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embeddings/oleObject1.bin" ContentType="application/vnd.openxmlformats-officedocument.oleObject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"/>
  </p:notesMasterIdLst>
  <p:handoutMasterIdLst>
    <p:handoutMasterId r:id="rId6"/>
  </p:handoutMasterIdLst>
  <p:sldIdLst>
    <p:sldId id="294" r:id="rId2"/>
    <p:sldId id="295" r:id="rId3"/>
    <p:sldId id="29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7BE"/>
    <a:srgbClr val="1787BE"/>
    <a:srgbClr val="1399CA"/>
    <a:srgbClr val="41719C"/>
    <a:srgbClr val="ECA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7011" autoAdjust="0"/>
    <p:restoredTop sz="99317" autoAdjust="0"/>
  </p:normalViewPr>
  <p:slideViewPr>
    <p:cSldViewPr snapToGrid="0">
      <p:cViewPr>
        <p:scale>
          <a:sx n="100" d="100"/>
          <a:sy n="100" d="100"/>
        </p:scale>
        <p:origin x="-176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2017-09-07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047EA-CA92-F849-B2D8-7278EFF5541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7038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 smtClean="0"/>
              <a:t>2017-09-07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119F8-294E-4B37-A291-BB68C0D43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914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Info"/>
          <p:cNvSpPr txBox="1">
            <a:spLocks noChangeArrowheads="1"/>
          </p:cNvSpPr>
          <p:nvPr/>
        </p:nvSpPr>
        <p:spPr bwMode="auto">
          <a:xfrm>
            <a:off x="-2019300" y="2828925"/>
            <a:ext cx="1968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Slide title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70 </a:t>
            </a:r>
            <a:r>
              <a:rPr lang="en-US" sz="1200" dirty="0" err="1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pt</a:t>
            </a: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9FB7D3"/>
                </a:solidFill>
                <a:ea typeface="ＭＳ Ｐゴシック" charset="0"/>
                <a:cs typeface="Arial" charset="0"/>
              </a:rPr>
              <a:t>CAPITALS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Slide subtitle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minimum 30 </a:t>
            </a:r>
            <a:r>
              <a:rPr lang="en-US" sz="1200" dirty="0" err="1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pt</a:t>
            </a: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</p:txBody>
      </p:sp>
      <p:pic>
        <p:nvPicPr>
          <p:cNvPr id="5" name="Logo2011" descr="ERI_UF_rgb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/>
          </p:nvPr>
        </p:nvSpPr>
        <p:spPr>
          <a:xfrm>
            <a:off x="524933" y="5137203"/>
            <a:ext cx="11140019" cy="1386001"/>
          </a:xfr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/>
          </p:nvPr>
        </p:nvSpPr>
        <p:spPr>
          <a:xfrm>
            <a:off x="524936" y="1808711"/>
            <a:ext cx="11135785" cy="2839491"/>
          </a:xfrm>
        </p:spPr>
        <p:txBody>
          <a:bodyPr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1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46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5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1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93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4013203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9" y="1795466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4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9" y="4013203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795466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4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7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9" y="4022727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91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804991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5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04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73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57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9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34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2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52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2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9" y="239716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30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3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7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4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vmlDrawing" Target="../drawings/vmlDrawing1.vml"/><Relationship Id="rId21" Type="http://schemas.openxmlformats.org/officeDocument/2006/relationships/tags" Target="../tags/tag1.xml"/><Relationship Id="rId22" Type="http://schemas.openxmlformats.org/officeDocument/2006/relationships/oleObject" Target="../embeddings/oleObject1.bin"/><Relationship Id="rId23" Type="http://schemas.openxmlformats.org/officeDocument/2006/relationships/image" Target="../media/image1.emf"/><Relationship Id="rId24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0944554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620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Slide title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44 pt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Text and bullet level 1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 minimum 24 pt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Bullets level 2-5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minimum 20 pt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00" dirty="0">
                <a:solidFill>
                  <a:srgbClr val="9FB7D3"/>
                </a:solidFill>
              </a:rPr>
              <a:t>Characters for Embedded font:</a:t>
            </a:r>
            <a:br>
              <a:rPr lang="en-US" sz="500" dirty="0">
                <a:solidFill>
                  <a:srgbClr val="9FB7D3"/>
                </a:solidFill>
              </a:rPr>
            </a:br>
            <a:r>
              <a:rPr lang="en-US" sz="500" dirty="0">
                <a:solidFill>
                  <a:srgbClr val="9FB7D3"/>
                </a:solidFill>
                <a:latin typeface="Ericsson Capital TT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>
              <a:solidFill>
                <a:srgbClr val="9FB7D3"/>
              </a:solidFill>
              <a:latin typeface="Ericsson Capital TT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500" i="1" dirty="0">
              <a:solidFill>
                <a:srgbClr val="9FB7D3"/>
              </a:solidFill>
              <a:latin typeface="Ericsson Capital TT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00" dirty="0">
                <a:solidFill>
                  <a:srgbClr val="9FB7D3"/>
                </a:solidFill>
                <a:latin typeface="Ericsson Capital TT" charset="0"/>
              </a:rPr>
              <a:t>ΆΈΉΊΌΎΏΐΑΒΓΕΖΗΘΙΚΛΜΝΞΟΠΡΣΤΥΦΧΨΪΫΆΈΉΊΰαβγδεζηθικλνξορςΣΤΥΦΧΨΩΪΫΌΎΏ</a:t>
            </a:r>
            <a:endParaRPr lang="en-US" sz="500" i="1" dirty="0">
              <a:solidFill>
                <a:srgbClr val="9FB7D3"/>
              </a:solidFill>
              <a:latin typeface="Ericsson Capital TT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00" dirty="0">
                <a:solidFill>
                  <a:srgbClr val="9FB7D3"/>
                </a:solidFill>
                <a:latin typeface="Ericsson Capital TT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en-US" sz="500" dirty="0">
              <a:solidFill>
                <a:srgbClr val="9FB7D3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5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800" dirty="0" smtClean="0">
                <a:solidFill>
                  <a:srgbClr val="87888A"/>
                </a:solidFill>
              </a:rPr>
              <a:t>Göran Selander |  Ericsson  |  2017-10-03 |  Page </a:t>
            </a:r>
            <a:fld id="{CC2E7A93-3A25-447E-8D41-E2B25B421AD8}" type="slidenum">
              <a:rPr lang="en-US" sz="800" smtClean="0">
                <a:solidFill>
                  <a:srgbClr val="87888A"/>
                </a:solidFill>
              </a:rPr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98660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rgbClr val="1399CA"/>
          </a:solidFill>
          <a:latin typeface="Ericsson Capital T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charset="0"/>
        <a:buChar char="›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charset="0"/>
        <a:buChar char="-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charset="0"/>
        <a:buChar char="›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end-to-end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906061"/>
            <a:ext cx="4419600" cy="559963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/>
              <a:t>Through intermediaries,</a:t>
            </a:r>
            <a:br>
              <a:rPr lang="en-US" sz="2000"/>
            </a:br>
            <a:r>
              <a:rPr lang="en-US" sz="2000"/>
              <a:t>e.g. store-and-forward</a:t>
            </a:r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r>
              <a:rPr lang="en-US" sz="2000"/>
              <a:t>Across different </a:t>
            </a:r>
            <a:br>
              <a:rPr lang="en-US" sz="2000"/>
            </a:br>
            <a:r>
              <a:rPr lang="en-US" sz="2000"/>
              <a:t>transport layers,</a:t>
            </a:r>
            <a:br>
              <a:rPr lang="en-US" sz="2000"/>
            </a:br>
            <a:r>
              <a:rPr lang="en-US" sz="2000"/>
              <a:t>e.g. last hop non-IP</a:t>
            </a:r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r>
              <a:rPr lang="en-US" sz="2000"/>
              <a:t>End-to-end REST,</a:t>
            </a:r>
            <a:br>
              <a:rPr lang="en-US" sz="2000"/>
            </a:br>
            <a:r>
              <a:rPr lang="en-US" sz="2000"/>
              <a:t>e.g. HTTP client – </a:t>
            </a:r>
            <a:br>
              <a:rPr lang="en-US" sz="2000"/>
            </a:br>
            <a:r>
              <a:rPr lang="en-US" sz="2000"/>
              <a:t>CoAP server, or v.v. </a:t>
            </a:r>
          </a:p>
        </p:txBody>
      </p:sp>
      <p:sp>
        <p:nvSpPr>
          <p:cNvPr id="33" name="Freeform 32"/>
          <p:cNvSpPr>
            <a:spLocks noChangeAspect="1" noEditPoints="1"/>
          </p:cNvSpPr>
          <p:nvPr/>
        </p:nvSpPr>
        <p:spPr bwMode="auto">
          <a:xfrm flipH="1">
            <a:off x="6092909" y="3512370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 flipH="1">
            <a:off x="7688809" y="3512370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Freeform 3"/>
          <p:cNvSpPr>
            <a:spLocks noChangeAspect="1" noEditPoints="1"/>
          </p:cNvSpPr>
          <p:nvPr/>
        </p:nvSpPr>
        <p:spPr bwMode="auto">
          <a:xfrm flipH="1">
            <a:off x="9393361" y="3501738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11125563" y="3635396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Freeform 6"/>
          <p:cNvSpPr>
            <a:spLocks noChangeAspect="1" noEditPoints="1"/>
          </p:cNvSpPr>
          <p:nvPr/>
        </p:nvSpPr>
        <p:spPr bwMode="auto">
          <a:xfrm>
            <a:off x="4941500" y="1692555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: Rounded Corners 16"/>
          <p:cNvSpPr/>
          <p:nvPr/>
        </p:nvSpPr>
        <p:spPr>
          <a:xfrm>
            <a:off x="5118780" y="3998263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TCP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936387" y="2916729"/>
            <a:ext cx="94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029582" y="2768139"/>
            <a:ext cx="123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Capillary GW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745355" y="2780668"/>
            <a:ext cx="123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SMS Center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281996" y="2780640"/>
            <a:ext cx="123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Cellular GW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982318" y="2872364"/>
            <a:ext cx="94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Server</a:t>
            </a:r>
          </a:p>
        </p:txBody>
      </p:sp>
      <p:sp>
        <p:nvSpPr>
          <p:cNvPr id="71" name="Freeform 6"/>
          <p:cNvSpPr>
            <a:spLocks noChangeAspect="1" noEditPoints="1"/>
          </p:cNvSpPr>
          <p:nvPr/>
        </p:nvSpPr>
        <p:spPr bwMode="auto">
          <a:xfrm>
            <a:off x="3993232" y="3402825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4804220" y="1092198"/>
            <a:ext cx="1190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73" name="Freeform 3"/>
          <p:cNvSpPr>
            <a:spLocks noChangeAspect="1" noEditPoints="1"/>
          </p:cNvSpPr>
          <p:nvPr/>
        </p:nvSpPr>
        <p:spPr bwMode="auto">
          <a:xfrm>
            <a:off x="10058775" y="2094461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Freeform 3"/>
          <p:cNvSpPr>
            <a:spLocks noChangeAspect="1" noEditPoints="1"/>
          </p:cNvSpPr>
          <p:nvPr/>
        </p:nvSpPr>
        <p:spPr bwMode="auto">
          <a:xfrm flipH="1">
            <a:off x="7705756" y="1785169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124700" y="1070370"/>
            <a:ext cx="2002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CoAP </a:t>
            </a:r>
            <a:br>
              <a:rPr lang="en-US" dirty="0"/>
            </a:br>
            <a:r>
              <a:rPr lang="en-US" dirty="0"/>
              <a:t>Forward Proxy</a:t>
            </a:r>
          </a:p>
        </p:txBody>
      </p:sp>
      <p:sp>
        <p:nvSpPr>
          <p:cNvPr id="77" name="Rectangle: Rounded Corners 16"/>
          <p:cNvSpPr/>
          <p:nvPr/>
        </p:nvSpPr>
        <p:spPr>
          <a:xfrm>
            <a:off x="6744380" y="4015197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SMS</a:t>
            </a:r>
          </a:p>
        </p:txBody>
      </p:sp>
      <p:sp>
        <p:nvSpPr>
          <p:cNvPr id="78" name="Rectangle: Rounded Corners 16"/>
          <p:cNvSpPr/>
          <p:nvPr/>
        </p:nvSpPr>
        <p:spPr>
          <a:xfrm>
            <a:off x="8454647" y="3998262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UDP</a:t>
            </a:r>
          </a:p>
        </p:txBody>
      </p:sp>
      <p:sp>
        <p:nvSpPr>
          <p:cNvPr id="79" name="Rectangle: Rounded Corners 16"/>
          <p:cNvSpPr/>
          <p:nvPr/>
        </p:nvSpPr>
        <p:spPr>
          <a:xfrm>
            <a:off x="10114113" y="3981329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Link</a:t>
            </a:r>
          </a:p>
        </p:txBody>
      </p:sp>
      <p:sp>
        <p:nvSpPr>
          <p:cNvPr id="80" name="Freeform 6"/>
          <p:cNvSpPr>
            <a:spLocks noChangeAspect="1" noEditPoints="1"/>
          </p:cNvSpPr>
          <p:nvPr/>
        </p:nvSpPr>
        <p:spPr bwMode="auto">
          <a:xfrm>
            <a:off x="4399621" y="5451764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3944841" y="5029207"/>
            <a:ext cx="1190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82" name="Freeform 3"/>
          <p:cNvSpPr>
            <a:spLocks noChangeAspect="1" noEditPoints="1"/>
          </p:cNvSpPr>
          <p:nvPr/>
        </p:nvSpPr>
        <p:spPr bwMode="auto">
          <a:xfrm>
            <a:off x="10549815" y="5718206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470070" y="4967874"/>
            <a:ext cx="94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Server</a:t>
            </a:r>
          </a:p>
        </p:txBody>
      </p:sp>
      <p:sp>
        <p:nvSpPr>
          <p:cNvPr id="84" name="Freeform 3"/>
          <p:cNvSpPr>
            <a:spLocks noChangeAspect="1" noEditPoints="1"/>
          </p:cNvSpPr>
          <p:nvPr/>
        </p:nvSpPr>
        <p:spPr bwMode="auto">
          <a:xfrm flipH="1">
            <a:off x="7807331" y="5510512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277768" y="4812643"/>
            <a:ext cx="1574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Translational</a:t>
            </a:r>
          </a:p>
          <a:p>
            <a:pPr algn="ctr"/>
            <a:r>
              <a:rPr lang="en-US" dirty="0"/>
              <a:t>Proxy</a:t>
            </a:r>
          </a:p>
        </p:txBody>
      </p:sp>
      <p:sp>
        <p:nvSpPr>
          <p:cNvPr id="86" name="Rectangle: Rounded Corners 16"/>
          <p:cNvSpPr/>
          <p:nvPr/>
        </p:nvSpPr>
        <p:spPr>
          <a:xfrm>
            <a:off x="5999301" y="5251335"/>
            <a:ext cx="960275" cy="404404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87" name="Rectangle: Rounded Corners 16"/>
          <p:cNvSpPr/>
          <p:nvPr/>
        </p:nvSpPr>
        <p:spPr>
          <a:xfrm>
            <a:off x="8810234" y="5251334"/>
            <a:ext cx="960275" cy="404404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cxnSp>
        <p:nvCxnSpPr>
          <p:cNvPr id="89" name="Straight Connector 88"/>
          <p:cNvCxnSpPr/>
          <p:nvPr/>
        </p:nvCxnSpPr>
        <p:spPr bwMode="auto">
          <a:xfrm>
            <a:off x="5063055" y="3759200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Straight Connector 89"/>
          <p:cNvCxnSpPr/>
          <p:nvPr/>
        </p:nvCxnSpPr>
        <p:spPr bwMode="auto">
          <a:xfrm>
            <a:off x="6654789" y="3725333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/>
          <p:nvPr/>
        </p:nvCxnSpPr>
        <p:spPr bwMode="auto">
          <a:xfrm>
            <a:off x="8348122" y="3742267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Straight Connector 91"/>
          <p:cNvCxnSpPr/>
          <p:nvPr/>
        </p:nvCxnSpPr>
        <p:spPr bwMode="auto">
          <a:xfrm>
            <a:off x="10007588" y="3742267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/>
          <p:nvPr/>
        </p:nvCxnSpPr>
        <p:spPr bwMode="auto">
          <a:xfrm>
            <a:off x="5571044" y="5808140"/>
            <a:ext cx="1862667" cy="1693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>
            <a:off x="8449710" y="5808140"/>
            <a:ext cx="1862667" cy="1693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>
            <a:off x="5994402" y="2133597"/>
            <a:ext cx="154093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>
            <a:off x="8297336" y="2184397"/>
            <a:ext cx="15917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10023920" y="1295398"/>
            <a:ext cx="1190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667054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: Rounded Corners 16"/>
          <p:cNvSpPr/>
          <p:nvPr/>
        </p:nvSpPr>
        <p:spPr>
          <a:xfrm>
            <a:off x="2290901" y="4425835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105" name="Rectangle: Rounded Corners 16"/>
          <p:cNvSpPr/>
          <p:nvPr/>
        </p:nvSpPr>
        <p:spPr>
          <a:xfrm>
            <a:off x="7925480" y="3088097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SMS</a:t>
            </a:r>
          </a:p>
        </p:txBody>
      </p:sp>
      <p:sp>
        <p:nvSpPr>
          <p:cNvPr id="106" name="Rectangle: Rounded Corners 16"/>
          <p:cNvSpPr/>
          <p:nvPr/>
        </p:nvSpPr>
        <p:spPr>
          <a:xfrm>
            <a:off x="9974413" y="3054229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Link</a:t>
            </a:r>
          </a:p>
        </p:txBody>
      </p:sp>
      <p:sp>
        <p:nvSpPr>
          <p:cNvPr id="104" name="Rectangle: Rounded Corners 16"/>
          <p:cNvSpPr/>
          <p:nvPr/>
        </p:nvSpPr>
        <p:spPr>
          <a:xfrm>
            <a:off x="5728380" y="3071163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TCP</a:t>
            </a:r>
          </a:p>
        </p:txBody>
      </p:sp>
      <p:sp>
        <p:nvSpPr>
          <p:cNvPr id="113" name="Rectangle: Rounded Corners 16"/>
          <p:cNvSpPr/>
          <p:nvPr/>
        </p:nvSpPr>
        <p:spPr>
          <a:xfrm>
            <a:off x="4593834" y="40829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sp>
        <p:nvSpPr>
          <p:cNvPr id="112" name="Rectangle: Rounded Corners 16"/>
          <p:cNvSpPr/>
          <p:nvPr/>
        </p:nvSpPr>
        <p:spPr>
          <a:xfrm>
            <a:off x="2316301" y="3740035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LWM2M examples</a:t>
            </a:r>
          </a:p>
        </p:txBody>
      </p:sp>
      <p:cxnSp>
        <p:nvCxnSpPr>
          <p:cNvPr id="100" name="Straight Connector 99"/>
          <p:cNvCxnSpPr>
            <a:stCxn id="50" idx="3"/>
            <a:endCxn id="64" idx="1"/>
          </p:cNvCxnSpPr>
          <p:nvPr/>
        </p:nvCxnSpPr>
        <p:spPr bwMode="auto">
          <a:xfrm flipV="1">
            <a:off x="6213560" y="1774491"/>
            <a:ext cx="1303104" cy="127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9"/>
          <p:cNvSpPr/>
          <p:nvPr/>
        </p:nvSpPr>
        <p:spPr bwMode="auto">
          <a:xfrm>
            <a:off x="5268764" y="14097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7516664" y="13970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CoAP</a:t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Proxy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65" name="Straight Connector 64"/>
          <p:cNvCxnSpPr>
            <a:stCxn id="64" idx="3"/>
            <a:endCxn id="67" idx="1"/>
          </p:cNvCxnSpPr>
          <p:nvPr/>
        </p:nvCxnSpPr>
        <p:spPr bwMode="auto">
          <a:xfrm>
            <a:off x="8461460" y="1774491"/>
            <a:ext cx="10745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9535964" y="13970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88" name="Straight Connector 87"/>
          <p:cNvCxnSpPr>
            <a:stCxn id="94" idx="3"/>
            <a:endCxn id="95" idx="1"/>
          </p:cNvCxnSpPr>
          <p:nvPr/>
        </p:nvCxnSpPr>
        <p:spPr bwMode="auto">
          <a:xfrm flipV="1">
            <a:off x="5515060" y="3082591"/>
            <a:ext cx="1265004" cy="127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Rectangle 93"/>
          <p:cNvSpPr/>
          <p:nvPr/>
        </p:nvSpPr>
        <p:spPr bwMode="auto">
          <a:xfrm>
            <a:off x="4570264" y="2717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780064" y="27051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dirty="0">
                <a:latin typeface="Arial" charset="0"/>
              </a:rPr>
              <a:t>SMS-C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96" name="Straight Connector 95"/>
          <p:cNvCxnSpPr>
            <a:stCxn id="95" idx="3"/>
          </p:cNvCxnSpPr>
          <p:nvPr/>
        </p:nvCxnSpPr>
        <p:spPr bwMode="auto">
          <a:xfrm>
            <a:off x="7724860" y="3082591"/>
            <a:ext cx="11126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Rectangle 98"/>
          <p:cNvSpPr/>
          <p:nvPr/>
        </p:nvSpPr>
        <p:spPr bwMode="auto">
          <a:xfrm>
            <a:off x="8850164" y="2717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Cellular </a:t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GW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02" name="Straight Connector 101"/>
          <p:cNvCxnSpPr>
            <a:stCxn id="99" idx="3"/>
            <a:endCxn id="103" idx="1"/>
          </p:cNvCxnSpPr>
          <p:nvPr/>
        </p:nvCxnSpPr>
        <p:spPr bwMode="auto">
          <a:xfrm>
            <a:off x="9794960" y="3095291"/>
            <a:ext cx="11126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" name="Rectangle 102"/>
          <p:cNvSpPr/>
          <p:nvPr/>
        </p:nvSpPr>
        <p:spPr bwMode="auto">
          <a:xfrm>
            <a:off x="10907564" y="2717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07" name="Straight Connector 106"/>
          <p:cNvCxnSpPr>
            <a:stCxn id="108" idx="3"/>
            <a:endCxn id="109" idx="1"/>
          </p:cNvCxnSpPr>
          <p:nvPr/>
        </p:nvCxnSpPr>
        <p:spPr bwMode="auto">
          <a:xfrm>
            <a:off x="2251160" y="4060491"/>
            <a:ext cx="1315804" cy="4191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8" name="Rectangle 107"/>
          <p:cNvSpPr/>
          <p:nvPr/>
        </p:nvSpPr>
        <p:spPr bwMode="auto">
          <a:xfrm>
            <a:off x="1306364" y="36830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App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3566964" y="41021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600" dirty="0">
                <a:latin typeface="Arial" charset="0"/>
              </a:rPr>
              <a:t>LwM2M 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10" name="Straight Connector 109"/>
          <p:cNvCxnSpPr>
            <a:stCxn id="109" idx="3"/>
            <a:endCxn id="111" idx="1"/>
          </p:cNvCxnSpPr>
          <p:nvPr/>
        </p:nvCxnSpPr>
        <p:spPr bwMode="auto">
          <a:xfrm>
            <a:off x="4511760" y="4479591"/>
            <a:ext cx="10745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5586264" y="41021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14" name="Straight Connector 113"/>
          <p:cNvCxnSpPr>
            <a:stCxn id="115" idx="3"/>
            <a:endCxn id="109" idx="1"/>
          </p:cNvCxnSpPr>
          <p:nvPr/>
        </p:nvCxnSpPr>
        <p:spPr bwMode="auto">
          <a:xfrm flipV="1">
            <a:off x="2263860" y="4479591"/>
            <a:ext cx="1303104" cy="6223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Rectangle 114"/>
          <p:cNvSpPr/>
          <p:nvPr/>
        </p:nvSpPr>
        <p:spPr bwMode="auto">
          <a:xfrm>
            <a:off x="1319064" y="47244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App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5598964" y="5384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846864" y="53721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lang="en-GB" sz="1600" dirty="0">
                <a:latin typeface="Arial" charset="0"/>
              </a:rPr>
              <a:t>Proxy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9866164" y="5372100"/>
            <a:ext cx="113203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Bootstrap</a:t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Server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08500" y="16510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a)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4013200" y="29718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b)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84200" y="43307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c)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902200" y="55880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d)</a:t>
            </a:r>
          </a:p>
        </p:txBody>
      </p:sp>
      <p:sp>
        <p:nvSpPr>
          <p:cNvPr id="125" name="Rectangle: Rounded Corners 16"/>
          <p:cNvSpPr/>
          <p:nvPr/>
        </p:nvSpPr>
        <p:spPr>
          <a:xfrm>
            <a:off x="6727434" y="53910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sp>
        <p:nvSpPr>
          <p:cNvPr id="126" name="Rectangle: Rounded Corners 16"/>
          <p:cNvSpPr/>
          <p:nvPr/>
        </p:nvSpPr>
        <p:spPr>
          <a:xfrm>
            <a:off x="8856801" y="5391035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127" name="Rectangle: Rounded Corners 16"/>
          <p:cNvSpPr/>
          <p:nvPr/>
        </p:nvSpPr>
        <p:spPr>
          <a:xfrm>
            <a:off x="6769780" y="5712763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UDP</a:t>
            </a:r>
          </a:p>
        </p:txBody>
      </p:sp>
      <p:sp>
        <p:nvSpPr>
          <p:cNvPr id="128" name="Rectangle: Rounded Corners 16"/>
          <p:cNvSpPr/>
          <p:nvPr/>
        </p:nvSpPr>
        <p:spPr>
          <a:xfrm>
            <a:off x="8916080" y="5700063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TCP</a:t>
            </a:r>
          </a:p>
        </p:txBody>
      </p:sp>
      <p:cxnSp>
        <p:nvCxnSpPr>
          <p:cNvPr id="116" name="Straight Connector 115"/>
          <p:cNvCxnSpPr>
            <a:stCxn id="117" idx="3"/>
            <a:endCxn id="118" idx="1"/>
          </p:cNvCxnSpPr>
          <p:nvPr/>
        </p:nvCxnSpPr>
        <p:spPr bwMode="auto">
          <a:xfrm flipV="1">
            <a:off x="6543760" y="5749591"/>
            <a:ext cx="1303104" cy="127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9" name="Straight Connector 118"/>
          <p:cNvCxnSpPr>
            <a:stCxn id="118" idx="3"/>
            <a:endCxn id="120" idx="1"/>
          </p:cNvCxnSpPr>
          <p:nvPr/>
        </p:nvCxnSpPr>
        <p:spPr bwMode="auto">
          <a:xfrm>
            <a:off x="8791660" y="5749591"/>
            <a:ext cx="10745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53896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OSCOAP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2" y="1753661"/>
            <a:ext cx="11489268" cy="5599631"/>
          </a:xfrm>
        </p:spPr>
        <p:txBody>
          <a:bodyPr/>
          <a:lstStyle/>
          <a:p>
            <a:r>
              <a:rPr lang="en-US" sz="2000"/>
              <a:t>OSCOAP is ready for WGLC in the CoRE WG</a:t>
            </a:r>
          </a:p>
          <a:p>
            <a:r>
              <a:rPr lang="en-US" sz="2000"/>
              <a:t>5 independent implementations interop tested </a:t>
            </a:r>
            <a:endParaRPr lang="en-US" sz="2000"/>
          </a:p>
          <a:p>
            <a:r>
              <a:rPr lang="en-US" sz="2000"/>
              <a:t>On request from OCF, make OSCOAP end-to-end secure REST </a:t>
            </a:r>
          </a:p>
          <a:p>
            <a:pPr lvl="1"/>
            <a:r>
              <a:rPr lang="en-US"/>
              <a:t>CoAP-CoAP, HTTP-CoAP, CoAP-HTTP</a:t>
            </a:r>
          </a:p>
          <a:p>
            <a:pPr lvl="1"/>
            <a:r>
              <a:rPr lang="en-US"/>
              <a:t>Change name to OSCORE</a:t>
            </a:r>
          </a:p>
          <a:p>
            <a:r>
              <a:rPr lang="en-US" sz="2000"/>
              <a:t>(Supports all end-to-end security settings in slide 1)</a:t>
            </a:r>
          </a:p>
          <a:p>
            <a:r>
              <a:rPr lang="en-US" sz="2000"/>
              <a:t>Encryption of RESTful method (i.e. CoAP header field Code)</a:t>
            </a:r>
          </a:p>
          <a:p>
            <a:pPr lvl="1"/>
            <a:r>
              <a:rPr lang="en-US"/>
              <a:t>Added 1 byte of overhead</a:t>
            </a:r>
          </a:p>
          <a:p>
            <a:r>
              <a:rPr lang="en-US" sz="2000"/>
              <a:t>Optimized COSE compression</a:t>
            </a:r>
          </a:p>
          <a:p>
            <a:pPr lvl="1"/>
            <a:r>
              <a:rPr lang="en-US"/>
              <a:t>typical request/response: 10 bytes/12-13 bytes</a:t>
            </a:r>
          </a:p>
          <a:p>
            <a:pPr marL="0" indent="0">
              <a:buNone/>
            </a:pPr>
            <a:endParaRPr lang="en-US" sz="2000"/>
          </a:p>
          <a:p>
            <a:r>
              <a:rPr lang="en-US" sz="2000"/>
              <a:t>Latest updates: https://github.com/core-wg/oscoap</a:t>
            </a:r>
          </a:p>
          <a:p>
            <a:r>
              <a:rPr lang="en-US" sz="2000"/>
              <a:t>Latest version: https://tools.ietf.org/html/draft-ietf-core-object-security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63421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16094</TotalTime>
  <Words>217</Words>
  <Application>Microsoft Macintosh PowerPoint</Application>
  <PresentationFormat>Custom</PresentationFormat>
  <Paragraphs>102</Paragraphs>
  <Slides>3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PresentationTemplate2011</vt:lpstr>
      <vt:lpstr>think-cell Slide</vt:lpstr>
      <vt:lpstr>end-to-end SECURITY</vt:lpstr>
      <vt:lpstr>LWM2M examples</vt:lpstr>
      <vt:lpstr>OSCOAP update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Göran Selander</dc:creator>
  <cp:keywords/>
  <dc:description/>
  <cp:lastModifiedBy>Göran Selander</cp:lastModifiedBy>
  <cp:revision>205</cp:revision>
  <dcterms:created xsi:type="dcterms:W3CDTF">2017-03-03T10:17:26Z</dcterms:created>
  <dcterms:modified xsi:type="dcterms:W3CDTF">2017-10-03T03:51:04Z</dcterms:modified>
  <cp:category/>
</cp:coreProperties>
</file>