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vml" ContentType="application/vnd.openxmlformats-officedocument.vmlDrawi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1.xml" ContentType="application/vnd.openxmlformats-officedocument.presentationml.tags+xml"/>
  <Override PartName="/ppt/embeddings/oleObject1.bin" ContentType="application/vnd.openxmlformats-officedocument.oleObject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6"/>
  </p:notesMasterIdLst>
  <p:handoutMasterIdLst>
    <p:handoutMasterId r:id="rId7"/>
  </p:handoutMasterIdLst>
  <p:sldIdLst>
    <p:sldId id="297" r:id="rId2"/>
    <p:sldId id="294" r:id="rId3"/>
    <p:sldId id="295" r:id="rId4"/>
    <p:sldId id="29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87BE"/>
    <a:srgbClr val="1787BE"/>
    <a:srgbClr val="1399CA"/>
    <a:srgbClr val="41719C"/>
    <a:srgbClr val="ECAC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napVertSplitter="1">
    <p:restoredLeft sz="17011" autoAdjust="0"/>
    <p:restoredTop sz="99317" autoAdjust="0"/>
  </p:normalViewPr>
  <p:slideViewPr>
    <p:cSldViewPr snapToGrid="0">
      <p:cViewPr>
        <p:scale>
          <a:sx n="100" d="100"/>
          <a:sy n="100" d="100"/>
        </p:scale>
        <p:origin x="-176" y="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handoutMaster" Target="handoutMasters/handoutMaster1.xml"/><Relationship Id="rId8" Type="http://schemas.openxmlformats.org/officeDocument/2006/relationships/printerSettings" Target="printerSettings/printerSettings1.bin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/>
              <a:t>2017-09-07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047EA-CA92-F849-B2D8-7278EFF5541E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470382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sv-SE" smtClean="0"/>
              <a:t>2017-09-07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3119F8-294E-4B37-A291-BB68C0D432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7291403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119F8-294E-4B37-A291-BB68C0D432B7}" type="slidenum">
              <a:rPr lang="en-US" smtClean="0"/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sv-SE" smtClean="0"/>
              <a:t>2017-09-07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462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119F8-294E-4B37-A291-BB68C0D432B7}" type="slidenum">
              <a:rPr lang="en-US" smtClean="0"/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sv-SE" smtClean="0"/>
              <a:t>2017-09-07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462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119F8-294E-4B37-A291-BB68C0D432B7}" type="slidenum">
              <a:rPr lang="en-US" smtClean="0"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sv-SE" smtClean="0"/>
              <a:t>2017-09-07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462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3119F8-294E-4B37-A291-BB68C0D432B7}" type="slidenum">
              <a:rPr lang="en-US" smtClean="0"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sv-SE" smtClean="0"/>
              <a:t>2017-09-07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846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eftInfo"/>
          <p:cNvSpPr txBox="1">
            <a:spLocks noChangeArrowheads="1"/>
          </p:cNvSpPr>
          <p:nvPr/>
        </p:nvSpPr>
        <p:spPr bwMode="auto">
          <a:xfrm>
            <a:off x="-2019300" y="2828925"/>
            <a:ext cx="1968500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Slide title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70 </a:t>
            </a:r>
            <a:r>
              <a:rPr lang="en-US" sz="1200" dirty="0" err="1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pt</a:t>
            </a: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 smtClean="0">
                <a:solidFill>
                  <a:srgbClr val="9FB7D3"/>
                </a:solidFill>
                <a:ea typeface="ＭＳ Ｐゴシック" charset="0"/>
                <a:cs typeface="Arial" charset="0"/>
              </a:rPr>
              <a:t>CAPITALS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Slide subtitle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200" dirty="0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minimum 30 </a:t>
            </a:r>
            <a:r>
              <a:rPr lang="en-US" sz="1200" dirty="0" err="1" smtClean="0">
                <a:solidFill>
                  <a:srgbClr val="FFFFFF"/>
                </a:solidFill>
                <a:ea typeface="ＭＳ Ｐゴシック" charset="0"/>
                <a:cs typeface="Arial" charset="0"/>
              </a:rPr>
              <a:t>pt</a:t>
            </a:r>
            <a:endParaRPr lang="en-US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en-GB" sz="1200" dirty="0" smtClean="0">
              <a:solidFill>
                <a:srgbClr val="FFFFFF"/>
              </a:solidFill>
              <a:ea typeface="ＭＳ Ｐゴシック" charset="0"/>
              <a:cs typeface="Arial" charset="0"/>
            </a:endParaRPr>
          </a:p>
        </p:txBody>
      </p:sp>
      <p:pic>
        <p:nvPicPr>
          <p:cNvPr id="5" name="Logo2011" descr="ERI_UF_rgb"/>
          <p:cNvPicPr>
            <a:picLocks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28313" y="431800"/>
            <a:ext cx="1027112" cy="900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/>
          </p:nvPr>
        </p:nvSpPr>
        <p:spPr>
          <a:xfrm>
            <a:off x="524933" y="5137203"/>
            <a:ext cx="11140019" cy="1386001"/>
          </a:xfrm>
        </p:spPr>
        <p:txBody>
          <a:bodyPr anchor="b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smtClean="0"/>
              <a:t>Click to edit Master subtitle style</a:t>
            </a:r>
            <a:endParaRPr lang="en-US" dirty="0" smtClean="0"/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/>
          </p:nvPr>
        </p:nvSpPr>
        <p:spPr>
          <a:xfrm>
            <a:off x="524936" y="1808711"/>
            <a:ext cx="11135785" cy="2839491"/>
          </a:xfrm>
        </p:spPr>
        <p:txBody>
          <a:bodyPr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5182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/>
          </p:nvPr>
        </p:nvSpPr>
        <p:spPr>
          <a:xfrm>
            <a:off x="524936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5465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/>
          </p:nvPr>
        </p:nvSpPr>
        <p:spPr>
          <a:xfrm>
            <a:off x="524935" y="4010025"/>
            <a:ext cx="5473700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818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524936" y="4010025"/>
            <a:ext cx="1114001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193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9" y="4013203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9" y="1795466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6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84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9" y="4013203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9" y="1795466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245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7"/>
            <a:ext cx="5467351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9" y="4022727"/>
            <a:ext cx="5465233" cy="20669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91"/>
            <a:ext cx="5467351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9" y="1804991"/>
            <a:ext cx="5465233" cy="20653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851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044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9739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157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9" y="1800000"/>
            <a:ext cx="11135785" cy="385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9347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9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6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586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42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5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7" y="239716"/>
            <a:ext cx="9992783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526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7" y="239716"/>
            <a:ext cx="5139265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23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6"/>
            <a:ext cx="9992784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9" y="239716"/>
            <a:ext cx="4324351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30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/>
          </p:nvPr>
        </p:nvSpPr>
        <p:spPr>
          <a:xfrm>
            <a:off x="6191251" y="3545843"/>
            <a:ext cx="5473700" cy="297878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7"/>
            <a:ext cx="5473700" cy="1085371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447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vmlDrawing" Target="../drawings/vmlDrawing1.vml"/><Relationship Id="rId21" Type="http://schemas.openxmlformats.org/officeDocument/2006/relationships/tags" Target="../tags/tag1.xml"/><Relationship Id="rId22" Type="http://schemas.openxmlformats.org/officeDocument/2006/relationships/oleObject" Target="../embeddings/oleObject1.bin"/><Relationship Id="rId23" Type="http://schemas.openxmlformats.org/officeDocument/2006/relationships/image" Target="../media/image1.emf"/><Relationship Id="rId24" Type="http://schemas.openxmlformats.org/officeDocument/2006/relationships/image" Target="../media/image2.emf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 userDrawn="1"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209445548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03" name="think-cell Slide" r:id="rId22" imgW="270" imgH="270" progId="TCLayout.ActiveDocument.1">
                  <p:embed/>
                </p:oleObj>
              </mc:Choice>
              <mc:Fallback>
                <p:oleObj name="think-cell Slide" r:id="rId22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6" name="LeftInfo"/>
          <p:cNvSpPr txBox="1">
            <a:spLocks noChangeArrowheads="1"/>
          </p:cNvSpPr>
          <p:nvPr/>
        </p:nvSpPr>
        <p:spPr bwMode="auto">
          <a:xfrm>
            <a:off x="-2516188" y="438150"/>
            <a:ext cx="2352675" cy="620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Slide title 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44 pt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Text and bullet level 1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 minimum 24 pt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Bullets level 2-5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minimum 20 pt</a:t>
            </a: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2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500" dirty="0">
                <a:solidFill>
                  <a:srgbClr val="9FB7D3"/>
                </a:solidFill>
              </a:rPr>
              <a:t>Characters for Embedded font:</a:t>
            </a:r>
            <a:br>
              <a:rPr lang="en-US" sz="500" dirty="0">
                <a:solidFill>
                  <a:srgbClr val="9FB7D3"/>
                </a:solidFill>
              </a:rPr>
            </a:br>
            <a:r>
              <a:rPr lang="en-US" sz="500" dirty="0">
                <a:solidFill>
                  <a:srgbClr val="9FB7D3"/>
                </a:solidFill>
                <a:latin typeface="Ericsson Capital TT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dirty="0">
              <a:solidFill>
                <a:srgbClr val="9FB7D3"/>
              </a:solidFill>
              <a:latin typeface="Ericsson Capital TT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endParaRPr lang="en-US" sz="500" i="1" dirty="0">
              <a:solidFill>
                <a:srgbClr val="9FB7D3"/>
              </a:solidFill>
              <a:latin typeface="Ericsson Capital TT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500" dirty="0">
                <a:solidFill>
                  <a:srgbClr val="9FB7D3"/>
                </a:solidFill>
                <a:latin typeface="Ericsson Capital TT" charset="0"/>
              </a:rPr>
              <a:t>ΆΈΉΊΌΎΏΐΑΒΓΕΖΗΘΙΚΛΜΝΞΟΠΡΣΤΥΦΧΨΪΫΆΈΉΊΰαβγδεζηθικλνξορςΣΤΥΦΧΨΩΪΫΌΎΏ</a:t>
            </a:r>
            <a:endParaRPr lang="en-US" sz="500" i="1" dirty="0">
              <a:solidFill>
                <a:srgbClr val="9FB7D3"/>
              </a:solidFill>
              <a:latin typeface="Ericsson Capital TT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500" dirty="0">
                <a:solidFill>
                  <a:srgbClr val="9FB7D3"/>
                </a:solidFill>
                <a:latin typeface="Ericsson Capital TT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en-US" sz="500" dirty="0">
              <a:solidFill>
                <a:srgbClr val="9FB7D3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5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800" dirty="0">
              <a:solidFill>
                <a:srgbClr val="FFFFFF"/>
              </a:solidFill>
              <a:latin typeface="Ericsson Capital TT" charset="0"/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sz="1400" dirty="0">
              <a:solidFill>
                <a:srgbClr val="FFFFFF"/>
              </a:solidFill>
            </a:endParaRPr>
          </a:p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1200" dirty="0">
                <a:solidFill>
                  <a:srgbClr val="FFFFFF"/>
                </a:solidFill>
              </a:rPr>
              <a:t>Do not add objects or text in the footer area</a:t>
            </a:r>
          </a:p>
        </p:txBody>
      </p:sp>
      <p:pic>
        <p:nvPicPr>
          <p:cNvPr id="1027" name="Econ2011" descr="ECON_RGB"/>
          <p:cNvPicPr>
            <a:picLocks noChangeArrowheads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09338" y="360363"/>
            <a:ext cx="444500" cy="588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2000" rIns="72000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sz="800" dirty="0" smtClean="0">
                <a:solidFill>
                  <a:srgbClr val="87888A"/>
                </a:solidFill>
              </a:rPr>
              <a:t>Göran Selander |  Ericsson  |  2017-10-03 |  Page </a:t>
            </a:r>
            <a:fld id="{CC2E7A93-3A25-447E-8D41-E2B25B421AD8}" type="slidenum">
              <a:rPr lang="en-US" sz="800" smtClean="0">
                <a:solidFill>
                  <a:srgbClr val="87888A"/>
                </a:solidFill>
              </a:rPr>
              <a:pPr eaLnBrk="1" fontAlgn="base" hangingPunct="1">
                <a:spcBef>
                  <a:spcPct val="50000"/>
                </a:spcBef>
                <a:spcAft>
                  <a:spcPct val="0"/>
                </a:spcAft>
                <a:defRPr/>
              </a:pPr>
              <a:t>‹#›</a:t>
            </a:fld>
            <a:endParaRPr lang="en-US" sz="800" dirty="0" smtClean="0">
              <a:solidFill>
                <a:srgbClr val="87888A"/>
              </a:solidFill>
            </a:endParaRPr>
          </a:p>
        </p:txBody>
      </p:sp>
      <p:sp>
        <p:nvSpPr>
          <p:cNvPr id="1029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8638" y="1800225"/>
            <a:ext cx="11136312" cy="385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0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5463" y="239713"/>
            <a:ext cx="9991725" cy="108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986609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xmlns:p14="http://schemas.microsoft.com/office/powerpoint/2010/main"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rgbClr val="1399CA"/>
          </a:solidFill>
          <a:latin typeface="Ericsson Capital TT"/>
          <a:ea typeface="ＭＳ Ｐゴシック" charset="0"/>
          <a:cs typeface="ＭＳ Ｐゴシック" charset="0"/>
        </a:defRPr>
      </a:lvl1pPr>
      <a:lvl2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  <a:ea typeface="ＭＳ Ｐゴシック" charset="0"/>
          <a:cs typeface="ＭＳ Ｐゴシック" charset="0"/>
        </a:defRPr>
      </a:lvl2pPr>
      <a:lvl3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  <a:ea typeface="ＭＳ Ｐゴシック" charset="0"/>
          <a:cs typeface="ＭＳ Ｐゴシック" charset="0"/>
        </a:defRPr>
      </a:lvl3pPr>
      <a:lvl4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  <a:ea typeface="ＭＳ Ｐゴシック" charset="0"/>
          <a:cs typeface="ＭＳ Ｐゴシック" charset="0"/>
        </a:defRPr>
      </a:lvl4pPr>
      <a:lvl5pPr algn="l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itchFamily="2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0" fontAlgn="base" hangingPunct="0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533400" indent="-1778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charset="0"/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2pPr>
      <a:lvl3pPr marL="892175" indent="-179388" algn="l" rtl="0" eaLnBrk="0" fontAlgn="base" hangingPunct="0">
        <a:spcBef>
          <a:spcPct val="20000"/>
        </a:spcBef>
        <a:spcAft>
          <a:spcPct val="0"/>
        </a:spcAft>
        <a:buClr>
          <a:srgbClr val="92CCE5"/>
        </a:buClr>
        <a:buFont typeface="Ericsson Capital TT" charset="0"/>
        <a:buChar char="›"/>
        <a:defRPr sz="2000">
          <a:solidFill>
            <a:schemeClr val="tx1"/>
          </a:solidFill>
          <a:latin typeface="+mn-lt"/>
          <a:ea typeface="ＭＳ Ｐゴシック" charset="0"/>
        </a:defRPr>
      </a:lvl3pPr>
      <a:lvl4pPr marL="125253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charset="0"/>
        <a:buChar char="-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1614488" indent="-180975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Ericsson Capital TT" charset="0"/>
        <a:buChar char="›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end-to-end SECURITY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8933" y="2325161"/>
            <a:ext cx="4419600" cy="5599631"/>
          </a:xfrm>
        </p:spPr>
        <p:txBody>
          <a:bodyPr/>
          <a:lstStyle/>
          <a:p>
            <a:pPr marL="0" indent="0">
              <a:buNone/>
            </a:pPr>
            <a:r>
              <a:rPr lang="en-US" sz="2000"/>
              <a:t>End-to-end secure REST</a:t>
            </a:r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0" indent="0">
              <a:buNone/>
            </a:pPr>
            <a:endParaRPr lang="en-US" sz="2000"/>
          </a:p>
          <a:p>
            <a:pPr marL="0" indent="0">
              <a:buNone/>
            </a:pPr>
            <a:endParaRPr lang="en-US" sz="2000"/>
          </a:p>
          <a:p>
            <a:pPr marL="0" indent="0">
              <a:buNone/>
            </a:pPr>
            <a:endParaRPr lang="en-US" sz="2000"/>
          </a:p>
          <a:p>
            <a:pPr marL="0" indent="0">
              <a:buNone/>
            </a:pPr>
            <a:r>
              <a:rPr lang="en-US" sz="2000"/>
              <a:t>End-to-end secure non-REST, </a:t>
            </a:r>
          </a:p>
          <a:p>
            <a:pPr marL="0" indent="0">
              <a:buNone/>
            </a:pPr>
            <a:r>
              <a:rPr lang="en-US" sz="2000"/>
              <a:t>e.g. payload protection</a:t>
            </a:r>
            <a:endParaRPr lang="en-US" sz="2000"/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endParaRPr lang="en-US" sz="2000"/>
          </a:p>
        </p:txBody>
      </p:sp>
      <p:sp>
        <p:nvSpPr>
          <p:cNvPr id="37" name="Freeform 6"/>
          <p:cNvSpPr>
            <a:spLocks noChangeAspect="1" noEditPoints="1"/>
          </p:cNvSpPr>
          <p:nvPr/>
        </p:nvSpPr>
        <p:spPr bwMode="auto">
          <a:xfrm>
            <a:off x="4941500" y="1895755"/>
            <a:ext cx="979030" cy="842234"/>
          </a:xfrm>
          <a:custGeom>
            <a:avLst/>
            <a:gdLst>
              <a:gd name="T0" fmla="*/ 2147483647 w 464"/>
              <a:gd name="T1" fmla="*/ 2147483647 h 399"/>
              <a:gd name="T2" fmla="*/ 2147483647 w 464"/>
              <a:gd name="T3" fmla="*/ 2147483647 h 399"/>
              <a:gd name="T4" fmla="*/ 2147483647 w 464"/>
              <a:gd name="T5" fmla="*/ 2147483647 h 399"/>
              <a:gd name="T6" fmla="*/ 2147483647 w 464"/>
              <a:gd name="T7" fmla="*/ 0 h 399"/>
              <a:gd name="T8" fmla="*/ 2147483647 w 464"/>
              <a:gd name="T9" fmla="*/ 2147483647 h 399"/>
              <a:gd name="T10" fmla="*/ 2147483647 w 464"/>
              <a:gd name="T11" fmla="*/ 2147483647 h 399"/>
              <a:gd name="T12" fmla="*/ 0 w 464"/>
              <a:gd name="T13" fmla="*/ 2147483647 h 399"/>
              <a:gd name="T14" fmla="*/ 2147483647 w 464"/>
              <a:gd name="T15" fmla="*/ 2147483647 h 399"/>
              <a:gd name="T16" fmla="*/ 2147483647 w 464"/>
              <a:gd name="T17" fmla="*/ 2147483647 h 399"/>
              <a:gd name="T18" fmla="*/ 2147483647 w 464"/>
              <a:gd name="T19" fmla="*/ 2147483647 h 399"/>
              <a:gd name="T20" fmla="*/ 2147483647 w 464"/>
              <a:gd name="T21" fmla="*/ 2147483647 h 399"/>
              <a:gd name="T22" fmla="*/ 2147483647 w 464"/>
              <a:gd name="T23" fmla="*/ 2147483647 h 399"/>
              <a:gd name="T24" fmla="*/ 2147483647 w 464"/>
              <a:gd name="T25" fmla="*/ 2147483647 h 399"/>
              <a:gd name="T26" fmla="*/ 2147483647 w 464"/>
              <a:gd name="T27" fmla="*/ 2147483647 h 399"/>
              <a:gd name="T28" fmla="*/ 2147483647 w 464"/>
              <a:gd name="T29" fmla="*/ 2147483647 h 399"/>
              <a:gd name="T30" fmla="*/ 2147483647 w 464"/>
              <a:gd name="T31" fmla="*/ 2147483647 h 399"/>
              <a:gd name="T32" fmla="*/ 2147483647 w 464"/>
              <a:gd name="T33" fmla="*/ 2147483647 h 399"/>
              <a:gd name="T34" fmla="*/ 2147483647 w 464"/>
              <a:gd name="T35" fmla="*/ 0 h 399"/>
              <a:gd name="T36" fmla="*/ 2147483647 w 464"/>
              <a:gd name="T37" fmla="*/ 2147483647 h 399"/>
              <a:gd name="T38" fmla="*/ 2147483647 w 464"/>
              <a:gd name="T39" fmla="*/ 2147483647 h 399"/>
              <a:gd name="T40" fmla="*/ 2147483647 w 464"/>
              <a:gd name="T41" fmla="*/ 2147483647 h 399"/>
              <a:gd name="T42" fmla="*/ 2147483647 w 464"/>
              <a:gd name="T43" fmla="*/ 2147483647 h 399"/>
              <a:gd name="T44" fmla="*/ 2147483647 w 464"/>
              <a:gd name="T45" fmla="*/ 2147483647 h 399"/>
              <a:gd name="T46" fmla="*/ 2147483647 w 464"/>
              <a:gd name="T47" fmla="*/ 2147483647 h 399"/>
              <a:gd name="T48" fmla="*/ 2147483647 w 464"/>
              <a:gd name="T49" fmla="*/ 2147483647 h 399"/>
              <a:gd name="T50" fmla="*/ 2147483647 w 464"/>
              <a:gd name="T51" fmla="*/ 2147483647 h 399"/>
              <a:gd name="T52" fmla="*/ 2147483647 w 464"/>
              <a:gd name="T53" fmla="*/ 2147483647 h 399"/>
              <a:gd name="T54" fmla="*/ 2147483647 w 464"/>
              <a:gd name="T55" fmla="*/ 2147483647 h 399"/>
              <a:gd name="T56" fmla="*/ 2147483647 w 464"/>
              <a:gd name="T57" fmla="*/ 2147483647 h 399"/>
              <a:gd name="T58" fmla="*/ 2147483647 w 464"/>
              <a:gd name="T59" fmla="*/ 2147483647 h 399"/>
              <a:gd name="T60" fmla="*/ 2147483647 w 464"/>
              <a:gd name="T61" fmla="*/ 2147483647 h 399"/>
              <a:gd name="T62" fmla="*/ 2147483647 w 464"/>
              <a:gd name="T63" fmla="*/ 2147483647 h 399"/>
              <a:gd name="T64" fmla="*/ 2147483647 w 464"/>
              <a:gd name="T65" fmla="*/ 2147483647 h 399"/>
              <a:gd name="T66" fmla="*/ 2147483647 w 464"/>
              <a:gd name="T67" fmla="*/ 2147483647 h 399"/>
              <a:gd name="T68" fmla="*/ 2147483647 w 464"/>
              <a:gd name="T69" fmla="*/ 2147483647 h 399"/>
              <a:gd name="T70" fmla="*/ 2147483647 w 464"/>
              <a:gd name="T71" fmla="*/ 2147483647 h 399"/>
              <a:gd name="T72" fmla="*/ 2147483647 w 464"/>
              <a:gd name="T73" fmla="*/ 2147483647 h 399"/>
              <a:gd name="T74" fmla="*/ 2147483647 w 464"/>
              <a:gd name="T75" fmla="*/ 2147483647 h 399"/>
              <a:gd name="T76" fmla="*/ 2147483647 w 464"/>
              <a:gd name="T77" fmla="*/ 2147483647 h 399"/>
              <a:gd name="T78" fmla="*/ 2147483647 w 464"/>
              <a:gd name="T79" fmla="*/ 2147483647 h 3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64" h="399">
                <a:moveTo>
                  <a:pt x="351" y="81"/>
                </a:moveTo>
                <a:cubicBezTo>
                  <a:pt x="426" y="81"/>
                  <a:pt x="426" y="81"/>
                  <a:pt x="426" y="81"/>
                </a:cubicBezTo>
                <a:cubicBezTo>
                  <a:pt x="430" y="81"/>
                  <a:pt x="434" y="77"/>
                  <a:pt x="434" y="73"/>
                </a:cubicBezTo>
                <a:cubicBezTo>
                  <a:pt x="434" y="68"/>
                  <a:pt x="430" y="65"/>
                  <a:pt x="426" y="65"/>
                </a:cubicBezTo>
                <a:cubicBezTo>
                  <a:pt x="351" y="65"/>
                  <a:pt x="351" y="65"/>
                  <a:pt x="351" y="65"/>
                </a:cubicBezTo>
                <a:cubicBezTo>
                  <a:pt x="346" y="65"/>
                  <a:pt x="343" y="68"/>
                  <a:pt x="343" y="73"/>
                </a:cubicBezTo>
                <a:cubicBezTo>
                  <a:pt x="343" y="77"/>
                  <a:pt x="346" y="81"/>
                  <a:pt x="351" y="81"/>
                </a:cubicBezTo>
                <a:close/>
                <a:moveTo>
                  <a:pt x="450" y="0"/>
                </a:moveTo>
                <a:cubicBezTo>
                  <a:pt x="327" y="0"/>
                  <a:pt x="327" y="0"/>
                  <a:pt x="327" y="0"/>
                </a:cubicBezTo>
                <a:cubicBezTo>
                  <a:pt x="319" y="0"/>
                  <a:pt x="312" y="6"/>
                  <a:pt x="312" y="14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101"/>
                  <a:pt x="0" y="107"/>
                  <a:pt x="0" y="113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25"/>
                  <a:pt x="6" y="331"/>
                  <a:pt x="13" y="331"/>
                </a:cubicBezTo>
                <a:cubicBezTo>
                  <a:pt x="145" y="331"/>
                  <a:pt x="145" y="331"/>
                  <a:pt x="145" y="331"/>
                </a:cubicBezTo>
                <a:cubicBezTo>
                  <a:pt x="145" y="346"/>
                  <a:pt x="145" y="346"/>
                  <a:pt x="145" y="346"/>
                </a:cubicBezTo>
                <a:cubicBezTo>
                  <a:pt x="94" y="346"/>
                  <a:pt x="94" y="346"/>
                  <a:pt x="94" y="346"/>
                </a:cubicBezTo>
                <a:cubicBezTo>
                  <a:pt x="92" y="346"/>
                  <a:pt x="91" y="347"/>
                  <a:pt x="89" y="348"/>
                </a:cubicBezTo>
                <a:cubicBezTo>
                  <a:pt x="33" y="385"/>
                  <a:pt x="33" y="385"/>
                  <a:pt x="33" y="385"/>
                </a:cubicBezTo>
                <a:cubicBezTo>
                  <a:pt x="30" y="387"/>
                  <a:pt x="28" y="390"/>
                  <a:pt x="29" y="394"/>
                </a:cubicBezTo>
                <a:cubicBezTo>
                  <a:pt x="30" y="397"/>
                  <a:pt x="33" y="399"/>
                  <a:pt x="37" y="399"/>
                </a:cubicBezTo>
                <a:cubicBezTo>
                  <a:pt x="332" y="399"/>
                  <a:pt x="332" y="399"/>
                  <a:pt x="332" y="399"/>
                </a:cubicBezTo>
                <a:cubicBezTo>
                  <a:pt x="336" y="399"/>
                  <a:pt x="339" y="397"/>
                  <a:pt x="340" y="394"/>
                </a:cubicBezTo>
                <a:cubicBezTo>
                  <a:pt x="341" y="390"/>
                  <a:pt x="340" y="387"/>
                  <a:pt x="337" y="385"/>
                </a:cubicBezTo>
                <a:cubicBezTo>
                  <a:pt x="280" y="348"/>
                  <a:pt x="280" y="348"/>
                  <a:pt x="280" y="348"/>
                </a:cubicBezTo>
                <a:cubicBezTo>
                  <a:pt x="279" y="347"/>
                  <a:pt x="277" y="346"/>
                  <a:pt x="276" y="346"/>
                </a:cubicBezTo>
                <a:cubicBezTo>
                  <a:pt x="224" y="346"/>
                  <a:pt x="224" y="346"/>
                  <a:pt x="224" y="346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357" y="331"/>
                  <a:pt x="357" y="331"/>
                  <a:pt x="357" y="331"/>
                </a:cubicBezTo>
                <a:cubicBezTo>
                  <a:pt x="363" y="331"/>
                  <a:pt x="369" y="325"/>
                  <a:pt x="369" y="318"/>
                </a:cubicBezTo>
                <a:cubicBezTo>
                  <a:pt x="369" y="310"/>
                  <a:pt x="369" y="310"/>
                  <a:pt x="369" y="310"/>
                </a:cubicBezTo>
                <a:cubicBezTo>
                  <a:pt x="450" y="310"/>
                  <a:pt x="450" y="310"/>
                  <a:pt x="450" y="310"/>
                </a:cubicBezTo>
                <a:cubicBezTo>
                  <a:pt x="457" y="310"/>
                  <a:pt x="464" y="303"/>
                  <a:pt x="464" y="296"/>
                </a:cubicBezTo>
                <a:cubicBezTo>
                  <a:pt x="464" y="14"/>
                  <a:pt x="464" y="14"/>
                  <a:pt x="464" y="14"/>
                </a:cubicBezTo>
                <a:cubicBezTo>
                  <a:pt x="464" y="6"/>
                  <a:pt x="457" y="0"/>
                  <a:pt x="450" y="0"/>
                </a:cubicBezTo>
                <a:close/>
                <a:moveTo>
                  <a:pt x="273" y="362"/>
                </a:moveTo>
                <a:cubicBezTo>
                  <a:pt x="305" y="383"/>
                  <a:pt x="305" y="383"/>
                  <a:pt x="305" y="383"/>
                </a:cubicBezTo>
                <a:cubicBezTo>
                  <a:pt x="64" y="383"/>
                  <a:pt x="64" y="383"/>
                  <a:pt x="64" y="383"/>
                </a:cubicBezTo>
                <a:cubicBezTo>
                  <a:pt x="96" y="362"/>
                  <a:pt x="96" y="362"/>
                  <a:pt x="96" y="362"/>
                </a:cubicBezTo>
                <a:lnTo>
                  <a:pt x="273" y="362"/>
                </a:lnTo>
                <a:close/>
                <a:moveTo>
                  <a:pt x="161" y="346"/>
                </a:moveTo>
                <a:cubicBezTo>
                  <a:pt x="161" y="331"/>
                  <a:pt x="161" y="331"/>
                  <a:pt x="161" y="331"/>
                </a:cubicBezTo>
                <a:cubicBezTo>
                  <a:pt x="208" y="331"/>
                  <a:pt x="208" y="331"/>
                  <a:pt x="208" y="331"/>
                </a:cubicBezTo>
                <a:cubicBezTo>
                  <a:pt x="208" y="346"/>
                  <a:pt x="208" y="346"/>
                  <a:pt x="208" y="346"/>
                </a:cubicBezTo>
                <a:lnTo>
                  <a:pt x="161" y="346"/>
                </a:lnTo>
                <a:close/>
                <a:moveTo>
                  <a:pt x="448" y="294"/>
                </a:moveTo>
                <a:cubicBezTo>
                  <a:pt x="369" y="294"/>
                  <a:pt x="369" y="294"/>
                  <a:pt x="369" y="294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57"/>
                  <a:pt x="365" y="153"/>
                  <a:pt x="361" y="153"/>
                </a:cubicBezTo>
                <a:cubicBezTo>
                  <a:pt x="357" y="153"/>
                  <a:pt x="353" y="157"/>
                  <a:pt x="353" y="161"/>
                </a:cubicBezTo>
                <a:cubicBezTo>
                  <a:pt x="353" y="315"/>
                  <a:pt x="353" y="315"/>
                  <a:pt x="353" y="315"/>
                </a:cubicBezTo>
                <a:cubicBezTo>
                  <a:pt x="16" y="315"/>
                  <a:pt x="16" y="315"/>
                  <a:pt x="16" y="315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353" y="117"/>
                  <a:pt x="353" y="117"/>
                  <a:pt x="353" y="117"/>
                </a:cubicBezTo>
                <a:cubicBezTo>
                  <a:pt x="353" y="129"/>
                  <a:pt x="353" y="129"/>
                  <a:pt x="353" y="129"/>
                </a:cubicBezTo>
                <a:cubicBezTo>
                  <a:pt x="353" y="134"/>
                  <a:pt x="357" y="137"/>
                  <a:pt x="361" y="137"/>
                </a:cubicBezTo>
                <a:cubicBezTo>
                  <a:pt x="365" y="137"/>
                  <a:pt x="369" y="134"/>
                  <a:pt x="369" y="129"/>
                </a:cubicBezTo>
                <a:cubicBezTo>
                  <a:pt x="369" y="113"/>
                  <a:pt x="369" y="113"/>
                  <a:pt x="369" y="113"/>
                </a:cubicBezTo>
                <a:cubicBezTo>
                  <a:pt x="369" y="107"/>
                  <a:pt x="363" y="101"/>
                  <a:pt x="357" y="101"/>
                </a:cubicBezTo>
                <a:cubicBezTo>
                  <a:pt x="328" y="101"/>
                  <a:pt x="328" y="101"/>
                  <a:pt x="328" y="101"/>
                </a:cubicBezTo>
                <a:cubicBezTo>
                  <a:pt x="328" y="16"/>
                  <a:pt x="328" y="16"/>
                  <a:pt x="328" y="16"/>
                </a:cubicBezTo>
                <a:cubicBezTo>
                  <a:pt x="448" y="16"/>
                  <a:pt x="448" y="16"/>
                  <a:pt x="448" y="16"/>
                </a:cubicBezTo>
                <a:lnTo>
                  <a:pt x="448" y="294"/>
                </a:lnTo>
                <a:close/>
                <a:moveTo>
                  <a:pt x="428" y="117"/>
                </a:moveTo>
                <a:cubicBezTo>
                  <a:pt x="425" y="117"/>
                  <a:pt x="422" y="120"/>
                  <a:pt x="422" y="123"/>
                </a:cubicBezTo>
                <a:cubicBezTo>
                  <a:pt x="422" y="126"/>
                  <a:pt x="425" y="128"/>
                  <a:pt x="428" y="128"/>
                </a:cubicBezTo>
                <a:cubicBezTo>
                  <a:pt x="431" y="128"/>
                  <a:pt x="434" y="126"/>
                  <a:pt x="434" y="123"/>
                </a:cubicBezTo>
                <a:cubicBezTo>
                  <a:pt x="434" y="120"/>
                  <a:pt x="431" y="117"/>
                  <a:pt x="428" y="117"/>
                </a:cubicBezTo>
                <a:close/>
                <a:moveTo>
                  <a:pt x="351" y="50"/>
                </a:moveTo>
                <a:cubicBezTo>
                  <a:pt x="426" y="50"/>
                  <a:pt x="426" y="50"/>
                  <a:pt x="426" y="50"/>
                </a:cubicBezTo>
                <a:cubicBezTo>
                  <a:pt x="430" y="50"/>
                  <a:pt x="434" y="46"/>
                  <a:pt x="434" y="42"/>
                </a:cubicBezTo>
                <a:cubicBezTo>
                  <a:pt x="434" y="38"/>
                  <a:pt x="430" y="34"/>
                  <a:pt x="426" y="34"/>
                </a:cubicBezTo>
                <a:cubicBezTo>
                  <a:pt x="351" y="34"/>
                  <a:pt x="351" y="34"/>
                  <a:pt x="351" y="34"/>
                </a:cubicBezTo>
                <a:cubicBezTo>
                  <a:pt x="346" y="34"/>
                  <a:pt x="343" y="38"/>
                  <a:pt x="343" y="42"/>
                </a:cubicBezTo>
                <a:cubicBezTo>
                  <a:pt x="343" y="46"/>
                  <a:pt x="346" y="50"/>
                  <a:pt x="351" y="50"/>
                </a:cubicBezTo>
                <a:close/>
                <a:moveTo>
                  <a:pt x="428" y="95"/>
                </a:moveTo>
                <a:cubicBezTo>
                  <a:pt x="425" y="95"/>
                  <a:pt x="422" y="98"/>
                  <a:pt x="422" y="101"/>
                </a:cubicBezTo>
                <a:cubicBezTo>
                  <a:pt x="422" y="104"/>
                  <a:pt x="425" y="106"/>
                  <a:pt x="428" y="106"/>
                </a:cubicBezTo>
                <a:cubicBezTo>
                  <a:pt x="431" y="106"/>
                  <a:pt x="434" y="104"/>
                  <a:pt x="434" y="101"/>
                </a:cubicBezTo>
                <a:cubicBezTo>
                  <a:pt x="434" y="98"/>
                  <a:pt x="431" y="95"/>
                  <a:pt x="428" y="95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4533900" y="1295398"/>
            <a:ext cx="14604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HTTP/CoAP</a:t>
            </a:r>
            <a:br>
              <a:rPr lang="en-US" dirty="0"/>
            </a:br>
            <a:r>
              <a:rPr lang="en-US" dirty="0"/>
              <a:t>Client</a:t>
            </a:r>
          </a:p>
        </p:txBody>
      </p:sp>
      <p:sp>
        <p:nvSpPr>
          <p:cNvPr id="73" name="Freeform 3"/>
          <p:cNvSpPr>
            <a:spLocks noChangeAspect="1" noEditPoints="1"/>
          </p:cNvSpPr>
          <p:nvPr/>
        </p:nvSpPr>
        <p:spPr bwMode="auto">
          <a:xfrm>
            <a:off x="10058775" y="2297661"/>
            <a:ext cx="784287" cy="189044"/>
          </a:xfrm>
          <a:custGeom>
            <a:avLst/>
            <a:gdLst>
              <a:gd name="T0" fmla="*/ 2147483647 w 472"/>
              <a:gd name="T1" fmla="*/ 2147483647 h 114"/>
              <a:gd name="T2" fmla="*/ 2147483647 w 472"/>
              <a:gd name="T3" fmla="*/ 2147483647 h 114"/>
              <a:gd name="T4" fmla="*/ 2147483647 w 472"/>
              <a:gd name="T5" fmla="*/ 2147483647 h 114"/>
              <a:gd name="T6" fmla="*/ 2147483647 w 472"/>
              <a:gd name="T7" fmla="*/ 2147483647 h 114"/>
              <a:gd name="T8" fmla="*/ 2147483647 w 472"/>
              <a:gd name="T9" fmla="*/ 2147483647 h 114"/>
              <a:gd name="T10" fmla="*/ 2147483647 w 472"/>
              <a:gd name="T11" fmla="*/ 2147483647 h 114"/>
              <a:gd name="T12" fmla="*/ 2147483647 w 472"/>
              <a:gd name="T13" fmla="*/ 2147483647 h 114"/>
              <a:gd name="T14" fmla="*/ 2147483647 w 472"/>
              <a:gd name="T15" fmla="*/ 2147483647 h 114"/>
              <a:gd name="T16" fmla="*/ 2147483647 w 472"/>
              <a:gd name="T17" fmla="*/ 2147483647 h 114"/>
              <a:gd name="T18" fmla="*/ 2147483647 w 472"/>
              <a:gd name="T19" fmla="*/ 2147483647 h 114"/>
              <a:gd name="T20" fmla="*/ 2147483647 w 472"/>
              <a:gd name="T21" fmla="*/ 2147483647 h 114"/>
              <a:gd name="T22" fmla="*/ 2147483647 w 472"/>
              <a:gd name="T23" fmla="*/ 2147483647 h 114"/>
              <a:gd name="T24" fmla="*/ 2147483647 w 472"/>
              <a:gd name="T25" fmla="*/ 2147483647 h 114"/>
              <a:gd name="T26" fmla="*/ 2147483647 w 472"/>
              <a:gd name="T27" fmla="*/ 2147483647 h 114"/>
              <a:gd name="T28" fmla="*/ 2147483647 w 472"/>
              <a:gd name="T29" fmla="*/ 2147483647 h 114"/>
              <a:gd name="T30" fmla="*/ 2147483647 w 472"/>
              <a:gd name="T31" fmla="*/ 2147483647 h 114"/>
              <a:gd name="T32" fmla="*/ 2147483647 w 472"/>
              <a:gd name="T33" fmla="*/ 2147483647 h 114"/>
              <a:gd name="T34" fmla="*/ 2147483647 w 472"/>
              <a:gd name="T35" fmla="*/ 2147483647 h 114"/>
              <a:gd name="T36" fmla="*/ 2147483647 w 472"/>
              <a:gd name="T37" fmla="*/ 2147483647 h 114"/>
              <a:gd name="T38" fmla="*/ 2147483647 w 472"/>
              <a:gd name="T39" fmla="*/ 2147483647 h 114"/>
              <a:gd name="T40" fmla="*/ 2147483647 w 472"/>
              <a:gd name="T41" fmla="*/ 2147483647 h 114"/>
              <a:gd name="T42" fmla="*/ 2147483647 w 472"/>
              <a:gd name="T43" fmla="*/ 2147483647 h 114"/>
              <a:gd name="T44" fmla="*/ 2147483647 w 472"/>
              <a:gd name="T45" fmla="*/ 0 h 114"/>
              <a:gd name="T46" fmla="*/ 2147483647 w 472"/>
              <a:gd name="T47" fmla="*/ 0 h 114"/>
              <a:gd name="T48" fmla="*/ 0 w 472"/>
              <a:gd name="T49" fmla="*/ 2147483647 h 114"/>
              <a:gd name="T50" fmla="*/ 0 w 472"/>
              <a:gd name="T51" fmla="*/ 2147483647 h 114"/>
              <a:gd name="T52" fmla="*/ 2147483647 w 472"/>
              <a:gd name="T53" fmla="*/ 2147483647 h 114"/>
              <a:gd name="T54" fmla="*/ 2147483647 w 472"/>
              <a:gd name="T55" fmla="*/ 2147483647 h 114"/>
              <a:gd name="T56" fmla="*/ 2147483647 w 472"/>
              <a:gd name="T57" fmla="*/ 2147483647 h 114"/>
              <a:gd name="T58" fmla="*/ 2147483647 w 472"/>
              <a:gd name="T59" fmla="*/ 2147483647 h 114"/>
              <a:gd name="T60" fmla="*/ 2147483647 w 472"/>
              <a:gd name="T61" fmla="*/ 2147483647 h 114"/>
              <a:gd name="T62" fmla="*/ 2147483647 w 472"/>
              <a:gd name="T63" fmla="*/ 2147483647 h 114"/>
              <a:gd name="T64" fmla="*/ 2147483647 w 472"/>
              <a:gd name="T65" fmla="*/ 2147483647 h 114"/>
              <a:gd name="T66" fmla="*/ 2147483647 w 472"/>
              <a:gd name="T67" fmla="*/ 2147483647 h 114"/>
              <a:gd name="T68" fmla="*/ 2147483647 w 472"/>
              <a:gd name="T69" fmla="*/ 2147483647 h 114"/>
              <a:gd name="T70" fmla="*/ 2147483647 w 472"/>
              <a:gd name="T71" fmla="*/ 2147483647 h 114"/>
              <a:gd name="T72" fmla="*/ 2147483647 w 472"/>
              <a:gd name="T73" fmla="*/ 2147483647 h 114"/>
              <a:gd name="T74" fmla="*/ 2147483647 w 472"/>
              <a:gd name="T75" fmla="*/ 2147483647 h 114"/>
              <a:gd name="T76" fmla="*/ 2147483647 w 472"/>
              <a:gd name="T77" fmla="*/ 2147483647 h 114"/>
              <a:gd name="T78" fmla="*/ 2147483647 w 472"/>
              <a:gd name="T79" fmla="*/ 2147483647 h 114"/>
              <a:gd name="T80" fmla="*/ 2147483647 w 472"/>
              <a:gd name="T81" fmla="*/ 2147483647 h 114"/>
              <a:gd name="T82" fmla="*/ 2147483647 w 472"/>
              <a:gd name="T83" fmla="*/ 2147483647 h 114"/>
              <a:gd name="T84" fmla="*/ 2147483647 w 472"/>
              <a:gd name="T85" fmla="*/ 2147483647 h 114"/>
              <a:gd name="T86" fmla="*/ 2147483647 w 472"/>
              <a:gd name="T87" fmla="*/ 2147483647 h 114"/>
              <a:gd name="T88" fmla="*/ 2147483647 w 472"/>
              <a:gd name="T89" fmla="*/ 2147483647 h 114"/>
              <a:gd name="T90" fmla="*/ 2147483647 w 472"/>
              <a:gd name="T91" fmla="*/ 2147483647 h 114"/>
              <a:gd name="T92" fmla="*/ 2147483647 w 472"/>
              <a:gd name="T93" fmla="*/ 2147483647 h 114"/>
              <a:gd name="T94" fmla="*/ 2147483647 w 472"/>
              <a:gd name="T95" fmla="*/ 2147483647 h 114"/>
              <a:gd name="T96" fmla="*/ 2147483647 w 472"/>
              <a:gd name="T97" fmla="*/ 2147483647 h 114"/>
              <a:gd name="T98" fmla="*/ 2147483647 w 472"/>
              <a:gd name="T99" fmla="*/ 2147483647 h 114"/>
              <a:gd name="T100" fmla="*/ 2147483647 w 472"/>
              <a:gd name="T101" fmla="*/ 2147483647 h 114"/>
              <a:gd name="T102" fmla="*/ 2147483647 w 472"/>
              <a:gd name="T103" fmla="*/ 2147483647 h 11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2" h="114">
                <a:moveTo>
                  <a:pt x="392" y="46"/>
                </a:moveTo>
                <a:cubicBezTo>
                  <a:pt x="396" y="46"/>
                  <a:pt x="400" y="43"/>
                  <a:pt x="400" y="39"/>
                </a:cubicBezTo>
                <a:cubicBezTo>
                  <a:pt x="400" y="34"/>
                  <a:pt x="396" y="31"/>
                  <a:pt x="392" y="31"/>
                </a:cubicBezTo>
                <a:cubicBezTo>
                  <a:pt x="388" y="31"/>
                  <a:pt x="384" y="34"/>
                  <a:pt x="384" y="39"/>
                </a:cubicBezTo>
                <a:cubicBezTo>
                  <a:pt x="384" y="43"/>
                  <a:pt x="388" y="46"/>
                  <a:pt x="392" y="46"/>
                </a:cubicBezTo>
                <a:close/>
                <a:moveTo>
                  <a:pt x="392" y="82"/>
                </a:moveTo>
                <a:cubicBezTo>
                  <a:pt x="396" y="82"/>
                  <a:pt x="400" y="79"/>
                  <a:pt x="400" y="74"/>
                </a:cubicBezTo>
                <a:cubicBezTo>
                  <a:pt x="400" y="70"/>
                  <a:pt x="396" y="67"/>
                  <a:pt x="392" y="67"/>
                </a:cubicBezTo>
                <a:cubicBezTo>
                  <a:pt x="388" y="67"/>
                  <a:pt x="384" y="70"/>
                  <a:pt x="384" y="74"/>
                </a:cubicBezTo>
                <a:cubicBezTo>
                  <a:pt x="384" y="79"/>
                  <a:pt x="388" y="82"/>
                  <a:pt x="392" y="82"/>
                </a:cubicBezTo>
                <a:close/>
                <a:moveTo>
                  <a:pt x="208" y="71"/>
                </a:moveTo>
                <a:cubicBezTo>
                  <a:pt x="362" y="71"/>
                  <a:pt x="362" y="71"/>
                  <a:pt x="362" y="71"/>
                </a:cubicBezTo>
                <a:cubicBezTo>
                  <a:pt x="366" y="71"/>
                  <a:pt x="370" y="67"/>
                  <a:pt x="370" y="63"/>
                </a:cubicBezTo>
                <a:cubicBezTo>
                  <a:pt x="370" y="51"/>
                  <a:pt x="370" y="51"/>
                  <a:pt x="370" y="51"/>
                </a:cubicBezTo>
                <a:cubicBezTo>
                  <a:pt x="370" y="46"/>
                  <a:pt x="366" y="43"/>
                  <a:pt x="362" y="43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4" y="43"/>
                  <a:pt x="200" y="46"/>
                  <a:pt x="200" y="51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0" y="67"/>
                  <a:pt x="204" y="71"/>
                  <a:pt x="208" y="71"/>
                </a:cubicBezTo>
                <a:close/>
                <a:moveTo>
                  <a:pt x="464" y="36"/>
                </a:moveTo>
                <a:cubicBezTo>
                  <a:pt x="468" y="36"/>
                  <a:pt x="472" y="33"/>
                  <a:pt x="472" y="28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8"/>
                  <a:pt x="463" y="0"/>
                  <a:pt x="4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5"/>
                  <a:pt x="9" y="114"/>
                  <a:pt x="19" y="114"/>
                </a:cubicBezTo>
                <a:cubicBezTo>
                  <a:pt x="453" y="114"/>
                  <a:pt x="453" y="114"/>
                  <a:pt x="453" y="114"/>
                </a:cubicBezTo>
                <a:cubicBezTo>
                  <a:pt x="463" y="114"/>
                  <a:pt x="472" y="105"/>
                  <a:pt x="472" y="94"/>
                </a:cubicBezTo>
                <a:cubicBezTo>
                  <a:pt x="472" y="60"/>
                  <a:pt x="472" y="60"/>
                  <a:pt x="472" y="60"/>
                </a:cubicBezTo>
                <a:cubicBezTo>
                  <a:pt x="472" y="56"/>
                  <a:pt x="468" y="52"/>
                  <a:pt x="464" y="52"/>
                </a:cubicBezTo>
                <a:cubicBezTo>
                  <a:pt x="460" y="52"/>
                  <a:pt x="456" y="56"/>
                  <a:pt x="456" y="60"/>
                </a:cubicBezTo>
                <a:cubicBezTo>
                  <a:pt x="456" y="94"/>
                  <a:pt x="456" y="94"/>
                  <a:pt x="456" y="94"/>
                </a:cubicBezTo>
                <a:cubicBezTo>
                  <a:pt x="456" y="96"/>
                  <a:pt x="455" y="98"/>
                  <a:pt x="453" y="98"/>
                </a:cubicBezTo>
                <a:cubicBezTo>
                  <a:pt x="431" y="98"/>
                  <a:pt x="431" y="98"/>
                  <a:pt x="431" y="98"/>
                </a:cubicBezTo>
                <a:cubicBezTo>
                  <a:pt x="431" y="16"/>
                  <a:pt x="431" y="16"/>
                  <a:pt x="431" y="16"/>
                </a:cubicBezTo>
                <a:cubicBezTo>
                  <a:pt x="453" y="16"/>
                  <a:pt x="453" y="16"/>
                  <a:pt x="453" y="16"/>
                </a:cubicBezTo>
                <a:cubicBezTo>
                  <a:pt x="455" y="16"/>
                  <a:pt x="456" y="17"/>
                  <a:pt x="456" y="19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3"/>
                  <a:pt x="460" y="36"/>
                  <a:pt x="464" y="36"/>
                </a:cubicBezTo>
                <a:close/>
                <a:moveTo>
                  <a:pt x="41" y="98"/>
                </a:moveTo>
                <a:cubicBezTo>
                  <a:pt x="19" y="98"/>
                  <a:pt x="19" y="98"/>
                  <a:pt x="19" y="98"/>
                </a:cubicBezTo>
                <a:cubicBezTo>
                  <a:pt x="17" y="98"/>
                  <a:pt x="16" y="96"/>
                  <a:pt x="16" y="9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41" y="16"/>
                  <a:pt x="41" y="16"/>
                  <a:pt x="41" y="16"/>
                </a:cubicBezTo>
                <a:lnTo>
                  <a:pt x="41" y="98"/>
                </a:lnTo>
                <a:close/>
                <a:moveTo>
                  <a:pt x="415" y="98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16"/>
                  <a:pt x="57" y="16"/>
                  <a:pt x="57" y="16"/>
                </a:cubicBezTo>
                <a:cubicBezTo>
                  <a:pt x="415" y="16"/>
                  <a:pt x="415" y="16"/>
                  <a:pt x="415" y="16"/>
                </a:cubicBezTo>
                <a:lnTo>
                  <a:pt x="415" y="9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5" name="Freeform 3"/>
          <p:cNvSpPr>
            <a:spLocks noChangeAspect="1" noEditPoints="1"/>
          </p:cNvSpPr>
          <p:nvPr/>
        </p:nvSpPr>
        <p:spPr bwMode="auto">
          <a:xfrm flipH="1">
            <a:off x="7705756" y="1988369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124700" y="1273570"/>
            <a:ext cx="2002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Intermediary node</a:t>
            </a:r>
          </a:p>
        </p:txBody>
      </p:sp>
      <p:cxnSp>
        <p:nvCxnSpPr>
          <p:cNvPr id="100" name="Straight Connector 99"/>
          <p:cNvCxnSpPr/>
          <p:nvPr/>
        </p:nvCxnSpPr>
        <p:spPr bwMode="auto">
          <a:xfrm>
            <a:off x="5994402" y="2336797"/>
            <a:ext cx="154093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/>
          <p:cNvCxnSpPr/>
          <p:nvPr/>
        </p:nvCxnSpPr>
        <p:spPr bwMode="auto">
          <a:xfrm>
            <a:off x="8297336" y="2387597"/>
            <a:ext cx="159173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10023920" y="1498598"/>
            <a:ext cx="15457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CoAP/HTTP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Server</a:t>
            </a:r>
          </a:p>
        </p:txBody>
      </p:sp>
      <p:sp>
        <p:nvSpPr>
          <p:cNvPr id="41" name="Freeform 6"/>
          <p:cNvSpPr>
            <a:spLocks noChangeAspect="1" noEditPoints="1"/>
          </p:cNvSpPr>
          <p:nvPr/>
        </p:nvSpPr>
        <p:spPr bwMode="auto">
          <a:xfrm>
            <a:off x="4928800" y="4550055"/>
            <a:ext cx="979030" cy="842234"/>
          </a:xfrm>
          <a:custGeom>
            <a:avLst/>
            <a:gdLst>
              <a:gd name="T0" fmla="*/ 2147483647 w 464"/>
              <a:gd name="T1" fmla="*/ 2147483647 h 399"/>
              <a:gd name="T2" fmla="*/ 2147483647 w 464"/>
              <a:gd name="T3" fmla="*/ 2147483647 h 399"/>
              <a:gd name="T4" fmla="*/ 2147483647 w 464"/>
              <a:gd name="T5" fmla="*/ 2147483647 h 399"/>
              <a:gd name="T6" fmla="*/ 2147483647 w 464"/>
              <a:gd name="T7" fmla="*/ 0 h 399"/>
              <a:gd name="T8" fmla="*/ 2147483647 w 464"/>
              <a:gd name="T9" fmla="*/ 2147483647 h 399"/>
              <a:gd name="T10" fmla="*/ 2147483647 w 464"/>
              <a:gd name="T11" fmla="*/ 2147483647 h 399"/>
              <a:gd name="T12" fmla="*/ 0 w 464"/>
              <a:gd name="T13" fmla="*/ 2147483647 h 399"/>
              <a:gd name="T14" fmla="*/ 2147483647 w 464"/>
              <a:gd name="T15" fmla="*/ 2147483647 h 399"/>
              <a:gd name="T16" fmla="*/ 2147483647 w 464"/>
              <a:gd name="T17" fmla="*/ 2147483647 h 399"/>
              <a:gd name="T18" fmla="*/ 2147483647 w 464"/>
              <a:gd name="T19" fmla="*/ 2147483647 h 399"/>
              <a:gd name="T20" fmla="*/ 2147483647 w 464"/>
              <a:gd name="T21" fmla="*/ 2147483647 h 399"/>
              <a:gd name="T22" fmla="*/ 2147483647 w 464"/>
              <a:gd name="T23" fmla="*/ 2147483647 h 399"/>
              <a:gd name="T24" fmla="*/ 2147483647 w 464"/>
              <a:gd name="T25" fmla="*/ 2147483647 h 399"/>
              <a:gd name="T26" fmla="*/ 2147483647 w 464"/>
              <a:gd name="T27" fmla="*/ 2147483647 h 399"/>
              <a:gd name="T28" fmla="*/ 2147483647 w 464"/>
              <a:gd name="T29" fmla="*/ 2147483647 h 399"/>
              <a:gd name="T30" fmla="*/ 2147483647 w 464"/>
              <a:gd name="T31" fmla="*/ 2147483647 h 399"/>
              <a:gd name="T32" fmla="*/ 2147483647 w 464"/>
              <a:gd name="T33" fmla="*/ 2147483647 h 399"/>
              <a:gd name="T34" fmla="*/ 2147483647 w 464"/>
              <a:gd name="T35" fmla="*/ 0 h 399"/>
              <a:gd name="T36" fmla="*/ 2147483647 w 464"/>
              <a:gd name="T37" fmla="*/ 2147483647 h 399"/>
              <a:gd name="T38" fmla="*/ 2147483647 w 464"/>
              <a:gd name="T39" fmla="*/ 2147483647 h 399"/>
              <a:gd name="T40" fmla="*/ 2147483647 w 464"/>
              <a:gd name="T41" fmla="*/ 2147483647 h 399"/>
              <a:gd name="T42" fmla="*/ 2147483647 w 464"/>
              <a:gd name="T43" fmla="*/ 2147483647 h 399"/>
              <a:gd name="T44" fmla="*/ 2147483647 w 464"/>
              <a:gd name="T45" fmla="*/ 2147483647 h 399"/>
              <a:gd name="T46" fmla="*/ 2147483647 w 464"/>
              <a:gd name="T47" fmla="*/ 2147483647 h 399"/>
              <a:gd name="T48" fmla="*/ 2147483647 w 464"/>
              <a:gd name="T49" fmla="*/ 2147483647 h 399"/>
              <a:gd name="T50" fmla="*/ 2147483647 w 464"/>
              <a:gd name="T51" fmla="*/ 2147483647 h 399"/>
              <a:gd name="T52" fmla="*/ 2147483647 w 464"/>
              <a:gd name="T53" fmla="*/ 2147483647 h 399"/>
              <a:gd name="T54" fmla="*/ 2147483647 w 464"/>
              <a:gd name="T55" fmla="*/ 2147483647 h 399"/>
              <a:gd name="T56" fmla="*/ 2147483647 w 464"/>
              <a:gd name="T57" fmla="*/ 2147483647 h 399"/>
              <a:gd name="T58" fmla="*/ 2147483647 w 464"/>
              <a:gd name="T59" fmla="*/ 2147483647 h 399"/>
              <a:gd name="T60" fmla="*/ 2147483647 w 464"/>
              <a:gd name="T61" fmla="*/ 2147483647 h 399"/>
              <a:gd name="T62" fmla="*/ 2147483647 w 464"/>
              <a:gd name="T63" fmla="*/ 2147483647 h 399"/>
              <a:gd name="T64" fmla="*/ 2147483647 w 464"/>
              <a:gd name="T65" fmla="*/ 2147483647 h 399"/>
              <a:gd name="T66" fmla="*/ 2147483647 w 464"/>
              <a:gd name="T67" fmla="*/ 2147483647 h 399"/>
              <a:gd name="T68" fmla="*/ 2147483647 w 464"/>
              <a:gd name="T69" fmla="*/ 2147483647 h 399"/>
              <a:gd name="T70" fmla="*/ 2147483647 w 464"/>
              <a:gd name="T71" fmla="*/ 2147483647 h 399"/>
              <a:gd name="T72" fmla="*/ 2147483647 w 464"/>
              <a:gd name="T73" fmla="*/ 2147483647 h 399"/>
              <a:gd name="T74" fmla="*/ 2147483647 w 464"/>
              <a:gd name="T75" fmla="*/ 2147483647 h 399"/>
              <a:gd name="T76" fmla="*/ 2147483647 w 464"/>
              <a:gd name="T77" fmla="*/ 2147483647 h 399"/>
              <a:gd name="T78" fmla="*/ 2147483647 w 464"/>
              <a:gd name="T79" fmla="*/ 2147483647 h 3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64" h="399">
                <a:moveTo>
                  <a:pt x="351" y="81"/>
                </a:moveTo>
                <a:cubicBezTo>
                  <a:pt x="426" y="81"/>
                  <a:pt x="426" y="81"/>
                  <a:pt x="426" y="81"/>
                </a:cubicBezTo>
                <a:cubicBezTo>
                  <a:pt x="430" y="81"/>
                  <a:pt x="434" y="77"/>
                  <a:pt x="434" y="73"/>
                </a:cubicBezTo>
                <a:cubicBezTo>
                  <a:pt x="434" y="68"/>
                  <a:pt x="430" y="65"/>
                  <a:pt x="426" y="65"/>
                </a:cubicBezTo>
                <a:cubicBezTo>
                  <a:pt x="351" y="65"/>
                  <a:pt x="351" y="65"/>
                  <a:pt x="351" y="65"/>
                </a:cubicBezTo>
                <a:cubicBezTo>
                  <a:pt x="346" y="65"/>
                  <a:pt x="343" y="68"/>
                  <a:pt x="343" y="73"/>
                </a:cubicBezTo>
                <a:cubicBezTo>
                  <a:pt x="343" y="77"/>
                  <a:pt x="346" y="81"/>
                  <a:pt x="351" y="81"/>
                </a:cubicBezTo>
                <a:close/>
                <a:moveTo>
                  <a:pt x="450" y="0"/>
                </a:moveTo>
                <a:cubicBezTo>
                  <a:pt x="327" y="0"/>
                  <a:pt x="327" y="0"/>
                  <a:pt x="327" y="0"/>
                </a:cubicBezTo>
                <a:cubicBezTo>
                  <a:pt x="319" y="0"/>
                  <a:pt x="312" y="6"/>
                  <a:pt x="312" y="14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101"/>
                  <a:pt x="0" y="107"/>
                  <a:pt x="0" y="113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25"/>
                  <a:pt x="6" y="331"/>
                  <a:pt x="13" y="331"/>
                </a:cubicBezTo>
                <a:cubicBezTo>
                  <a:pt x="145" y="331"/>
                  <a:pt x="145" y="331"/>
                  <a:pt x="145" y="331"/>
                </a:cubicBezTo>
                <a:cubicBezTo>
                  <a:pt x="145" y="346"/>
                  <a:pt x="145" y="346"/>
                  <a:pt x="145" y="346"/>
                </a:cubicBezTo>
                <a:cubicBezTo>
                  <a:pt x="94" y="346"/>
                  <a:pt x="94" y="346"/>
                  <a:pt x="94" y="346"/>
                </a:cubicBezTo>
                <a:cubicBezTo>
                  <a:pt x="92" y="346"/>
                  <a:pt x="91" y="347"/>
                  <a:pt x="89" y="348"/>
                </a:cubicBezTo>
                <a:cubicBezTo>
                  <a:pt x="33" y="385"/>
                  <a:pt x="33" y="385"/>
                  <a:pt x="33" y="385"/>
                </a:cubicBezTo>
                <a:cubicBezTo>
                  <a:pt x="30" y="387"/>
                  <a:pt x="28" y="390"/>
                  <a:pt x="29" y="394"/>
                </a:cubicBezTo>
                <a:cubicBezTo>
                  <a:pt x="30" y="397"/>
                  <a:pt x="33" y="399"/>
                  <a:pt x="37" y="399"/>
                </a:cubicBezTo>
                <a:cubicBezTo>
                  <a:pt x="332" y="399"/>
                  <a:pt x="332" y="399"/>
                  <a:pt x="332" y="399"/>
                </a:cubicBezTo>
                <a:cubicBezTo>
                  <a:pt x="336" y="399"/>
                  <a:pt x="339" y="397"/>
                  <a:pt x="340" y="394"/>
                </a:cubicBezTo>
                <a:cubicBezTo>
                  <a:pt x="341" y="390"/>
                  <a:pt x="340" y="387"/>
                  <a:pt x="337" y="385"/>
                </a:cubicBezTo>
                <a:cubicBezTo>
                  <a:pt x="280" y="348"/>
                  <a:pt x="280" y="348"/>
                  <a:pt x="280" y="348"/>
                </a:cubicBezTo>
                <a:cubicBezTo>
                  <a:pt x="279" y="347"/>
                  <a:pt x="277" y="346"/>
                  <a:pt x="276" y="346"/>
                </a:cubicBezTo>
                <a:cubicBezTo>
                  <a:pt x="224" y="346"/>
                  <a:pt x="224" y="346"/>
                  <a:pt x="224" y="346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357" y="331"/>
                  <a:pt x="357" y="331"/>
                  <a:pt x="357" y="331"/>
                </a:cubicBezTo>
                <a:cubicBezTo>
                  <a:pt x="363" y="331"/>
                  <a:pt x="369" y="325"/>
                  <a:pt x="369" y="318"/>
                </a:cubicBezTo>
                <a:cubicBezTo>
                  <a:pt x="369" y="310"/>
                  <a:pt x="369" y="310"/>
                  <a:pt x="369" y="310"/>
                </a:cubicBezTo>
                <a:cubicBezTo>
                  <a:pt x="450" y="310"/>
                  <a:pt x="450" y="310"/>
                  <a:pt x="450" y="310"/>
                </a:cubicBezTo>
                <a:cubicBezTo>
                  <a:pt x="457" y="310"/>
                  <a:pt x="464" y="303"/>
                  <a:pt x="464" y="296"/>
                </a:cubicBezTo>
                <a:cubicBezTo>
                  <a:pt x="464" y="14"/>
                  <a:pt x="464" y="14"/>
                  <a:pt x="464" y="14"/>
                </a:cubicBezTo>
                <a:cubicBezTo>
                  <a:pt x="464" y="6"/>
                  <a:pt x="457" y="0"/>
                  <a:pt x="450" y="0"/>
                </a:cubicBezTo>
                <a:close/>
                <a:moveTo>
                  <a:pt x="273" y="362"/>
                </a:moveTo>
                <a:cubicBezTo>
                  <a:pt x="305" y="383"/>
                  <a:pt x="305" y="383"/>
                  <a:pt x="305" y="383"/>
                </a:cubicBezTo>
                <a:cubicBezTo>
                  <a:pt x="64" y="383"/>
                  <a:pt x="64" y="383"/>
                  <a:pt x="64" y="383"/>
                </a:cubicBezTo>
                <a:cubicBezTo>
                  <a:pt x="96" y="362"/>
                  <a:pt x="96" y="362"/>
                  <a:pt x="96" y="362"/>
                </a:cubicBezTo>
                <a:lnTo>
                  <a:pt x="273" y="362"/>
                </a:lnTo>
                <a:close/>
                <a:moveTo>
                  <a:pt x="161" y="346"/>
                </a:moveTo>
                <a:cubicBezTo>
                  <a:pt x="161" y="331"/>
                  <a:pt x="161" y="331"/>
                  <a:pt x="161" y="331"/>
                </a:cubicBezTo>
                <a:cubicBezTo>
                  <a:pt x="208" y="331"/>
                  <a:pt x="208" y="331"/>
                  <a:pt x="208" y="331"/>
                </a:cubicBezTo>
                <a:cubicBezTo>
                  <a:pt x="208" y="346"/>
                  <a:pt x="208" y="346"/>
                  <a:pt x="208" y="346"/>
                </a:cubicBezTo>
                <a:lnTo>
                  <a:pt x="161" y="346"/>
                </a:lnTo>
                <a:close/>
                <a:moveTo>
                  <a:pt x="448" y="294"/>
                </a:moveTo>
                <a:cubicBezTo>
                  <a:pt x="369" y="294"/>
                  <a:pt x="369" y="294"/>
                  <a:pt x="369" y="294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57"/>
                  <a:pt x="365" y="153"/>
                  <a:pt x="361" y="153"/>
                </a:cubicBezTo>
                <a:cubicBezTo>
                  <a:pt x="357" y="153"/>
                  <a:pt x="353" y="157"/>
                  <a:pt x="353" y="161"/>
                </a:cubicBezTo>
                <a:cubicBezTo>
                  <a:pt x="353" y="315"/>
                  <a:pt x="353" y="315"/>
                  <a:pt x="353" y="315"/>
                </a:cubicBezTo>
                <a:cubicBezTo>
                  <a:pt x="16" y="315"/>
                  <a:pt x="16" y="315"/>
                  <a:pt x="16" y="315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353" y="117"/>
                  <a:pt x="353" y="117"/>
                  <a:pt x="353" y="117"/>
                </a:cubicBezTo>
                <a:cubicBezTo>
                  <a:pt x="353" y="129"/>
                  <a:pt x="353" y="129"/>
                  <a:pt x="353" y="129"/>
                </a:cubicBezTo>
                <a:cubicBezTo>
                  <a:pt x="353" y="134"/>
                  <a:pt x="357" y="137"/>
                  <a:pt x="361" y="137"/>
                </a:cubicBezTo>
                <a:cubicBezTo>
                  <a:pt x="365" y="137"/>
                  <a:pt x="369" y="134"/>
                  <a:pt x="369" y="129"/>
                </a:cubicBezTo>
                <a:cubicBezTo>
                  <a:pt x="369" y="113"/>
                  <a:pt x="369" y="113"/>
                  <a:pt x="369" y="113"/>
                </a:cubicBezTo>
                <a:cubicBezTo>
                  <a:pt x="369" y="107"/>
                  <a:pt x="363" y="101"/>
                  <a:pt x="357" y="101"/>
                </a:cubicBezTo>
                <a:cubicBezTo>
                  <a:pt x="328" y="101"/>
                  <a:pt x="328" y="101"/>
                  <a:pt x="328" y="101"/>
                </a:cubicBezTo>
                <a:cubicBezTo>
                  <a:pt x="328" y="16"/>
                  <a:pt x="328" y="16"/>
                  <a:pt x="328" y="16"/>
                </a:cubicBezTo>
                <a:cubicBezTo>
                  <a:pt x="448" y="16"/>
                  <a:pt x="448" y="16"/>
                  <a:pt x="448" y="16"/>
                </a:cubicBezTo>
                <a:lnTo>
                  <a:pt x="448" y="294"/>
                </a:lnTo>
                <a:close/>
                <a:moveTo>
                  <a:pt x="428" y="117"/>
                </a:moveTo>
                <a:cubicBezTo>
                  <a:pt x="425" y="117"/>
                  <a:pt x="422" y="120"/>
                  <a:pt x="422" y="123"/>
                </a:cubicBezTo>
                <a:cubicBezTo>
                  <a:pt x="422" y="126"/>
                  <a:pt x="425" y="128"/>
                  <a:pt x="428" y="128"/>
                </a:cubicBezTo>
                <a:cubicBezTo>
                  <a:pt x="431" y="128"/>
                  <a:pt x="434" y="126"/>
                  <a:pt x="434" y="123"/>
                </a:cubicBezTo>
                <a:cubicBezTo>
                  <a:pt x="434" y="120"/>
                  <a:pt x="431" y="117"/>
                  <a:pt x="428" y="117"/>
                </a:cubicBezTo>
                <a:close/>
                <a:moveTo>
                  <a:pt x="351" y="50"/>
                </a:moveTo>
                <a:cubicBezTo>
                  <a:pt x="426" y="50"/>
                  <a:pt x="426" y="50"/>
                  <a:pt x="426" y="50"/>
                </a:cubicBezTo>
                <a:cubicBezTo>
                  <a:pt x="430" y="50"/>
                  <a:pt x="434" y="46"/>
                  <a:pt x="434" y="42"/>
                </a:cubicBezTo>
                <a:cubicBezTo>
                  <a:pt x="434" y="38"/>
                  <a:pt x="430" y="34"/>
                  <a:pt x="426" y="34"/>
                </a:cubicBezTo>
                <a:cubicBezTo>
                  <a:pt x="351" y="34"/>
                  <a:pt x="351" y="34"/>
                  <a:pt x="351" y="34"/>
                </a:cubicBezTo>
                <a:cubicBezTo>
                  <a:pt x="346" y="34"/>
                  <a:pt x="343" y="38"/>
                  <a:pt x="343" y="42"/>
                </a:cubicBezTo>
                <a:cubicBezTo>
                  <a:pt x="343" y="46"/>
                  <a:pt x="346" y="50"/>
                  <a:pt x="351" y="50"/>
                </a:cubicBezTo>
                <a:close/>
                <a:moveTo>
                  <a:pt x="428" y="95"/>
                </a:moveTo>
                <a:cubicBezTo>
                  <a:pt x="425" y="95"/>
                  <a:pt x="422" y="98"/>
                  <a:pt x="422" y="101"/>
                </a:cubicBezTo>
                <a:cubicBezTo>
                  <a:pt x="422" y="104"/>
                  <a:pt x="425" y="106"/>
                  <a:pt x="428" y="106"/>
                </a:cubicBezTo>
                <a:cubicBezTo>
                  <a:pt x="431" y="106"/>
                  <a:pt x="434" y="104"/>
                  <a:pt x="434" y="101"/>
                </a:cubicBezTo>
                <a:cubicBezTo>
                  <a:pt x="434" y="98"/>
                  <a:pt x="431" y="95"/>
                  <a:pt x="428" y="95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Freeform 3"/>
          <p:cNvSpPr>
            <a:spLocks noChangeAspect="1" noEditPoints="1"/>
          </p:cNvSpPr>
          <p:nvPr/>
        </p:nvSpPr>
        <p:spPr bwMode="auto">
          <a:xfrm>
            <a:off x="10046075" y="4951961"/>
            <a:ext cx="784287" cy="189044"/>
          </a:xfrm>
          <a:custGeom>
            <a:avLst/>
            <a:gdLst>
              <a:gd name="T0" fmla="*/ 2147483647 w 472"/>
              <a:gd name="T1" fmla="*/ 2147483647 h 114"/>
              <a:gd name="T2" fmla="*/ 2147483647 w 472"/>
              <a:gd name="T3" fmla="*/ 2147483647 h 114"/>
              <a:gd name="T4" fmla="*/ 2147483647 w 472"/>
              <a:gd name="T5" fmla="*/ 2147483647 h 114"/>
              <a:gd name="T6" fmla="*/ 2147483647 w 472"/>
              <a:gd name="T7" fmla="*/ 2147483647 h 114"/>
              <a:gd name="T8" fmla="*/ 2147483647 w 472"/>
              <a:gd name="T9" fmla="*/ 2147483647 h 114"/>
              <a:gd name="T10" fmla="*/ 2147483647 w 472"/>
              <a:gd name="T11" fmla="*/ 2147483647 h 114"/>
              <a:gd name="T12" fmla="*/ 2147483647 w 472"/>
              <a:gd name="T13" fmla="*/ 2147483647 h 114"/>
              <a:gd name="T14" fmla="*/ 2147483647 w 472"/>
              <a:gd name="T15" fmla="*/ 2147483647 h 114"/>
              <a:gd name="T16" fmla="*/ 2147483647 w 472"/>
              <a:gd name="T17" fmla="*/ 2147483647 h 114"/>
              <a:gd name="T18" fmla="*/ 2147483647 w 472"/>
              <a:gd name="T19" fmla="*/ 2147483647 h 114"/>
              <a:gd name="T20" fmla="*/ 2147483647 w 472"/>
              <a:gd name="T21" fmla="*/ 2147483647 h 114"/>
              <a:gd name="T22" fmla="*/ 2147483647 w 472"/>
              <a:gd name="T23" fmla="*/ 2147483647 h 114"/>
              <a:gd name="T24" fmla="*/ 2147483647 w 472"/>
              <a:gd name="T25" fmla="*/ 2147483647 h 114"/>
              <a:gd name="T26" fmla="*/ 2147483647 w 472"/>
              <a:gd name="T27" fmla="*/ 2147483647 h 114"/>
              <a:gd name="T28" fmla="*/ 2147483647 w 472"/>
              <a:gd name="T29" fmla="*/ 2147483647 h 114"/>
              <a:gd name="T30" fmla="*/ 2147483647 w 472"/>
              <a:gd name="T31" fmla="*/ 2147483647 h 114"/>
              <a:gd name="T32" fmla="*/ 2147483647 w 472"/>
              <a:gd name="T33" fmla="*/ 2147483647 h 114"/>
              <a:gd name="T34" fmla="*/ 2147483647 w 472"/>
              <a:gd name="T35" fmla="*/ 2147483647 h 114"/>
              <a:gd name="T36" fmla="*/ 2147483647 w 472"/>
              <a:gd name="T37" fmla="*/ 2147483647 h 114"/>
              <a:gd name="T38" fmla="*/ 2147483647 w 472"/>
              <a:gd name="T39" fmla="*/ 2147483647 h 114"/>
              <a:gd name="T40" fmla="*/ 2147483647 w 472"/>
              <a:gd name="T41" fmla="*/ 2147483647 h 114"/>
              <a:gd name="T42" fmla="*/ 2147483647 w 472"/>
              <a:gd name="T43" fmla="*/ 2147483647 h 114"/>
              <a:gd name="T44" fmla="*/ 2147483647 w 472"/>
              <a:gd name="T45" fmla="*/ 0 h 114"/>
              <a:gd name="T46" fmla="*/ 2147483647 w 472"/>
              <a:gd name="T47" fmla="*/ 0 h 114"/>
              <a:gd name="T48" fmla="*/ 0 w 472"/>
              <a:gd name="T49" fmla="*/ 2147483647 h 114"/>
              <a:gd name="T50" fmla="*/ 0 w 472"/>
              <a:gd name="T51" fmla="*/ 2147483647 h 114"/>
              <a:gd name="T52" fmla="*/ 2147483647 w 472"/>
              <a:gd name="T53" fmla="*/ 2147483647 h 114"/>
              <a:gd name="T54" fmla="*/ 2147483647 w 472"/>
              <a:gd name="T55" fmla="*/ 2147483647 h 114"/>
              <a:gd name="T56" fmla="*/ 2147483647 w 472"/>
              <a:gd name="T57" fmla="*/ 2147483647 h 114"/>
              <a:gd name="T58" fmla="*/ 2147483647 w 472"/>
              <a:gd name="T59" fmla="*/ 2147483647 h 114"/>
              <a:gd name="T60" fmla="*/ 2147483647 w 472"/>
              <a:gd name="T61" fmla="*/ 2147483647 h 114"/>
              <a:gd name="T62" fmla="*/ 2147483647 w 472"/>
              <a:gd name="T63" fmla="*/ 2147483647 h 114"/>
              <a:gd name="T64" fmla="*/ 2147483647 w 472"/>
              <a:gd name="T65" fmla="*/ 2147483647 h 114"/>
              <a:gd name="T66" fmla="*/ 2147483647 w 472"/>
              <a:gd name="T67" fmla="*/ 2147483647 h 114"/>
              <a:gd name="T68" fmla="*/ 2147483647 w 472"/>
              <a:gd name="T69" fmla="*/ 2147483647 h 114"/>
              <a:gd name="T70" fmla="*/ 2147483647 w 472"/>
              <a:gd name="T71" fmla="*/ 2147483647 h 114"/>
              <a:gd name="T72" fmla="*/ 2147483647 w 472"/>
              <a:gd name="T73" fmla="*/ 2147483647 h 114"/>
              <a:gd name="T74" fmla="*/ 2147483647 w 472"/>
              <a:gd name="T75" fmla="*/ 2147483647 h 114"/>
              <a:gd name="T76" fmla="*/ 2147483647 w 472"/>
              <a:gd name="T77" fmla="*/ 2147483647 h 114"/>
              <a:gd name="T78" fmla="*/ 2147483647 w 472"/>
              <a:gd name="T79" fmla="*/ 2147483647 h 114"/>
              <a:gd name="T80" fmla="*/ 2147483647 w 472"/>
              <a:gd name="T81" fmla="*/ 2147483647 h 114"/>
              <a:gd name="T82" fmla="*/ 2147483647 w 472"/>
              <a:gd name="T83" fmla="*/ 2147483647 h 114"/>
              <a:gd name="T84" fmla="*/ 2147483647 w 472"/>
              <a:gd name="T85" fmla="*/ 2147483647 h 114"/>
              <a:gd name="T86" fmla="*/ 2147483647 w 472"/>
              <a:gd name="T87" fmla="*/ 2147483647 h 114"/>
              <a:gd name="T88" fmla="*/ 2147483647 w 472"/>
              <a:gd name="T89" fmla="*/ 2147483647 h 114"/>
              <a:gd name="T90" fmla="*/ 2147483647 w 472"/>
              <a:gd name="T91" fmla="*/ 2147483647 h 114"/>
              <a:gd name="T92" fmla="*/ 2147483647 w 472"/>
              <a:gd name="T93" fmla="*/ 2147483647 h 114"/>
              <a:gd name="T94" fmla="*/ 2147483647 w 472"/>
              <a:gd name="T95" fmla="*/ 2147483647 h 114"/>
              <a:gd name="T96" fmla="*/ 2147483647 w 472"/>
              <a:gd name="T97" fmla="*/ 2147483647 h 114"/>
              <a:gd name="T98" fmla="*/ 2147483647 w 472"/>
              <a:gd name="T99" fmla="*/ 2147483647 h 114"/>
              <a:gd name="T100" fmla="*/ 2147483647 w 472"/>
              <a:gd name="T101" fmla="*/ 2147483647 h 114"/>
              <a:gd name="T102" fmla="*/ 2147483647 w 472"/>
              <a:gd name="T103" fmla="*/ 2147483647 h 11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2" h="114">
                <a:moveTo>
                  <a:pt x="392" y="46"/>
                </a:moveTo>
                <a:cubicBezTo>
                  <a:pt x="396" y="46"/>
                  <a:pt x="400" y="43"/>
                  <a:pt x="400" y="39"/>
                </a:cubicBezTo>
                <a:cubicBezTo>
                  <a:pt x="400" y="34"/>
                  <a:pt x="396" y="31"/>
                  <a:pt x="392" y="31"/>
                </a:cubicBezTo>
                <a:cubicBezTo>
                  <a:pt x="388" y="31"/>
                  <a:pt x="384" y="34"/>
                  <a:pt x="384" y="39"/>
                </a:cubicBezTo>
                <a:cubicBezTo>
                  <a:pt x="384" y="43"/>
                  <a:pt x="388" y="46"/>
                  <a:pt x="392" y="46"/>
                </a:cubicBezTo>
                <a:close/>
                <a:moveTo>
                  <a:pt x="392" y="82"/>
                </a:moveTo>
                <a:cubicBezTo>
                  <a:pt x="396" y="82"/>
                  <a:pt x="400" y="79"/>
                  <a:pt x="400" y="74"/>
                </a:cubicBezTo>
                <a:cubicBezTo>
                  <a:pt x="400" y="70"/>
                  <a:pt x="396" y="67"/>
                  <a:pt x="392" y="67"/>
                </a:cubicBezTo>
                <a:cubicBezTo>
                  <a:pt x="388" y="67"/>
                  <a:pt x="384" y="70"/>
                  <a:pt x="384" y="74"/>
                </a:cubicBezTo>
                <a:cubicBezTo>
                  <a:pt x="384" y="79"/>
                  <a:pt x="388" y="82"/>
                  <a:pt x="392" y="82"/>
                </a:cubicBezTo>
                <a:close/>
                <a:moveTo>
                  <a:pt x="208" y="71"/>
                </a:moveTo>
                <a:cubicBezTo>
                  <a:pt x="362" y="71"/>
                  <a:pt x="362" y="71"/>
                  <a:pt x="362" y="71"/>
                </a:cubicBezTo>
                <a:cubicBezTo>
                  <a:pt x="366" y="71"/>
                  <a:pt x="370" y="67"/>
                  <a:pt x="370" y="63"/>
                </a:cubicBezTo>
                <a:cubicBezTo>
                  <a:pt x="370" y="51"/>
                  <a:pt x="370" y="51"/>
                  <a:pt x="370" y="51"/>
                </a:cubicBezTo>
                <a:cubicBezTo>
                  <a:pt x="370" y="46"/>
                  <a:pt x="366" y="43"/>
                  <a:pt x="362" y="43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4" y="43"/>
                  <a:pt x="200" y="46"/>
                  <a:pt x="200" y="51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0" y="67"/>
                  <a:pt x="204" y="71"/>
                  <a:pt x="208" y="71"/>
                </a:cubicBezTo>
                <a:close/>
                <a:moveTo>
                  <a:pt x="464" y="36"/>
                </a:moveTo>
                <a:cubicBezTo>
                  <a:pt x="468" y="36"/>
                  <a:pt x="472" y="33"/>
                  <a:pt x="472" y="28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8"/>
                  <a:pt x="463" y="0"/>
                  <a:pt x="4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5"/>
                  <a:pt x="9" y="114"/>
                  <a:pt x="19" y="114"/>
                </a:cubicBezTo>
                <a:cubicBezTo>
                  <a:pt x="453" y="114"/>
                  <a:pt x="453" y="114"/>
                  <a:pt x="453" y="114"/>
                </a:cubicBezTo>
                <a:cubicBezTo>
                  <a:pt x="463" y="114"/>
                  <a:pt x="472" y="105"/>
                  <a:pt x="472" y="94"/>
                </a:cubicBezTo>
                <a:cubicBezTo>
                  <a:pt x="472" y="60"/>
                  <a:pt x="472" y="60"/>
                  <a:pt x="472" y="60"/>
                </a:cubicBezTo>
                <a:cubicBezTo>
                  <a:pt x="472" y="56"/>
                  <a:pt x="468" y="52"/>
                  <a:pt x="464" y="52"/>
                </a:cubicBezTo>
                <a:cubicBezTo>
                  <a:pt x="460" y="52"/>
                  <a:pt x="456" y="56"/>
                  <a:pt x="456" y="60"/>
                </a:cubicBezTo>
                <a:cubicBezTo>
                  <a:pt x="456" y="94"/>
                  <a:pt x="456" y="94"/>
                  <a:pt x="456" y="94"/>
                </a:cubicBezTo>
                <a:cubicBezTo>
                  <a:pt x="456" y="96"/>
                  <a:pt x="455" y="98"/>
                  <a:pt x="453" y="98"/>
                </a:cubicBezTo>
                <a:cubicBezTo>
                  <a:pt x="431" y="98"/>
                  <a:pt x="431" y="98"/>
                  <a:pt x="431" y="98"/>
                </a:cubicBezTo>
                <a:cubicBezTo>
                  <a:pt x="431" y="16"/>
                  <a:pt x="431" y="16"/>
                  <a:pt x="431" y="16"/>
                </a:cubicBezTo>
                <a:cubicBezTo>
                  <a:pt x="453" y="16"/>
                  <a:pt x="453" y="16"/>
                  <a:pt x="453" y="16"/>
                </a:cubicBezTo>
                <a:cubicBezTo>
                  <a:pt x="455" y="16"/>
                  <a:pt x="456" y="17"/>
                  <a:pt x="456" y="19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3"/>
                  <a:pt x="460" y="36"/>
                  <a:pt x="464" y="36"/>
                </a:cubicBezTo>
                <a:close/>
                <a:moveTo>
                  <a:pt x="41" y="98"/>
                </a:moveTo>
                <a:cubicBezTo>
                  <a:pt x="19" y="98"/>
                  <a:pt x="19" y="98"/>
                  <a:pt x="19" y="98"/>
                </a:cubicBezTo>
                <a:cubicBezTo>
                  <a:pt x="17" y="98"/>
                  <a:pt x="16" y="96"/>
                  <a:pt x="16" y="9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41" y="16"/>
                  <a:pt x="41" y="16"/>
                  <a:pt x="41" y="16"/>
                </a:cubicBezTo>
                <a:lnTo>
                  <a:pt x="41" y="98"/>
                </a:lnTo>
                <a:close/>
                <a:moveTo>
                  <a:pt x="415" y="98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16"/>
                  <a:pt x="57" y="16"/>
                  <a:pt x="57" y="16"/>
                </a:cubicBezTo>
                <a:cubicBezTo>
                  <a:pt x="415" y="16"/>
                  <a:pt x="415" y="16"/>
                  <a:pt x="415" y="16"/>
                </a:cubicBezTo>
                <a:lnTo>
                  <a:pt x="415" y="9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4" name="Freeform 3"/>
          <p:cNvSpPr>
            <a:spLocks noChangeAspect="1" noEditPoints="1"/>
          </p:cNvSpPr>
          <p:nvPr/>
        </p:nvSpPr>
        <p:spPr bwMode="auto">
          <a:xfrm flipH="1">
            <a:off x="7693056" y="4642669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112000" y="3927870"/>
            <a:ext cx="2002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Intermediary node</a:t>
            </a:r>
          </a:p>
        </p:txBody>
      </p:sp>
      <p:cxnSp>
        <p:nvCxnSpPr>
          <p:cNvPr id="47" name="Straight Connector 46"/>
          <p:cNvCxnSpPr/>
          <p:nvPr/>
        </p:nvCxnSpPr>
        <p:spPr bwMode="auto">
          <a:xfrm>
            <a:off x="5981702" y="4991097"/>
            <a:ext cx="154093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>
            <a:off x="8284636" y="5041897"/>
            <a:ext cx="159173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TextBox 49"/>
          <p:cNvSpPr txBox="1"/>
          <p:nvPr/>
        </p:nvSpPr>
        <p:spPr>
          <a:xfrm>
            <a:off x="5727700" y="4423170"/>
            <a:ext cx="2002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?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8178800" y="4423170"/>
            <a:ext cx="20023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646333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end-to-end SECURE REST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133" y="1906061"/>
            <a:ext cx="4419600" cy="5599631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/>
              <a:t>Through intermediaries,</a:t>
            </a:r>
            <a:br>
              <a:rPr lang="en-US" sz="2000"/>
            </a:br>
            <a:r>
              <a:rPr lang="en-US" sz="2000"/>
              <a:t>e.g. store-and-forward</a:t>
            </a:r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r>
              <a:rPr lang="en-US" sz="2000"/>
              <a:t>Across different </a:t>
            </a:r>
            <a:br>
              <a:rPr lang="en-US" sz="2000"/>
            </a:br>
            <a:r>
              <a:rPr lang="en-US" sz="2000"/>
              <a:t>transport layers,</a:t>
            </a:r>
            <a:br>
              <a:rPr lang="en-US" sz="2000"/>
            </a:br>
            <a:r>
              <a:rPr lang="en-US" sz="2000"/>
              <a:t>e.g. last hop non-IP</a:t>
            </a:r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endParaRPr lang="en-US" sz="2000"/>
          </a:p>
          <a:p>
            <a:pPr marL="457200" indent="-457200">
              <a:buFont typeface="+mj-lt"/>
              <a:buAutoNum type="arabicPeriod"/>
            </a:pPr>
            <a:r>
              <a:rPr lang="en-US" sz="2000"/>
              <a:t>Mixed HTTP/CoAP,</a:t>
            </a:r>
            <a:br>
              <a:rPr lang="en-US" sz="2000"/>
            </a:br>
            <a:r>
              <a:rPr lang="en-US" sz="2000"/>
              <a:t>e.g. HTTP client – </a:t>
            </a:r>
            <a:br>
              <a:rPr lang="en-US" sz="2000"/>
            </a:br>
            <a:r>
              <a:rPr lang="en-US" sz="2000"/>
              <a:t>CoAP server, or v.v. </a:t>
            </a:r>
          </a:p>
        </p:txBody>
      </p:sp>
      <p:sp>
        <p:nvSpPr>
          <p:cNvPr id="33" name="Freeform 32"/>
          <p:cNvSpPr>
            <a:spLocks noChangeAspect="1" noEditPoints="1"/>
          </p:cNvSpPr>
          <p:nvPr/>
        </p:nvSpPr>
        <p:spPr bwMode="auto">
          <a:xfrm flipH="1">
            <a:off x="6092909" y="3512370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4" name="Freeform 3"/>
          <p:cNvSpPr>
            <a:spLocks noChangeAspect="1" noEditPoints="1"/>
          </p:cNvSpPr>
          <p:nvPr/>
        </p:nvSpPr>
        <p:spPr bwMode="auto">
          <a:xfrm flipH="1">
            <a:off x="7688809" y="3512370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5" name="Freeform 3"/>
          <p:cNvSpPr>
            <a:spLocks noChangeAspect="1" noEditPoints="1"/>
          </p:cNvSpPr>
          <p:nvPr/>
        </p:nvSpPr>
        <p:spPr bwMode="auto">
          <a:xfrm flipH="1">
            <a:off x="9393361" y="3501738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6" name="Freeform 3"/>
          <p:cNvSpPr>
            <a:spLocks noChangeAspect="1" noEditPoints="1"/>
          </p:cNvSpPr>
          <p:nvPr/>
        </p:nvSpPr>
        <p:spPr bwMode="auto">
          <a:xfrm>
            <a:off x="11125563" y="3635396"/>
            <a:ext cx="784287" cy="189044"/>
          </a:xfrm>
          <a:custGeom>
            <a:avLst/>
            <a:gdLst>
              <a:gd name="T0" fmla="*/ 2147483647 w 472"/>
              <a:gd name="T1" fmla="*/ 2147483647 h 114"/>
              <a:gd name="T2" fmla="*/ 2147483647 w 472"/>
              <a:gd name="T3" fmla="*/ 2147483647 h 114"/>
              <a:gd name="T4" fmla="*/ 2147483647 w 472"/>
              <a:gd name="T5" fmla="*/ 2147483647 h 114"/>
              <a:gd name="T6" fmla="*/ 2147483647 w 472"/>
              <a:gd name="T7" fmla="*/ 2147483647 h 114"/>
              <a:gd name="T8" fmla="*/ 2147483647 w 472"/>
              <a:gd name="T9" fmla="*/ 2147483647 h 114"/>
              <a:gd name="T10" fmla="*/ 2147483647 w 472"/>
              <a:gd name="T11" fmla="*/ 2147483647 h 114"/>
              <a:gd name="T12" fmla="*/ 2147483647 w 472"/>
              <a:gd name="T13" fmla="*/ 2147483647 h 114"/>
              <a:gd name="T14" fmla="*/ 2147483647 w 472"/>
              <a:gd name="T15" fmla="*/ 2147483647 h 114"/>
              <a:gd name="T16" fmla="*/ 2147483647 w 472"/>
              <a:gd name="T17" fmla="*/ 2147483647 h 114"/>
              <a:gd name="T18" fmla="*/ 2147483647 w 472"/>
              <a:gd name="T19" fmla="*/ 2147483647 h 114"/>
              <a:gd name="T20" fmla="*/ 2147483647 w 472"/>
              <a:gd name="T21" fmla="*/ 2147483647 h 114"/>
              <a:gd name="T22" fmla="*/ 2147483647 w 472"/>
              <a:gd name="T23" fmla="*/ 2147483647 h 114"/>
              <a:gd name="T24" fmla="*/ 2147483647 w 472"/>
              <a:gd name="T25" fmla="*/ 2147483647 h 114"/>
              <a:gd name="T26" fmla="*/ 2147483647 w 472"/>
              <a:gd name="T27" fmla="*/ 2147483647 h 114"/>
              <a:gd name="T28" fmla="*/ 2147483647 w 472"/>
              <a:gd name="T29" fmla="*/ 2147483647 h 114"/>
              <a:gd name="T30" fmla="*/ 2147483647 w 472"/>
              <a:gd name="T31" fmla="*/ 2147483647 h 114"/>
              <a:gd name="T32" fmla="*/ 2147483647 w 472"/>
              <a:gd name="T33" fmla="*/ 2147483647 h 114"/>
              <a:gd name="T34" fmla="*/ 2147483647 w 472"/>
              <a:gd name="T35" fmla="*/ 2147483647 h 114"/>
              <a:gd name="T36" fmla="*/ 2147483647 w 472"/>
              <a:gd name="T37" fmla="*/ 2147483647 h 114"/>
              <a:gd name="T38" fmla="*/ 2147483647 w 472"/>
              <a:gd name="T39" fmla="*/ 2147483647 h 114"/>
              <a:gd name="T40" fmla="*/ 2147483647 w 472"/>
              <a:gd name="T41" fmla="*/ 2147483647 h 114"/>
              <a:gd name="T42" fmla="*/ 2147483647 w 472"/>
              <a:gd name="T43" fmla="*/ 2147483647 h 114"/>
              <a:gd name="T44" fmla="*/ 2147483647 w 472"/>
              <a:gd name="T45" fmla="*/ 0 h 114"/>
              <a:gd name="T46" fmla="*/ 2147483647 w 472"/>
              <a:gd name="T47" fmla="*/ 0 h 114"/>
              <a:gd name="T48" fmla="*/ 0 w 472"/>
              <a:gd name="T49" fmla="*/ 2147483647 h 114"/>
              <a:gd name="T50" fmla="*/ 0 w 472"/>
              <a:gd name="T51" fmla="*/ 2147483647 h 114"/>
              <a:gd name="T52" fmla="*/ 2147483647 w 472"/>
              <a:gd name="T53" fmla="*/ 2147483647 h 114"/>
              <a:gd name="T54" fmla="*/ 2147483647 w 472"/>
              <a:gd name="T55" fmla="*/ 2147483647 h 114"/>
              <a:gd name="T56" fmla="*/ 2147483647 w 472"/>
              <a:gd name="T57" fmla="*/ 2147483647 h 114"/>
              <a:gd name="T58" fmla="*/ 2147483647 w 472"/>
              <a:gd name="T59" fmla="*/ 2147483647 h 114"/>
              <a:gd name="T60" fmla="*/ 2147483647 w 472"/>
              <a:gd name="T61" fmla="*/ 2147483647 h 114"/>
              <a:gd name="T62" fmla="*/ 2147483647 w 472"/>
              <a:gd name="T63" fmla="*/ 2147483647 h 114"/>
              <a:gd name="T64" fmla="*/ 2147483647 w 472"/>
              <a:gd name="T65" fmla="*/ 2147483647 h 114"/>
              <a:gd name="T66" fmla="*/ 2147483647 w 472"/>
              <a:gd name="T67" fmla="*/ 2147483647 h 114"/>
              <a:gd name="T68" fmla="*/ 2147483647 w 472"/>
              <a:gd name="T69" fmla="*/ 2147483647 h 114"/>
              <a:gd name="T70" fmla="*/ 2147483647 w 472"/>
              <a:gd name="T71" fmla="*/ 2147483647 h 114"/>
              <a:gd name="T72" fmla="*/ 2147483647 w 472"/>
              <a:gd name="T73" fmla="*/ 2147483647 h 114"/>
              <a:gd name="T74" fmla="*/ 2147483647 w 472"/>
              <a:gd name="T75" fmla="*/ 2147483647 h 114"/>
              <a:gd name="T76" fmla="*/ 2147483647 w 472"/>
              <a:gd name="T77" fmla="*/ 2147483647 h 114"/>
              <a:gd name="T78" fmla="*/ 2147483647 w 472"/>
              <a:gd name="T79" fmla="*/ 2147483647 h 114"/>
              <a:gd name="T80" fmla="*/ 2147483647 w 472"/>
              <a:gd name="T81" fmla="*/ 2147483647 h 114"/>
              <a:gd name="T82" fmla="*/ 2147483647 w 472"/>
              <a:gd name="T83" fmla="*/ 2147483647 h 114"/>
              <a:gd name="T84" fmla="*/ 2147483647 w 472"/>
              <a:gd name="T85" fmla="*/ 2147483647 h 114"/>
              <a:gd name="T86" fmla="*/ 2147483647 w 472"/>
              <a:gd name="T87" fmla="*/ 2147483647 h 114"/>
              <a:gd name="T88" fmla="*/ 2147483647 w 472"/>
              <a:gd name="T89" fmla="*/ 2147483647 h 114"/>
              <a:gd name="T90" fmla="*/ 2147483647 w 472"/>
              <a:gd name="T91" fmla="*/ 2147483647 h 114"/>
              <a:gd name="T92" fmla="*/ 2147483647 w 472"/>
              <a:gd name="T93" fmla="*/ 2147483647 h 114"/>
              <a:gd name="T94" fmla="*/ 2147483647 w 472"/>
              <a:gd name="T95" fmla="*/ 2147483647 h 114"/>
              <a:gd name="T96" fmla="*/ 2147483647 w 472"/>
              <a:gd name="T97" fmla="*/ 2147483647 h 114"/>
              <a:gd name="T98" fmla="*/ 2147483647 w 472"/>
              <a:gd name="T99" fmla="*/ 2147483647 h 114"/>
              <a:gd name="T100" fmla="*/ 2147483647 w 472"/>
              <a:gd name="T101" fmla="*/ 2147483647 h 114"/>
              <a:gd name="T102" fmla="*/ 2147483647 w 472"/>
              <a:gd name="T103" fmla="*/ 2147483647 h 11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2" h="114">
                <a:moveTo>
                  <a:pt x="392" y="46"/>
                </a:moveTo>
                <a:cubicBezTo>
                  <a:pt x="396" y="46"/>
                  <a:pt x="400" y="43"/>
                  <a:pt x="400" y="39"/>
                </a:cubicBezTo>
                <a:cubicBezTo>
                  <a:pt x="400" y="34"/>
                  <a:pt x="396" y="31"/>
                  <a:pt x="392" y="31"/>
                </a:cubicBezTo>
                <a:cubicBezTo>
                  <a:pt x="388" y="31"/>
                  <a:pt x="384" y="34"/>
                  <a:pt x="384" y="39"/>
                </a:cubicBezTo>
                <a:cubicBezTo>
                  <a:pt x="384" y="43"/>
                  <a:pt x="388" y="46"/>
                  <a:pt x="392" y="46"/>
                </a:cubicBezTo>
                <a:close/>
                <a:moveTo>
                  <a:pt x="392" y="82"/>
                </a:moveTo>
                <a:cubicBezTo>
                  <a:pt x="396" y="82"/>
                  <a:pt x="400" y="79"/>
                  <a:pt x="400" y="74"/>
                </a:cubicBezTo>
                <a:cubicBezTo>
                  <a:pt x="400" y="70"/>
                  <a:pt x="396" y="67"/>
                  <a:pt x="392" y="67"/>
                </a:cubicBezTo>
                <a:cubicBezTo>
                  <a:pt x="388" y="67"/>
                  <a:pt x="384" y="70"/>
                  <a:pt x="384" y="74"/>
                </a:cubicBezTo>
                <a:cubicBezTo>
                  <a:pt x="384" y="79"/>
                  <a:pt x="388" y="82"/>
                  <a:pt x="392" y="82"/>
                </a:cubicBezTo>
                <a:close/>
                <a:moveTo>
                  <a:pt x="208" y="71"/>
                </a:moveTo>
                <a:cubicBezTo>
                  <a:pt x="362" y="71"/>
                  <a:pt x="362" y="71"/>
                  <a:pt x="362" y="71"/>
                </a:cubicBezTo>
                <a:cubicBezTo>
                  <a:pt x="366" y="71"/>
                  <a:pt x="370" y="67"/>
                  <a:pt x="370" y="63"/>
                </a:cubicBezTo>
                <a:cubicBezTo>
                  <a:pt x="370" y="51"/>
                  <a:pt x="370" y="51"/>
                  <a:pt x="370" y="51"/>
                </a:cubicBezTo>
                <a:cubicBezTo>
                  <a:pt x="370" y="46"/>
                  <a:pt x="366" y="43"/>
                  <a:pt x="362" y="43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4" y="43"/>
                  <a:pt x="200" y="46"/>
                  <a:pt x="200" y="51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0" y="67"/>
                  <a:pt x="204" y="71"/>
                  <a:pt x="208" y="71"/>
                </a:cubicBezTo>
                <a:close/>
                <a:moveTo>
                  <a:pt x="464" y="36"/>
                </a:moveTo>
                <a:cubicBezTo>
                  <a:pt x="468" y="36"/>
                  <a:pt x="472" y="33"/>
                  <a:pt x="472" y="28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8"/>
                  <a:pt x="463" y="0"/>
                  <a:pt x="4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5"/>
                  <a:pt x="9" y="114"/>
                  <a:pt x="19" y="114"/>
                </a:cubicBezTo>
                <a:cubicBezTo>
                  <a:pt x="453" y="114"/>
                  <a:pt x="453" y="114"/>
                  <a:pt x="453" y="114"/>
                </a:cubicBezTo>
                <a:cubicBezTo>
                  <a:pt x="463" y="114"/>
                  <a:pt x="472" y="105"/>
                  <a:pt x="472" y="94"/>
                </a:cubicBezTo>
                <a:cubicBezTo>
                  <a:pt x="472" y="60"/>
                  <a:pt x="472" y="60"/>
                  <a:pt x="472" y="60"/>
                </a:cubicBezTo>
                <a:cubicBezTo>
                  <a:pt x="472" y="56"/>
                  <a:pt x="468" y="52"/>
                  <a:pt x="464" y="52"/>
                </a:cubicBezTo>
                <a:cubicBezTo>
                  <a:pt x="460" y="52"/>
                  <a:pt x="456" y="56"/>
                  <a:pt x="456" y="60"/>
                </a:cubicBezTo>
                <a:cubicBezTo>
                  <a:pt x="456" y="94"/>
                  <a:pt x="456" y="94"/>
                  <a:pt x="456" y="94"/>
                </a:cubicBezTo>
                <a:cubicBezTo>
                  <a:pt x="456" y="96"/>
                  <a:pt x="455" y="98"/>
                  <a:pt x="453" y="98"/>
                </a:cubicBezTo>
                <a:cubicBezTo>
                  <a:pt x="431" y="98"/>
                  <a:pt x="431" y="98"/>
                  <a:pt x="431" y="98"/>
                </a:cubicBezTo>
                <a:cubicBezTo>
                  <a:pt x="431" y="16"/>
                  <a:pt x="431" y="16"/>
                  <a:pt x="431" y="16"/>
                </a:cubicBezTo>
                <a:cubicBezTo>
                  <a:pt x="453" y="16"/>
                  <a:pt x="453" y="16"/>
                  <a:pt x="453" y="16"/>
                </a:cubicBezTo>
                <a:cubicBezTo>
                  <a:pt x="455" y="16"/>
                  <a:pt x="456" y="17"/>
                  <a:pt x="456" y="19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3"/>
                  <a:pt x="460" y="36"/>
                  <a:pt x="464" y="36"/>
                </a:cubicBezTo>
                <a:close/>
                <a:moveTo>
                  <a:pt x="41" y="98"/>
                </a:moveTo>
                <a:cubicBezTo>
                  <a:pt x="19" y="98"/>
                  <a:pt x="19" y="98"/>
                  <a:pt x="19" y="98"/>
                </a:cubicBezTo>
                <a:cubicBezTo>
                  <a:pt x="17" y="98"/>
                  <a:pt x="16" y="96"/>
                  <a:pt x="16" y="9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41" y="16"/>
                  <a:pt x="41" y="16"/>
                  <a:pt x="41" y="16"/>
                </a:cubicBezTo>
                <a:lnTo>
                  <a:pt x="41" y="98"/>
                </a:lnTo>
                <a:close/>
                <a:moveTo>
                  <a:pt x="415" y="98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16"/>
                  <a:pt x="57" y="16"/>
                  <a:pt x="57" y="16"/>
                </a:cubicBezTo>
                <a:cubicBezTo>
                  <a:pt x="415" y="16"/>
                  <a:pt x="415" y="16"/>
                  <a:pt x="415" y="16"/>
                </a:cubicBezTo>
                <a:lnTo>
                  <a:pt x="415" y="9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7" name="Freeform 6"/>
          <p:cNvSpPr>
            <a:spLocks noChangeAspect="1" noEditPoints="1"/>
          </p:cNvSpPr>
          <p:nvPr/>
        </p:nvSpPr>
        <p:spPr bwMode="auto">
          <a:xfrm>
            <a:off x="4941500" y="1692555"/>
            <a:ext cx="979030" cy="842234"/>
          </a:xfrm>
          <a:custGeom>
            <a:avLst/>
            <a:gdLst>
              <a:gd name="T0" fmla="*/ 2147483647 w 464"/>
              <a:gd name="T1" fmla="*/ 2147483647 h 399"/>
              <a:gd name="T2" fmla="*/ 2147483647 w 464"/>
              <a:gd name="T3" fmla="*/ 2147483647 h 399"/>
              <a:gd name="T4" fmla="*/ 2147483647 w 464"/>
              <a:gd name="T5" fmla="*/ 2147483647 h 399"/>
              <a:gd name="T6" fmla="*/ 2147483647 w 464"/>
              <a:gd name="T7" fmla="*/ 0 h 399"/>
              <a:gd name="T8" fmla="*/ 2147483647 w 464"/>
              <a:gd name="T9" fmla="*/ 2147483647 h 399"/>
              <a:gd name="T10" fmla="*/ 2147483647 w 464"/>
              <a:gd name="T11" fmla="*/ 2147483647 h 399"/>
              <a:gd name="T12" fmla="*/ 0 w 464"/>
              <a:gd name="T13" fmla="*/ 2147483647 h 399"/>
              <a:gd name="T14" fmla="*/ 2147483647 w 464"/>
              <a:gd name="T15" fmla="*/ 2147483647 h 399"/>
              <a:gd name="T16" fmla="*/ 2147483647 w 464"/>
              <a:gd name="T17" fmla="*/ 2147483647 h 399"/>
              <a:gd name="T18" fmla="*/ 2147483647 w 464"/>
              <a:gd name="T19" fmla="*/ 2147483647 h 399"/>
              <a:gd name="T20" fmla="*/ 2147483647 w 464"/>
              <a:gd name="T21" fmla="*/ 2147483647 h 399"/>
              <a:gd name="T22" fmla="*/ 2147483647 w 464"/>
              <a:gd name="T23" fmla="*/ 2147483647 h 399"/>
              <a:gd name="T24" fmla="*/ 2147483647 w 464"/>
              <a:gd name="T25" fmla="*/ 2147483647 h 399"/>
              <a:gd name="T26" fmla="*/ 2147483647 w 464"/>
              <a:gd name="T27" fmla="*/ 2147483647 h 399"/>
              <a:gd name="T28" fmla="*/ 2147483647 w 464"/>
              <a:gd name="T29" fmla="*/ 2147483647 h 399"/>
              <a:gd name="T30" fmla="*/ 2147483647 w 464"/>
              <a:gd name="T31" fmla="*/ 2147483647 h 399"/>
              <a:gd name="T32" fmla="*/ 2147483647 w 464"/>
              <a:gd name="T33" fmla="*/ 2147483647 h 399"/>
              <a:gd name="T34" fmla="*/ 2147483647 w 464"/>
              <a:gd name="T35" fmla="*/ 0 h 399"/>
              <a:gd name="T36" fmla="*/ 2147483647 w 464"/>
              <a:gd name="T37" fmla="*/ 2147483647 h 399"/>
              <a:gd name="T38" fmla="*/ 2147483647 w 464"/>
              <a:gd name="T39" fmla="*/ 2147483647 h 399"/>
              <a:gd name="T40" fmla="*/ 2147483647 w 464"/>
              <a:gd name="T41" fmla="*/ 2147483647 h 399"/>
              <a:gd name="T42" fmla="*/ 2147483647 w 464"/>
              <a:gd name="T43" fmla="*/ 2147483647 h 399"/>
              <a:gd name="T44" fmla="*/ 2147483647 w 464"/>
              <a:gd name="T45" fmla="*/ 2147483647 h 399"/>
              <a:gd name="T46" fmla="*/ 2147483647 w 464"/>
              <a:gd name="T47" fmla="*/ 2147483647 h 399"/>
              <a:gd name="T48" fmla="*/ 2147483647 w 464"/>
              <a:gd name="T49" fmla="*/ 2147483647 h 399"/>
              <a:gd name="T50" fmla="*/ 2147483647 w 464"/>
              <a:gd name="T51" fmla="*/ 2147483647 h 399"/>
              <a:gd name="T52" fmla="*/ 2147483647 w 464"/>
              <a:gd name="T53" fmla="*/ 2147483647 h 399"/>
              <a:gd name="T54" fmla="*/ 2147483647 w 464"/>
              <a:gd name="T55" fmla="*/ 2147483647 h 399"/>
              <a:gd name="T56" fmla="*/ 2147483647 w 464"/>
              <a:gd name="T57" fmla="*/ 2147483647 h 399"/>
              <a:gd name="T58" fmla="*/ 2147483647 w 464"/>
              <a:gd name="T59" fmla="*/ 2147483647 h 399"/>
              <a:gd name="T60" fmla="*/ 2147483647 w 464"/>
              <a:gd name="T61" fmla="*/ 2147483647 h 399"/>
              <a:gd name="T62" fmla="*/ 2147483647 w 464"/>
              <a:gd name="T63" fmla="*/ 2147483647 h 399"/>
              <a:gd name="T64" fmla="*/ 2147483647 w 464"/>
              <a:gd name="T65" fmla="*/ 2147483647 h 399"/>
              <a:gd name="T66" fmla="*/ 2147483647 w 464"/>
              <a:gd name="T67" fmla="*/ 2147483647 h 399"/>
              <a:gd name="T68" fmla="*/ 2147483647 w 464"/>
              <a:gd name="T69" fmla="*/ 2147483647 h 399"/>
              <a:gd name="T70" fmla="*/ 2147483647 w 464"/>
              <a:gd name="T71" fmla="*/ 2147483647 h 399"/>
              <a:gd name="T72" fmla="*/ 2147483647 w 464"/>
              <a:gd name="T73" fmla="*/ 2147483647 h 399"/>
              <a:gd name="T74" fmla="*/ 2147483647 w 464"/>
              <a:gd name="T75" fmla="*/ 2147483647 h 399"/>
              <a:gd name="T76" fmla="*/ 2147483647 w 464"/>
              <a:gd name="T77" fmla="*/ 2147483647 h 399"/>
              <a:gd name="T78" fmla="*/ 2147483647 w 464"/>
              <a:gd name="T79" fmla="*/ 2147483647 h 3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64" h="399">
                <a:moveTo>
                  <a:pt x="351" y="81"/>
                </a:moveTo>
                <a:cubicBezTo>
                  <a:pt x="426" y="81"/>
                  <a:pt x="426" y="81"/>
                  <a:pt x="426" y="81"/>
                </a:cubicBezTo>
                <a:cubicBezTo>
                  <a:pt x="430" y="81"/>
                  <a:pt x="434" y="77"/>
                  <a:pt x="434" y="73"/>
                </a:cubicBezTo>
                <a:cubicBezTo>
                  <a:pt x="434" y="68"/>
                  <a:pt x="430" y="65"/>
                  <a:pt x="426" y="65"/>
                </a:cubicBezTo>
                <a:cubicBezTo>
                  <a:pt x="351" y="65"/>
                  <a:pt x="351" y="65"/>
                  <a:pt x="351" y="65"/>
                </a:cubicBezTo>
                <a:cubicBezTo>
                  <a:pt x="346" y="65"/>
                  <a:pt x="343" y="68"/>
                  <a:pt x="343" y="73"/>
                </a:cubicBezTo>
                <a:cubicBezTo>
                  <a:pt x="343" y="77"/>
                  <a:pt x="346" y="81"/>
                  <a:pt x="351" y="81"/>
                </a:cubicBezTo>
                <a:close/>
                <a:moveTo>
                  <a:pt x="450" y="0"/>
                </a:moveTo>
                <a:cubicBezTo>
                  <a:pt x="327" y="0"/>
                  <a:pt x="327" y="0"/>
                  <a:pt x="327" y="0"/>
                </a:cubicBezTo>
                <a:cubicBezTo>
                  <a:pt x="319" y="0"/>
                  <a:pt x="312" y="6"/>
                  <a:pt x="312" y="14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101"/>
                  <a:pt x="0" y="107"/>
                  <a:pt x="0" y="113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25"/>
                  <a:pt x="6" y="331"/>
                  <a:pt x="13" y="331"/>
                </a:cubicBezTo>
                <a:cubicBezTo>
                  <a:pt x="145" y="331"/>
                  <a:pt x="145" y="331"/>
                  <a:pt x="145" y="331"/>
                </a:cubicBezTo>
                <a:cubicBezTo>
                  <a:pt x="145" y="346"/>
                  <a:pt x="145" y="346"/>
                  <a:pt x="145" y="346"/>
                </a:cubicBezTo>
                <a:cubicBezTo>
                  <a:pt x="94" y="346"/>
                  <a:pt x="94" y="346"/>
                  <a:pt x="94" y="346"/>
                </a:cubicBezTo>
                <a:cubicBezTo>
                  <a:pt x="92" y="346"/>
                  <a:pt x="91" y="347"/>
                  <a:pt x="89" y="348"/>
                </a:cubicBezTo>
                <a:cubicBezTo>
                  <a:pt x="33" y="385"/>
                  <a:pt x="33" y="385"/>
                  <a:pt x="33" y="385"/>
                </a:cubicBezTo>
                <a:cubicBezTo>
                  <a:pt x="30" y="387"/>
                  <a:pt x="28" y="390"/>
                  <a:pt x="29" y="394"/>
                </a:cubicBezTo>
                <a:cubicBezTo>
                  <a:pt x="30" y="397"/>
                  <a:pt x="33" y="399"/>
                  <a:pt x="37" y="399"/>
                </a:cubicBezTo>
                <a:cubicBezTo>
                  <a:pt x="332" y="399"/>
                  <a:pt x="332" y="399"/>
                  <a:pt x="332" y="399"/>
                </a:cubicBezTo>
                <a:cubicBezTo>
                  <a:pt x="336" y="399"/>
                  <a:pt x="339" y="397"/>
                  <a:pt x="340" y="394"/>
                </a:cubicBezTo>
                <a:cubicBezTo>
                  <a:pt x="341" y="390"/>
                  <a:pt x="340" y="387"/>
                  <a:pt x="337" y="385"/>
                </a:cubicBezTo>
                <a:cubicBezTo>
                  <a:pt x="280" y="348"/>
                  <a:pt x="280" y="348"/>
                  <a:pt x="280" y="348"/>
                </a:cubicBezTo>
                <a:cubicBezTo>
                  <a:pt x="279" y="347"/>
                  <a:pt x="277" y="346"/>
                  <a:pt x="276" y="346"/>
                </a:cubicBezTo>
                <a:cubicBezTo>
                  <a:pt x="224" y="346"/>
                  <a:pt x="224" y="346"/>
                  <a:pt x="224" y="346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357" y="331"/>
                  <a:pt x="357" y="331"/>
                  <a:pt x="357" y="331"/>
                </a:cubicBezTo>
                <a:cubicBezTo>
                  <a:pt x="363" y="331"/>
                  <a:pt x="369" y="325"/>
                  <a:pt x="369" y="318"/>
                </a:cubicBezTo>
                <a:cubicBezTo>
                  <a:pt x="369" y="310"/>
                  <a:pt x="369" y="310"/>
                  <a:pt x="369" y="310"/>
                </a:cubicBezTo>
                <a:cubicBezTo>
                  <a:pt x="450" y="310"/>
                  <a:pt x="450" y="310"/>
                  <a:pt x="450" y="310"/>
                </a:cubicBezTo>
                <a:cubicBezTo>
                  <a:pt x="457" y="310"/>
                  <a:pt x="464" y="303"/>
                  <a:pt x="464" y="296"/>
                </a:cubicBezTo>
                <a:cubicBezTo>
                  <a:pt x="464" y="14"/>
                  <a:pt x="464" y="14"/>
                  <a:pt x="464" y="14"/>
                </a:cubicBezTo>
                <a:cubicBezTo>
                  <a:pt x="464" y="6"/>
                  <a:pt x="457" y="0"/>
                  <a:pt x="450" y="0"/>
                </a:cubicBezTo>
                <a:close/>
                <a:moveTo>
                  <a:pt x="273" y="362"/>
                </a:moveTo>
                <a:cubicBezTo>
                  <a:pt x="305" y="383"/>
                  <a:pt x="305" y="383"/>
                  <a:pt x="305" y="383"/>
                </a:cubicBezTo>
                <a:cubicBezTo>
                  <a:pt x="64" y="383"/>
                  <a:pt x="64" y="383"/>
                  <a:pt x="64" y="383"/>
                </a:cubicBezTo>
                <a:cubicBezTo>
                  <a:pt x="96" y="362"/>
                  <a:pt x="96" y="362"/>
                  <a:pt x="96" y="362"/>
                </a:cubicBezTo>
                <a:lnTo>
                  <a:pt x="273" y="362"/>
                </a:lnTo>
                <a:close/>
                <a:moveTo>
                  <a:pt x="161" y="346"/>
                </a:moveTo>
                <a:cubicBezTo>
                  <a:pt x="161" y="331"/>
                  <a:pt x="161" y="331"/>
                  <a:pt x="161" y="331"/>
                </a:cubicBezTo>
                <a:cubicBezTo>
                  <a:pt x="208" y="331"/>
                  <a:pt x="208" y="331"/>
                  <a:pt x="208" y="331"/>
                </a:cubicBezTo>
                <a:cubicBezTo>
                  <a:pt x="208" y="346"/>
                  <a:pt x="208" y="346"/>
                  <a:pt x="208" y="346"/>
                </a:cubicBezTo>
                <a:lnTo>
                  <a:pt x="161" y="346"/>
                </a:lnTo>
                <a:close/>
                <a:moveTo>
                  <a:pt x="448" y="294"/>
                </a:moveTo>
                <a:cubicBezTo>
                  <a:pt x="369" y="294"/>
                  <a:pt x="369" y="294"/>
                  <a:pt x="369" y="294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57"/>
                  <a:pt x="365" y="153"/>
                  <a:pt x="361" y="153"/>
                </a:cubicBezTo>
                <a:cubicBezTo>
                  <a:pt x="357" y="153"/>
                  <a:pt x="353" y="157"/>
                  <a:pt x="353" y="161"/>
                </a:cubicBezTo>
                <a:cubicBezTo>
                  <a:pt x="353" y="315"/>
                  <a:pt x="353" y="315"/>
                  <a:pt x="353" y="315"/>
                </a:cubicBezTo>
                <a:cubicBezTo>
                  <a:pt x="16" y="315"/>
                  <a:pt x="16" y="315"/>
                  <a:pt x="16" y="315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353" y="117"/>
                  <a:pt x="353" y="117"/>
                  <a:pt x="353" y="117"/>
                </a:cubicBezTo>
                <a:cubicBezTo>
                  <a:pt x="353" y="129"/>
                  <a:pt x="353" y="129"/>
                  <a:pt x="353" y="129"/>
                </a:cubicBezTo>
                <a:cubicBezTo>
                  <a:pt x="353" y="134"/>
                  <a:pt x="357" y="137"/>
                  <a:pt x="361" y="137"/>
                </a:cubicBezTo>
                <a:cubicBezTo>
                  <a:pt x="365" y="137"/>
                  <a:pt x="369" y="134"/>
                  <a:pt x="369" y="129"/>
                </a:cubicBezTo>
                <a:cubicBezTo>
                  <a:pt x="369" y="113"/>
                  <a:pt x="369" y="113"/>
                  <a:pt x="369" y="113"/>
                </a:cubicBezTo>
                <a:cubicBezTo>
                  <a:pt x="369" y="107"/>
                  <a:pt x="363" y="101"/>
                  <a:pt x="357" y="101"/>
                </a:cubicBezTo>
                <a:cubicBezTo>
                  <a:pt x="328" y="101"/>
                  <a:pt x="328" y="101"/>
                  <a:pt x="328" y="101"/>
                </a:cubicBezTo>
                <a:cubicBezTo>
                  <a:pt x="328" y="16"/>
                  <a:pt x="328" y="16"/>
                  <a:pt x="328" y="16"/>
                </a:cubicBezTo>
                <a:cubicBezTo>
                  <a:pt x="448" y="16"/>
                  <a:pt x="448" y="16"/>
                  <a:pt x="448" y="16"/>
                </a:cubicBezTo>
                <a:lnTo>
                  <a:pt x="448" y="294"/>
                </a:lnTo>
                <a:close/>
                <a:moveTo>
                  <a:pt x="428" y="117"/>
                </a:moveTo>
                <a:cubicBezTo>
                  <a:pt x="425" y="117"/>
                  <a:pt x="422" y="120"/>
                  <a:pt x="422" y="123"/>
                </a:cubicBezTo>
                <a:cubicBezTo>
                  <a:pt x="422" y="126"/>
                  <a:pt x="425" y="128"/>
                  <a:pt x="428" y="128"/>
                </a:cubicBezTo>
                <a:cubicBezTo>
                  <a:pt x="431" y="128"/>
                  <a:pt x="434" y="126"/>
                  <a:pt x="434" y="123"/>
                </a:cubicBezTo>
                <a:cubicBezTo>
                  <a:pt x="434" y="120"/>
                  <a:pt x="431" y="117"/>
                  <a:pt x="428" y="117"/>
                </a:cubicBezTo>
                <a:close/>
                <a:moveTo>
                  <a:pt x="351" y="50"/>
                </a:moveTo>
                <a:cubicBezTo>
                  <a:pt x="426" y="50"/>
                  <a:pt x="426" y="50"/>
                  <a:pt x="426" y="50"/>
                </a:cubicBezTo>
                <a:cubicBezTo>
                  <a:pt x="430" y="50"/>
                  <a:pt x="434" y="46"/>
                  <a:pt x="434" y="42"/>
                </a:cubicBezTo>
                <a:cubicBezTo>
                  <a:pt x="434" y="38"/>
                  <a:pt x="430" y="34"/>
                  <a:pt x="426" y="34"/>
                </a:cubicBezTo>
                <a:cubicBezTo>
                  <a:pt x="351" y="34"/>
                  <a:pt x="351" y="34"/>
                  <a:pt x="351" y="34"/>
                </a:cubicBezTo>
                <a:cubicBezTo>
                  <a:pt x="346" y="34"/>
                  <a:pt x="343" y="38"/>
                  <a:pt x="343" y="42"/>
                </a:cubicBezTo>
                <a:cubicBezTo>
                  <a:pt x="343" y="46"/>
                  <a:pt x="346" y="50"/>
                  <a:pt x="351" y="50"/>
                </a:cubicBezTo>
                <a:close/>
                <a:moveTo>
                  <a:pt x="428" y="95"/>
                </a:moveTo>
                <a:cubicBezTo>
                  <a:pt x="425" y="95"/>
                  <a:pt x="422" y="98"/>
                  <a:pt x="422" y="101"/>
                </a:cubicBezTo>
                <a:cubicBezTo>
                  <a:pt x="422" y="104"/>
                  <a:pt x="425" y="106"/>
                  <a:pt x="428" y="106"/>
                </a:cubicBezTo>
                <a:cubicBezTo>
                  <a:pt x="431" y="106"/>
                  <a:pt x="434" y="104"/>
                  <a:pt x="434" y="101"/>
                </a:cubicBezTo>
                <a:cubicBezTo>
                  <a:pt x="434" y="98"/>
                  <a:pt x="431" y="95"/>
                  <a:pt x="428" y="95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6" name="Rectangle: Rounded Corners 16"/>
          <p:cNvSpPr/>
          <p:nvPr/>
        </p:nvSpPr>
        <p:spPr>
          <a:xfrm>
            <a:off x="5118780" y="3998263"/>
            <a:ext cx="769290" cy="370537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TCP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3936387" y="2916729"/>
            <a:ext cx="943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CoAP</a:t>
            </a:r>
            <a:br>
              <a:rPr lang="en-US" dirty="0"/>
            </a:br>
            <a:r>
              <a:rPr lang="en-US" dirty="0"/>
              <a:t>Client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9029582" y="2768139"/>
            <a:ext cx="1234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Capillary GW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745355" y="2780668"/>
            <a:ext cx="1234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SMS Center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7281996" y="2780640"/>
            <a:ext cx="12343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Cellular GW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10982318" y="2872364"/>
            <a:ext cx="943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CoAP</a:t>
            </a:r>
            <a:br>
              <a:rPr lang="en-US" dirty="0"/>
            </a:br>
            <a:r>
              <a:rPr lang="en-US" dirty="0"/>
              <a:t>Server</a:t>
            </a:r>
          </a:p>
        </p:txBody>
      </p:sp>
      <p:sp>
        <p:nvSpPr>
          <p:cNvPr id="71" name="Freeform 6"/>
          <p:cNvSpPr>
            <a:spLocks noChangeAspect="1" noEditPoints="1"/>
          </p:cNvSpPr>
          <p:nvPr/>
        </p:nvSpPr>
        <p:spPr bwMode="auto">
          <a:xfrm>
            <a:off x="3993232" y="3402825"/>
            <a:ext cx="979030" cy="842234"/>
          </a:xfrm>
          <a:custGeom>
            <a:avLst/>
            <a:gdLst>
              <a:gd name="T0" fmla="*/ 2147483647 w 464"/>
              <a:gd name="T1" fmla="*/ 2147483647 h 399"/>
              <a:gd name="T2" fmla="*/ 2147483647 w 464"/>
              <a:gd name="T3" fmla="*/ 2147483647 h 399"/>
              <a:gd name="T4" fmla="*/ 2147483647 w 464"/>
              <a:gd name="T5" fmla="*/ 2147483647 h 399"/>
              <a:gd name="T6" fmla="*/ 2147483647 w 464"/>
              <a:gd name="T7" fmla="*/ 0 h 399"/>
              <a:gd name="T8" fmla="*/ 2147483647 w 464"/>
              <a:gd name="T9" fmla="*/ 2147483647 h 399"/>
              <a:gd name="T10" fmla="*/ 2147483647 w 464"/>
              <a:gd name="T11" fmla="*/ 2147483647 h 399"/>
              <a:gd name="T12" fmla="*/ 0 w 464"/>
              <a:gd name="T13" fmla="*/ 2147483647 h 399"/>
              <a:gd name="T14" fmla="*/ 2147483647 w 464"/>
              <a:gd name="T15" fmla="*/ 2147483647 h 399"/>
              <a:gd name="T16" fmla="*/ 2147483647 w 464"/>
              <a:gd name="T17" fmla="*/ 2147483647 h 399"/>
              <a:gd name="T18" fmla="*/ 2147483647 w 464"/>
              <a:gd name="T19" fmla="*/ 2147483647 h 399"/>
              <a:gd name="T20" fmla="*/ 2147483647 w 464"/>
              <a:gd name="T21" fmla="*/ 2147483647 h 399"/>
              <a:gd name="T22" fmla="*/ 2147483647 w 464"/>
              <a:gd name="T23" fmla="*/ 2147483647 h 399"/>
              <a:gd name="T24" fmla="*/ 2147483647 w 464"/>
              <a:gd name="T25" fmla="*/ 2147483647 h 399"/>
              <a:gd name="T26" fmla="*/ 2147483647 w 464"/>
              <a:gd name="T27" fmla="*/ 2147483647 h 399"/>
              <a:gd name="T28" fmla="*/ 2147483647 w 464"/>
              <a:gd name="T29" fmla="*/ 2147483647 h 399"/>
              <a:gd name="T30" fmla="*/ 2147483647 w 464"/>
              <a:gd name="T31" fmla="*/ 2147483647 h 399"/>
              <a:gd name="T32" fmla="*/ 2147483647 w 464"/>
              <a:gd name="T33" fmla="*/ 2147483647 h 399"/>
              <a:gd name="T34" fmla="*/ 2147483647 w 464"/>
              <a:gd name="T35" fmla="*/ 0 h 399"/>
              <a:gd name="T36" fmla="*/ 2147483647 w 464"/>
              <a:gd name="T37" fmla="*/ 2147483647 h 399"/>
              <a:gd name="T38" fmla="*/ 2147483647 w 464"/>
              <a:gd name="T39" fmla="*/ 2147483647 h 399"/>
              <a:gd name="T40" fmla="*/ 2147483647 w 464"/>
              <a:gd name="T41" fmla="*/ 2147483647 h 399"/>
              <a:gd name="T42" fmla="*/ 2147483647 w 464"/>
              <a:gd name="T43" fmla="*/ 2147483647 h 399"/>
              <a:gd name="T44" fmla="*/ 2147483647 w 464"/>
              <a:gd name="T45" fmla="*/ 2147483647 h 399"/>
              <a:gd name="T46" fmla="*/ 2147483647 w 464"/>
              <a:gd name="T47" fmla="*/ 2147483647 h 399"/>
              <a:gd name="T48" fmla="*/ 2147483647 w 464"/>
              <a:gd name="T49" fmla="*/ 2147483647 h 399"/>
              <a:gd name="T50" fmla="*/ 2147483647 w 464"/>
              <a:gd name="T51" fmla="*/ 2147483647 h 399"/>
              <a:gd name="T52" fmla="*/ 2147483647 w 464"/>
              <a:gd name="T53" fmla="*/ 2147483647 h 399"/>
              <a:gd name="T54" fmla="*/ 2147483647 w 464"/>
              <a:gd name="T55" fmla="*/ 2147483647 h 399"/>
              <a:gd name="T56" fmla="*/ 2147483647 w 464"/>
              <a:gd name="T57" fmla="*/ 2147483647 h 399"/>
              <a:gd name="T58" fmla="*/ 2147483647 w 464"/>
              <a:gd name="T59" fmla="*/ 2147483647 h 399"/>
              <a:gd name="T60" fmla="*/ 2147483647 w 464"/>
              <a:gd name="T61" fmla="*/ 2147483647 h 399"/>
              <a:gd name="T62" fmla="*/ 2147483647 w 464"/>
              <a:gd name="T63" fmla="*/ 2147483647 h 399"/>
              <a:gd name="T64" fmla="*/ 2147483647 w 464"/>
              <a:gd name="T65" fmla="*/ 2147483647 h 399"/>
              <a:gd name="T66" fmla="*/ 2147483647 w 464"/>
              <a:gd name="T67" fmla="*/ 2147483647 h 399"/>
              <a:gd name="T68" fmla="*/ 2147483647 w 464"/>
              <a:gd name="T69" fmla="*/ 2147483647 h 399"/>
              <a:gd name="T70" fmla="*/ 2147483647 w 464"/>
              <a:gd name="T71" fmla="*/ 2147483647 h 399"/>
              <a:gd name="T72" fmla="*/ 2147483647 w 464"/>
              <a:gd name="T73" fmla="*/ 2147483647 h 399"/>
              <a:gd name="T74" fmla="*/ 2147483647 w 464"/>
              <a:gd name="T75" fmla="*/ 2147483647 h 399"/>
              <a:gd name="T76" fmla="*/ 2147483647 w 464"/>
              <a:gd name="T77" fmla="*/ 2147483647 h 399"/>
              <a:gd name="T78" fmla="*/ 2147483647 w 464"/>
              <a:gd name="T79" fmla="*/ 2147483647 h 3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64" h="399">
                <a:moveTo>
                  <a:pt x="351" y="81"/>
                </a:moveTo>
                <a:cubicBezTo>
                  <a:pt x="426" y="81"/>
                  <a:pt x="426" y="81"/>
                  <a:pt x="426" y="81"/>
                </a:cubicBezTo>
                <a:cubicBezTo>
                  <a:pt x="430" y="81"/>
                  <a:pt x="434" y="77"/>
                  <a:pt x="434" y="73"/>
                </a:cubicBezTo>
                <a:cubicBezTo>
                  <a:pt x="434" y="68"/>
                  <a:pt x="430" y="65"/>
                  <a:pt x="426" y="65"/>
                </a:cubicBezTo>
                <a:cubicBezTo>
                  <a:pt x="351" y="65"/>
                  <a:pt x="351" y="65"/>
                  <a:pt x="351" y="65"/>
                </a:cubicBezTo>
                <a:cubicBezTo>
                  <a:pt x="346" y="65"/>
                  <a:pt x="343" y="68"/>
                  <a:pt x="343" y="73"/>
                </a:cubicBezTo>
                <a:cubicBezTo>
                  <a:pt x="343" y="77"/>
                  <a:pt x="346" y="81"/>
                  <a:pt x="351" y="81"/>
                </a:cubicBezTo>
                <a:close/>
                <a:moveTo>
                  <a:pt x="450" y="0"/>
                </a:moveTo>
                <a:cubicBezTo>
                  <a:pt x="327" y="0"/>
                  <a:pt x="327" y="0"/>
                  <a:pt x="327" y="0"/>
                </a:cubicBezTo>
                <a:cubicBezTo>
                  <a:pt x="319" y="0"/>
                  <a:pt x="312" y="6"/>
                  <a:pt x="312" y="14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101"/>
                  <a:pt x="0" y="107"/>
                  <a:pt x="0" y="113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25"/>
                  <a:pt x="6" y="331"/>
                  <a:pt x="13" y="331"/>
                </a:cubicBezTo>
                <a:cubicBezTo>
                  <a:pt x="145" y="331"/>
                  <a:pt x="145" y="331"/>
                  <a:pt x="145" y="331"/>
                </a:cubicBezTo>
                <a:cubicBezTo>
                  <a:pt x="145" y="346"/>
                  <a:pt x="145" y="346"/>
                  <a:pt x="145" y="346"/>
                </a:cubicBezTo>
                <a:cubicBezTo>
                  <a:pt x="94" y="346"/>
                  <a:pt x="94" y="346"/>
                  <a:pt x="94" y="346"/>
                </a:cubicBezTo>
                <a:cubicBezTo>
                  <a:pt x="92" y="346"/>
                  <a:pt x="91" y="347"/>
                  <a:pt x="89" y="348"/>
                </a:cubicBezTo>
                <a:cubicBezTo>
                  <a:pt x="33" y="385"/>
                  <a:pt x="33" y="385"/>
                  <a:pt x="33" y="385"/>
                </a:cubicBezTo>
                <a:cubicBezTo>
                  <a:pt x="30" y="387"/>
                  <a:pt x="28" y="390"/>
                  <a:pt x="29" y="394"/>
                </a:cubicBezTo>
                <a:cubicBezTo>
                  <a:pt x="30" y="397"/>
                  <a:pt x="33" y="399"/>
                  <a:pt x="37" y="399"/>
                </a:cubicBezTo>
                <a:cubicBezTo>
                  <a:pt x="332" y="399"/>
                  <a:pt x="332" y="399"/>
                  <a:pt x="332" y="399"/>
                </a:cubicBezTo>
                <a:cubicBezTo>
                  <a:pt x="336" y="399"/>
                  <a:pt x="339" y="397"/>
                  <a:pt x="340" y="394"/>
                </a:cubicBezTo>
                <a:cubicBezTo>
                  <a:pt x="341" y="390"/>
                  <a:pt x="340" y="387"/>
                  <a:pt x="337" y="385"/>
                </a:cubicBezTo>
                <a:cubicBezTo>
                  <a:pt x="280" y="348"/>
                  <a:pt x="280" y="348"/>
                  <a:pt x="280" y="348"/>
                </a:cubicBezTo>
                <a:cubicBezTo>
                  <a:pt x="279" y="347"/>
                  <a:pt x="277" y="346"/>
                  <a:pt x="276" y="346"/>
                </a:cubicBezTo>
                <a:cubicBezTo>
                  <a:pt x="224" y="346"/>
                  <a:pt x="224" y="346"/>
                  <a:pt x="224" y="346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357" y="331"/>
                  <a:pt x="357" y="331"/>
                  <a:pt x="357" y="331"/>
                </a:cubicBezTo>
                <a:cubicBezTo>
                  <a:pt x="363" y="331"/>
                  <a:pt x="369" y="325"/>
                  <a:pt x="369" y="318"/>
                </a:cubicBezTo>
                <a:cubicBezTo>
                  <a:pt x="369" y="310"/>
                  <a:pt x="369" y="310"/>
                  <a:pt x="369" y="310"/>
                </a:cubicBezTo>
                <a:cubicBezTo>
                  <a:pt x="450" y="310"/>
                  <a:pt x="450" y="310"/>
                  <a:pt x="450" y="310"/>
                </a:cubicBezTo>
                <a:cubicBezTo>
                  <a:pt x="457" y="310"/>
                  <a:pt x="464" y="303"/>
                  <a:pt x="464" y="296"/>
                </a:cubicBezTo>
                <a:cubicBezTo>
                  <a:pt x="464" y="14"/>
                  <a:pt x="464" y="14"/>
                  <a:pt x="464" y="14"/>
                </a:cubicBezTo>
                <a:cubicBezTo>
                  <a:pt x="464" y="6"/>
                  <a:pt x="457" y="0"/>
                  <a:pt x="450" y="0"/>
                </a:cubicBezTo>
                <a:close/>
                <a:moveTo>
                  <a:pt x="273" y="362"/>
                </a:moveTo>
                <a:cubicBezTo>
                  <a:pt x="305" y="383"/>
                  <a:pt x="305" y="383"/>
                  <a:pt x="305" y="383"/>
                </a:cubicBezTo>
                <a:cubicBezTo>
                  <a:pt x="64" y="383"/>
                  <a:pt x="64" y="383"/>
                  <a:pt x="64" y="383"/>
                </a:cubicBezTo>
                <a:cubicBezTo>
                  <a:pt x="96" y="362"/>
                  <a:pt x="96" y="362"/>
                  <a:pt x="96" y="362"/>
                </a:cubicBezTo>
                <a:lnTo>
                  <a:pt x="273" y="362"/>
                </a:lnTo>
                <a:close/>
                <a:moveTo>
                  <a:pt x="161" y="346"/>
                </a:moveTo>
                <a:cubicBezTo>
                  <a:pt x="161" y="331"/>
                  <a:pt x="161" y="331"/>
                  <a:pt x="161" y="331"/>
                </a:cubicBezTo>
                <a:cubicBezTo>
                  <a:pt x="208" y="331"/>
                  <a:pt x="208" y="331"/>
                  <a:pt x="208" y="331"/>
                </a:cubicBezTo>
                <a:cubicBezTo>
                  <a:pt x="208" y="346"/>
                  <a:pt x="208" y="346"/>
                  <a:pt x="208" y="346"/>
                </a:cubicBezTo>
                <a:lnTo>
                  <a:pt x="161" y="346"/>
                </a:lnTo>
                <a:close/>
                <a:moveTo>
                  <a:pt x="448" y="294"/>
                </a:moveTo>
                <a:cubicBezTo>
                  <a:pt x="369" y="294"/>
                  <a:pt x="369" y="294"/>
                  <a:pt x="369" y="294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57"/>
                  <a:pt x="365" y="153"/>
                  <a:pt x="361" y="153"/>
                </a:cubicBezTo>
                <a:cubicBezTo>
                  <a:pt x="357" y="153"/>
                  <a:pt x="353" y="157"/>
                  <a:pt x="353" y="161"/>
                </a:cubicBezTo>
                <a:cubicBezTo>
                  <a:pt x="353" y="315"/>
                  <a:pt x="353" y="315"/>
                  <a:pt x="353" y="315"/>
                </a:cubicBezTo>
                <a:cubicBezTo>
                  <a:pt x="16" y="315"/>
                  <a:pt x="16" y="315"/>
                  <a:pt x="16" y="315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353" y="117"/>
                  <a:pt x="353" y="117"/>
                  <a:pt x="353" y="117"/>
                </a:cubicBezTo>
                <a:cubicBezTo>
                  <a:pt x="353" y="129"/>
                  <a:pt x="353" y="129"/>
                  <a:pt x="353" y="129"/>
                </a:cubicBezTo>
                <a:cubicBezTo>
                  <a:pt x="353" y="134"/>
                  <a:pt x="357" y="137"/>
                  <a:pt x="361" y="137"/>
                </a:cubicBezTo>
                <a:cubicBezTo>
                  <a:pt x="365" y="137"/>
                  <a:pt x="369" y="134"/>
                  <a:pt x="369" y="129"/>
                </a:cubicBezTo>
                <a:cubicBezTo>
                  <a:pt x="369" y="113"/>
                  <a:pt x="369" y="113"/>
                  <a:pt x="369" y="113"/>
                </a:cubicBezTo>
                <a:cubicBezTo>
                  <a:pt x="369" y="107"/>
                  <a:pt x="363" y="101"/>
                  <a:pt x="357" y="101"/>
                </a:cubicBezTo>
                <a:cubicBezTo>
                  <a:pt x="328" y="101"/>
                  <a:pt x="328" y="101"/>
                  <a:pt x="328" y="101"/>
                </a:cubicBezTo>
                <a:cubicBezTo>
                  <a:pt x="328" y="16"/>
                  <a:pt x="328" y="16"/>
                  <a:pt x="328" y="16"/>
                </a:cubicBezTo>
                <a:cubicBezTo>
                  <a:pt x="448" y="16"/>
                  <a:pt x="448" y="16"/>
                  <a:pt x="448" y="16"/>
                </a:cubicBezTo>
                <a:lnTo>
                  <a:pt x="448" y="294"/>
                </a:lnTo>
                <a:close/>
                <a:moveTo>
                  <a:pt x="428" y="117"/>
                </a:moveTo>
                <a:cubicBezTo>
                  <a:pt x="425" y="117"/>
                  <a:pt x="422" y="120"/>
                  <a:pt x="422" y="123"/>
                </a:cubicBezTo>
                <a:cubicBezTo>
                  <a:pt x="422" y="126"/>
                  <a:pt x="425" y="128"/>
                  <a:pt x="428" y="128"/>
                </a:cubicBezTo>
                <a:cubicBezTo>
                  <a:pt x="431" y="128"/>
                  <a:pt x="434" y="126"/>
                  <a:pt x="434" y="123"/>
                </a:cubicBezTo>
                <a:cubicBezTo>
                  <a:pt x="434" y="120"/>
                  <a:pt x="431" y="117"/>
                  <a:pt x="428" y="117"/>
                </a:cubicBezTo>
                <a:close/>
                <a:moveTo>
                  <a:pt x="351" y="50"/>
                </a:moveTo>
                <a:cubicBezTo>
                  <a:pt x="426" y="50"/>
                  <a:pt x="426" y="50"/>
                  <a:pt x="426" y="50"/>
                </a:cubicBezTo>
                <a:cubicBezTo>
                  <a:pt x="430" y="50"/>
                  <a:pt x="434" y="46"/>
                  <a:pt x="434" y="42"/>
                </a:cubicBezTo>
                <a:cubicBezTo>
                  <a:pt x="434" y="38"/>
                  <a:pt x="430" y="34"/>
                  <a:pt x="426" y="34"/>
                </a:cubicBezTo>
                <a:cubicBezTo>
                  <a:pt x="351" y="34"/>
                  <a:pt x="351" y="34"/>
                  <a:pt x="351" y="34"/>
                </a:cubicBezTo>
                <a:cubicBezTo>
                  <a:pt x="346" y="34"/>
                  <a:pt x="343" y="38"/>
                  <a:pt x="343" y="42"/>
                </a:cubicBezTo>
                <a:cubicBezTo>
                  <a:pt x="343" y="46"/>
                  <a:pt x="346" y="50"/>
                  <a:pt x="351" y="50"/>
                </a:cubicBezTo>
                <a:close/>
                <a:moveTo>
                  <a:pt x="428" y="95"/>
                </a:moveTo>
                <a:cubicBezTo>
                  <a:pt x="425" y="95"/>
                  <a:pt x="422" y="98"/>
                  <a:pt x="422" y="101"/>
                </a:cubicBezTo>
                <a:cubicBezTo>
                  <a:pt x="422" y="104"/>
                  <a:pt x="425" y="106"/>
                  <a:pt x="428" y="106"/>
                </a:cubicBezTo>
                <a:cubicBezTo>
                  <a:pt x="431" y="106"/>
                  <a:pt x="434" y="104"/>
                  <a:pt x="434" y="101"/>
                </a:cubicBezTo>
                <a:cubicBezTo>
                  <a:pt x="434" y="98"/>
                  <a:pt x="431" y="95"/>
                  <a:pt x="428" y="95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2" name="TextBox 71"/>
          <p:cNvSpPr txBox="1"/>
          <p:nvPr/>
        </p:nvSpPr>
        <p:spPr>
          <a:xfrm>
            <a:off x="4804220" y="1092198"/>
            <a:ext cx="1190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CoAP</a:t>
            </a:r>
            <a:br>
              <a:rPr lang="en-US" dirty="0"/>
            </a:br>
            <a:r>
              <a:rPr lang="en-US" dirty="0"/>
              <a:t>Client</a:t>
            </a:r>
          </a:p>
        </p:txBody>
      </p:sp>
      <p:sp>
        <p:nvSpPr>
          <p:cNvPr id="73" name="Freeform 3"/>
          <p:cNvSpPr>
            <a:spLocks noChangeAspect="1" noEditPoints="1"/>
          </p:cNvSpPr>
          <p:nvPr/>
        </p:nvSpPr>
        <p:spPr bwMode="auto">
          <a:xfrm>
            <a:off x="10058775" y="2094461"/>
            <a:ext cx="784287" cy="189044"/>
          </a:xfrm>
          <a:custGeom>
            <a:avLst/>
            <a:gdLst>
              <a:gd name="T0" fmla="*/ 2147483647 w 472"/>
              <a:gd name="T1" fmla="*/ 2147483647 h 114"/>
              <a:gd name="T2" fmla="*/ 2147483647 w 472"/>
              <a:gd name="T3" fmla="*/ 2147483647 h 114"/>
              <a:gd name="T4" fmla="*/ 2147483647 w 472"/>
              <a:gd name="T5" fmla="*/ 2147483647 h 114"/>
              <a:gd name="T6" fmla="*/ 2147483647 w 472"/>
              <a:gd name="T7" fmla="*/ 2147483647 h 114"/>
              <a:gd name="T8" fmla="*/ 2147483647 w 472"/>
              <a:gd name="T9" fmla="*/ 2147483647 h 114"/>
              <a:gd name="T10" fmla="*/ 2147483647 w 472"/>
              <a:gd name="T11" fmla="*/ 2147483647 h 114"/>
              <a:gd name="T12" fmla="*/ 2147483647 w 472"/>
              <a:gd name="T13" fmla="*/ 2147483647 h 114"/>
              <a:gd name="T14" fmla="*/ 2147483647 w 472"/>
              <a:gd name="T15" fmla="*/ 2147483647 h 114"/>
              <a:gd name="T16" fmla="*/ 2147483647 w 472"/>
              <a:gd name="T17" fmla="*/ 2147483647 h 114"/>
              <a:gd name="T18" fmla="*/ 2147483647 w 472"/>
              <a:gd name="T19" fmla="*/ 2147483647 h 114"/>
              <a:gd name="T20" fmla="*/ 2147483647 w 472"/>
              <a:gd name="T21" fmla="*/ 2147483647 h 114"/>
              <a:gd name="T22" fmla="*/ 2147483647 w 472"/>
              <a:gd name="T23" fmla="*/ 2147483647 h 114"/>
              <a:gd name="T24" fmla="*/ 2147483647 w 472"/>
              <a:gd name="T25" fmla="*/ 2147483647 h 114"/>
              <a:gd name="T26" fmla="*/ 2147483647 w 472"/>
              <a:gd name="T27" fmla="*/ 2147483647 h 114"/>
              <a:gd name="T28" fmla="*/ 2147483647 w 472"/>
              <a:gd name="T29" fmla="*/ 2147483647 h 114"/>
              <a:gd name="T30" fmla="*/ 2147483647 w 472"/>
              <a:gd name="T31" fmla="*/ 2147483647 h 114"/>
              <a:gd name="T32" fmla="*/ 2147483647 w 472"/>
              <a:gd name="T33" fmla="*/ 2147483647 h 114"/>
              <a:gd name="T34" fmla="*/ 2147483647 w 472"/>
              <a:gd name="T35" fmla="*/ 2147483647 h 114"/>
              <a:gd name="T36" fmla="*/ 2147483647 w 472"/>
              <a:gd name="T37" fmla="*/ 2147483647 h 114"/>
              <a:gd name="T38" fmla="*/ 2147483647 w 472"/>
              <a:gd name="T39" fmla="*/ 2147483647 h 114"/>
              <a:gd name="T40" fmla="*/ 2147483647 w 472"/>
              <a:gd name="T41" fmla="*/ 2147483647 h 114"/>
              <a:gd name="T42" fmla="*/ 2147483647 w 472"/>
              <a:gd name="T43" fmla="*/ 2147483647 h 114"/>
              <a:gd name="T44" fmla="*/ 2147483647 w 472"/>
              <a:gd name="T45" fmla="*/ 0 h 114"/>
              <a:gd name="T46" fmla="*/ 2147483647 w 472"/>
              <a:gd name="T47" fmla="*/ 0 h 114"/>
              <a:gd name="T48" fmla="*/ 0 w 472"/>
              <a:gd name="T49" fmla="*/ 2147483647 h 114"/>
              <a:gd name="T50" fmla="*/ 0 w 472"/>
              <a:gd name="T51" fmla="*/ 2147483647 h 114"/>
              <a:gd name="T52" fmla="*/ 2147483647 w 472"/>
              <a:gd name="T53" fmla="*/ 2147483647 h 114"/>
              <a:gd name="T54" fmla="*/ 2147483647 w 472"/>
              <a:gd name="T55" fmla="*/ 2147483647 h 114"/>
              <a:gd name="T56" fmla="*/ 2147483647 w 472"/>
              <a:gd name="T57" fmla="*/ 2147483647 h 114"/>
              <a:gd name="T58" fmla="*/ 2147483647 w 472"/>
              <a:gd name="T59" fmla="*/ 2147483647 h 114"/>
              <a:gd name="T60" fmla="*/ 2147483647 w 472"/>
              <a:gd name="T61" fmla="*/ 2147483647 h 114"/>
              <a:gd name="T62" fmla="*/ 2147483647 w 472"/>
              <a:gd name="T63" fmla="*/ 2147483647 h 114"/>
              <a:gd name="T64" fmla="*/ 2147483647 w 472"/>
              <a:gd name="T65" fmla="*/ 2147483647 h 114"/>
              <a:gd name="T66" fmla="*/ 2147483647 w 472"/>
              <a:gd name="T67" fmla="*/ 2147483647 h 114"/>
              <a:gd name="T68" fmla="*/ 2147483647 w 472"/>
              <a:gd name="T69" fmla="*/ 2147483647 h 114"/>
              <a:gd name="T70" fmla="*/ 2147483647 w 472"/>
              <a:gd name="T71" fmla="*/ 2147483647 h 114"/>
              <a:gd name="T72" fmla="*/ 2147483647 w 472"/>
              <a:gd name="T73" fmla="*/ 2147483647 h 114"/>
              <a:gd name="T74" fmla="*/ 2147483647 w 472"/>
              <a:gd name="T75" fmla="*/ 2147483647 h 114"/>
              <a:gd name="T76" fmla="*/ 2147483647 w 472"/>
              <a:gd name="T77" fmla="*/ 2147483647 h 114"/>
              <a:gd name="T78" fmla="*/ 2147483647 w 472"/>
              <a:gd name="T79" fmla="*/ 2147483647 h 114"/>
              <a:gd name="T80" fmla="*/ 2147483647 w 472"/>
              <a:gd name="T81" fmla="*/ 2147483647 h 114"/>
              <a:gd name="T82" fmla="*/ 2147483647 w 472"/>
              <a:gd name="T83" fmla="*/ 2147483647 h 114"/>
              <a:gd name="T84" fmla="*/ 2147483647 w 472"/>
              <a:gd name="T85" fmla="*/ 2147483647 h 114"/>
              <a:gd name="T86" fmla="*/ 2147483647 w 472"/>
              <a:gd name="T87" fmla="*/ 2147483647 h 114"/>
              <a:gd name="T88" fmla="*/ 2147483647 w 472"/>
              <a:gd name="T89" fmla="*/ 2147483647 h 114"/>
              <a:gd name="T90" fmla="*/ 2147483647 w 472"/>
              <a:gd name="T91" fmla="*/ 2147483647 h 114"/>
              <a:gd name="T92" fmla="*/ 2147483647 w 472"/>
              <a:gd name="T93" fmla="*/ 2147483647 h 114"/>
              <a:gd name="T94" fmla="*/ 2147483647 w 472"/>
              <a:gd name="T95" fmla="*/ 2147483647 h 114"/>
              <a:gd name="T96" fmla="*/ 2147483647 w 472"/>
              <a:gd name="T97" fmla="*/ 2147483647 h 114"/>
              <a:gd name="T98" fmla="*/ 2147483647 w 472"/>
              <a:gd name="T99" fmla="*/ 2147483647 h 114"/>
              <a:gd name="T100" fmla="*/ 2147483647 w 472"/>
              <a:gd name="T101" fmla="*/ 2147483647 h 114"/>
              <a:gd name="T102" fmla="*/ 2147483647 w 472"/>
              <a:gd name="T103" fmla="*/ 2147483647 h 11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2" h="114">
                <a:moveTo>
                  <a:pt x="392" y="46"/>
                </a:moveTo>
                <a:cubicBezTo>
                  <a:pt x="396" y="46"/>
                  <a:pt x="400" y="43"/>
                  <a:pt x="400" y="39"/>
                </a:cubicBezTo>
                <a:cubicBezTo>
                  <a:pt x="400" y="34"/>
                  <a:pt x="396" y="31"/>
                  <a:pt x="392" y="31"/>
                </a:cubicBezTo>
                <a:cubicBezTo>
                  <a:pt x="388" y="31"/>
                  <a:pt x="384" y="34"/>
                  <a:pt x="384" y="39"/>
                </a:cubicBezTo>
                <a:cubicBezTo>
                  <a:pt x="384" y="43"/>
                  <a:pt x="388" y="46"/>
                  <a:pt x="392" y="46"/>
                </a:cubicBezTo>
                <a:close/>
                <a:moveTo>
                  <a:pt x="392" y="82"/>
                </a:moveTo>
                <a:cubicBezTo>
                  <a:pt x="396" y="82"/>
                  <a:pt x="400" y="79"/>
                  <a:pt x="400" y="74"/>
                </a:cubicBezTo>
                <a:cubicBezTo>
                  <a:pt x="400" y="70"/>
                  <a:pt x="396" y="67"/>
                  <a:pt x="392" y="67"/>
                </a:cubicBezTo>
                <a:cubicBezTo>
                  <a:pt x="388" y="67"/>
                  <a:pt x="384" y="70"/>
                  <a:pt x="384" y="74"/>
                </a:cubicBezTo>
                <a:cubicBezTo>
                  <a:pt x="384" y="79"/>
                  <a:pt x="388" y="82"/>
                  <a:pt x="392" y="82"/>
                </a:cubicBezTo>
                <a:close/>
                <a:moveTo>
                  <a:pt x="208" y="71"/>
                </a:moveTo>
                <a:cubicBezTo>
                  <a:pt x="362" y="71"/>
                  <a:pt x="362" y="71"/>
                  <a:pt x="362" y="71"/>
                </a:cubicBezTo>
                <a:cubicBezTo>
                  <a:pt x="366" y="71"/>
                  <a:pt x="370" y="67"/>
                  <a:pt x="370" y="63"/>
                </a:cubicBezTo>
                <a:cubicBezTo>
                  <a:pt x="370" y="51"/>
                  <a:pt x="370" y="51"/>
                  <a:pt x="370" y="51"/>
                </a:cubicBezTo>
                <a:cubicBezTo>
                  <a:pt x="370" y="46"/>
                  <a:pt x="366" y="43"/>
                  <a:pt x="362" y="43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4" y="43"/>
                  <a:pt x="200" y="46"/>
                  <a:pt x="200" y="51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0" y="67"/>
                  <a:pt x="204" y="71"/>
                  <a:pt x="208" y="71"/>
                </a:cubicBezTo>
                <a:close/>
                <a:moveTo>
                  <a:pt x="464" y="36"/>
                </a:moveTo>
                <a:cubicBezTo>
                  <a:pt x="468" y="36"/>
                  <a:pt x="472" y="33"/>
                  <a:pt x="472" y="28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8"/>
                  <a:pt x="463" y="0"/>
                  <a:pt x="4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5"/>
                  <a:pt x="9" y="114"/>
                  <a:pt x="19" y="114"/>
                </a:cubicBezTo>
                <a:cubicBezTo>
                  <a:pt x="453" y="114"/>
                  <a:pt x="453" y="114"/>
                  <a:pt x="453" y="114"/>
                </a:cubicBezTo>
                <a:cubicBezTo>
                  <a:pt x="463" y="114"/>
                  <a:pt x="472" y="105"/>
                  <a:pt x="472" y="94"/>
                </a:cubicBezTo>
                <a:cubicBezTo>
                  <a:pt x="472" y="60"/>
                  <a:pt x="472" y="60"/>
                  <a:pt x="472" y="60"/>
                </a:cubicBezTo>
                <a:cubicBezTo>
                  <a:pt x="472" y="56"/>
                  <a:pt x="468" y="52"/>
                  <a:pt x="464" y="52"/>
                </a:cubicBezTo>
                <a:cubicBezTo>
                  <a:pt x="460" y="52"/>
                  <a:pt x="456" y="56"/>
                  <a:pt x="456" y="60"/>
                </a:cubicBezTo>
                <a:cubicBezTo>
                  <a:pt x="456" y="94"/>
                  <a:pt x="456" y="94"/>
                  <a:pt x="456" y="94"/>
                </a:cubicBezTo>
                <a:cubicBezTo>
                  <a:pt x="456" y="96"/>
                  <a:pt x="455" y="98"/>
                  <a:pt x="453" y="98"/>
                </a:cubicBezTo>
                <a:cubicBezTo>
                  <a:pt x="431" y="98"/>
                  <a:pt x="431" y="98"/>
                  <a:pt x="431" y="98"/>
                </a:cubicBezTo>
                <a:cubicBezTo>
                  <a:pt x="431" y="16"/>
                  <a:pt x="431" y="16"/>
                  <a:pt x="431" y="16"/>
                </a:cubicBezTo>
                <a:cubicBezTo>
                  <a:pt x="453" y="16"/>
                  <a:pt x="453" y="16"/>
                  <a:pt x="453" y="16"/>
                </a:cubicBezTo>
                <a:cubicBezTo>
                  <a:pt x="455" y="16"/>
                  <a:pt x="456" y="17"/>
                  <a:pt x="456" y="19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3"/>
                  <a:pt x="460" y="36"/>
                  <a:pt x="464" y="36"/>
                </a:cubicBezTo>
                <a:close/>
                <a:moveTo>
                  <a:pt x="41" y="98"/>
                </a:moveTo>
                <a:cubicBezTo>
                  <a:pt x="19" y="98"/>
                  <a:pt x="19" y="98"/>
                  <a:pt x="19" y="98"/>
                </a:cubicBezTo>
                <a:cubicBezTo>
                  <a:pt x="17" y="98"/>
                  <a:pt x="16" y="96"/>
                  <a:pt x="16" y="9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41" y="16"/>
                  <a:pt x="41" y="16"/>
                  <a:pt x="41" y="16"/>
                </a:cubicBezTo>
                <a:lnTo>
                  <a:pt x="41" y="98"/>
                </a:lnTo>
                <a:close/>
                <a:moveTo>
                  <a:pt x="415" y="98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16"/>
                  <a:pt x="57" y="16"/>
                  <a:pt x="57" y="16"/>
                </a:cubicBezTo>
                <a:cubicBezTo>
                  <a:pt x="415" y="16"/>
                  <a:pt x="415" y="16"/>
                  <a:pt x="415" y="16"/>
                </a:cubicBezTo>
                <a:lnTo>
                  <a:pt x="415" y="9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5" name="Freeform 3"/>
          <p:cNvSpPr>
            <a:spLocks noChangeAspect="1" noEditPoints="1"/>
          </p:cNvSpPr>
          <p:nvPr/>
        </p:nvSpPr>
        <p:spPr bwMode="auto">
          <a:xfrm flipH="1">
            <a:off x="7705756" y="1785169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7124700" y="1070370"/>
            <a:ext cx="2002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CoAP </a:t>
            </a:r>
            <a:br>
              <a:rPr lang="en-US" dirty="0"/>
            </a:br>
            <a:r>
              <a:rPr lang="en-US" dirty="0"/>
              <a:t>Forward Proxy</a:t>
            </a:r>
          </a:p>
        </p:txBody>
      </p:sp>
      <p:sp>
        <p:nvSpPr>
          <p:cNvPr id="77" name="Rectangle: Rounded Corners 16"/>
          <p:cNvSpPr/>
          <p:nvPr/>
        </p:nvSpPr>
        <p:spPr>
          <a:xfrm>
            <a:off x="6744380" y="4015197"/>
            <a:ext cx="769290" cy="370537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SMS</a:t>
            </a:r>
          </a:p>
        </p:txBody>
      </p:sp>
      <p:sp>
        <p:nvSpPr>
          <p:cNvPr id="78" name="Rectangle: Rounded Corners 16"/>
          <p:cNvSpPr/>
          <p:nvPr/>
        </p:nvSpPr>
        <p:spPr>
          <a:xfrm>
            <a:off x="8454647" y="3998262"/>
            <a:ext cx="769290" cy="370537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UDP</a:t>
            </a:r>
          </a:p>
        </p:txBody>
      </p:sp>
      <p:sp>
        <p:nvSpPr>
          <p:cNvPr id="79" name="Rectangle: Rounded Corners 16"/>
          <p:cNvSpPr/>
          <p:nvPr/>
        </p:nvSpPr>
        <p:spPr>
          <a:xfrm>
            <a:off x="10114113" y="3981329"/>
            <a:ext cx="769290" cy="370537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Link</a:t>
            </a:r>
          </a:p>
        </p:txBody>
      </p:sp>
      <p:sp>
        <p:nvSpPr>
          <p:cNvPr id="80" name="Freeform 6"/>
          <p:cNvSpPr>
            <a:spLocks noChangeAspect="1" noEditPoints="1"/>
          </p:cNvSpPr>
          <p:nvPr/>
        </p:nvSpPr>
        <p:spPr bwMode="auto">
          <a:xfrm>
            <a:off x="4399621" y="5451764"/>
            <a:ext cx="979030" cy="842234"/>
          </a:xfrm>
          <a:custGeom>
            <a:avLst/>
            <a:gdLst>
              <a:gd name="T0" fmla="*/ 2147483647 w 464"/>
              <a:gd name="T1" fmla="*/ 2147483647 h 399"/>
              <a:gd name="T2" fmla="*/ 2147483647 w 464"/>
              <a:gd name="T3" fmla="*/ 2147483647 h 399"/>
              <a:gd name="T4" fmla="*/ 2147483647 w 464"/>
              <a:gd name="T5" fmla="*/ 2147483647 h 399"/>
              <a:gd name="T6" fmla="*/ 2147483647 w 464"/>
              <a:gd name="T7" fmla="*/ 0 h 399"/>
              <a:gd name="T8" fmla="*/ 2147483647 w 464"/>
              <a:gd name="T9" fmla="*/ 2147483647 h 399"/>
              <a:gd name="T10" fmla="*/ 2147483647 w 464"/>
              <a:gd name="T11" fmla="*/ 2147483647 h 399"/>
              <a:gd name="T12" fmla="*/ 0 w 464"/>
              <a:gd name="T13" fmla="*/ 2147483647 h 399"/>
              <a:gd name="T14" fmla="*/ 2147483647 w 464"/>
              <a:gd name="T15" fmla="*/ 2147483647 h 399"/>
              <a:gd name="T16" fmla="*/ 2147483647 w 464"/>
              <a:gd name="T17" fmla="*/ 2147483647 h 399"/>
              <a:gd name="T18" fmla="*/ 2147483647 w 464"/>
              <a:gd name="T19" fmla="*/ 2147483647 h 399"/>
              <a:gd name="T20" fmla="*/ 2147483647 w 464"/>
              <a:gd name="T21" fmla="*/ 2147483647 h 399"/>
              <a:gd name="T22" fmla="*/ 2147483647 w 464"/>
              <a:gd name="T23" fmla="*/ 2147483647 h 399"/>
              <a:gd name="T24" fmla="*/ 2147483647 w 464"/>
              <a:gd name="T25" fmla="*/ 2147483647 h 399"/>
              <a:gd name="T26" fmla="*/ 2147483647 w 464"/>
              <a:gd name="T27" fmla="*/ 2147483647 h 399"/>
              <a:gd name="T28" fmla="*/ 2147483647 w 464"/>
              <a:gd name="T29" fmla="*/ 2147483647 h 399"/>
              <a:gd name="T30" fmla="*/ 2147483647 w 464"/>
              <a:gd name="T31" fmla="*/ 2147483647 h 399"/>
              <a:gd name="T32" fmla="*/ 2147483647 w 464"/>
              <a:gd name="T33" fmla="*/ 2147483647 h 399"/>
              <a:gd name="T34" fmla="*/ 2147483647 w 464"/>
              <a:gd name="T35" fmla="*/ 0 h 399"/>
              <a:gd name="T36" fmla="*/ 2147483647 w 464"/>
              <a:gd name="T37" fmla="*/ 2147483647 h 399"/>
              <a:gd name="T38" fmla="*/ 2147483647 w 464"/>
              <a:gd name="T39" fmla="*/ 2147483647 h 399"/>
              <a:gd name="T40" fmla="*/ 2147483647 w 464"/>
              <a:gd name="T41" fmla="*/ 2147483647 h 399"/>
              <a:gd name="T42" fmla="*/ 2147483647 w 464"/>
              <a:gd name="T43" fmla="*/ 2147483647 h 399"/>
              <a:gd name="T44" fmla="*/ 2147483647 w 464"/>
              <a:gd name="T45" fmla="*/ 2147483647 h 399"/>
              <a:gd name="T46" fmla="*/ 2147483647 w 464"/>
              <a:gd name="T47" fmla="*/ 2147483647 h 399"/>
              <a:gd name="T48" fmla="*/ 2147483647 w 464"/>
              <a:gd name="T49" fmla="*/ 2147483647 h 399"/>
              <a:gd name="T50" fmla="*/ 2147483647 w 464"/>
              <a:gd name="T51" fmla="*/ 2147483647 h 399"/>
              <a:gd name="T52" fmla="*/ 2147483647 w 464"/>
              <a:gd name="T53" fmla="*/ 2147483647 h 399"/>
              <a:gd name="T54" fmla="*/ 2147483647 w 464"/>
              <a:gd name="T55" fmla="*/ 2147483647 h 399"/>
              <a:gd name="T56" fmla="*/ 2147483647 w 464"/>
              <a:gd name="T57" fmla="*/ 2147483647 h 399"/>
              <a:gd name="T58" fmla="*/ 2147483647 w 464"/>
              <a:gd name="T59" fmla="*/ 2147483647 h 399"/>
              <a:gd name="T60" fmla="*/ 2147483647 w 464"/>
              <a:gd name="T61" fmla="*/ 2147483647 h 399"/>
              <a:gd name="T62" fmla="*/ 2147483647 w 464"/>
              <a:gd name="T63" fmla="*/ 2147483647 h 399"/>
              <a:gd name="T64" fmla="*/ 2147483647 w 464"/>
              <a:gd name="T65" fmla="*/ 2147483647 h 399"/>
              <a:gd name="T66" fmla="*/ 2147483647 w 464"/>
              <a:gd name="T67" fmla="*/ 2147483647 h 399"/>
              <a:gd name="T68" fmla="*/ 2147483647 w 464"/>
              <a:gd name="T69" fmla="*/ 2147483647 h 399"/>
              <a:gd name="T70" fmla="*/ 2147483647 w 464"/>
              <a:gd name="T71" fmla="*/ 2147483647 h 399"/>
              <a:gd name="T72" fmla="*/ 2147483647 w 464"/>
              <a:gd name="T73" fmla="*/ 2147483647 h 399"/>
              <a:gd name="T74" fmla="*/ 2147483647 w 464"/>
              <a:gd name="T75" fmla="*/ 2147483647 h 399"/>
              <a:gd name="T76" fmla="*/ 2147483647 w 464"/>
              <a:gd name="T77" fmla="*/ 2147483647 h 399"/>
              <a:gd name="T78" fmla="*/ 2147483647 w 464"/>
              <a:gd name="T79" fmla="*/ 2147483647 h 39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464" h="399">
                <a:moveTo>
                  <a:pt x="351" y="81"/>
                </a:moveTo>
                <a:cubicBezTo>
                  <a:pt x="426" y="81"/>
                  <a:pt x="426" y="81"/>
                  <a:pt x="426" y="81"/>
                </a:cubicBezTo>
                <a:cubicBezTo>
                  <a:pt x="430" y="81"/>
                  <a:pt x="434" y="77"/>
                  <a:pt x="434" y="73"/>
                </a:cubicBezTo>
                <a:cubicBezTo>
                  <a:pt x="434" y="68"/>
                  <a:pt x="430" y="65"/>
                  <a:pt x="426" y="65"/>
                </a:cubicBezTo>
                <a:cubicBezTo>
                  <a:pt x="351" y="65"/>
                  <a:pt x="351" y="65"/>
                  <a:pt x="351" y="65"/>
                </a:cubicBezTo>
                <a:cubicBezTo>
                  <a:pt x="346" y="65"/>
                  <a:pt x="343" y="68"/>
                  <a:pt x="343" y="73"/>
                </a:cubicBezTo>
                <a:cubicBezTo>
                  <a:pt x="343" y="77"/>
                  <a:pt x="346" y="81"/>
                  <a:pt x="351" y="81"/>
                </a:cubicBezTo>
                <a:close/>
                <a:moveTo>
                  <a:pt x="450" y="0"/>
                </a:moveTo>
                <a:cubicBezTo>
                  <a:pt x="327" y="0"/>
                  <a:pt x="327" y="0"/>
                  <a:pt x="327" y="0"/>
                </a:cubicBezTo>
                <a:cubicBezTo>
                  <a:pt x="319" y="0"/>
                  <a:pt x="312" y="6"/>
                  <a:pt x="312" y="14"/>
                </a:cubicBezTo>
                <a:cubicBezTo>
                  <a:pt x="312" y="101"/>
                  <a:pt x="312" y="101"/>
                  <a:pt x="312" y="101"/>
                </a:cubicBezTo>
                <a:cubicBezTo>
                  <a:pt x="13" y="101"/>
                  <a:pt x="13" y="101"/>
                  <a:pt x="13" y="101"/>
                </a:cubicBezTo>
                <a:cubicBezTo>
                  <a:pt x="6" y="101"/>
                  <a:pt x="0" y="107"/>
                  <a:pt x="0" y="113"/>
                </a:cubicBezTo>
                <a:cubicBezTo>
                  <a:pt x="0" y="318"/>
                  <a:pt x="0" y="318"/>
                  <a:pt x="0" y="318"/>
                </a:cubicBezTo>
                <a:cubicBezTo>
                  <a:pt x="0" y="325"/>
                  <a:pt x="6" y="331"/>
                  <a:pt x="13" y="331"/>
                </a:cubicBezTo>
                <a:cubicBezTo>
                  <a:pt x="145" y="331"/>
                  <a:pt x="145" y="331"/>
                  <a:pt x="145" y="331"/>
                </a:cubicBezTo>
                <a:cubicBezTo>
                  <a:pt x="145" y="346"/>
                  <a:pt x="145" y="346"/>
                  <a:pt x="145" y="346"/>
                </a:cubicBezTo>
                <a:cubicBezTo>
                  <a:pt x="94" y="346"/>
                  <a:pt x="94" y="346"/>
                  <a:pt x="94" y="346"/>
                </a:cubicBezTo>
                <a:cubicBezTo>
                  <a:pt x="92" y="346"/>
                  <a:pt x="91" y="347"/>
                  <a:pt x="89" y="348"/>
                </a:cubicBezTo>
                <a:cubicBezTo>
                  <a:pt x="33" y="385"/>
                  <a:pt x="33" y="385"/>
                  <a:pt x="33" y="385"/>
                </a:cubicBezTo>
                <a:cubicBezTo>
                  <a:pt x="30" y="387"/>
                  <a:pt x="28" y="390"/>
                  <a:pt x="29" y="394"/>
                </a:cubicBezTo>
                <a:cubicBezTo>
                  <a:pt x="30" y="397"/>
                  <a:pt x="33" y="399"/>
                  <a:pt x="37" y="399"/>
                </a:cubicBezTo>
                <a:cubicBezTo>
                  <a:pt x="332" y="399"/>
                  <a:pt x="332" y="399"/>
                  <a:pt x="332" y="399"/>
                </a:cubicBezTo>
                <a:cubicBezTo>
                  <a:pt x="336" y="399"/>
                  <a:pt x="339" y="397"/>
                  <a:pt x="340" y="394"/>
                </a:cubicBezTo>
                <a:cubicBezTo>
                  <a:pt x="341" y="390"/>
                  <a:pt x="340" y="387"/>
                  <a:pt x="337" y="385"/>
                </a:cubicBezTo>
                <a:cubicBezTo>
                  <a:pt x="280" y="348"/>
                  <a:pt x="280" y="348"/>
                  <a:pt x="280" y="348"/>
                </a:cubicBezTo>
                <a:cubicBezTo>
                  <a:pt x="279" y="347"/>
                  <a:pt x="277" y="346"/>
                  <a:pt x="276" y="346"/>
                </a:cubicBezTo>
                <a:cubicBezTo>
                  <a:pt x="224" y="346"/>
                  <a:pt x="224" y="346"/>
                  <a:pt x="224" y="346"/>
                </a:cubicBezTo>
                <a:cubicBezTo>
                  <a:pt x="224" y="331"/>
                  <a:pt x="224" y="331"/>
                  <a:pt x="224" y="331"/>
                </a:cubicBezTo>
                <a:cubicBezTo>
                  <a:pt x="357" y="331"/>
                  <a:pt x="357" y="331"/>
                  <a:pt x="357" y="331"/>
                </a:cubicBezTo>
                <a:cubicBezTo>
                  <a:pt x="363" y="331"/>
                  <a:pt x="369" y="325"/>
                  <a:pt x="369" y="318"/>
                </a:cubicBezTo>
                <a:cubicBezTo>
                  <a:pt x="369" y="310"/>
                  <a:pt x="369" y="310"/>
                  <a:pt x="369" y="310"/>
                </a:cubicBezTo>
                <a:cubicBezTo>
                  <a:pt x="450" y="310"/>
                  <a:pt x="450" y="310"/>
                  <a:pt x="450" y="310"/>
                </a:cubicBezTo>
                <a:cubicBezTo>
                  <a:pt x="457" y="310"/>
                  <a:pt x="464" y="303"/>
                  <a:pt x="464" y="296"/>
                </a:cubicBezTo>
                <a:cubicBezTo>
                  <a:pt x="464" y="14"/>
                  <a:pt x="464" y="14"/>
                  <a:pt x="464" y="14"/>
                </a:cubicBezTo>
                <a:cubicBezTo>
                  <a:pt x="464" y="6"/>
                  <a:pt x="457" y="0"/>
                  <a:pt x="450" y="0"/>
                </a:cubicBezTo>
                <a:close/>
                <a:moveTo>
                  <a:pt x="273" y="362"/>
                </a:moveTo>
                <a:cubicBezTo>
                  <a:pt x="305" y="383"/>
                  <a:pt x="305" y="383"/>
                  <a:pt x="305" y="383"/>
                </a:cubicBezTo>
                <a:cubicBezTo>
                  <a:pt x="64" y="383"/>
                  <a:pt x="64" y="383"/>
                  <a:pt x="64" y="383"/>
                </a:cubicBezTo>
                <a:cubicBezTo>
                  <a:pt x="96" y="362"/>
                  <a:pt x="96" y="362"/>
                  <a:pt x="96" y="362"/>
                </a:cubicBezTo>
                <a:lnTo>
                  <a:pt x="273" y="362"/>
                </a:lnTo>
                <a:close/>
                <a:moveTo>
                  <a:pt x="161" y="346"/>
                </a:moveTo>
                <a:cubicBezTo>
                  <a:pt x="161" y="331"/>
                  <a:pt x="161" y="331"/>
                  <a:pt x="161" y="331"/>
                </a:cubicBezTo>
                <a:cubicBezTo>
                  <a:pt x="208" y="331"/>
                  <a:pt x="208" y="331"/>
                  <a:pt x="208" y="331"/>
                </a:cubicBezTo>
                <a:cubicBezTo>
                  <a:pt x="208" y="346"/>
                  <a:pt x="208" y="346"/>
                  <a:pt x="208" y="346"/>
                </a:cubicBezTo>
                <a:lnTo>
                  <a:pt x="161" y="346"/>
                </a:lnTo>
                <a:close/>
                <a:moveTo>
                  <a:pt x="448" y="294"/>
                </a:moveTo>
                <a:cubicBezTo>
                  <a:pt x="369" y="294"/>
                  <a:pt x="369" y="294"/>
                  <a:pt x="369" y="294"/>
                </a:cubicBezTo>
                <a:cubicBezTo>
                  <a:pt x="369" y="161"/>
                  <a:pt x="369" y="161"/>
                  <a:pt x="369" y="161"/>
                </a:cubicBezTo>
                <a:cubicBezTo>
                  <a:pt x="369" y="157"/>
                  <a:pt x="365" y="153"/>
                  <a:pt x="361" y="153"/>
                </a:cubicBezTo>
                <a:cubicBezTo>
                  <a:pt x="357" y="153"/>
                  <a:pt x="353" y="157"/>
                  <a:pt x="353" y="161"/>
                </a:cubicBezTo>
                <a:cubicBezTo>
                  <a:pt x="353" y="315"/>
                  <a:pt x="353" y="315"/>
                  <a:pt x="353" y="315"/>
                </a:cubicBezTo>
                <a:cubicBezTo>
                  <a:pt x="16" y="315"/>
                  <a:pt x="16" y="315"/>
                  <a:pt x="16" y="315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353" y="117"/>
                  <a:pt x="353" y="117"/>
                  <a:pt x="353" y="117"/>
                </a:cubicBezTo>
                <a:cubicBezTo>
                  <a:pt x="353" y="129"/>
                  <a:pt x="353" y="129"/>
                  <a:pt x="353" y="129"/>
                </a:cubicBezTo>
                <a:cubicBezTo>
                  <a:pt x="353" y="134"/>
                  <a:pt x="357" y="137"/>
                  <a:pt x="361" y="137"/>
                </a:cubicBezTo>
                <a:cubicBezTo>
                  <a:pt x="365" y="137"/>
                  <a:pt x="369" y="134"/>
                  <a:pt x="369" y="129"/>
                </a:cubicBezTo>
                <a:cubicBezTo>
                  <a:pt x="369" y="113"/>
                  <a:pt x="369" y="113"/>
                  <a:pt x="369" y="113"/>
                </a:cubicBezTo>
                <a:cubicBezTo>
                  <a:pt x="369" y="107"/>
                  <a:pt x="363" y="101"/>
                  <a:pt x="357" y="101"/>
                </a:cubicBezTo>
                <a:cubicBezTo>
                  <a:pt x="328" y="101"/>
                  <a:pt x="328" y="101"/>
                  <a:pt x="328" y="101"/>
                </a:cubicBezTo>
                <a:cubicBezTo>
                  <a:pt x="328" y="16"/>
                  <a:pt x="328" y="16"/>
                  <a:pt x="328" y="16"/>
                </a:cubicBezTo>
                <a:cubicBezTo>
                  <a:pt x="448" y="16"/>
                  <a:pt x="448" y="16"/>
                  <a:pt x="448" y="16"/>
                </a:cubicBezTo>
                <a:lnTo>
                  <a:pt x="448" y="294"/>
                </a:lnTo>
                <a:close/>
                <a:moveTo>
                  <a:pt x="428" y="117"/>
                </a:moveTo>
                <a:cubicBezTo>
                  <a:pt x="425" y="117"/>
                  <a:pt x="422" y="120"/>
                  <a:pt x="422" y="123"/>
                </a:cubicBezTo>
                <a:cubicBezTo>
                  <a:pt x="422" y="126"/>
                  <a:pt x="425" y="128"/>
                  <a:pt x="428" y="128"/>
                </a:cubicBezTo>
                <a:cubicBezTo>
                  <a:pt x="431" y="128"/>
                  <a:pt x="434" y="126"/>
                  <a:pt x="434" y="123"/>
                </a:cubicBezTo>
                <a:cubicBezTo>
                  <a:pt x="434" y="120"/>
                  <a:pt x="431" y="117"/>
                  <a:pt x="428" y="117"/>
                </a:cubicBezTo>
                <a:close/>
                <a:moveTo>
                  <a:pt x="351" y="50"/>
                </a:moveTo>
                <a:cubicBezTo>
                  <a:pt x="426" y="50"/>
                  <a:pt x="426" y="50"/>
                  <a:pt x="426" y="50"/>
                </a:cubicBezTo>
                <a:cubicBezTo>
                  <a:pt x="430" y="50"/>
                  <a:pt x="434" y="46"/>
                  <a:pt x="434" y="42"/>
                </a:cubicBezTo>
                <a:cubicBezTo>
                  <a:pt x="434" y="38"/>
                  <a:pt x="430" y="34"/>
                  <a:pt x="426" y="34"/>
                </a:cubicBezTo>
                <a:cubicBezTo>
                  <a:pt x="351" y="34"/>
                  <a:pt x="351" y="34"/>
                  <a:pt x="351" y="34"/>
                </a:cubicBezTo>
                <a:cubicBezTo>
                  <a:pt x="346" y="34"/>
                  <a:pt x="343" y="38"/>
                  <a:pt x="343" y="42"/>
                </a:cubicBezTo>
                <a:cubicBezTo>
                  <a:pt x="343" y="46"/>
                  <a:pt x="346" y="50"/>
                  <a:pt x="351" y="50"/>
                </a:cubicBezTo>
                <a:close/>
                <a:moveTo>
                  <a:pt x="428" y="95"/>
                </a:moveTo>
                <a:cubicBezTo>
                  <a:pt x="425" y="95"/>
                  <a:pt x="422" y="98"/>
                  <a:pt x="422" y="101"/>
                </a:cubicBezTo>
                <a:cubicBezTo>
                  <a:pt x="422" y="104"/>
                  <a:pt x="425" y="106"/>
                  <a:pt x="428" y="106"/>
                </a:cubicBezTo>
                <a:cubicBezTo>
                  <a:pt x="431" y="106"/>
                  <a:pt x="434" y="104"/>
                  <a:pt x="434" y="101"/>
                </a:cubicBezTo>
                <a:cubicBezTo>
                  <a:pt x="434" y="98"/>
                  <a:pt x="431" y="95"/>
                  <a:pt x="428" y="95"/>
                </a:cubicBezTo>
                <a:close/>
              </a:path>
            </a:pathLst>
          </a:custGeom>
          <a:solidFill>
            <a:srgbClr val="58585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1" name="TextBox 80"/>
          <p:cNvSpPr txBox="1"/>
          <p:nvPr/>
        </p:nvSpPr>
        <p:spPr>
          <a:xfrm>
            <a:off x="3944841" y="5029207"/>
            <a:ext cx="1190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</a:t>
            </a:r>
            <a:br>
              <a:rPr lang="en-US" dirty="0"/>
            </a:br>
            <a:r>
              <a:rPr lang="en-US" dirty="0"/>
              <a:t>Client</a:t>
            </a:r>
          </a:p>
        </p:txBody>
      </p:sp>
      <p:sp>
        <p:nvSpPr>
          <p:cNvPr id="82" name="Freeform 3"/>
          <p:cNvSpPr>
            <a:spLocks noChangeAspect="1" noEditPoints="1"/>
          </p:cNvSpPr>
          <p:nvPr/>
        </p:nvSpPr>
        <p:spPr bwMode="auto">
          <a:xfrm>
            <a:off x="10549815" y="5718206"/>
            <a:ext cx="784287" cy="189044"/>
          </a:xfrm>
          <a:custGeom>
            <a:avLst/>
            <a:gdLst>
              <a:gd name="T0" fmla="*/ 2147483647 w 472"/>
              <a:gd name="T1" fmla="*/ 2147483647 h 114"/>
              <a:gd name="T2" fmla="*/ 2147483647 w 472"/>
              <a:gd name="T3" fmla="*/ 2147483647 h 114"/>
              <a:gd name="T4" fmla="*/ 2147483647 w 472"/>
              <a:gd name="T5" fmla="*/ 2147483647 h 114"/>
              <a:gd name="T6" fmla="*/ 2147483647 w 472"/>
              <a:gd name="T7" fmla="*/ 2147483647 h 114"/>
              <a:gd name="T8" fmla="*/ 2147483647 w 472"/>
              <a:gd name="T9" fmla="*/ 2147483647 h 114"/>
              <a:gd name="T10" fmla="*/ 2147483647 w 472"/>
              <a:gd name="T11" fmla="*/ 2147483647 h 114"/>
              <a:gd name="T12" fmla="*/ 2147483647 w 472"/>
              <a:gd name="T13" fmla="*/ 2147483647 h 114"/>
              <a:gd name="T14" fmla="*/ 2147483647 w 472"/>
              <a:gd name="T15" fmla="*/ 2147483647 h 114"/>
              <a:gd name="T16" fmla="*/ 2147483647 w 472"/>
              <a:gd name="T17" fmla="*/ 2147483647 h 114"/>
              <a:gd name="T18" fmla="*/ 2147483647 w 472"/>
              <a:gd name="T19" fmla="*/ 2147483647 h 114"/>
              <a:gd name="T20" fmla="*/ 2147483647 w 472"/>
              <a:gd name="T21" fmla="*/ 2147483647 h 114"/>
              <a:gd name="T22" fmla="*/ 2147483647 w 472"/>
              <a:gd name="T23" fmla="*/ 2147483647 h 114"/>
              <a:gd name="T24" fmla="*/ 2147483647 w 472"/>
              <a:gd name="T25" fmla="*/ 2147483647 h 114"/>
              <a:gd name="T26" fmla="*/ 2147483647 w 472"/>
              <a:gd name="T27" fmla="*/ 2147483647 h 114"/>
              <a:gd name="T28" fmla="*/ 2147483647 w 472"/>
              <a:gd name="T29" fmla="*/ 2147483647 h 114"/>
              <a:gd name="T30" fmla="*/ 2147483647 w 472"/>
              <a:gd name="T31" fmla="*/ 2147483647 h 114"/>
              <a:gd name="T32" fmla="*/ 2147483647 w 472"/>
              <a:gd name="T33" fmla="*/ 2147483647 h 114"/>
              <a:gd name="T34" fmla="*/ 2147483647 w 472"/>
              <a:gd name="T35" fmla="*/ 2147483647 h 114"/>
              <a:gd name="T36" fmla="*/ 2147483647 w 472"/>
              <a:gd name="T37" fmla="*/ 2147483647 h 114"/>
              <a:gd name="T38" fmla="*/ 2147483647 w 472"/>
              <a:gd name="T39" fmla="*/ 2147483647 h 114"/>
              <a:gd name="T40" fmla="*/ 2147483647 w 472"/>
              <a:gd name="T41" fmla="*/ 2147483647 h 114"/>
              <a:gd name="T42" fmla="*/ 2147483647 w 472"/>
              <a:gd name="T43" fmla="*/ 2147483647 h 114"/>
              <a:gd name="T44" fmla="*/ 2147483647 w 472"/>
              <a:gd name="T45" fmla="*/ 0 h 114"/>
              <a:gd name="T46" fmla="*/ 2147483647 w 472"/>
              <a:gd name="T47" fmla="*/ 0 h 114"/>
              <a:gd name="T48" fmla="*/ 0 w 472"/>
              <a:gd name="T49" fmla="*/ 2147483647 h 114"/>
              <a:gd name="T50" fmla="*/ 0 w 472"/>
              <a:gd name="T51" fmla="*/ 2147483647 h 114"/>
              <a:gd name="T52" fmla="*/ 2147483647 w 472"/>
              <a:gd name="T53" fmla="*/ 2147483647 h 114"/>
              <a:gd name="T54" fmla="*/ 2147483647 w 472"/>
              <a:gd name="T55" fmla="*/ 2147483647 h 114"/>
              <a:gd name="T56" fmla="*/ 2147483647 w 472"/>
              <a:gd name="T57" fmla="*/ 2147483647 h 114"/>
              <a:gd name="T58" fmla="*/ 2147483647 w 472"/>
              <a:gd name="T59" fmla="*/ 2147483647 h 114"/>
              <a:gd name="T60" fmla="*/ 2147483647 w 472"/>
              <a:gd name="T61" fmla="*/ 2147483647 h 114"/>
              <a:gd name="T62" fmla="*/ 2147483647 w 472"/>
              <a:gd name="T63" fmla="*/ 2147483647 h 114"/>
              <a:gd name="T64" fmla="*/ 2147483647 w 472"/>
              <a:gd name="T65" fmla="*/ 2147483647 h 114"/>
              <a:gd name="T66" fmla="*/ 2147483647 w 472"/>
              <a:gd name="T67" fmla="*/ 2147483647 h 114"/>
              <a:gd name="T68" fmla="*/ 2147483647 w 472"/>
              <a:gd name="T69" fmla="*/ 2147483647 h 114"/>
              <a:gd name="T70" fmla="*/ 2147483647 w 472"/>
              <a:gd name="T71" fmla="*/ 2147483647 h 114"/>
              <a:gd name="T72" fmla="*/ 2147483647 w 472"/>
              <a:gd name="T73" fmla="*/ 2147483647 h 114"/>
              <a:gd name="T74" fmla="*/ 2147483647 w 472"/>
              <a:gd name="T75" fmla="*/ 2147483647 h 114"/>
              <a:gd name="T76" fmla="*/ 2147483647 w 472"/>
              <a:gd name="T77" fmla="*/ 2147483647 h 114"/>
              <a:gd name="T78" fmla="*/ 2147483647 w 472"/>
              <a:gd name="T79" fmla="*/ 2147483647 h 114"/>
              <a:gd name="T80" fmla="*/ 2147483647 w 472"/>
              <a:gd name="T81" fmla="*/ 2147483647 h 114"/>
              <a:gd name="T82" fmla="*/ 2147483647 w 472"/>
              <a:gd name="T83" fmla="*/ 2147483647 h 114"/>
              <a:gd name="T84" fmla="*/ 2147483647 w 472"/>
              <a:gd name="T85" fmla="*/ 2147483647 h 114"/>
              <a:gd name="T86" fmla="*/ 2147483647 w 472"/>
              <a:gd name="T87" fmla="*/ 2147483647 h 114"/>
              <a:gd name="T88" fmla="*/ 2147483647 w 472"/>
              <a:gd name="T89" fmla="*/ 2147483647 h 114"/>
              <a:gd name="T90" fmla="*/ 2147483647 w 472"/>
              <a:gd name="T91" fmla="*/ 2147483647 h 114"/>
              <a:gd name="T92" fmla="*/ 2147483647 w 472"/>
              <a:gd name="T93" fmla="*/ 2147483647 h 114"/>
              <a:gd name="T94" fmla="*/ 2147483647 w 472"/>
              <a:gd name="T95" fmla="*/ 2147483647 h 114"/>
              <a:gd name="T96" fmla="*/ 2147483647 w 472"/>
              <a:gd name="T97" fmla="*/ 2147483647 h 114"/>
              <a:gd name="T98" fmla="*/ 2147483647 w 472"/>
              <a:gd name="T99" fmla="*/ 2147483647 h 114"/>
              <a:gd name="T100" fmla="*/ 2147483647 w 472"/>
              <a:gd name="T101" fmla="*/ 2147483647 h 114"/>
              <a:gd name="T102" fmla="*/ 2147483647 w 472"/>
              <a:gd name="T103" fmla="*/ 2147483647 h 114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472" h="114">
                <a:moveTo>
                  <a:pt x="392" y="46"/>
                </a:moveTo>
                <a:cubicBezTo>
                  <a:pt x="396" y="46"/>
                  <a:pt x="400" y="43"/>
                  <a:pt x="400" y="39"/>
                </a:cubicBezTo>
                <a:cubicBezTo>
                  <a:pt x="400" y="34"/>
                  <a:pt x="396" y="31"/>
                  <a:pt x="392" y="31"/>
                </a:cubicBezTo>
                <a:cubicBezTo>
                  <a:pt x="388" y="31"/>
                  <a:pt x="384" y="34"/>
                  <a:pt x="384" y="39"/>
                </a:cubicBezTo>
                <a:cubicBezTo>
                  <a:pt x="384" y="43"/>
                  <a:pt x="388" y="46"/>
                  <a:pt x="392" y="46"/>
                </a:cubicBezTo>
                <a:close/>
                <a:moveTo>
                  <a:pt x="392" y="82"/>
                </a:moveTo>
                <a:cubicBezTo>
                  <a:pt x="396" y="82"/>
                  <a:pt x="400" y="79"/>
                  <a:pt x="400" y="74"/>
                </a:cubicBezTo>
                <a:cubicBezTo>
                  <a:pt x="400" y="70"/>
                  <a:pt x="396" y="67"/>
                  <a:pt x="392" y="67"/>
                </a:cubicBezTo>
                <a:cubicBezTo>
                  <a:pt x="388" y="67"/>
                  <a:pt x="384" y="70"/>
                  <a:pt x="384" y="74"/>
                </a:cubicBezTo>
                <a:cubicBezTo>
                  <a:pt x="384" y="79"/>
                  <a:pt x="388" y="82"/>
                  <a:pt x="392" y="82"/>
                </a:cubicBezTo>
                <a:close/>
                <a:moveTo>
                  <a:pt x="208" y="71"/>
                </a:moveTo>
                <a:cubicBezTo>
                  <a:pt x="362" y="71"/>
                  <a:pt x="362" y="71"/>
                  <a:pt x="362" y="71"/>
                </a:cubicBezTo>
                <a:cubicBezTo>
                  <a:pt x="366" y="71"/>
                  <a:pt x="370" y="67"/>
                  <a:pt x="370" y="63"/>
                </a:cubicBezTo>
                <a:cubicBezTo>
                  <a:pt x="370" y="51"/>
                  <a:pt x="370" y="51"/>
                  <a:pt x="370" y="51"/>
                </a:cubicBezTo>
                <a:cubicBezTo>
                  <a:pt x="370" y="46"/>
                  <a:pt x="366" y="43"/>
                  <a:pt x="362" y="43"/>
                </a:cubicBezTo>
                <a:cubicBezTo>
                  <a:pt x="208" y="43"/>
                  <a:pt x="208" y="43"/>
                  <a:pt x="208" y="43"/>
                </a:cubicBezTo>
                <a:cubicBezTo>
                  <a:pt x="204" y="43"/>
                  <a:pt x="200" y="46"/>
                  <a:pt x="200" y="51"/>
                </a:cubicBezTo>
                <a:cubicBezTo>
                  <a:pt x="200" y="63"/>
                  <a:pt x="200" y="63"/>
                  <a:pt x="200" y="63"/>
                </a:cubicBezTo>
                <a:cubicBezTo>
                  <a:pt x="200" y="67"/>
                  <a:pt x="204" y="71"/>
                  <a:pt x="208" y="71"/>
                </a:cubicBezTo>
                <a:close/>
                <a:moveTo>
                  <a:pt x="464" y="36"/>
                </a:moveTo>
                <a:cubicBezTo>
                  <a:pt x="468" y="36"/>
                  <a:pt x="472" y="33"/>
                  <a:pt x="472" y="28"/>
                </a:cubicBezTo>
                <a:cubicBezTo>
                  <a:pt x="472" y="19"/>
                  <a:pt x="472" y="19"/>
                  <a:pt x="472" y="19"/>
                </a:cubicBezTo>
                <a:cubicBezTo>
                  <a:pt x="472" y="8"/>
                  <a:pt x="463" y="0"/>
                  <a:pt x="453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5"/>
                  <a:pt x="9" y="114"/>
                  <a:pt x="19" y="114"/>
                </a:cubicBezTo>
                <a:cubicBezTo>
                  <a:pt x="453" y="114"/>
                  <a:pt x="453" y="114"/>
                  <a:pt x="453" y="114"/>
                </a:cubicBezTo>
                <a:cubicBezTo>
                  <a:pt x="463" y="114"/>
                  <a:pt x="472" y="105"/>
                  <a:pt x="472" y="94"/>
                </a:cubicBezTo>
                <a:cubicBezTo>
                  <a:pt x="472" y="60"/>
                  <a:pt x="472" y="60"/>
                  <a:pt x="472" y="60"/>
                </a:cubicBezTo>
                <a:cubicBezTo>
                  <a:pt x="472" y="56"/>
                  <a:pt x="468" y="52"/>
                  <a:pt x="464" y="52"/>
                </a:cubicBezTo>
                <a:cubicBezTo>
                  <a:pt x="460" y="52"/>
                  <a:pt x="456" y="56"/>
                  <a:pt x="456" y="60"/>
                </a:cubicBezTo>
                <a:cubicBezTo>
                  <a:pt x="456" y="94"/>
                  <a:pt x="456" y="94"/>
                  <a:pt x="456" y="94"/>
                </a:cubicBezTo>
                <a:cubicBezTo>
                  <a:pt x="456" y="96"/>
                  <a:pt x="455" y="98"/>
                  <a:pt x="453" y="98"/>
                </a:cubicBezTo>
                <a:cubicBezTo>
                  <a:pt x="431" y="98"/>
                  <a:pt x="431" y="98"/>
                  <a:pt x="431" y="98"/>
                </a:cubicBezTo>
                <a:cubicBezTo>
                  <a:pt x="431" y="16"/>
                  <a:pt x="431" y="16"/>
                  <a:pt x="431" y="16"/>
                </a:cubicBezTo>
                <a:cubicBezTo>
                  <a:pt x="453" y="16"/>
                  <a:pt x="453" y="16"/>
                  <a:pt x="453" y="16"/>
                </a:cubicBezTo>
                <a:cubicBezTo>
                  <a:pt x="455" y="16"/>
                  <a:pt x="456" y="17"/>
                  <a:pt x="456" y="19"/>
                </a:cubicBezTo>
                <a:cubicBezTo>
                  <a:pt x="456" y="28"/>
                  <a:pt x="456" y="28"/>
                  <a:pt x="456" y="28"/>
                </a:cubicBezTo>
                <a:cubicBezTo>
                  <a:pt x="456" y="33"/>
                  <a:pt x="460" y="36"/>
                  <a:pt x="464" y="36"/>
                </a:cubicBezTo>
                <a:close/>
                <a:moveTo>
                  <a:pt x="41" y="98"/>
                </a:moveTo>
                <a:cubicBezTo>
                  <a:pt x="19" y="98"/>
                  <a:pt x="19" y="98"/>
                  <a:pt x="19" y="98"/>
                </a:cubicBezTo>
                <a:cubicBezTo>
                  <a:pt x="17" y="98"/>
                  <a:pt x="16" y="96"/>
                  <a:pt x="16" y="9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41" y="16"/>
                  <a:pt x="41" y="16"/>
                  <a:pt x="41" y="16"/>
                </a:cubicBezTo>
                <a:lnTo>
                  <a:pt x="41" y="98"/>
                </a:lnTo>
                <a:close/>
                <a:moveTo>
                  <a:pt x="415" y="98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16"/>
                  <a:pt x="57" y="16"/>
                  <a:pt x="57" y="16"/>
                </a:cubicBezTo>
                <a:cubicBezTo>
                  <a:pt x="415" y="16"/>
                  <a:pt x="415" y="16"/>
                  <a:pt x="415" y="16"/>
                </a:cubicBezTo>
                <a:lnTo>
                  <a:pt x="415" y="98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</p:spPr>
        <p:txBody>
          <a:bodyPr/>
          <a:lstStyle/>
          <a:p>
            <a:endParaRPr 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10470070" y="4967874"/>
            <a:ext cx="943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CoAP</a:t>
            </a:r>
            <a:br>
              <a:rPr lang="en-US" dirty="0"/>
            </a:br>
            <a:r>
              <a:rPr lang="en-US" dirty="0"/>
              <a:t>Server</a:t>
            </a:r>
          </a:p>
        </p:txBody>
      </p:sp>
      <p:sp>
        <p:nvSpPr>
          <p:cNvPr id="84" name="Freeform 3"/>
          <p:cNvSpPr>
            <a:spLocks noChangeAspect="1" noEditPoints="1"/>
          </p:cNvSpPr>
          <p:nvPr/>
        </p:nvSpPr>
        <p:spPr bwMode="auto">
          <a:xfrm flipH="1">
            <a:off x="7807331" y="5510512"/>
            <a:ext cx="503080" cy="777184"/>
          </a:xfrm>
          <a:custGeom>
            <a:avLst/>
            <a:gdLst>
              <a:gd name="T0" fmla="*/ 2147483647 w 255"/>
              <a:gd name="T1" fmla="*/ 2147483647 h 394"/>
              <a:gd name="T2" fmla="*/ 0 w 255"/>
              <a:gd name="T3" fmla="*/ 2147483647 h 394"/>
              <a:gd name="T4" fmla="*/ 2147483647 w 255"/>
              <a:gd name="T5" fmla="*/ 2147483647 h 394"/>
              <a:gd name="T6" fmla="*/ 2147483647 w 255"/>
              <a:gd name="T7" fmla="*/ 2147483647 h 394"/>
              <a:gd name="T8" fmla="*/ 2147483647 w 255"/>
              <a:gd name="T9" fmla="*/ 2147483647 h 394"/>
              <a:gd name="T10" fmla="*/ 2147483647 w 255"/>
              <a:gd name="T11" fmla="*/ 2147483647 h 394"/>
              <a:gd name="T12" fmla="*/ 2147483647 w 255"/>
              <a:gd name="T13" fmla="*/ 2147483647 h 394"/>
              <a:gd name="T14" fmla="*/ 2147483647 w 255"/>
              <a:gd name="T15" fmla="*/ 2147483647 h 394"/>
              <a:gd name="T16" fmla="*/ 2147483647 w 255"/>
              <a:gd name="T17" fmla="*/ 2147483647 h 394"/>
              <a:gd name="T18" fmla="*/ 2147483647 w 255"/>
              <a:gd name="T19" fmla="*/ 2147483647 h 394"/>
              <a:gd name="T20" fmla="*/ 2147483647 w 255"/>
              <a:gd name="T21" fmla="*/ 2147483647 h 394"/>
              <a:gd name="T22" fmla="*/ 2147483647 w 255"/>
              <a:gd name="T23" fmla="*/ 2147483647 h 394"/>
              <a:gd name="T24" fmla="*/ 2147483647 w 255"/>
              <a:gd name="T25" fmla="*/ 2147483647 h 394"/>
              <a:gd name="T26" fmla="*/ 2147483647 w 255"/>
              <a:gd name="T27" fmla="*/ 2147483647 h 394"/>
              <a:gd name="T28" fmla="*/ 2147483647 w 255"/>
              <a:gd name="T29" fmla="*/ 2147483647 h 394"/>
              <a:gd name="T30" fmla="*/ 2147483647 w 255"/>
              <a:gd name="T31" fmla="*/ 2147483647 h 394"/>
              <a:gd name="T32" fmla="*/ 2147483647 w 255"/>
              <a:gd name="T33" fmla="*/ 2147483647 h 394"/>
              <a:gd name="T34" fmla="*/ 2147483647 w 255"/>
              <a:gd name="T35" fmla="*/ 2147483647 h 394"/>
              <a:gd name="T36" fmla="*/ 2147483647 w 255"/>
              <a:gd name="T37" fmla="*/ 2147483647 h 394"/>
              <a:gd name="T38" fmla="*/ 2147483647 w 255"/>
              <a:gd name="T39" fmla="*/ 2147483647 h 394"/>
              <a:gd name="T40" fmla="*/ 2147483647 w 255"/>
              <a:gd name="T41" fmla="*/ 2147483647 h 394"/>
              <a:gd name="T42" fmla="*/ 2147483647 w 255"/>
              <a:gd name="T43" fmla="*/ 2147483647 h 394"/>
              <a:gd name="T44" fmla="*/ 2147483647 w 255"/>
              <a:gd name="T45" fmla="*/ 2147483647 h 394"/>
              <a:gd name="T46" fmla="*/ 2147483647 w 255"/>
              <a:gd name="T47" fmla="*/ 2147483647 h 394"/>
              <a:gd name="T48" fmla="*/ 2147483647 w 255"/>
              <a:gd name="T49" fmla="*/ 2147483647 h 394"/>
              <a:gd name="T50" fmla="*/ 2147483647 w 255"/>
              <a:gd name="T51" fmla="*/ 2147483647 h 394"/>
              <a:gd name="T52" fmla="*/ 2147483647 w 255"/>
              <a:gd name="T53" fmla="*/ 2147483647 h 394"/>
              <a:gd name="T54" fmla="*/ 2147483647 w 255"/>
              <a:gd name="T55" fmla="*/ 2147483647 h 394"/>
              <a:gd name="T56" fmla="*/ 2147483647 w 255"/>
              <a:gd name="T57" fmla="*/ 2147483647 h 394"/>
              <a:gd name="T58" fmla="*/ 2147483647 w 255"/>
              <a:gd name="T59" fmla="*/ 2147483647 h 394"/>
              <a:gd name="T60" fmla="*/ 2147483647 w 255"/>
              <a:gd name="T61" fmla="*/ 2147483647 h 394"/>
              <a:gd name="T62" fmla="*/ 2147483647 w 255"/>
              <a:gd name="T63" fmla="*/ 2147483647 h 394"/>
              <a:gd name="T64" fmla="*/ 2147483647 w 255"/>
              <a:gd name="T65" fmla="*/ 2147483647 h 394"/>
              <a:gd name="T66" fmla="*/ 2147483647 w 255"/>
              <a:gd name="T67" fmla="*/ 2147483647 h 394"/>
              <a:gd name="T68" fmla="*/ 2147483647 w 255"/>
              <a:gd name="T69" fmla="*/ 2147483647 h 394"/>
              <a:gd name="T70" fmla="*/ 2147483647 w 255"/>
              <a:gd name="T71" fmla="*/ 2147483647 h 394"/>
              <a:gd name="T72" fmla="*/ 2147483647 w 255"/>
              <a:gd name="T73" fmla="*/ 2147483647 h 394"/>
              <a:gd name="T74" fmla="*/ 2147483647 w 255"/>
              <a:gd name="T75" fmla="*/ 2147483647 h 394"/>
              <a:gd name="T76" fmla="*/ 2147483647 w 255"/>
              <a:gd name="T77" fmla="*/ 2147483647 h 394"/>
              <a:gd name="T78" fmla="*/ 2147483647 w 255"/>
              <a:gd name="T79" fmla="*/ 2147483647 h 394"/>
              <a:gd name="T80" fmla="*/ 2147483647 w 255"/>
              <a:gd name="T81" fmla="*/ 2147483647 h 394"/>
              <a:gd name="T82" fmla="*/ 2147483647 w 255"/>
              <a:gd name="T83" fmla="*/ 2147483647 h 394"/>
              <a:gd name="T84" fmla="*/ 2147483647 w 255"/>
              <a:gd name="T85" fmla="*/ 2147483647 h 394"/>
              <a:gd name="T86" fmla="*/ 2147483647 w 255"/>
              <a:gd name="T87" fmla="*/ 2147483647 h 394"/>
              <a:gd name="T88" fmla="*/ 2147483647 w 255"/>
              <a:gd name="T89" fmla="*/ 2147483647 h 394"/>
              <a:gd name="T90" fmla="*/ 2147483647 w 255"/>
              <a:gd name="T91" fmla="*/ 2147483647 h 39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55" h="394">
                <a:moveTo>
                  <a:pt x="247" y="53"/>
                </a:moveTo>
                <a:cubicBezTo>
                  <a:pt x="251" y="53"/>
                  <a:pt x="255" y="50"/>
                  <a:pt x="255" y="45"/>
                </a:cubicBezTo>
                <a:cubicBezTo>
                  <a:pt x="255" y="19"/>
                  <a:pt x="255" y="19"/>
                  <a:pt x="255" y="19"/>
                </a:cubicBezTo>
                <a:cubicBezTo>
                  <a:pt x="255" y="8"/>
                  <a:pt x="246" y="0"/>
                  <a:pt x="235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9" y="0"/>
                  <a:pt x="0" y="8"/>
                  <a:pt x="0" y="19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85"/>
                  <a:pt x="9" y="394"/>
                  <a:pt x="19" y="394"/>
                </a:cubicBezTo>
                <a:cubicBezTo>
                  <a:pt x="235" y="394"/>
                  <a:pt x="235" y="394"/>
                  <a:pt x="235" y="394"/>
                </a:cubicBezTo>
                <a:cubicBezTo>
                  <a:pt x="246" y="394"/>
                  <a:pt x="255" y="385"/>
                  <a:pt x="255" y="374"/>
                </a:cubicBezTo>
                <a:cubicBezTo>
                  <a:pt x="255" y="77"/>
                  <a:pt x="255" y="77"/>
                  <a:pt x="255" y="77"/>
                </a:cubicBezTo>
                <a:cubicBezTo>
                  <a:pt x="255" y="73"/>
                  <a:pt x="251" y="69"/>
                  <a:pt x="247" y="69"/>
                </a:cubicBezTo>
                <a:cubicBezTo>
                  <a:pt x="242" y="69"/>
                  <a:pt x="239" y="73"/>
                  <a:pt x="239" y="77"/>
                </a:cubicBezTo>
                <a:cubicBezTo>
                  <a:pt x="239" y="374"/>
                  <a:pt x="239" y="374"/>
                  <a:pt x="239" y="374"/>
                </a:cubicBezTo>
                <a:cubicBezTo>
                  <a:pt x="239" y="376"/>
                  <a:pt x="237" y="378"/>
                  <a:pt x="235" y="378"/>
                </a:cubicBezTo>
                <a:cubicBezTo>
                  <a:pt x="19" y="378"/>
                  <a:pt x="19" y="378"/>
                  <a:pt x="19" y="378"/>
                </a:cubicBezTo>
                <a:cubicBezTo>
                  <a:pt x="17" y="378"/>
                  <a:pt x="16" y="376"/>
                  <a:pt x="16" y="374"/>
                </a:cubicBezTo>
                <a:cubicBezTo>
                  <a:pt x="16" y="19"/>
                  <a:pt x="16" y="19"/>
                  <a:pt x="16" y="19"/>
                </a:cubicBezTo>
                <a:cubicBezTo>
                  <a:pt x="16" y="17"/>
                  <a:pt x="17" y="16"/>
                  <a:pt x="19" y="16"/>
                </a:cubicBezTo>
                <a:cubicBezTo>
                  <a:pt x="235" y="16"/>
                  <a:pt x="235" y="16"/>
                  <a:pt x="235" y="16"/>
                </a:cubicBezTo>
                <a:cubicBezTo>
                  <a:pt x="237" y="16"/>
                  <a:pt x="239" y="17"/>
                  <a:pt x="239" y="19"/>
                </a:cubicBezTo>
                <a:cubicBezTo>
                  <a:pt x="239" y="45"/>
                  <a:pt x="239" y="45"/>
                  <a:pt x="239" y="45"/>
                </a:cubicBezTo>
                <a:cubicBezTo>
                  <a:pt x="239" y="50"/>
                  <a:pt x="242" y="53"/>
                  <a:pt x="247" y="53"/>
                </a:cubicBezTo>
                <a:close/>
                <a:moveTo>
                  <a:pt x="207" y="115"/>
                </a:moveTo>
                <a:cubicBezTo>
                  <a:pt x="199" y="115"/>
                  <a:pt x="193" y="121"/>
                  <a:pt x="193" y="129"/>
                </a:cubicBezTo>
                <a:cubicBezTo>
                  <a:pt x="193" y="137"/>
                  <a:pt x="199" y="143"/>
                  <a:pt x="207" y="143"/>
                </a:cubicBezTo>
                <a:cubicBezTo>
                  <a:pt x="215" y="143"/>
                  <a:pt x="221" y="137"/>
                  <a:pt x="221" y="129"/>
                </a:cubicBezTo>
                <a:cubicBezTo>
                  <a:pt x="221" y="121"/>
                  <a:pt x="215" y="115"/>
                  <a:pt x="207" y="115"/>
                </a:cubicBezTo>
                <a:close/>
                <a:moveTo>
                  <a:pt x="207" y="47"/>
                </a:moveTo>
                <a:cubicBezTo>
                  <a:pt x="199" y="47"/>
                  <a:pt x="193" y="53"/>
                  <a:pt x="193" y="61"/>
                </a:cubicBezTo>
                <a:cubicBezTo>
                  <a:pt x="193" y="69"/>
                  <a:pt x="199" y="75"/>
                  <a:pt x="207" y="75"/>
                </a:cubicBezTo>
                <a:cubicBezTo>
                  <a:pt x="215" y="75"/>
                  <a:pt x="221" y="69"/>
                  <a:pt x="221" y="61"/>
                </a:cubicBezTo>
                <a:cubicBezTo>
                  <a:pt x="221" y="53"/>
                  <a:pt x="215" y="47"/>
                  <a:pt x="207" y="47"/>
                </a:cubicBezTo>
                <a:close/>
                <a:moveTo>
                  <a:pt x="207" y="318"/>
                </a:moveTo>
                <a:cubicBezTo>
                  <a:pt x="199" y="318"/>
                  <a:pt x="193" y="325"/>
                  <a:pt x="193" y="332"/>
                </a:cubicBezTo>
                <a:cubicBezTo>
                  <a:pt x="193" y="340"/>
                  <a:pt x="199" y="346"/>
                  <a:pt x="207" y="346"/>
                </a:cubicBezTo>
                <a:cubicBezTo>
                  <a:pt x="215" y="346"/>
                  <a:pt x="221" y="340"/>
                  <a:pt x="221" y="332"/>
                </a:cubicBezTo>
                <a:cubicBezTo>
                  <a:pt x="221" y="325"/>
                  <a:pt x="215" y="318"/>
                  <a:pt x="207" y="318"/>
                </a:cubicBezTo>
                <a:close/>
                <a:moveTo>
                  <a:pt x="207" y="183"/>
                </a:moveTo>
                <a:cubicBezTo>
                  <a:pt x="199" y="183"/>
                  <a:pt x="193" y="189"/>
                  <a:pt x="193" y="197"/>
                </a:cubicBezTo>
                <a:cubicBezTo>
                  <a:pt x="193" y="205"/>
                  <a:pt x="199" y="211"/>
                  <a:pt x="207" y="211"/>
                </a:cubicBezTo>
                <a:cubicBezTo>
                  <a:pt x="215" y="211"/>
                  <a:pt x="221" y="205"/>
                  <a:pt x="221" y="197"/>
                </a:cubicBezTo>
                <a:cubicBezTo>
                  <a:pt x="221" y="189"/>
                  <a:pt x="215" y="183"/>
                  <a:pt x="207" y="183"/>
                </a:cubicBezTo>
                <a:close/>
                <a:moveTo>
                  <a:pt x="207" y="251"/>
                </a:moveTo>
                <a:cubicBezTo>
                  <a:pt x="199" y="251"/>
                  <a:pt x="193" y="257"/>
                  <a:pt x="193" y="265"/>
                </a:cubicBezTo>
                <a:cubicBezTo>
                  <a:pt x="193" y="272"/>
                  <a:pt x="199" y="279"/>
                  <a:pt x="207" y="279"/>
                </a:cubicBezTo>
                <a:cubicBezTo>
                  <a:pt x="215" y="279"/>
                  <a:pt x="221" y="272"/>
                  <a:pt x="221" y="265"/>
                </a:cubicBezTo>
                <a:cubicBezTo>
                  <a:pt x="221" y="257"/>
                  <a:pt x="215" y="251"/>
                  <a:pt x="207" y="251"/>
                </a:cubicBezTo>
                <a:close/>
                <a:moveTo>
                  <a:pt x="178" y="57"/>
                </a:moveTo>
                <a:cubicBezTo>
                  <a:pt x="178" y="46"/>
                  <a:pt x="169" y="37"/>
                  <a:pt x="159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43" y="37"/>
                  <a:pt x="34" y="46"/>
                  <a:pt x="34" y="57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76"/>
                  <a:pt x="43" y="85"/>
                  <a:pt x="53" y="85"/>
                </a:cubicBezTo>
                <a:cubicBezTo>
                  <a:pt x="159" y="85"/>
                  <a:pt x="159" y="85"/>
                  <a:pt x="159" y="85"/>
                </a:cubicBezTo>
                <a:cubicBezTo>
                  <a:pt x="169" y="85"/>
                  <a:pt x="178" y="76"/>
                  <a:pt x="178" y="66"/>
                </a:cubicBezTo>
                <a:lnTo>
                  <a:pt x="178" y="57"/>
                </a:lnTo>
                <a:close/>
                <a:moveTo>
                  <a:pt x="162" y="66"/>
                </a:moveTo>
                <a:cubicBezTo>
                  <a:pt x="162" y="68"/>
                  <a:pt x="160" y="69"/>
                  <a:pt x="15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1" y="69"/>
                  <a:pt x="50" y="68"/>
                  <a:pt x="50" y="66"/>
                </a:cubicBezTo>
                <a:cubicBezTo>
                  <a:pt x="50" y="57"/>
                  <a:pt x="50" y="57"/>
                  <a:pt x="50" y="57"/>
                </a:cubicBezTo>
                <a:cubicBezTo>
                  <a:pt x="50" y="55"/>
                  <a:pt x="51" y="53"/>
                  <a:pt x="53" y="53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60" y="53"/>
                  <a:pt x="162" y="55"/>
                  <a:pt x="162" y="57"/>
                </a:cubicBezTo>
                <a:lnTo>
                  <a:pt x="162" y="66"/>
                </a:lnTo>
                <a:close/>
                <a:moveTo>
                  <a:pt x="178" y="125"/>
                </a:moveTo>
                <a:cubicBezTo>
                  <a:pt x="178" y="114"/>
                  <a:pt x="169" y="105"/>
                  <a:pt x="159" y="105"/>
                </a:cubicBezTo>
                <a:cubicBezTo>
                  <a:pt x="53" y="105"/>
                  <a:pt x="53" y="105"/>
                  <a:pt x="53" y="105"/>
                </a:cubicBezTo>
                <a:cubicBezTo>
                  <a:pt x="43" y="105"/>
                  <a:pt x="34" y="114"/>
                  <a:pt x="34" y="125"/>
                </a:cubicBezTo>
                <a:cubicBezTo>
                  <a:pt x="34" y="133"/>
                  <a:pt x="34" y="133"/>
                  <a:pt x="34" y="133"/>
                </a:cubicBezTo>
                <a:cubicBezTo>
                  <a:pt x="34" y="144"/>
                  <a:pt x="43" y="153"/>
                  <a:pt x="53" y="153"/>
                </a:cubicBezTo>
                <a:cubicBezTo>
                  <a:pt x="159" y="153"/>
                  <a:pt x="159" y="153"/>
                  <a:pt x="159" y="153"/>
                </a:cubicBezTo>
                <a:cubicBezTo>
                  <a:pt x="169" y="153"/>
                  <a:pt x="178" y="144"/>
                  <a:pt x="178" y="133"/>
                </a:cubicBezTo>
                <a:lnTo>
                  <a:pt x="178" y="125"/>
                </a:lnTo>
                <a:close/>
                <a:moveTo>
                  <a:pt x="162" y="133"/>
                </a:moveTo>
                <a:cubicBezTo>
                  <a:pt x="162" y="135"/>
                  <a:pt x="160" y="137"/>
                  <a:pt x="159" y="137"/>
                </a:cubicBezTo>
                <a:cubicBezTo>
                  <a:pt x="53" y="137"/>
                  <a:pt x="53" y="137"/>
                  <a:pt x="53" y="137"/>
                </a:cubicBezTo>
                <a:cubicBezTo>
                  <a:pt x="51" y="137"/>
                  <a:pt x="50" y="135"/>
                  <a:pt x="50" y="133"/>
                </a:cubicBezTo>
                <a:cubicBezTo>
                  <a:pt x="50" y="125"/>
                  <a:pt x="50" y="125"/>
                  <a:pt x="50" y="125"/>
                </a:cubicBezTo>
                <a:cubicBezTo>
                  <a:pt x="50" y="123"/>
                  <a:pt x="51" y="121"/>
                  <a:pt x="53" y="121"/>
                </a:cubicBezTo>
                <a:cubicBezTo>
                  <a:pt x="159" y="121"/>
                  <a:pt x="159" y="121"/>
                  <a:pt x="159" y="121"/>
                </a:cubicBezTo>
                <a:cubicBezTo>
                  <a:pt x="160" y="121"/>
                  <a:pt x="162" y="123"/>
                  <a:pt x="162" y="125"/>
                </a:cubicBezTo>
                <a:lnTo>
                  <a:pt x="162" y="133"/>
                </a:lnTo>
                <a:close/>
                <a:moveTo>
                  <a:pt x="178" y="260"/>
                </a:moveTo>
                <a:cubicBezTo>
                  <a:pt x="178" y="249"/>
                  <a:pt x="169" y="241"/>
                  <a:pt x="159" y="241"/>
                </a:cubicBezTo>
                <a:cubicBezTo>
                  <a:pt x="53" y="241"/>
                  <a:pt x="53" y="241"/>
                  <a:pt x="53" y="241"/>
                </a:cubicBezTo>
                <a:cubicBezTo>
                  <a:pt x="43" y="241"/>
                  <a:pt x="34" y="249"/>
                  <a:pt x="34" y="260"/>
                </a:cubicBezTo>
                <a:cubicBezTo>
                  <a:pt x="34" y="269"/>
                  <a:pt x="34" y="269"/>
                  <a:pt x="34" y="269"/>
                </a:cubicBezTo>
                <a:cubicBezTo>
                  <a:pt x="34" y="280"/>
                  <a:pt x="43" y="288"/>
                  <a:pt x="53" y="288"/>
                </a:cubicBezTo>
                <a:cubicBezTo>
                  <a:pt x="159" y="288"/>
                  <a:pt x="159" y="288"/>
                  <a:pt x="159" y="288"/>
                </a:cubicBezTo>
                <a:cubicBezTo>
                  <a:pt x="169" y="288"/>
                  <a:pt x="178" y="280"/>
                  <a:pt x="178" y="269"/>
                </a:cubicBezTo>
                <a:lnTo>
                  <a:pt x="178" y="260"/>
                </a:lnTo>
                <a:close/>
                <a:moveTo>
                  <a:pt x="162" y="269"/>
                </a:moveTo>
                <a:cubicBezTo>
                  <a:pt x="162" y="271"/>
                  <a:pt x="160" y="272"/>
                  <a:pt x="159" y="272"/>
                </a:cubicBezTo>
                <a:cubicBezTo>
                  <a:pt x="53" y="272"/>
                  <a:pt x="53" y="272"/>
                  <a:pt x="53" y="272"/>
                </a:cubicBezTo>
                <a:cubicBezTo>
                  <a:pt x="51" y="272"/>
                  <a:pt x="50" y="271"/>
                  <a:pt x="50" y="269"/>
                </a:cubicBezTo>
                <a:cubicBezTo>
                  <a:pt x="50" y="260"/>
                  <a:pt x="50" y="260"/>
                  <a:pt x="50" y="260"/>
                </a:cubicBezTo>
                <a:cubicBezTo>
                  <a:pt x="50" y="258"/>
                  <a:pt x="51" y="257"/>
                  <a:pt x="53" y="257"/>
                </a:cubicBezTo>
                <a:cubicBezTo>
                  <a:pt x="159" y="257"/>
                  <a:pt x="159" y="257"/>
                  <a:pt x="159" y="257"/>
                </a:cubicBezTo>
                <a:cubicBezTo>
                  <a:pt x="160" y="257"/>
                  <a:pt x="162" y="258"/>
                  <a:pt x="162" y="260"/>
                </a:cubicBezTo>
                <a:lnTo>
                  <a:pt x="162" y="269"/>
                </a:lnTo>
                <a:close/>
                <a:moveTo>
                  <a:pt x="178" y="192"/>
                </a:moveTo>
                <a:cubicBezTo>
                  <a:pt x="178" y="182"/>
                  <a:pt x="169" y="173"/>
                  <a:pt x="159" y="173"/>
                </a:cubicBezTo>
                <a:cubicBezTo>
                  <a:pt x="53" y="173"/>
                  <a:pt x="53" y="173"/>
                  <a:pt x="53" y="173"/>
                </a:cubicBezTo>
                <a:cubicBezTo>
                  <a:pt x="43" y="173"/>
                  <a:pt x="34" y="182"/>
                  <a:pt x="34" y="192"/>
                </a:cubicBezTo>
                <a:cubicBezTo>
                  <a:pt x="34" y="201"/>
                  <a:pt x="34" y="201"/>
                  <a:pt x="34" y="201"/>
                </a:cubicBezTo>
                <a:cubicBezTo>
                  <a:pt x="34" y="212"/>
                  <a:pt x="43" y="221"/>
                  <a:pt x="53" y="221"/>
                </a:cubicBezTo>
                <a:cubicBezTo>
                  <a:pt x="159" y="221"/>
                  <a:pt x="159" y="221"/>
                  <a:pt x="159" y="221"/>
                </a:cubicBezTo>
                <a:cubicBezTo>
                  <a:pt x="169" y="221"/>
                  <a:pt x="178" y="212"/>
                  <a:pt x="178" y="201"/>
                </a:cubicBezTo>
                <a:lnTo>
                  <a:pt x="178" y="192"/>
                </a:lnTo>
                <a:close/>
                <a:moveTo>
                  <a:pt x="162" y="201"/>
                </a:moveTo>
                <a:cubicBezTo>
                  <a:pt x="162" y="203"/>
                  <a:pt x="160" y="205"/>
                  <a:pt x="159" y="205"/>
                </a:cubicBezTo>
                <a:cubicBezTo>
                  <a:pt x="53" y="205"/>
                  <a:pt x="53" y="205"/>
                  <a:pt x="53" y="205"/>
                </a:cubicBezTo>
                <a:cubicBezTo>
                  <a:pt x="51" y="205"/>
                  <a:pt x="50" y="203"/>
                  <a:pt x="50" y="201"/>
                </a:cubicBezTo>
                <a:cubicBezTo>
                  <a:pt x="50" y="192"/>
                  <a:pt x="50" y="192"/>
                  <a:pt x="50" y="192"/>
                </a:cubicBezTo>
                <a:cubicBezTo>
                  <a:pt x="50" y="190"/>
                  <a:pt x="51" y="189"/>
                  <a:pt x="53" y="189"/>
                </a:cubicBezTo>
                <a:cubicBezTo>
                  <a:pt x="159" y="189"/>
                  <a:pt x="159" y="189"/>
                  <a:pt x="159" y="189"/>
                </a:cubicBezTo>
                <a:cubicBezTo>
                  <a:pt x="160" y="189"/>
                  <a:pt x="162" y="190"/>
                  <a:pt x="162" y="192"/>
                </a:cubicBezTo>
                <a:lnTo>
                  <a:pt x="162" y="201"/>
                </a:lnTo>
                <a:close/>
                <a:moveTo>
                  <a:pt x="159" y="309"/>
                </a:moveTo>
                <a:cubicBezTo>
                  <a:pt x="53" y="309"/>
                  <a:pt x="53" y="309"/>
                  <a:pt x="53" y="309"/>
                </a:cubicBezTo>
                <a:cubicBezTo>
                  <a:pt x="43" y="309"/>
                  <a:pt x="34" y="317"/>
                  <a:pt x="34" y="328"/>
                </a:cubicBezTo>
                <a:cubicBezTo>
                  <a:pt x="34" y="337"/>
                  <a:pt x="34" y="337"/>
                  <a:pt x="34" y="337"/>
                </a:cubicBezTo>
                <a:cubicBezTo>
                  <a:pt x="34" y="348"/>
                  <a:pt x="43" y="356"/>
                  <a:pt x="53" y="356"/>
                </a:cubicBezTo>
                <a:cubicBezTo>
                  <a:pt x="159" y="356"/>
                  <a:pt x="159" y="356"/>
                  <a:pt x="159" y="356"/>
                </a:cubicBezTo>
                <a:cubicBezTo>
                  <a:pt x="169" y="356"/>
                  <a:pt x="178" y="348"/>
                  <a:pt x="178" y="337"/>
                </a:cubicBezTo>
                <a:cubicBezTo>
                  <a:pt x="178" y="328"/>
                  <a:pt x="178" y="328"/>
                  <a:pt x="178" y="328"/>
                </a:cubicBezTo>
                <a:cubicBezTo>
                  <a:pt x="178" y="317"/>
                  <a:pt x="169" y="309"/>
                  <a:pt x="159" y="309"/>
                </a:cubicBezTo>
                <a:close/>
                <a:moveTo>
                  <a:pt x="162" y="337"/>
                </a:moveTo>
                <a:cubicBezTo>
                  <a:pt x="162" y="339"/>
                  <a:pt x="160" y="340"/>
                  <a:pt x="159" y="340"/>
                </a:cubicBezTo>
                <a:cubicBezTo>
                  <a:pt x="53" y="340"/>
                  <a:pt x="53" y="340"/>
                  <a:pt x="53" y="340"/>
                </a:cubicBezTo>
                <a:cubicBezTo>
                  <a:pt x="51" y="340"/>
                  <a:pt x="50" y="339"/>
                  <a:pt x="50" y="337"/>
                </a:cubicBezTo>
                <a:cubicBezTo>
                  <a:pt x="50" y="328"/>
                  <a:pt x="50" y="328"/>
                  <a:pt x="50" y="328"/>
                </a:cubicBezTo>
                <a:cubicBezTo>
                  <a:pt x="50" y="326"/>
                  <a:pt x="51" y="325"/>
                  <a:pt x="53" y="325"/>
                </a:cubicBezTo>
                <a:cubicBezTo>
                  <a:pt x="159" y="325"/>
                  <a:pt x="159" y="325"/>
                  <a:pt x="159" y="325"/>
                </a:cubicBezTo>
                <a:cubicBezTo>
                  <a:pt x="160" y="325"/>
                  <a:pt x="162" y="326"/>
                  <a:pt x="162" y="328"/>
                </a:cubicBezTo>
                <a:lnTo>
                  <a:pt x="162" y="337"/>
                </a:lnTo>
                <a:close/>
              </a:path>
            </a:pathLst>
          </a:custGeom>
          <a:solidFill>
            <a:schemeClr val="bg2">
              <a:lumMod val="25000"/>
            </a:schemeClr>
          </a:solidFill>
          <a:ln>
            <a:noFill/>
          </a:ln>
          <a:extLst/>
        </p:spPr>
        <p:txBody>
          <a:bodyPr/>
          <a:lstStyle/>
          <a:p>
            <a:endParaRPr lang="en-US" sz="110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277768" y="4812643"/>
            <a:ext cx="15741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Translational</a:t>
            </a:r>
          </a:p>
          <a:p>
            <a:pPr algn="ctr"/>
            <a:r>
              <a:rPr lang="en-US" dirty="0"/>
              <a:t>Proxy</a:t>
            </a:r>
          </a:p>
        </p:txBody>
      </p:sp>
      <p:sp>
        <p:nvSpPr>
          <p:cNvPr id="86" name="Rectangle: Rounded Corners 16"/>
          <p:cNvSpPr/>
          <p:nvPr/>
        </p:nvSpPr>
        <p:spPr>
          <a:xfrm>
            <a:off x="5999301" y="5251335"/>
            <a:ext cx="960275" cy="404404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HTTP</a:t>
            </a:r>
          </a:p>
        </p:txBody>
      </p:sp>
      <p:sp>
        <p:nvSpPr>
          <p:cNvPr id="87" name="Rectangle: Rounded Corners 16"/>
          <p:cNvSpPr/>
          <p:nvPr/>
        </p:nvSpPr>
        <p:spPr>
          <a:xfrm>
            <a:off x="8810234" y="5251334"/>
            <a:ext cx="960275" cy="404404"/>
          </a:xfrm>
          <a:prstGeom prst="roundRect">
            <a:avLst>
              <a:gd name="adj" fmla="val 6014"/>
            </a:avLst>
          </a:prstGeom>
          <a:ln w="38100">
            <a:solidFill>
              <a:schemeClr val="accent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CoAP</a:t>
            </a:r>
          </a:p>
        </p:txBody>
      </p:sp>
      <p:cxnSp>
        <p:nvCxnSpPr>
          <p:cNvPr id="89" name="Straight Connector 88"/>
          <p:cNvCxnSpPr/>
          <p:nvPr/>
        </p:nvCxnSpPr>
        <p:spPr bwMode="auto">
          <a:xfrm>
            <a:off x="5063055" y="3759200"/>
            <a:ext cx="93133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0" name="Straight Connector 89"/>
          <p:cNvCxnSpPr/>
          <p:nvPr/>
        </p:nvCxnSpPr>
        <p:spPr bwMode="auto">
          <a:xfrm>
            <a:off x="6654789" y="3725333"/>
            <a:ext cx="93133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1" name="Straight Connector 90"/>
          <p:cNvCxnSpPr/>
          <p:nvPr/>
        </p:nvCxnSpPr>
        <p:spPr bwMode="auto">
          <a:xfrm>
            <a:off x="8348122" y="3742267"/>
            <a:ext cx="93133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2" name="Straight Connector 91"/>
          <p:cNvCxnSpPr/>
          <p:nvPr/>
        </p:nvCxnSpPr>
        <p:spPr bwMode="auto">
          <a:xfrm>
            <a:off x="10007588" y="3742267"/>
            <a:ext cx="931333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/>
          <p:cNvCxnSpPr/>
          <p:nvPr/>
        </p:nvCxnSpPr>
        <p:spPr bwMode="auto">
          <a:xfrm>
            <a:off x="5571044" y="5808140"/>
            <a:ext cx="1862667" cy="1693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8" name="Straight Connector 97"/>
          <p:cNvCxnSpPr/>
          <p:nvPr/>
        </p:nvCxnSpPr>
        <p:spPr bwMode="auto">
          <a:xfrm>
            <a:off x="8449710" y="5808140"/>
            <a:ext cx="1862667" cy="16933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0" name="Straight Connector 99"/>
          <p:cNvCxnSpPr/>
          <p:nvPr/>
        </p:nvCxnSpPr>
        <p:spPr bwMode="auto">
          <a:xfrm>
            <a:off x="5994402" y="2133597"/>
            <a:ext cx="1540934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01" name="Straight Connector 100"/>
          <p:cNvCxnSpPr/>
          <p:nvPr/>
        </p:nvCxnSpPr>
        <p:spPr bwMode="auto">
          <a:xfrm>
            <a:off x="8297336" y="2184397"/>
            <a:ext cx="1591732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10023920" y="1295398"/>
            <a:ext cx="11901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CoAP</a:t>
            </a:r>
            <a:br>
              <a:rPr lang="en-US" dirty="0"/>
            </a:br>
            <a:r>
              <a:rPr lang="en-US" dirty="0"/>
              <a:t>Server</a:t>
            </a:r>
          </a:p>
        </p:txBody>
      </p:sp>
    </p:spTree>
    <p:extLst>
      <p:ext uri="{BB962C8B-B14F-4D97-AF65-F5344CB8AC3E}">
        <p14:creationId xmlns:p14="http://schemas.microsoft.com/office/powerpoint/2010/main" val="6670544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Rectangle: Rounded Corners 16"/>
          <p:cNvSpPr/>
          <p:nvPr/>
        </p:nvSpPr>
        <p:spPr>
          <a:xfrm>
            <a:off x="5440501" y="4832235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HTTP</a:t>
            </a:r>
          </a:p>
        </p:txBody>
      </p:sp>
      <p:sp>
        <p:nvSpPr>
          <p:cNvPr id="105" name="Rectangle: Rounded Corners 16"/>
          <p:cNvSpPr/>
          <p:nvPr/>
        </p:nvSpPr>
        <p:spPr>
          <a:xfrm>
            <a:off x="7925480" y="3088097"/>
            <a:ext cx="769290" cy="370537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SMS</a:t>
            </a:r>
          </a:p>
        </p:txBody>
      </p:sp>
      <p:sp>
        <p:nvSpPr>
          <p:cNvPr id="106" name="Rectangle: Rounded Corners 16"/>
          <p:cNvSpPr/>
          <p:nvPr/>
        </p:nvSpPr>
        <p:spPr>
          <a:xfrm>
            <a:off x="9974413" y="3054229"/>
            <a:ext cx="769290" cy="370537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Link</a:t>
            </a:r>
          </a:p>
        </p:txBody>
      </p:sp>
      <p:sp>
        <p:nvSpPr>
          <p:cNvPr id="104" name="Rectangle: Rounded Corners 16"/>
          <p:cNvSpPr/>
          <p:nvPr/>
        </p:nvSpPr>
        <p:spPr>
          <a:xfrm>
            <a:off x="5728380" y="3071163"/>
            <a:ext cx="769290" cy="370537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TCP</a:t>
            </a:r>
          </a:p>
        </p:txBody>
      </p:sp>
      <p:sp>
        <p:nvSpPr>
          <p:cNvPr id="113" name="Rectangle: Rounded Corners 16"/>
          <p:cNvSpPr/>
          <p:nvPr/>
        </p:nvSpPr>
        <p:spPr>
          <a:xfrm>
            <a:off x="7743434" y="4489334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CoAP</a:t>
            </a:r>
          </a:p>
        </p:txBody>
      </p:sp>
      <p:sp>
        <p:nvSpPr>
          <p:cNvPr id="112" name="Rectangle: Rounded Corners 16"/>
          <p:cNvSpPr/>
          <p:nvPr/>
        </p:nvSpPr>
        <p:spPr>
          <a:xfrm>
            <a:off x="5465901" y="4146435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HTTP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LWM2M examples</a:t>
            </a:r>
          </a:p>
        </p:txBody>
      </p:sp>
      <p:cxnSp>
        <p:nvCxnSpPr>
          <p:cNvPr id="100" name="Straight Connector 99"/>
          <p:cNvCxnSpPr>
            <a:stCxn id="50" idx="3"/>
            <a:endCxn id="64" idx="1"/>
          </p:cNvCxnSpPr>
          <p:nvPr/>
        </p:nvCxnSpPr>
        <p:spPr bwMode="auto">
          <a:xfrm flipV="1">
            <a:off x="6213560" y="1774491"/>
            <a:ext cx="1303104" cy="127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0" name="Rectangle 49"/>
          <p:cNvSpPr/>
          <p:nvPr/>
        </p:nvSpPr>
        <p:spPr bwMode="auto">
          <a:xfrm>
            <a:off x="5268764" y="14097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LwM2M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Server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sp>
        <p:nvSpPr>
          <p:cNvPr id="64" name="Rectangle 63"/>
          <p:cNvSpPr/>
          <p:nvPr/>
        </p:nvSpPr>
        <p:spPr bwMode="auto">
          <a:xfrm>
            <a:off x="7516664" y="13970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CoAP</a:t>
            </a:r>
            <a:b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Proxy</a:t>
            </a:r>
            <a:endParaRPr kumimoji="0" lang="en-GB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65" name="Straight Connector 64"/>
          <p:cNvCxnSpPr>
            <a:stCxn id="64" idx="3"/>
            <a:endCxn id="67" idx="1"/>
          </p:cNvCxnSpPr>
          <p:nvPr/>
        </p:nvCxnSpPr>
        <p:spPr bwMode="auto">
          <a:xfrm>
            <a:off x="8461460" y="1774491"/>
            <a:ext cx="107450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67" name="Rectangle 66"/>
          <p:cNvSpPr/>
          <p:nvPr/>
        </p:nvSpPr>
        <p:spPr bwMode="auto">
          <a:xfrm>
            <a:off x="9535964" y="13970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LwM2M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Client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88" name="Straight Connector 87"/>
          <p:cNvCxnSpPr>
            <a:stCxn id="94" idx="3"/>
            <a:endCxn id="95" idx="1"/>
          </p:cNvCxnSpPr>
          <p:nvPr/>
        </p:nvCxnSpPr>
        <p:spPr bwMode="auto">
          <a:xfrm flipV="1">
            <a:off x="5515060" y="3082591"/>
            <a:ext cx="1265004" cy="127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4" name="Rectangle 93"/>
          <p:cNvSpPr/>
          <p:nvPr/>
        </p:nvSpPr>
        <p:spPr bwMode="auto">
          <a:xfrm>
            <a:off x="4570264" y="27178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LwM2M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Server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sp>
        <p:nvSpPr>
          <p:cNvPr id="95" name="Rectangle 94"/>
          <p:cNvSpPr/>
          <p:nvPr/>
        </p:nvSpPr>
        <p:spPr bwMode="auto">
          <a:xfrm>
            <a:off x="6780064" y="27051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1600" dirty="0">
                <a:latin typeface="Arial" charset="0"/>
              </a:rPr>
              <a:t>SMS-C</a:t>
            </a:r>
            <a:endParaRPr kumimoji="0" lang="en-GB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96" name="Straight Connector 95"/>
          <p:cNvCxnSpPr>
            <a:stCxn id="95" idx="3"/>
          </p:cNvCxnSpPr>
          <p:nvPr/>
        </p:nvCxnSpPr>
        <p:spPr bwMode="auto">
          <a:xfrm>
            <a:off x="7724860" y="3082591"/>
            <a:ext cx="111260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9" name="Rectangle 98"/>
          <p:cNvSpPr/>
          <p:nvPr/>
        </p:nvSpPr>
        <p:spPr bwMode="auto">
          <a:xfrm>
            <a:off x="8850164" y="27178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Cellular </a:t>
            </a:r>
            <a:b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</a:b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GW</a:t>
            </a:r>
            <a:endParaRPr kumimoji="0" lang="en-GB" sz="16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102" name="Straight Connector 101"/>
          <p:cNvCxnSpPr>
            <a:stCxn id="99" idx="3"/>
            <a:endCxn id="103" idx="1"/>
          </p:cNvCxnSpPr>
          <p:nvPr/>
        </p:nvCxnSpPr>
        <p:spPr bwMode="auto">
          <a:xfrm>
            <a:off x="9794960" y="3095291"/>
            <a:ext cx="111260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3" name="Rectangle 102"/>
          <p:cNvSpPr/>
          <p:nvPr/>
        </p:nvSpPr>
        <p:spPr bwMode="auto">
          <a:xfrm>
            <a:off x="10907564" y="27178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LwM2M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Client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107" name="Straight Connector 106"/>
          <p:cNvCxnSpPr>
            <a:stCxn id="108" idx="3"/>
            <a:endCxn id="109" idx="1"/>
          </p:cNvCxnSpPr>
          <p:nvPr/>
        </p:nvCxnSpPr>
        <p:spPr bwMode="auto">
          <a:xfrm>
            <a:off x="5400760" y="4466891"/>
            <a:ext cx="1315804" cy="4191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08" name="Rectangle 107"/>
          <p:cNvSpPr/>
          <p:nvPr/>
        </p:nvSpPr>
        <p:spPr bwMode="auto">
          <a:xfrm>
            <a:off x="4455964" y="40894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App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sp>
        <p:nvSpPr>
          <p:cNvPr id="109" name="Rectangle 108"/>
          <p:cNvSpPr/>
          <p:nvPr/>
        </p:nvSpPr>
        <p:spPr bwMode="auto">
          <a:xfrm>
            <a:off x="6716564" y="45085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en-GB" sz="1600" dirty="0">
                <a:latin typeface="Arial" charset="0"/>
              </a:rPr>
              <a:t>LwM2M Server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110" name="Straight Connector 109"/>
          <p:cNvCxnSpPr>
            <a:stCxn id="109" idx="3"/>
            <a:endCxn id="111" idx="1"/>
          </p:cNvCxnSpPr>
          <p:nvPr/>
        </p:nvCxnSpPr>
        <p:spPr bwMode="auto">
          <a:xfrm>
            <a:off x="7661360" y="4885991"/>
            <a:ext cx="1074504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1" name="Rectangle 110"/>
          <p:cNvSpPr/>
          <p:nvPr/>
        </p:nvSpPr>
        <p:spPr bwMode="auto">
          <a:xfrm>
            <a:off x="8735864" y="45085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LwM2M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Client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cxnSp>
        <p:nvCxnSpPr>
          <p:cNvPr id="114" name="Straight Connector 113"/>
          <p:cNvCxnSpPr>
            <a:stCxn id="115" idx="3"/>
            <a:endCxn id="109" idx="1"/>
          </p:cNvCxnSpPr>
          <p:nvPr/>
        </p:nvCxnSpPr>
        <p:spPr bwMode="auto">
          <a:xfrm flipV="1">
            <a:off x="5413460" y="4885991"/>
            <a:ext cx="1303104" cy="6223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5" name="Rectangle 114"/>
          <p:cNvSpPr/>
          <p:nvPr/>
        </p:nvSpPr>
        <p:spPr bwMode="auto">
          <a:xfrm>
            <a:off x="4468664" y="5130800"/>
            <a:ext cx="944796" cy="754982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45720" rIns="7200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M2M</a:t>
            </a:r>
            <a:r>
              <a:rPr kumimoji="0" lang="en-GB" sz="16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App</a:t>
            </a: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>
              <a:latin typeface="Arial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baseline="0" dirty="0">
              <a:latin typeface="Arial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08500" y="1651000"/>
            <a:ext cx="38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a)</a:t>
            </a:r>
          </a:p>
        </p:txBody>
      </p:sp>
      <p:sp>
        <p:nvSpPr>
          <p:cNvPr id="122" name="TextBox 121"/>
          <p:cNvSpPr txBox="1"/>
          <p:nvPr/>
        </p:nvSpPr>
        <p:spPr>
          <a:xfrm>
            <a:off x="4013200" y="2971800"/>
            <a:ext cx="38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b)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3733800" y="4737100"/>
            <a:ext cx="3899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c)</a:t>
            </a:r>
          </a:p>
        </p:txBody>
      </p:sp>
      <p:cxnSp>
        <p:nvCxnSpPr>
          <p:cNvPr id="27" name="Straight Arrow Connector 26"/>
          <p:cNvCxnSpPr/>
          <p:nvPr/>
        </p:nvCxnSpPr>
        <p:spPr bwMode="auto">
          <a:xfrm>
            <a:off x="5740400" y="1219200"/>
            <a:ext cx="4229100" cy="127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/>
            <a:tailEnd type="arrow"/>
          </a:ln>
          <a:effectLst/>
        </p:spPr>
      </p:cxnSp>
      <p:cxnSp>
        <p:nvCxnSpPr>
          <p:cNvPr id="129" name="Straight Arrow Connector 128"/>
          <p:cNvCxnSpPr/>
          <p:nvPr/>
        </p:nvCxnSpPr>
        <p:spPr bwMode="auto">
          <a:xfrm>
            <a:off x="5016500" y="2565400"/>
            <a:ext cx="6477000" cy="254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/>
            <a:tailEnd type="arrow"/>
          </a:ln>
          <a:effectLst/>
        </p:spPr>
      </p:cxnSp>
      <p:cxnSp>
        <p:nvCxnSpPr>
          <p:cNvPr id="131" name="Straight Arrow Connector 130"/>
          <p:cNvCxnSpPr/>
          <p:nvPr/>
        </p:nvCxnSpPr>
        <p:spPr bwMode="auto">
          <a:xfrm flipV="1">
            <a:off x="5156200" y="5397500"/>
            <a:ext cx="1701800" cy="7747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/>
            <a:tailEnd type="none"/>
          </a:ln>
          <a:effectLst/>
        </p:spPr>
      </p:cxnSp>
      <p:cxnSp>
        <p:nvCxnSpPr>
          <p:cNvPr id="132" name="Straight Arrow Connector 131"/>
          <p:cNvCxnSpPr/>
          <p:nvPr/>
        </p:nvCxnSpPr>
        <p:spPr bwMode="auto">
          <a:xfrm flipH="1">
            <a:off x="6819900" y="5397500"/>
            <a:ext cx="2019300" cy="1270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dash"/>
            <a:round/>
            <a:headEnd type="arrow"/>
            <a:tailEnd type="none"/>
          </a:ln>
          <a:effectLst/>
        </p:spPr>
      </p:cxnSp>
      <p:sp>
        <p:nvSpPr>
          <p:cNvPr id="137" name="Rectangle: Rounded Corners 16"/>
          <p:cNvSpPr/>
          <p:nvPr/>
        </p:nvSpPr>
        <p:spPr>
          <a:xfrm>
            <a:off x="6371834" y="1352434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CoAP</a:t>
            </a:r>
          </a:p>
        </p:txBody>
      </p:sp>
      <p:sp>
        <p:nvSpPr>
          <p:cNvPr id="138" name="Rectangle: Rounded Corners 16"/>
          <p:cNvSpPr/>
          <p:nvPr/>
        </p:nvSpPr>
        <p:spPr>
          <a:xfrm>
            <a:off x="8518134" y="1327034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CoAP</a:t>
            </a:r>
          </a:p>
        </p:txBody>
      </p:sp>
      <p:sp>
        <p:nvSpPr>
          <p:cNvPr id="139" name="Rectangle: Rounded Corners 16"/>
          <p:cNvSpPr/>
          <p:nvPr/>
        </p:nvSpPr>
        <p:spPr>
          <a:xfrm>
            <a:off x="5609834" y="2660534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HTT</a:t>
            </a:r>
            <a:r>
              <a:rPr lang="en-US" dirty="0"/>
              <a:t>P</a:t>
            </a:r>
          </a:p>
        </p:txBody>
      </p:sp>
      <p:sp>
        <p:nvSpPr>
          <p:cNvPr id="140" name="Rectangle: Rounded Corners 16"/>
          <p:cNvSpPr/>
          <p:nvPr/>
        </p:nvSpPr>
        <p:spPr>
          <a:xfrm>
            <a:off x="7832334" y="2660534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CoAP</a:t>
            </a:r>
          </a:p>
        </p:txBody>
      </p:sp>
      <p:sp>
        <p:nvSpPr>
          <p:cNvPr id="141" name="Rectangle: Rounded Corners 16"/>
          <p:cNvSpPr/>
          <p:nvPr/>
        </p:nvSpPr>
        <p:spPr>
          <a:xfrm>
            <a:off x="9877034" y="2660534"/>
            <a:ext cx="960275" cy="404404"/>
          </a:xfrm>
          <a:prstGeom prst="roundRect">
            <a:avLst>
              <a:gd name="adj" fmla="val 6014"/>
            </a:avLst>
          </a:prstGeom>
          <a:ln w="38100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CoAP</a:t>
            </a:r>
          </a:p>
        </p:txBody>
      </p:sp>
    </p:spTree>
    <p:extLst>
      <p:ext uri="{BB962C8B-B14F-4D97-AF65-F5344CB8AC3E}">
        <p14:creationId xmlns:p14="http://schemas.microsoft.com/office/powerpoint/2010/main" val="24538963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/>
              <a:t>OSCOAP update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132" y="1753661"/>
            <a:ext cx="11489268" cy="5599631"/>
          </a:xfrm>
        </p:spPr>
        <p:txBody>
          <a:bodyPr/>
          <a:lstStyle/>
          <a:p>
            <a:r>
              <a:rPr lang="en-US" sz="2000"/>
              <a:t>OSCOAP is ready for WGLC in the CoRE WG</a:t>
            </a:r>
          </a:p>
          <a:p>
            <a:r>
              <a:rPr lang="en-US" sz="2000"/>
              <a:t>4 independent implementations interop tested, open source available</a:t>
            </a:r>
            <a:endParaRPr lang="en-US" sz="2000"/>
          </a:p>
          <a:p>
            <a:r>
              <a:rPr lang="en-US" sz="2000"/>
              <a:t>OSCOAP provides end-to-end secure REST </a:t>
            </a:r>
          </a:p>
          <a:p>
            <a:pPr lvl="1"/>
            <a:r>
              <a:rPr lang="en-US"/>
              <a:t>CoAP-CoAP, HTTP-CoAP, CoAP-HTTP</a:t>
            </a:r>
          </a:p>
          <a:p>
            <a:pPr lvl="1"/>
            <a:r>
              <a:rPr lang="en-US"/>
              <a:t>On request from OCF, name changed to OSCORE</a:t>
            </a:r>
          </a:p>
          <a:p>
            <a:r>
              <a:rPr lang="en-US" sz="2000"/>
              <a:t>Supports all end-to-end security settings in slide 1</a:t>
            </a:r>
          </a:p>
          <a:p>
            <a:r>
              <a:rPr lang="en-US" sz="2000"/>
              <a:t>Encryption of RESTful method (i.e. CoAP header field Code)</a:t>
            </a:r>
          </a:p>
          <a:p>
            <a:r>
              <a:rPr lang="en-US" sz="2000"/>
              <a:t>Optimized COSE compression</a:t>
            </a:r>
          </a:p>
          <a:p>
            <a:pPr lvl="1"/>
            <a:r>
              <a:rPr lang="en-US"/>
              <a:t>typical request/response: 10 bytes/12-13 bytes</a:t>
            </a:r>
          </a:p>
          <a:p>
            <a:pPr marL="0" indent="0">
              <a:buNone/>
            </a:pPr>
            <a:endParaRPr lang="en-US" sz="2000"/>
          </a:p>
          <a:p>
            <a:r>
              <a:rPr lang="en-US" sz="2000"/>
              <a:t>Latest updates: https://github.com/core-wg/oscoap</a:t>
            </a:r>
          </a:p>
          <a:p>
            <a:r>
              <a:rPr lang="en-US" sz="2000"/>
              <a:t>Latest version: https://tools.ietf.org/html/draft-ietf-core-object-security</a:t>
            </a:r>
          </a:p>
          <a:p>
            <a:endParaRPr lang="en-US" sz="2000"/>
          </a:p>
        </p:txBody>
      </p:sp>
    </p:spTree>
    <p:extLst>
      <p:ext uri="{BB962C8B-B14F-4D97-AF65-F5344CB8AC3E}">
        <p14:creationId xmlns:p14="http://schemas.microsoft.com/office/powerpoint/2010/main" val="2634218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16571</TotalTime>
  <Words>256</Words>
  <Application>Microsoft Macintosh PowerPoint</Application>
  <PresentationFormat>Custom</PresentationFormat>
  <Paragraphs>112</Paragraphs>
  <Slides>4</Slides>
  <Notes>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PresentationTemplate2011</vt:lpstr>
      <vt:lpstr>think-cell Slide</vt:lpstr>
      <vt:lpstr>end-to-end SECURITY</vt:lpstr>
      <vt:lpstr>end-to-end SECURE REST</vt:lpstr>
      <vt:lpstr>LWM2M examples</vt:lpstr>
      <vt:lpstr>OSCOAP update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Göran Selander</dc:creator>
  <cp:keywords/>
  <dc:description/>
  <cp:lastModifiedBy>Göran Selander</cp:lastModifiedBy>
  <cp:revision>212</cp:revision>
  <dcterms:created xsi:type="dcterms:W3CDTF">2017-03-03T10:17:26Z</dcterms:created>
  <dcterms:modified xsi:type="dcterms:W3CDTF">2017-10-03T11:47:56Z</dcterms:modified>
  <cp:category/>
</cp:coreProperties>
</file>