
<file path=[Content_Types].xml><?xml version="1.0" encoding="utf-8"?>
<Types xmlns="http://schemas.openxmlformats.org/package/2006/content-types">
  <Override PartName="/customXml/itemProps3.xml" ContentType="application/vnd.openxmlformats-officedocument.customXmlProperties+xml"/>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81" r:id="rId6"/>
    <p:sldMasterId id="2147483695" r:id="rId7"/>
    <p:sldMasterId id="2147483705" r:id="rId8"/>
    <p:sldMasterId id="2147483718" r:id="rId9"/>
  </p:sldMasterIdLst>
  <p:notesMasterIdLst>
    <p:notesMasterId r:id="rId22"/>
  </p:notesMasterIdLst>
  <p:sldIdLst>
    <p:sldId id="287" r:id="rId10"/>
    <p:sldId id="289" r:id="rId11"/>
    <p:sldId id="494" r:id="rId12"/>
    <p:sldId id="502" r:id="rId13"/>
    <p:sldId id="503" r:id="rId14"/>
    <p:sldId id="504" r:id="rId15"/>
    <p:sldId id="505" r:id="rId16"/>
    <p:sldId id="506" r:id="rId17"/>
    <p:sldId id="507" r:id="rId18"/>
    <p:sldId id="508" r:id="rId19"/>
    <p:sldId id="492" r:id="rId20"/>
    <p:sldId id="496" r:id="rId21"/>
  </p:sldIdLst>
  <p:sldSz cx="9144000" cy="6858000" type="screen4x3"/>
  <p:notesSz cx="6900863" cy="9291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4AA4"/>
    <a:srgbClr val="002858"/>
    <a:srgbClr val="FFD200"/>
    <a:srgbClr val="5197FD"/>
    <a:srgbClr val="739AE9"/>
    <a:srgbClr val="216BFF"/>
    <a:srgbClr val="013A8D"/>
    <a:srgbClr val="005BE2"/>
    <a:srgbClr val="8A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890" autoAdjust="0"/>
    <p:restoredTop sz="99772" autoAdjust="0"/>
  </p:normalViewPr>
  <p:slideViewPr>
    <p:cSldViewPr>
      <p:cViewPr>
        <p:scale>
          <a:sx n="89" d="100"/>
          <a:sy n="89" d="100"/>
        </p:scale>
        <p:origin x="-354" y="54"/>
      </p:cViewPr>
      <p:guideLst>
        <p:guide orient="horz" pos="2160"/>
        <p:guide pos="2880"/>
      </p:guideLst>
    </p:cSldViewPr>
  </p:slideViewPr>
  <p:notesTextViewPr>
    <p:cViewPr>
      <p:scale>
        <a:sx n="100" d="100"/>
        <a:sy n="100" d="100"/>
      </p:scale>
      <p:origin x="0" y="0"/>
    </p:cViewPr>
  </p:notesTextViewPr>
  <p:sorterViewPr>
    <p:cViewPr>
      <p:scale>
        <a:sx n="99" d="100"/>
        <a:sy n="99"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90374" cy="464582"/>
          </a:xfrm>
          <a:prstGeom prst="rect">
            <a:avLst/>
          </a:prstGeom>
        </p:spPr>
        <p:txBody>
          <a:bodyPr vert="horz" lIns="92236" tIns="46118" rIns="92236" bIns="46118" rtlCol="0"/>
          <a:lstStyle>
            <a:lvl1pPr algn="l">
              <a:defRPr sz="1200"/>
            </a:lvl1pPr>
          </a:lstStyle>
          <a:p>
            <a:endParaRPr lang="en-US" dirty="0"/>
          </a:p>
        </p:txBody>
      </p:sp>
      <p:sp>
        <p:nvSpPr>
          <p:cNvPr id="3" name="Date Placeholder 2"/>
          <p:cNvSpPr>
            <a:spLocks noGrp="1"/>
          </p:cNvSpPr>
          <p:nvPr>
            <p:ph type="dt" idx="1"/>
          </p:nvPr>
        </p:nvSpPr>
        <p:spPr>
          <a:xfrm>
            <a:off x="3908892" y="1"/>
            <a:ext cx="2990374" cy="464582"/>
          </a:xfrm>
          <a:prstGeom prst="rect">
            <a:avLst/>
          </a:prstGeom>
        </p:spPr>
        <p:txBody>
          <a:bodyPr vert="horz" lIns="92236" tIns="46118" rIns="92236" bIns="46118" rtlCol="0"/>
          <a:lstStyle>
            <a:lvl1pPr algn="r">
              <a:defRPr sz="1200"/>
            </a:lvl1pPr>
          </a:lstStyle>
          <a:p>
            <a:fld id="{E80339B3-DCC2-4AE6-8BE5-11AB05270AAA}" type="datetimeFigureOut">
              <a:rPr lang="en-US" smtClean="0"/>
              <a:pPr/>
              <a:t>4/13/2012</a:t>
            </a:fld>
            <a:endParaRPr lang="en-US" dirty="0"/>
          </a:p>
        </p:txBody>
      </p:sp>
      <p:sp>
        <p:nvSpPr>
          <p:cNvPr id="4" name="Slide Image Placeholder 3"/>
          <p:cNvSpPr>
            <a:spLocks noGrp="1" noRot="1" noChangeAspect="1"/>
          </p:cNvSpPr>
          <p:nvPr>
            <p:ph type="sldImg" idx="2"/>
          </p:nvPr>
        </p:nvSpPr>
        <p:spPr>
          <a:xfrm>
            <a:off x="1128713" y="696913"/>
            <a:ext cx="4643437" cy="3484562"/>
          </a:xfrm>
          <a:prstGeom prst="rect">
            <a:avLst/>
          </a:prstGeom>
          <a:noFill/>
          <a:ln w="12700">
            <a:solidFill>
              <a:prstClr val="black"/>
            </a:solidFill>
          </a:ln>
        </p:spPr>
        <p:txBody>
          <a:bodyPr vert="horz" lIns="92236" tIns="46118" rIns="92236" bIns="46118" rtlCol="0" anchor="ctr"/>
          <a:lstStyle/>
          <a:p>
            <a:endParaRPr lang="en-US" dirty="0"/>
          </a:p>
        </p:txBody>
      </p:sp>
      <p:sp>
        <p:nvSpPr>
          <p:cNvPr id="5" name="Notes Placeholder 4"/>
          <p:cNvSpPr>
            <a:spLocks noGrp="1"/>
          </p:cNvSpPr>
          <p:nvPr>
            <p:ph type="body" sz="quarter" idx="3"/>
          </p:nvPr>
        </p:nvSpPr>
        <p:spPr>
          <a:xfrm>
            <a:off x="690087" y="4413529"/>
            <a:ext cx="5520690" cy="4181237"/>
          </a:xfrm>
          <a:prstGeom prst="rect">
            <a:avLst/>
          </a:prstGeom>
        </p:spPr>
        <p:txBody>
          <a:bodyPr vert="horz" lIns="92236" tIns="46118" rIns="92236" bIns="461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5444"/>
            <a:ext cx="2990374" cy="464582"/>
          </a:xfrm>
          <a:prstGeom prst="rect">
            <a:avLst/>
          </a:prstGeom>
        </p:spPr>
        <p:txBody>
          <a:bodyPr vert="horz" lIns="92236" tIns="46118" rIns="92236" bIns="4611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08892" y="8825444"/>
            <a:ext cx="2990374" cy="464582"/>
          </a:xfrm>
          <a:prstGeom prst="rect">
            <a:avLst/>
          </a:prstGeom>
        </p:spPr>
        <p:txBody>
          <a:bodyPr vert="horz" lIns="92236" tIns="46118" rIns="92236" bIns="46118" rtlCol="0" anchor="b"/>
          <a:lstStyle>
            <a:lvl1pPr algn="r">
              <a:defRPr sz="1200"/>
            </a:lvl1pPr>
          </a:lstStyle>
          <a:p>
            <a:fld id="{B64930F0-FA40-4860-8C7E-A834B97776C8}" type="slidenum">
              <a:rPr lang="en-US" smtClean="0"/>
              <a:pPr/>
              <a:t>‹#›</a:t>
            </a:fld>
            <a:endParaRPr lang="en-US" dirty="0"/>
          </a:p>
        </p:txBody>
      </p:sp>
    </p:spTree>
    <p:extLst>
      <p:ext uri="{BB962C8B-B14F-4D97-AF65-F5344CB8AC3E}">
        <p14:creationId xmlns:p14="http://schemas.microsoft.com/office/powerpoint/2010/main" xmlns="" val="3715071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4930F0-FA40-4860-8C7E-A834B97776C8}"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12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4930F0-FA40-4860-8C7E-A834B97776C8}"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4930F0-FA40-4860-8C7E-A834B97776C8}"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descr="shutterstock_44933914 copy.jpg"/>
          <p:cNvPicPr>
            <a:picLocks noChangeAspect="1"/>
          </p:cNvPicPr>
          <p:nvPr userDrawn="1"/>
        </p:nvPicPr>
        <p:blipFill>
          <a:blip r:embed="rId2" cstate="print"/>
          <a:srcRect l="2252" r="7670"/>
          <a:stretch>
            <a:fillRect/>
          </a:stretch>
        </p:blipFill>
        <p:spPr>
          <a:xfrm>
            <a:off x="0" y="0"/>
            <a:ext cx="9144000" cy="3810000"/>
          </a:xfrm>
          <a:prstGeom prst="rect">
            <a:avLst/>
          </a:prstGeom>
        </p:spPr>
      </p:pic>
      <p:sp>
        <p:nvSpPr>
          <p:cNvPr id="8" name="Rectangle 7"/>
          <p:cNvSpPr/>
          <p:nvPr userDrawn="1"/>
        </p:nvSpPr>
        <p:spPr>
          <a:xfrm>
            <a:off x="0" y="3810000"/>
            <a:ext cx="9144000" cy="9906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3886200"/>
            <a:ext cx="7772400" cy="914400"/>
          </a:xfrm>
          <a:noFill/>
        </p:spPr>
        <p:txBody>
          <a:bodyPr>
            <a:normAutofit/>
          </a:bodyPr>
          <a:lstStyle>
            <a:lvl1pPr>
              <a:defRPr sz="3600" b="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Title</a:t>
            </a:r>
            <a:endParaRPr lang="en-US" dirty="0"/>
          </a:p>
        </p:txBody>
      </p:sp>
      <p:sp>
        <p:nvSpPr>
          <p:cNvPr id="3" name="Subtitle 2"/>
          <p:cNvSpPr>
            <a:spLocks noGrp="1"/>
          </p:cNvSpPr>
          <p:nvPr>
            <p:ph type="subTitle" idx="1" hasCustomPrompt="1"/>
          </p:nvPr>
        </p:nvSpPr>
        <p:spPr>
          <a:xfrm>
            <a:off x="1219200" y="4876800"/>
            <a:ext cx="6400800" cy="609600"/>
          </a:xfrm>
        </p:spPr>
        <p:txBody>
          <a:bodyPr>
            <a:normAutofit/>
          </a:bodyPr>
          <a:lstStyle>
            <a:lvl1pPr marL="0" indent="0" algn="ctr">
              <a:buNone/>
              <a:defRPr sz="2400">
                <a:solidFill>
                  <a:schemeClr val="tx1">
                    <a:tint val="75000"/>
                  </a:schemeClr>
                </a:solidFill>
                <a:latin typeface="Arial Narrow"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pic>
        <p:nvPicPr>
          <p:cNvPr id="19" name="Picture 18" descr="TCS logo B&amp;Y_June_2006USE.jpg"/>
          <p:cNvPicPr>
            <a:picLocks noChangeAspect="1"/>
          </p:cNvPicPr>
          <p:nvPr userDrawn="1"/>
        </p:nvPicPr>
        <p:blipFill>
          <a:blip r:embed="rId3" cstate="print"/>
          <a:stretch>
            <a:fillRect/>
          </a:stretch>
        </p:blipFill>
        <p:spPr>
          <a:xfrm>
            <a:off x="5715000" y="5943600"/>
            <a:ext cx="3200400" cy="701020"/>
          </a:xfrm>
          <a:prstGeom prst="rect">
            <a:avLst/>
          </a:prstGeom>
        </p:spPr>
      </p:pic>
      <p:sp>
        <p:nvSpPr>
          <p:cNvPr id="22" name="Rectangle 21"/>
          <p:cNvSpPr/>
          <p:nvPr userDrawn="1"/>
        </p:nvSpPr>
        <p:spPr>
          <a:xfrm>
            <a:off x="0" y="4724400"/>
            <a:ext cx="9144000" cy="76200"/>
          </a:xfrm>
          <a:prstGeom prst="rect">
            <a:avLst/>
          </a:prstGeom>
          <a:solidFill>
            <a:srgbClr val="FF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168790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44080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80305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436273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8" name="Rectangle 7"/>
          <p:cNvSpPr/>
          <p:nvPr userDrawn="1"/>
        </p:nvSpPr>
        <p:spPr>
          <a:xfrm>
            <a:off x="0" y="3810000"/>
            <a:ext cx="9144000" cy="9906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3886200"/>
            <a:ext cx="7772400" cy="914400"/>
          </a:xfrm>
          <a:noFill/>
        </p:spPr>
        <p:txBody>
          <a:bodyPr>
            <a:normAutofit/>
          </a:bodyPr>
          <a:lstStyle>
            <a:lvl1pPr>
              <a:defRPr sz="3600" b="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Title</a:t>
            </a:r>
            <a:endParaRPr lang="en-US" dirty="0"/>
          </a:p>
        </p:txBody>
      </p:sp>
      <p:sp>
        <p:nvSpPr>
          <p:cNvPr id="3" name="Subtitle 2"/>
          <p:cNvSpPr>
            <a:spLocks noGrp="1"/>
          </p:cNvSpPr>
          <p:nvPr>
            <p:ph type="subTitle" idx="1" hasCustomPrompt="1"/>
          </p:nvPr>
        </p:nvSpPr>
        <p:spPr>
          <a:xfrm>
            <a:off x="1219200" y="4876800"/>
            <a:ext cx="6400800" cy="609600"/>
          </a:xfrm>
        </p:spPr>
        <p:txBody>
          <a:bodyPr>
            <a:normAutofit/>
          </a:bodyPr>
          <a:lstStyle>
            <a:lvl1pPr marL="0" indent="0" algn="ctr">
              <a:buNone/>
              <a:defRPr sz="2400">
                <a:solidFill>
                  <a:schemeClr val="tx1">
                    <a:tint val="75000"/>
                  </a:schemeClr>
                </a:solidFill>
                <a:latin typeface="Arial Narrow"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pic>
        <p:nvPicPr>
          <p:cNvPr id="19" name="Picture 18" descr="TCS logo B&amp;Y_June_2006USE.jpg"/>
          <p:cNvPicPr>
            <a:picLocks noChangeAspect="1"/>
          </p:cNvPicPr>
          <p:nvPr userDrawn="1"/>
        </p:nvPicPr>
        <p:blipFill>
          <a:blip r:embed="rId2" cstate="print"/>
          <a:stretch>
            <a:fillRect/>
          </a:stretch>
        </p:blipFill>
        <p:spPr>
          <a:xfrm>
            <a:off x="5715000" y="5943600"/>
            <a:ext cx="3200400" cy="701020"/>
          </a:xfrm>
          <a:prstGeom prst="rect">
            <a:avLst/>
          </a:prstGeom>
        </p:spPr>
      </p:pic>
      <p:sp>
        <p:nvSpPr>
          <p:cNvPr id="22" name="Rectangle 21"/>
          <p:cNvSpPr/>
          <p:nvPr userDrawn="1"/>
        </p:nvSpPr>
        <p:spPr>
          <a:xfrm>
            <a:off x="0" y="4724400"/>
            <a:ext cx="9144000" cy="76200"/>
          </a:xfrm>
          <a:prstGeom prst="rect">
            <a:avLst/>
          </a:prstGeom>
          <a:solidFill>
            <a:srgbClr val="FF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10" descr="master_header4.png"/>
          <p:cNvPicPr>
            <a:picLocks noChangeAspect="1"/>
          </p:cNvPicPr>
          <p:nvPr userDrawn="1"/>
        </p:nvPicPr>
        <p:blipFill>
          <a:blip r:embed="rId3" cstate="print"/>
          <a:srcRect/>
          <a:stretch>
            <a:fillRect/>
          </a:stretch>
        </p:blipFill>
        <p:spPr bwMode="auto">
          <a:xfrm>
            <a:off x="0" y="441327"/>
            <a:ext cx="9144000" cy="2651125"/>
          </a:xfrm>
          <a:prstGeom prst="rect">
            <a:avLst/>
          </a:prstGeom>
          <a:noFill/>
          <a:ln w="9525">
            <a:noFill/>
            <a:miter lim="800000"/>
            <a:headEnd/>
            <a:tailEnd/>
          </a:ln>
        </p:spPr>
      </p:pic>
    </p:spTree>
    <p:extLst>
      <p:ext uri="{BB962C8B-B14F-4D97-AF65-F5344CB8AC3E}">
        <p14:creationId xmlns:p14="http://schemas.microsoft.com/office/powerpoint/2010/main" xmlns="" val="1943104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3810000"/>
            <a:ext cx="9144000" cy="9906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3886200"/>
            <a:ext cx="7772400" cy="914400"/>
          </a:xfrm>
          <a:noFill/>
        </p:spPr>
        <p:txBody>
          <a:bodyPr>
            <a:normAutofit/>
          </a:bodyPr>
          <a:lstStyle>
            <a:lvl1pPr>
              <a:defRPr sz="3600" b="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Title</a:t>
            </a:r>
            <a:endParaRPr lang="en-US" dirty="0"/>
          </a:p>
        </p:txBody>
      </p:sp>
      <p:sp>
        <p:nvSpPr>
          <p:cNvPr id="3" name="Subtitle 2"/>
          <p:cNvSpPr>
            <a:spLocks noGrp="1"/>
          </p:cNvSpPr>
          <p:nvPr>
            <p:ph type="subTitle" idx="1" hasCustomPrompt="1"/>
          </p:nvPr>
        </p:nvSpPr>
        <p:spPr>
          <a:xfrm>
            <a:off x="1219200" y="4876800"/>
            <a:ext cx="6400800" cy="609600"/>
          </a:xfrm>
        </p:spPr>
        <p:txBody>
          <a:bodyPr>
            <a:normAutofit/>
          </a:bodyPr>
          <a:lstStyle>
            <a:lvl1pPr marL="0" indent="0" algn="ctr">
              <a:buNone/>
              <a:defRPr sz="2400">
                <a:solidFill>
                  <a:schemeClr val="tx1">
                    <a:tint val="75000"/>
                  </a:schemeClr>
                </a:solidFill>
                <a:latin typeface="Arial Narrow"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pic>
        <p:nvPicPr>
          <p:cNvPr id="19" name="Picture 18" descr="TCS logo B&amp;Y_June_2006USE.jpg"/>
          <p:cNvPicPr>
            <a:picLocks noChangeAspect="1"/>
          </p:cNvPicPr>
          <p:nvPr userDrawn="1"/>
        </p:nvPicPr>
        <p:blipFill>
          <a:blip r:embed="rId2" cstate="print"/>
          <a:stretch>
            <a:fillRect/>
          </a:stretch>
        </p:blipFill>
        <p:spPr>
          <a:xfrm>
            <a:off x="5715000" y="5943600"/>
            <a:ext cx="3200400" cy="701020"/>
          </a:xfrm>
          <a:prstGeom prst="rect">
            <a:avLst/>
          </a:prstGeom>
        </p:spPr>
      </p:pic>
      <p:sp>
        <p:nvSpPr>
          <p:cNvPr id="22" name="Rectangle 21"/>
          <p:cNvSpPr/>
          <p:nvPr userDrawn="1"/>
        </p:nvSpPr>
        <p:spPr>
          <a:xfrm>
            <a:off x="0" y="4724400"/>
            <a:ext cx="9144000" cy="76200"/>
          </a:xfrm>
          <a:prstGeom prst="rect">
            <a:avLst/>
          </a:prstGeom>
          <a:solidFill>
            <a:srgbClr val="FF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10" descr="master_header4.png"/>
          <p:cNvPicPr>
            <a:picLocks noChangeAspect="1"/>
          </p:cNvPicPr>
          <p:nvPr userDrawn="1"/>
        </p:nvPicPr>
        <p:blipFill>
          <a:blip r:embed="rId3" cstate="print"/>
          <a:srcRect/>
          <a:stretch>
            <a:fillRect/>
          </a:stretch>
        </p:blipFill>
        <p:spPr bwMode="auto">
          <a:xfrm>
            <a:off x="0" y="441327"/>
            <a:ext cx="9144000" cy="2651125"/>
          </a:xfrm>
          <a:prstGeom prst="rect">
            <a:avLst/>
          </a:prstGeom>
          <a:noFill/>
          <a:ln w="9525">
            <a:noFill/>
            <a:miter lim="800000"/>
            <a:headEnd/>
            <a:tailEnd/>
          </a:ln>
        </p:spPr>
      </p:pic>
    </p:spTree>
    <p:extLst>
      <p:ext uri="{BB962C8B-B14F-4D97-AF65-F5344CB8AC3E}">
        <p14:creationId xmlns:p14="http://schemas.microsoft.com/office/powerpoint/2010/main" xmlns="" val="27816852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16395325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3172292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1942259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1656288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8D72F53-D707-46BA-90FA-1BBC3B01315A}"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2513270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1139059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6342459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1300078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224915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8" name="Rectangle 7"/>
          <p:cNvSpPr/>
          <p:nvPr userDrawn="1"/>
        </p:nvSpPr>
        <p:spPr>
          <a:xfrm>
            <a:off x="0" y="3810000"/>
            <a:ext cx="9144000" cy="9906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3886200"/>
            <a:ext cx="7772400" cy="914400"/>
          </a:xfrm>
          <a:noFill/>
        </p:spPr>
        <p:txBody>
          <a:bodyPr>
            <a:normAutofit/>
          </a:bodyPr>
          <a:lstStyle>
            <a:lvl1pPr>
              <a:defRPr sz="3600" b="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Title</a:t>
            </a:r>
            <a:endParaRPr lang="en-US" dirty="0"/>
          </a:p>
        </p:txBody>
      </p:sp>
      <p:sp>
        <p:nvSpPr>
          <p:cNvPr id="3" name="Subtitle 2"/>
          <p:cNvSpPr>
            <a:spLocks noGrp="1"/>
          </p:cNvSpPr>
          <p:nvPr>
            <p:ph type="subTitle" idx="1" hasCustomPrompt="1"/>
          </p:nvPr>
        </p:nvSpPr>
        <p:spPr>
          <a:xfrm>
            <a:off x="1219200" y="4876800"/>
            <a:ext cx="6400800" cy="609600"/>
          </a:xfrm>
        </p:spPr>
        <p:txBody>
          <a:bodyPr>
            <a:normAutofit/>
          </a:bodyPr>
          <a:lstStyle>
            <a:lvl1pPr marL="0" indent="0" algn="ctr">
              <a:buNone/>
              <a:defRPr sz="2400">
                <a:solidFill>
                  <a:schemeClr val="tx1">
                    <a:tint val="75000"/>
                  </a:schemeClr>
                </a:solidFill>
                <a:latin typeface="Arial Narrow"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pic>
        <p:nvPicPr>
          <p:cNvPr id="19" name="Picture 18" descr="TCS logo B&amp;Y_June_2006USE.jpg"/>
          <p:cNvPicPr>
            <a:picLocks noChangeAspect="1"/>
          </p:cNvPicPr>
          <p:nvPr userDrawn="1"/>
        </p:nvPicPr>
        <p:blipFill>
          <a:blip r:embed="rId2" cstate="print"/>
          <a:stretch>
            <a:fillRect/>
          </a:stretch>
        </p:blipFill>
        <p:spPr>
          <a:xfrm>
            <a:off x="5715000" y="5943600"/>
            <a:ext cx="3200400" cy="701020"/>
          </a:xfrm>
          <a:prstGeom prst="rect">
            <a:avLst/>
          </a:prstGeom>
        </p:spPr>
      </p:pic>
      <p:sp>
        <p:nvSpPr>
          <p:cNvPr id="22" name="Rectangle 21"/>
          <p:cNvSpPr/>
          <p:nvPr userDrawn="1"/>
        </p:nvSpPr>
        <p:spPr>
          <a:xfrm>
            <a:off x="0" y="4724400"/>
            <a:ext cx="9144000" cy="76200"/>
          </a:xfrm>
          <a:prstGeom prst="rect">
            <a:avLst/>
          </a:prstGeom>
          <a:solidFill>
            <a:srgbClr val="FF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10" descr="master_header4.png"/>
          <p:cNvPicPr>
            <a:picLocks noChangeAspect="1"/>
          </p:cNvPicPr>
          <p:nvPr userDrawn="1"/>
        </p:nvPicPr>
        <p:blipFill>
          <a:blip r:embed="rId3" cstate="print"/>
          <a:srcRect/>
          <a:stretch>
            <a:fillRect/>
          </a:stretch>
        </p:blipFill>
        <p:spPr bwMode="auto">
          <a:xfrm>
            <a:off x="0" y="441327"/>
            <a:ext cx="9144000" cy="2651125"/>
          </a:xfrm>
          <a:prstGeom prst="rect">
            <a:avLst/>
          </a:prstGeom>
          <a:noFill/>
          <a:ln w="9525">
            <a:noFill/>
            <a:miter lim="800000"/>
            <a:headEnd/>
            <a:tailEnd/>
          </a:ln>
        </p:spPr>
      </p:pic>
    </p:spTree>
    <p:extLst>
      <p:ext uri="{BB962C8B-B14F-4D97-AF65-F5344CB8AC3E}">
        <p14:creationId xmlns:p14="http://schemas.microsoft.com/office/powerpoint/2010/main" xmlns="" val="3457329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3810000"/>
            <a:ext cx="9144000" cy="9906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3886200"/>
            <a:ext cx="7772400" cy="914400"/>
          </a:xfrm>
          <a:noFill/>
        </p:spPr>
        <p:txBody>
          <a:bodyPr>
            <a:normAutofit/>
          </a:bodyPr>
          <a:lstStyle>
            <a:lvl1pPr>
              <a:defRPr sz="3600" b="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Title</a:t>
            </a:r>
            <a:endParaRPr lang="en-US" dirty="0"/>
          </a:p>
        </p:txBody>
      </p:sp>
      <p:sp>
        <p:nvSpPr>
          <p:cNvPr id="3" name="Subtitle 2"/>
          <p:cNvSpPr>
            <a:spLocks noGrp="1"/>
          </p:cNvSpPr>
          <p:nvPr>
            <p:ph type="subTitle" idx="1" hasCustomPrompt="1"/>
          </p:nvPr>
        </p:nvSpPr>
        <p:spPr>
          <a:xfrm>
            <a:off x="1219200" y="4876800"/>
            <a:ext cx="6400800" cy="609600"/>
          </a:xfrm>
        </p:spPr>
        <p:txBody>
          <a:bodyPr>
            <a:normAutofit/>
          </a:bodyPr>
          <a:lstStyle>
            <a:lvl1pPr marL="0" indent="0" algn="ctr">
              <a:buNone/>
              <a:defRPr sz="2400">
                <a:solidFill>
                  <a:schemeClr val="tx1">
                    <a:tint val="75000"/>
                  </a:schemeClr>
                </a:solidFill>
                <a:latin typeface="Arial Narrow"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pic>
        <p:nvPicPr>
          <p:cNvPr id="19" name="Picture 18" descr="TCS logo B&amp;Y_June_2006USE.jpg"/>
          <p:cNvPicPr>
            <a:picLocks noChangeAspect="1"/>
          </p:cNvPicPr>
          <p:nvPr userDrawn="1"/>
        </p:nvPicPr>
        <p:blipFill>
          <a:blip r:embed="rId2" cstate="print"/>
          <a:stretch>
            <a:fillRect/>
          </a:stretch>
        </p:blipFill>
        <p:spPr>
          <a:xfrm>
            <a:off x="5715000" y="5943600"/>
            <a:ext cx="3200400" cy="701020"/>
          </a:xfrm>
          <a:prstGeom prst="rect">
            <a:avLst/>
          </a:prstGeom>
        </p:spPr>
      </p:pic>
      <p:sp>
        <p:nvSpPr>
          <p:cNvPr id="22" name="Rectangle 21"/>
          <p:cNvSpPr/>
          <p:nvPr userDrawn="1"/>
        </p:nvSpPr>
        <p:spPr>
          <a:xfrm>
            <a:off x="0" y="4724400"/>
            <a:ext cx="9144000" cy="76200"/>
          </a:xfrm>
          <a:prstGeom prst="rect">
            <a:avLst/>
          </a:prstGeom>
          <a:solidFill>
            <a:srgbClr val="FF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10" descr="master_header4.png"/>
          <p:cNvPicPr>
            <a:picLocks noChangeAspect="1"/>
          </p:cNvPicPr>
          <p:nvPr userDrawn="1"/>
        </p:nvPicPr>
        <p:blipFill>
          <a:blip r:embed="rId3" cstate="print"/>
          <a:srcRect/>
          <a:stretch>
            <a:fillRect/>
          </a:stretch>
        </p:blipFill>
        <p:spPr bwMode="auto">
          <a:xfrm>
            <a:off x="0" y="441327"/>
            <a:ext cx="9144000" cy="2651125"/>
          </a:xfrm>
          <a:prstGeom prst="rect">
            <a:avLst/>
          </a:prstGeom>
          <a:noFill/>
          <a:ln w="9525">
            <a:noFill/>
            <a:miter lim="800000"/>
            <a:headEnd/>
            <a:tailEnd/>
          </a:ln>
        </p:spPr>
      </p:pic>
    </p:spTree>
    <p:extLst>
      <p:ext uri="{BB962C8B-B14F-4D97-AF65-F5344CB8AC3E}">
        <p14:creationId xmlns:p14="http://schemas.microsoft.com/office/powerpoint/2010/main" xmlns="" val="2543076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1143735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831413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2663864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4062181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323E0F49-E4C1-4957-B4BF-F27CF8E0D536}"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xmlns="" val="10820378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2.jpeg"/><Relationship Id="rId5" Type="http://schemas.openxmlformats.org/officeDocument/2006/relationships/slideLayout" Target="../slideLayouts/slideLayout9.xml"/><Relationship Id="rId10" Type="http://schemas.openxmlformats.org/officeDocument/2006/relationships/theme" Target="../theme/theme3.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image" Target="../media/image2.jpeg"/><Relationship Id="rId5" Type="http://schemas.openxmlformats.org/officeDocument/2006/relationships/slideLayout" Target="../slideLayouts/slideLayout20.xml"/><Relationship Id="rId10" Type="http://schemas.openxmlformats.org/officeDocument/2006/relationships/theme" Target="../theme/theme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D72F53-D707-46BA-90FA-1BBC3B01315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80"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D72F53-D707-46BA-90FA-1BBC3B01315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501038192"/>
      </p:ext>
    </p:extLst>
  </p:cSld>
  <p:clrMap bg1="lt1" tx1="dk1" bg2="lt2" tx2="dk2" accent1="accent1" accent2="accent2" accent3="accent3" accent4="accent4" accent5="accent5" accent6="accent6" hlink="hlink" folHlink="folHlink"/>
  <p:sldLayoutIdLst>
    <p:sldLayoutId id="2147483682" r:id="rId1"/>
    <p:sldLayoutId id="2147483683"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5867400" cy="7159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p:nvSpPr>
        <p:spPr>
          <a:xfrm>
            <a:off x="0" y="6324600"/>
            <a:ext cx="6096000" cy="5334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Slide Number Placeholder 5"/>
          <p:cNvSpPr>
            <a:spLocks noGrp="1"/>
          </p:cNvSpPr>
          <p:nvPr>
            <p:ph type="sldNum" sz="quarter" idx="4"/>
          </p:nvPr>
        </p:nvSpPr>
        <p:spPr>
          <a:xfrm>
            <a:off x="228600" y="6477000"/>
            <a:ext cx="457200" cy="273050"/>
          </a:xfrm>
          <a:prstGeom prst="rect">
            <a:avLst/>
          </a:prstGeom>
        </p:spPr>
        <p:txBody>
          <a:bodyPr vert="horz" lIns="91440" tIns="45720" rIns="91440" bIns="45720" rtlCol="0" anchor="ctr"/>
          <a:lstStyle>
            <a:lvl1pPr algn="l">
              <a:defRPr sz="1100" b="1">
                <a:solidFill>
                  <a:schemeClr val="bg1"/>
                </a:solidFill>
                <a:latin typeface="Arial" pitchFamily="34" charset="0"/>
                <a:cs typeface="Arial" pitchFamily="34" charset="0"/>
              </a:defRPr>
            </a:lvl1pPr>
          </a:lstStyle>
          <a:p>
            <a:fld id="{323E0F49-E4C1-4957-B4BF-F27CF8E0D536}" type="slidenum">
              <a:rPr lang="en-US" smtClean="0">
                <a:solidFill>
                  <a:prstClr val="white"/>
                </a:solidFill>
              </a:rPr>
              <a:pPr/>
              <a:t>‹#›</a:t>
            </a:fld>
            <a:endParaRPr lang="en-US" dirty="0">
              <a:solidFill>
                <a:prstClr val="white"/>
              </a:solidFill>
            </a:endParaRPr>
          </a:p>
        </p:txBody>
      </p:sp>
      <p:sp>
        <p:nvSpPr>
          <p:cNvPr id="12" name="TextBox 11"/>
          <p:cNvSpPr txBox="1"/>
          <p:nvPr/>
        </p:nvSpPr>
        <p:spPr>
          <a:xfrm>
            <a:off x="914400" y="6477000"/>
            <a:ext cx="1371600" cy="215444"/>
          </a:xfrm>
          <a:prstGeom prst="rect">
            <a:avLst/>
          </a:prstGeom>
          <a:noFill/>
        </p:spPr>
        <p:txBody>
          <a:bodyPr wrap="square" rtlCol="0">
            <a:spAutoFit/>
          </a:bodyPr>
          <a:lstStyle/>
          <a:p>
            <a:r>
              <a:rPr lang="en-US" sz="800" dirty="0" smtClean="0">
                <a:solidFill>
                  <a:srgbClr val="FFFFFF"/>
                </a:solidFill>
              </a:rPr>
              <a:t>TCS Proprietary Level 1</a:t>
            </a:r>
            <a:endParaRPr lang="en-US" sz="800" dirty="0">
              <a:solidFill>
                <a:srgbClr val="FFFFFF"/>
              </a:solidFill>
            </a:endParaRPr>
          </a:p>
        </p:txBody>
      </p:sp>
      <p:sp>
        <p:nvSpPr>
          <p:cNvPr id="13" name="TextBox 12"/>
          <p:cNvSpPr txBox="1"/>
          <p:nvPr/>
        </p:nvSpPr>
        <p:spPr>
          <a:xfrm>
            <a:off x="2438400" y="6477000"/>
            <a:ext cx="3200400" cy="215444"/>
          </a:xfrm>
          <a:prstGeom prst="rect">
            <a:avLst/>
          </a:prstGeom>
          <a:noFill/>
        </p:spPr>
        <p:txBody>
          <a:bodyPr wrap="square" rtlCol="0">
            <a:spAutoFit/>
          </a:bodyPr>
          <a:lstStyle/>
          <a:p>
            <a:pPr>
              <a:defRPr/>
            </a:pPr>
            <a:r>
              <a:rPr lang="en-US" sz="800" dirty="0" smtClean="0">
                <a:solidFill>
                  <a:srgbClr val="FFFFFF"/>
                </a:solidFill>
              </a:rPr>
              <a:t> © 2012 TeleCommunication Systems, Inc.</a:t>
            </a:r>
            <a:endParaRPr lang="en-US" sz="800" dirty="0">
              <a:solidFill>
                <a:srgbClr val="FFFFFF"/>
              </a:solidFill>
            </a:endParaRPr>
          </a:p>
        </p:txBody>
      </p:sp>
      <p:pic>
        <p:nvPicPr>
          <p:cNvPr id="39" name="Picture 38" descr="TCS logo B&amp;Y_June_2006USE.jpg"/>
          <p:cNvPicPr>
            <a:picLocks noChangeAspect="1"/>
          </p:cNvPicPr>
          <p:nvPr/>
        </p:nvPicPr>
        <p:blipFill>
          <a:blip r:embed="rId11" cstate="print"/>
          <a:stretch>
            <a:fillRect/>
          </a:stretch>
        </p:blipFill>
        <p:spPr>
          <a:xfrm>
            <a:off x="6553200" y="6324600"/>
            <a:ext cx="2133600" cy="467347"/>
          </a:xfrm>
          <a:prstGeom prst="rect">
            <a:avLst/>
          </a:prstGeom>
        </p:spPr>
      </p:pic>
      <p:sp>
        <p:nvSpPr>
          <p:cNvPr id="46" name="Rectangle 45"/>
          <p:cNvSpPr/>
          <p:nvPr/>
        </p:nvSpPr>
        <p:spPr>
          <a:xfrm>
            <a:off x="0" y="0"/>
            <a:ext cx="9144000" cy="152400"/>
          </a:xfrm>
          <a:prstGeom prst="rect">
            <a:avLst/>
          </a:prstGeom>
          <a:gradFill>
            <a:gsLst>
              <a:gs pos="0">
                <a:srgbClr val="002858"/>
              </a:gs>
              <a:gs pos="13000">
                <a:srgbClr val="013A8D">
                  <a:alpha val="52941"/>
                </a:srgbClr>
              </a:gs>
              <a:gs pos="61000">
                <a:srgbClr val="5197FD"/>
              </a:gs>
              <a:gs pos="92000">
                <a:srgbClr val="00285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xmlns="" val="374471032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Lst>
  <p:hf hdr="0" ftr="0" dt="0"/>
  <p:txStyles>
    <p:titleStyle>
      <a:lvl1pPr algn="l" defTabSz="914400" rtl="0" eaLnBrk="1" latinLnBrk="0" hangingPunct="1">
        <a:spcBef>
          <a:spcPct val="0"/>
        </a:spcBef>
        <a:buNone/>
        <a:defRPr sz="3200" b="1" kern="1200">
          <a:solidFill>
            <a:srgbClr val="000000"/>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600" kern="1200">
          <a:solidFill>
            <a:srgbClr val="000000"/>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rgbClr val="000000"/>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D72F53-D707-46BA-90FA-1BBC3B01315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363788657"/>
      </p:ext>
    </p:extLst>
  </p:cSld>
  <p:clrMap bg1="lt1" tx1="dk1" bg2="lt2" tx2="dk2" accent1="accent1" accent2="accent2" accent3="accent3" accent4="accent4" accent5="accent5" accent6="accent6" hlink="hlink" folHlink="folHlink"/>
  <p:sldLayoutIdLst>
    <p:sldLayoutId id="2147483706" r:id="rId1"/>
    <p:sldLayoutId id="214748370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5867400" cy="7159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24600"/>
            <a:ext cx="6096000" cy="533400"/>
          </a:xfrm>
          <a:prstGeom prst="rect">
            <a:avLst/>
          </a:prstGeom>
          <a:solidFill>
            <a:srgbClr val="002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Slide Number Placeholder 5"/>
          <p:cNvSpPr>
            <a:spLocks noGrp="1"/>
          </p:cNvSpPr>
          <p:nvPr>
            <p:ph type="sldNum" sz="quarter" idx="4"/>
          </p:nvPr>
        </p:nvSpPr>
        <p:spPr>
          <a:xfrm>
            <a:off x="228600" y="6477000"/>
            <a:ext cx="457200" cy="273050"/>
          </a:xfrm>
          <a:prstGeom prst="rect">
            <a:avLst/>
          </a:prstGeom>
        </p:spPr>
        <p:txBody>
          <a:bodyPr vert="horz" lIns="91440" tIns="45720" rIns="91440" bIns="45720" rtlCol="0" anchor="ctr"/>
          <a:lstStyle>
            <a:lvl1pPr algn="l">
              <a:defRPr sz="1100" b="1">
                <a:solidFill>
                  <a:schemeClr val="bg1"/>
                </a:solidFill>
                <a:latin typeface="Arial" pitchFamily="34" charset="0"/>
                <a:cs typeface="Arial" pitchFamily="34" charset="0"/>
              </a:defRPr>
            </a:lvl1pPr>
          </a:lstStyle>
          <a:p>
            <a:fld id="{323E0F49-E4C1-4957-B4BF-F27CF8E0D536}" type="slidenum">
              <a:rPr lang="en-US" smtClean="0">
                <a:solidFill>
                  <a:prstClr val="white"/>
                </a:solidFill>
              </a:rPr>
              <a:pPr/>
              <a:t>‹#›</a:t>
            </a:fld>
            <a:endParaRPr lang="en-US" dirty="0">
              <a:solidFill>
                <a:prstClr val="white"/>
              </a:solidFill>
            </a:endParaRPr>
          </a:p>
        </p:txBody>
      </p:sp>
      <p:sp>
        <p:nvSpPr>
          <p:cNvPr id="12" name="TextBox 11"/>
          <p:cNvSpPr txBox="1"/>
          <p:nvPr userDrawn="1"/>
        </p:nvSpPr>
        <p:spPr>
          <a:xfrm>
            <a:off x="914400" y="6477000"/>
            <a:ext cx="1371600" cy="215444"/>
          </a:xfrm>
          <a:prstGeom prst="rect">
            <a:avLst/>
          </a:prstGeom>
          <a:noFill/>
        </p:spPr>
        <p:txBody>
          <a:bodyPr wrap="square" rtlCol="0">
            <a:spAutoFit/>
          </a:bodyPr>
          <a:lstStyle/>
          <a:p>
            <a:r>
              <a:rPr lang="en-US" sz="800" dirty="0" smtClean="0">
                <a:solidFill>
                  <a:srgbClr val="FFFFFF"/>
                </a:solidFill>
              </a:rPr>
              <a:t>TCS Proprietary Level 1</a:t>
            </a:r>
            <a:endParaRPr lang="en-US" sz="800" dirty="0">
              <a:solidFill>
                <a:srgbClr val="FFFFFF"/>
              </a:solidFill>
            </a:endParaRPr>
          </a:p>
        </p:txBody>
      </p:sp>
      <p:sp>
        <p:nvSpPr>
          <p:cNvPr id="13" name="TextBox 12"/>
          <p:cNvSpPr txBox="1"/>
          <p:nvPr userDrawn="1"/>
        </p:nvSpPr>
        <p:spPr>
          <a:xfrm>
            <a:off x="2438400" y="6477000"/>
            <a:ext cx="3200400" cy="215444"/>
          </a:xfrm>
          <a:prstGeom prst="rect">
            <a:avLst/>
          </a:prstGeom>
          <a:noFill/>
        </p:spPr>
        <p:txBody>
          <a:bodyPr wrap="square" rtlCol="0">
            <a:spAutoFit/>
          </a:bodyPr>
          <a:lstStyle/>
          <a:p>
            <a:pPr>
              <a:defRPr/>
            </a:pPr>
            <a:r>
              <a:rPr lang="en-US" sz="800" dirty="0" smtClean="0">
                <a:solidFill>
                  <a:srgbClr val="FFFFFF"/>
                </a:solidFill>
              </a:rPr>
              <a:t> © 2012</a:t>
            </a:r>
            <a:r>
              <a:rPr lang="en-US" sz="800" baseline="0" dirty="0" smtClean="0">
                <a:solidFill>
                  <a:srgbClr val="FFFFFF"/>
                </a:solidFill>
              </a:rPr>
              <a:t> </a:t>
            </a:r>
            <a:r>
              <a:rPr lang="en-US" sz="800" dirty="0" smtClean="0">
                <a:solidFill>
                  <a:srgbClr val="FFFFFF"/>
                </a:solidFill>
              </a:rPr>
              <a:t>TeleCommunication Systems, Inc.</a:t>
            </a:r>
            <a:endParaRPr lang="en-US" sz="800" dirty="0">
              <a:solidFill>
                <a:srgbClr val="FFFFFF"/>
              </a:solidFill>
            </a:endParaRPr>
          </a:p>
        </p:txBody>
      </p:sp>
      <p:pic>
        <p:nvPicPr>
          <p:cNvPr id="39" name="Picture 38" descr="TCS logo B&amp;Y_June_2006USE.jpg"/>
          <p:cNvPicPr>
            <a:picLocks noChangeAspect="1"/>
          </p:cNvPicPr>
          <p:nvPr userDrawn="1"/>
        </p:nvPicPr>
        <p:blipFill>
          <a:blip r:embed="rId11" cstate="print"/>
          <a:stretch>
            <a:fillRect/>
          </a:stretch>
        </p:blipFill>
        <p:spPr>
          <a:xfrm>
            <a:off x="6553200" y="6324600"/>
            <a:ext cx="2133600" cy="467347"/>
          </a:xfrm>
          <a:prstGeom prst="rect">
            <a:avLst/>
          </a:prstGeom>
        </p:spPr>
      </p:pic>
      <p:sp>
        <p:nvSpPr>
          <p:cNvPr id="46" name="Rectangle 45"/>
          <p:cNvSpPr/>
          <p:nvPr userDrawn="1"/>
        </p:nvSpPr>
        <p:spPr>
          <a:xfrm>
            <a:off x="0" y="0"/>
            <a:ext cx="9144000" cy="152400"/>
          </a:xfrm>
          <a:prstGeom prst="rect">
            <a:avLst/>
          </a:prstGeom>
          <a:gradFill>
            <a:gsLst>
              <a:gs pos="0">
                <a:srgbClr val="002858"/>
              </a:gs>
              <a:gs pos="13000">
                <a:srgbClr val="013A8D">
                  <a:alpha val="52941"/>
                </a:srgbClr>
              </a:gs>
              <a:gs pos="61000">
                <a:srgbClr val="5197FD"/>
              </a:gs>
              <a:gs pos="92000">
                <a:srgbClr val="00285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xmlns="" val="3201899227"/>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Lst>
  <p:hf hdr="0" ftr="0" dt="0"/>
  <p:txStyles>
    <p:titleStyle>
      <a:lvl1pPr algn="l" defTabSz="914400" rtl="0" eaLnBrk="1" latinLnBrk="0" hangingPunct="1">
        <a:spcBef>
          <a:spcPct val="0"/>
        </a:spcBef>
        <a:buNone/>
        <a:defRPr sz="3200" b="1" kern="1200">
          <a:solidFill>
            <a:srgbClr val="000000"/>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600" kern="1200">
          <a:solidFill>
            <a:srgbClr val="000000"/>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rgbClr val="000000"/>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0"/>
            <a:ext cx="7772400" cy="914400"/>
          </a:xfrm>
        </p:spPr>
        <p:txBody>
          <a:bodyPr>
            <a:normAutofit/>
          </a:bodyPr>
          <a:lstStyle/>
          <a:p>
            <a:r>
              <a:rPr lang="en-US" dirty="0" smtClean="0"/>
              <a:t>Single FQDN Issues</a:t>
            </a:r>
            <a:endParaRPr lang="en-US" dirty="0"/>
          </a:p>
        </p:txBody>
      </p:sp>
      <p:sp>
        <p:nvSpPr>
          <p:cNvPr id="3" name="Subtitle 2"/>
          <p:cNvSpPr>
            <a:spLocks noGrp="1"/>
          </p:cNvSpPr>
          <p:nvPr>
            <p:ph type="subTitle" idx="1"/>
          </p:nvPr>
        </p:nvSpPr>
        <p:spPr>
          <a:xfrm>
            <a:off x="1371600" y="4876800"/>
            <a:ext cx="6400800" cy="609600"/>
          </a:xfrm>
        </p:spPr>
        <p:txBody>
          <a:bodyPr>
            <a:noAutofit/>
          </a:bodyPr>
          <a:lstStyle/>
          <a:p>
            <a:pPr>
              <a:lnSpc>
                <a:spcPct val="120000"/>
              </a:lnSpc>
            </a:pPr>
            <a:endParaRPr lang="en-US" sz="2000" b="1" dirty="0" smtClean="0">
              <a:solidFill>
                <a:srgbClr val="002858"/>
              </a:solidFill>
            </a:endParaRPr>
          </a:p>
          <a:p>
            <a:pPr>
              <a:lnSpc>
                <a:spcPct val="120000"/>
              </a:lnSpc>
            </a:pPr>
            <a:r>
              <a:rPr lang="en-US" sz="2000" b="1" dirty="0" smtClean="0">
                <a:solidFill>
                  <a:srgbClr val="002858"/>
                </a:solidFill>
              </a:rPr>
              <a:t>April 12, 2012</a:t>
            </a:r>
            <a:endParaRPr lang="en-US" sz="2000" b="1" dirty="0">
              <a:solidFill>
                <a:srgbClr val="002858"/>
              </a:solidFill>
            </a:endParaRPr>
          </a:p>
        </p:txBody>
      </p:sp>
    </p:spTree>
    <p:extLst>
      <p:ext uri="{BB962C8B-B14F-4D97-AF65-F5344CB8AC3E}">
        <p14:creationId xmlns:p14="http://schemas.microsoft.com/office/powerpoint/2010/main" xmlns="" val="30706860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ID Steering</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An alternative or complimentary method for this problem is to enable steering to various SLP’s based on Application ID.</a:t>
            </a:r>
          </a:p>
          <a:p>
            <a:r>
              <a:rPr lang="en-US" dirty="0" smtClean="0"/>
              <a:t>The SLP will analyze the incoming application ID’s and forward the location request to an appropriate SLP.</a:t>
            </a:r>
          </a:p>
          <a:p>
            <a:r>
              <a:rPr lang="en-US" dirty="0" smtClean="0"/>
              <a:t>This method would give the highest granularity for enabling the various location ecosystems.</a:t>
            </a:r>
          </a:p>
          <a:p>
            <a:r>
              <a:rPr lang="en-US" dirty="0" smtClean="0"/>
              <a:t>There are several hurdles to this approach:</a:t>
            </a:r>
          </a:p>
          <a:p>
            <a:pPr lvl="1"/>
            <a:r>
              <a:rPr lang="en-US" dirty="0" smtClean="0"/>
              <a:t>Handset support for a secure method for setting application ID.</a:t>
            </a:r>
          </a:p>
          <a:p>
            <a:pPr lvl="1"/>
            <a:r>
              <a:rPr lang="en-US" dirty="0" smtClean="0"/>
              <a:t>Adoption by existing application providers and environments would be difficult.</a:t>
            </a:r>
          </a:p>
          <a:p>
            <a:r>
              <a:rPr lang="en-US" dirty="0" smtClean="0"/>
              <a:t>The application ID concept will still need to be addressed on the handsets regardless of the enablement of multiple SUPL environments.</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10</a:t>
            </a:fld>
            <a:endParaRPr lang="en-US" dirty="0">
              <a:solidFill>
                <a:prstClr val="white"/>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52400" y="228600"/>
            <a:ext cx="8305800" cy="715962"/>
          </a:xfrm>
        </p:spPr>
        <p:txBody>
          <a:bodyPr/>
          <a:lstStyle/>
          <a:p>
            <a:r>
              <a:rPr lang="en-US" dirty="0" smtClean="0">
                <a:latin typeface="Calibri" pitchFamily="34" charset="0"/>
              </a:rPr>
              <a:t>Next Steps</a:t>
            </a:r>
          </a:p>
        </p:txBody>
      </p:sp>
      <p:sp>
        <p:nvSpPr>
          <p:cNvPr id="19459" name="Content Placeholder 16"/>
          <p:cNvSpPr>
            <a:spLocks noGrp="1"/>
          </p:cNvSpPr>
          <p:nvPr>
            <p:ph idx="1"/>
          </p:nvPr>
        </p:nvSpPr>
        <p:spPr>
          <a:xfrm>
            <a:off x="354843" y="1219200"/>
            <a:ext cx="8570794" cy="4939351"/>
          </a:xfrm>
        </p:spPr>
        <p:txBody>
          <a:bodyPr>
            <a:normAutofit/>
          </a:bodyPr>
          <a:lstStyle/>
          <a:p>
            <a:pPr>
              <a:buNone/>
            </a:pPr>
            <a:endParaRPr lang="en-US" sz="1100" b="1" u="sng" dirty="0" smtClean="0">
              <a:latin typeface="Calibri" pitchFamily="34" charset="0"/>
            </a:endParaRPr>
          </a:p>
          <a:p>
            <a:r>
              <a:rPr lang="en-US" sz="2400" dirty="0" smtClean="0">
                <a:latin typeface="Calibri" pitchFamily="34" charset="0"/>
                <a:cs typeface="Calibri" pitchFamily="34" charset="0"/>
              </a:rPr>
              <a:t>Review multiple FQDN approach with our individual companies</a:t>
            </a:r>
            <a:r>
              <a:rPr lang="en-US" sz="2400" dirty="0" smtClean="0">
                <a:latin typeface="Calibri" pitchFamily="34" charset="0"/>
                <a:cs typeface="Calibri" pitchFamily="34" charset="0"/>
              </a:rPr>
              <a:t>.</a:t>
            </a:r>
          </a:p>
          <a:p>
            <a:r>
              <a:rPr lang="en-US" sz="2400" dirty="0" smtClean="0">
                <a:latin typeface="Calibri" pitchFamily="34" charset="0"/>
                <a:cs typeface="Calibri" pitchFamily="34" charset="0"/>
              </a:rPr>
              <a:t>Review Application ID support.</a:t>
            </a:r>
            <a:endParaRPr lang="en-US" sz="2400" dirty="0" smtClean="0">
              <a:latin typeface="Calibri" pitchFamily="34" charset="0"/>
              <a:cs typeface="Calibri" pitchFamily="34" charset="0"/>
            </a:endParaRPr>
          </a:p>
          <a:p>
            <a:r>
              <a:rPr lang="en-US" sz="2400" dirty="0" smtClean="0">
                <a:latin typeface="Calibri" pitchFamily="34" charset="0"/>
                <a:cs typeface="Calibri" pitchFamily="34" charset="0"/>
              </a:rPr>
              <a:t>If there is general support, start work on the Managed Object </a:t>
            </a:r>
            <a:r>
              <a:rPr lang="en-US" sz="2400" dirty="0" smtClean="0">
                <a:latin typeface="Calibri" pitchFamily="34" charset="0"/>
                <a:cs typeface="Calibri" pitchFamily="34" charset="0"/>
              </a:rPr>
              <a:t>with contributions</a:t>
            </a:r>
            <a:r>
              <a:rPr lang="en-US" sz="2400" dirty="0" smtClean="0">
                <a:latin typeface="Calibri" pitchFamily="34" charset="0"/>
                <a:cs typeface="Calibri" pitchFamily="34" charset="0"/>
              </a:rPr>
              <a:t>.</a:t>
            </a:r>
          </a:p>
          <a:p>
            <a:r>
              <a:rPr lang="en-US" sz="2400" dirty="0" smtClean="0">
                <a:latin typeface="Calibri" pitchFamily="34" charset="0"/>
                <a:cs typeface="Calibri" pitchFamily="34" charset="0"/>
              </a:rPr>
              <a:t>Propose next conference call we continue dialogue after discussions with </a:t>
            </a:r>
            <a:r>
              <a:rPr lang="en-US" sz="2400" smtClean="0">
                <a:latin typeface="Calibri" pitchFamily="34" charset="0"/>
                <a:cs typeface="Calibri" pitchFamily="34" charset="0"/>
              </a:rPr>
              <a:t>our companies.</a:t>
            </a:r>
            <a:endParaRPr lang="en-US" sz="2400" dirty="0" smtClean="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11</a:t>
            </a:fld>
            <a:endParaRPr lang="en-US" dirty="0">
              <a:solidFill>
                <a:prstClr val="white"/>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3017838"/>
            <a:ext cx="2362200" cy="715962"/>
          </a:xfrm>
        </p:spPr>
        <p:txBody>
          <a:bodyPr/>
          <a:lstStyle/>
          <a:p>
            <a:r>
              <a:rPr lang="en-US" dirty="0" smtClean="0"/>
              <a:t>Thank-you</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12</a:t>
            </a:fld>
            <a:endParaRPr lang="en-US" dirty="0">
              <a:solidFill>
                <a:prstClr val="white"/>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715962"/>
          </a:xfrm>
        </p:spPr>
        <p:txBody>
          <a:bodyPr/>
          <a:lstStyle/>
          <a:p>
            <a:pPr algn="ctr"/>
            <a:r>
              <a:rPr lang="en-US" dirty="0" smtClean="0">
                <a:latin typeface="Calibri" pitchFamily="34" charset="0"/>
              </a:rPr>
              <a:t>Discussion Topics</a:t>
            </a:r>
            <a:endParaRPr lang="en-US" dirty="0">
              <a:latin typeface="Calibri" pitchFamily="34" charset="0"/>
            </a:endParaRPr>
          </a:p>
        </p:txBody>
      </p:sp>
      <p:sp>
        <p:nvSpPr>
          <p:cNvPr id="3" name="Content Placeholder 2"/>
          <p:cNvSpPr>
            <a:spLocks noGrp="1"/>
          </p:cNvSpPr>
          <p:nvPr>
            <p:ph idx="1"/>
          </p:nvPr>
        </p:nvSpPr>
        <p:spPr>
          <a:xfrm>
            <a:off x="381000" y="1600200"/>
            <a:ext cx="8229600" cy="4191000"/>
          </a:xfrm>
        </p:spPr>
        <p:txBody>
          <a:bodyPr>
            <a:normAutofit/>
          </a:bodyPr>
          <a:lstStyle/>
          <a:p>
            <a:pPr>
              <a:spcBef>
                <a:spcPts val="800"/>
              </a:spcBef>
            </a:pPr>
            <a:r>
              <a:rPr lang="en-US" dirty="0" smtClean="0">
                <a:latin typeface="Calibri" pitchFamily="34" charset="0"/>
              </a:rPr>
              <a:t>Single FQDN issue </a:t>
            </a:r>
            <a:r>
              <a:rPr lang="en-US" dirty="0" smtClean="0">
                <a:latin typeface="Calibri" pitchFamily="34" charset="0"/>
              </a:rPr>
              <a:t>overview</a:t>
            </a:r>
          </a:p>
          <a:p>
            <a:pPr>
              <a:spcBef>
                <a:spcPts val="800"/>
              </a:spcBef>
            </a:pPr>
            <a:r>
              <a:rPr lang="en-US" dirty="0" smtClean="0">
                <a:latin typeface="Calibri" pitchFamily="34" charset="0"/>
              </a:rPr>
              <a:t>Support for multiple FQDN’s</a:t>
            </a:r>
          </a:p>
          <a:p>
            <a:pPr>
              <a:spcBef>
                <a:spcPts val="800"/>
              </a:spcBef>
            </a:pPr>
            <a:r>
              <a:rPr lang="en-US" dirty="0" smtClean="0">
                <a:latin typeface="Calibri" pitchFamily="34" charset="0"/>
              </a:rPr>
              <a:t>Application ID Steering</a:t>
            </a:r>
          </a:p>
          <a:p>
            <a:pPr>
              <a:spcBef>
                <a:spcPts val="800"/>
              </a:spcBef>
            </a:pPr>
            <a:r>
              <a:rPr lang="en-US" dirty="0" smtClean="0">
                <a:latin typeface="Calibri" pitchFamily="34" charset="0"/>
              </a:rPr>
              <a:t>Next steps</a:t>
            </a:r>
            <a:endParaRPr lang="en-US" dirty="0" smtClean="0">
              <a:latin typeface="Calibri" pitchFamily="34" charset="0"/>
            </a:endParaRPr>
          </a:p>
          <a:p>
            <a:pPr>
              <a:spcBef>
                <a:spcPts val="800"/>
              </a:spcBef>
            </a:pPr>
            <a:endParaRPr lang="en-US" dirty="0" smtClean="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2</a:t>
            </a:fld>
            <a:endParaRPr lang="en-US" dirty="0">
              <a:solidFill>
                <a:prstClr val="white"/>
              </a:solidFill>
            </a:endParaRPr>
          </a:p>
        </p:txBody>
      </p:sp>
    </p:spTree>
    <p:extLst>
      <p:ext uri="{BB962C8B-B14F-4D97-AF65-F5344CB8AC3E}">
        <p14:creationId xmlns:p14="http://schemas.microsoft.com/office/powerpoint/2010/main" xmlns="" val="15665318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FQDN Overview</a:t>
            </a:r>
            <a:endParaRPr lang="en-US" dirty="0"/>
          </a:p>
        </p:txBody>
      </p:sp>
      <p:sp>
        <p:nvSpPr>
          <p:cNvPr id="3" name="Content Placeholder 2"/>
          <p:cNvSpPr>
            <a:spLocks noGrp="1"/>
          </p:cNvSpPr>
          <p:nvPr>
            <p:ph idx="1"/>
          </p:nvPr>
        </p:nvSpPr>
        <p:spPr>
          <a:xfrm>
            <a:off x="457200" y="990600"/>
            <a:ext cx="8229600" cy="4525963"/>
          </a:xfrm>
        </p:spPr>
        <p:txBody>
          <a:bodyPr>
            <a:normAutofit/>
          </a:bodyPr>
          <a:lstStyle/>
          <a:p>
            <a:r>
              <a:rPr lang="en-US" dirty="0" smtClean="0"/>
              <a:t>Starting with SUPL 1.0, the H-SLP has been defined with a single FQDN (Fully Qualified Domain Name).</a:t>
            </a:r>
          </a:p>
          <a:p>
            <a:r>
              <a:rPr lang="en-US" dirty="0" smtClean="0"/>
              <a:t>A single FQDN was defined in the standard to maximize the potential revenue an operator can receive for location applications.  It also gives the operator the most control over the location ecosystem.</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3</a:t>
            </a:fld>
            <a:endParaRPr lang="en-US" dirty="0">
              <a:solidFill>
                <a:prstClr val="white"/>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FQDN Issues</a:t>
            </a:r>
            <a:endParaRPr lang="en-US" dirty="0"/>
          </a:p>
        </p:txBody>
      </p:sp>
      <p:sp>
        <p:nvSpPr>
          <p:cNvPr id="3" name="Content Placeholder 2"/>
          <p:cNvSpPr>
            <a:spLocks noGrp="1"/>
          </p:cNvSpPr>
          <p:nvPr>
            <p:ph idx="1"/>
          </p:nvPr>
        </p:nvSpPr>
        <p:spPr>
          <a:xfrm>
            <a:off x="457200" y="990600"/>
            <a:ext cx="8229600" cy="4525963"/>
          </a:xfrm>
        </p:spPr>
        <p:txBody>
          <a:bodyPr>
            <a:normAutofit/>
          </a:bodyPr>
          <a:lstStyle/>
          <a:p>
            <a:r>
              <a:rPr lang="en-US" dirty="0" smtClean="0"/>
              <a:t>What has happened in the market is that operating system manufacturers have defined the FQDN to default to their servers.  The operator may override and provision their own FQDN if desired.</a:t>
            </a:r>
          </a:p>
          <a:p>
            <a:r>
              <a:rPr lang="en-US" dirty="0" smtClean="0"/>
              <a:t>Handset manufacturers have also provisioned their own FQDN in many cases.</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4</a:t>
            </a:fld>
            <a:endParaRPr lang="en-US" dirty="0">
              <a:solidFill>
                <a:prstClr val="white"/>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FQDN Ramifications</a:t>
            </a:r>
            <a:endParaRPr lang="en-US" dirty="0"/>
          </a:p>
        </p:txBody>
      </p:sp>
      <p:sp>
        <p:nvSpPr>
          <p:cNvPr id="3" name="Content Placeholder 2"/>
          <p:cNvSpPr>
            <a:spLocks noGrp="1"/>
          </p:cNvSpPr>
          <p:nvPr>
            <p:ph idx="1"/>
          </p:nvPr>
        </p:nvSpPr>
        <p:spPr>
          <a:xfrm>
            <a:off x="457200" y="990600"/>
            <a:ext cx="8229600" cy="4525963"/>
          </a:xfrm>
        </p:spPr>
        <p:txBody>
          <a:bodyPr>
            <a:normAutofit fontScale="85000" lnSpcReduction="10000"/>
          </a:bodyPr>
          <a:lstStyle/>
          <a:p>
            <a:r>
              <a:rPr lang="en-US" dirty="0" smtClean="0"/>
              <a:t>The operating system manufacturers have been very successful deploying free applications diverting potential revenue from LBS applications.</a:t>
            </a:r>
          </a:p>
          <a:p>
            <a:r>
              <a:rPr lang="en-US" dirty="0" smtClean="0"/>
              <a:t>The handset manufacturers have a very large cost burden with no revenue to support their own SUPL servers.</a:t>
            </a:r>
          </a:p>
          <a:p>
            <a:r>
              <a:rPr lang="en-US" dirty="0" smtClean="0"/>
              <a:t>Operators are very hesitant to provide their own SUPL servers as they then take on all of the transaction costs for the free operating system vendor and handset manufacturers applications before they can start making money on LBS.</a:t>
            </a:r>
          </a:p>
          <a:p>
            <a:r>
              <a:rPr lang="en-US" dirty="0" smtClean="0"/>
              <a:t>An operator provided solution will always provide better location using cellular RF data as they provision the cellsite RF characteristics.  All other players must “learn” the cellsite location and RF characteristics. Due to this, the overall location experience suffers.</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5</a:t>
            </a:fld>
            <a:endParaRPr lang="en-US" dirty="0">
              <a:solidFill>
                <a:prstClr val="white"/>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Multiple FQDN Proposed </a:t>
            </a:r>
            <a:r>
              <a:rPr lang="en-US" dirty="0" smtClean="0"/>
              <a:t>Solution</a:t>
            </a:r>
            <a:endParaRPr lang="en-US" dirty="0"/>
          </a:p>
        </p:txBody>
      </p:sp>
      <p:sp>
        <p:nvSpPr>
          <p:cNvPr id="3" name="Content Placeholder 2"/>
          <p:cNvSpPr>
            <a:spLocks noGrp="1"/>
          </p:cNvSpPr>
          <p:nvPr>
            <p:ph idx="1"/>
          </p:nvPr>
        </p:nvSpPr>
        <p:spPr>
          <a:xfrm>
            <a:off x="457200" y="1295400"/>
            <a:ext cx="8229600" cy="4525963"/>
          </a:xfrm>
        </p:spPr>
        <p:txBody>
          <a:bodyPr>
            <a:normAutofit/>
          </a:bodyPr>
          <a:lstStyle/>
          <a:p>
            <a:r>
              <a:rPr lang="en-US" dirty="0" smtClean="0"/>
              <a:t>The single FQDN restriction has to be lifted.</a:t>
            </a:r>
          </a:p>
          <a:p>
            <a:r>
              <a:rPr lang="en-US" dirty="0" smtClean="0"/>
              <a:t>The proposed method for this is to expand the Managed Object definition to allow for specification of multiple FQDNs.</a:t>
            </a:r>
          </a:p>
          <a:p>
            <a:r>
              <a:rPr lang="en-US" dirty="0" smtClean="0"/>
              <a:t>This technique is good as the operator regains control over who gets to provide service and under what scenarios.</a:t>
            </a:r>
          </a:p>
          <a:p>
            <a:r>
              <a:rPr lang="en-US" dirty="0" smtClean="0"/>
              <a:t>The Managed Object is independent of the SUPL protocol definition, so this technique does not affect the current standards.</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6</a:t>
            </a:fld>
            <a:endParaRPr lang="en-US" dirty="0">
              <a:solidFill>
                <a:prstClr val="white"/>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Players to Enable</a:t>
            </a:r>
            <a:endParaRPr lang="en-US" dirty="0"/>
          </a:p>
        </p:txBody>
      </p:sp>
      <p:sp>
        <p:nvSpPr>
          <p:cNvPr id="3" name="Content Placeholder 2"/>
          <p:cNvSpPr>
            <a:spLocks noGrp="1"/>
          </p:cNvSpPr>
          <p:nvPr>
            <p:ph idx="1"/>
          </p:nvPr>
        </p:nvSpPr>
        <p:spPr/>
        <p:txBody>
          <a:bodyPr/>
          <a:lstStyle/>
          <a:p>
            <a:r>
              <a:rPr lang="en-US" dirty="0" smtClean="0"/>
              <a:t>Operators</a:t>
            </a:r>
          </a:p>
          <a:p>
            <a:r>
              <a:rPr lang="en-US" dirty="0" smtClean="0"/>
              <a:t>Operating Systems providers</a:t>
            </a:r>
          </a:p>
          <a:p>
            <a:r>
              <a:rPr lang="en-US" dirty="0" smtClean="0"/>
              <a:t>Handset manufacturers</a:t>
            </a:r>
          </a:p>
          <a:p>
            <a:r>
              <a:rPr lang="en-US" dirty="0" smtClean="0"/>
              <a:t>SUPL server providers</a:t>
            </a:r>
          </a:p>
          <a:p>
            <a:r>
              <a:rPr lang="en-US" dirty="0" smtClean="0"/>
              <a:t>Application Developers with relationships to SUPL server providers.</a:t>
            </a:r>
          </a:p>
          <a:p>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7</a:t>
            </a:fld>
            <a:endParaRPr lang="en-US" dirty="0">
              <a:solidFill>
                <a:prstClr val="white"/>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FQDN additions </a:t>
            </a:r>
            <a:r>
              <a:rPr lang="en-US" dirty="0" smtClean="0"/>
              <a:t>to the Managed Object</a:t>
            </a:r>
            <a:endParaRPr lang="en-US" dirty="0"/>
          </a:p>
        </p:txBody>
      </p:sp>
      <p:sp>
        <p:nvSpPr>
          <p:cNvPr id="3" name="Content Placeholder 2"/>
          <p:cNvSpPr>
            <a:spLocks noGrp="1"/>
          </p:cNvSpPr>
          <p:nvPr>
            <p:ph idx="1"/>
          </p:nvPr>
        </p:nvSpPr>
        <p:spPr/>
        <p:txBody>
          <a:bodyPr/>
          <a:lstStyle/>
          <a:p>
            <a:r>
              <a:rPr lang="en-US" dirty="0" smtClean="0"/>
              <a:t>FQDNs for each of the location players in previous slide for commercial location.</a:t>
            </a:r>
          </a:p>
          <a:p>
            <a:r>
              <a:rPr lang="en-US" dirty="0" smtClean="0"/>
              <a:t>Roaming Partner H-SLP FQDNs</a:t>
            </a:r>
          </a:p>
          <a:p>
            <a:r>
              <a:rPr lang="en-US" dirty="0" smtClean="0"/>
              <a:t>Roaming Partner E-SLP FQDNs</a:t>
            </a:r>
          </a:p>
          <a:p>
            <a:r>
              <a:rPr lang="en-US" dirty="0" smtClean="0"/>
              <a:t>D-SLPs (need geographic service area added)</a:t>
            </a:r>
          </a:p>
          <a:p>
            <a:r>
              <a:rPr lang="en-US" dirty="0" smtClean="0"/>
              <a:t>Each SLP could also have their certificate added to the Managed Object.</a:t>
            </a:r>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8</a:t>
            </a:fld>
            <a:endParaRPr lang="en-US" dirty="0">
              <a:solidFill>
                <a:prstClr val="white"/>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Handset Implications for the extended Managed Object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schema for the Managed Object needs to be defined so that existing implementations that rely on a single FQDN are not broken.</a:t>
            </a:r>
          </a:p>
          <a:p>
            <a:r>
              <a:rPr lang="en-US" dirty="0" smtClean="0"/>
              <a:t>If backward compatibility is maintained, the updated Managed Object can be applied for all SUPL versions: 1.0, 2.0, 2.1, 3.0.</a:t>
            </a:r>
          </a:p>
          <a:p>
            <a:r>
              <a:rPr lang="en-US" dirty="0" smtClean="0"/>
              <a:t>On the API level, JSR-179, JSR-293 and Android all support defining a criteria which when set will return a list of location providers.  This mechanism could be used to provide the multiple FQDNs.  If we don’t want to open up general use of multiple FQDNs to the developer community, each of the location players will be able to query and utilize their FQDN provisioned in the Managed Object.</a:t>
            </a:r>
            <a:endParaRPr lang="en-US" dirty="0"/>
          </a:p>
        </p:txBody>
      </p:sp>
      <p:sp>
        <p:nvSpPr>
          <p:cNvPr id="4" name="Slide Number Placeholder 3"/>
          <p:cNvSpPr>
            <a:spLocks noGrp="1"/>
          </p:cNvSpPr>
          <p:nvPr>
            <p:ph type="sldNum" sz="quarter" idx="12"/>
          </p:nvPr>
        </p:nvSpPr>
        <p:spPr/>
        <p:txBody>
          <a:bodyPr/>
          <a:lstStyle/>
          <a:p>
            <a:fld id="{323E0F49-E4C1-4957-B4BF-F27CF8E0D536}" type="slidenum">
              <a:rPr lang="en-US" smtClean="0">
                <a:solidFill>
                  <a:prstClr val="white"/>
                </a:solidFill>
              </a:rPr>
              <a:pPr/>
              <a:t>9</a:t>
            </a:fld>
            <a:endParaRPr lang="en-US" dirty="0">
              <a:solidFill>
                <a:prstClr val="white"/>
              </a:solidFill>
            </a:endParaRPr>
          </a:p>
        </p:txBody>
      </p:sp>
    </p:spTree>
  </p:cSld>
  <p:clrMapOvr>
    <a:masterClrMapping/>
  </p:clrMapOvr>
</p:sld>
</file>

<file path=ppt/theme/theme1.xml><?xml version="1.0" encoding="utf-8"?>
<a:theme xmlns:a="http://schemas.openxmlformats.org/drawingml/2006/main" name="Custom Desig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TCS Earthen Palette">
      <a:dk1>
        <a:srgbClr val="ECEBE3"/>
      </a:dk1>
      <a:lt1>
        <a:sysClr val="window" lastClr="FFFFFF"/>
      </a:lt1>
      <a:dk2>
        <a:srgbClr val="D1CC9B"/>
      </a:dk2>
      <a:lt2>
        <a:srgbClr val="EEECE1"/>
      </a:lt2>
      <a:accent1>
        <a:srgbClr val="6C96A5"/>
      </a:accent1>
      <a:accent2>
        <a:srgbClr val="95CE9C"/>
      </a:accent2>
      <a:accent3>
        <a:srgbClr val="D1CC9B"/>
      </a:accent3>
      <a:accent4>
        <a:srgbClr val="FCBF89"/>
      </a:accent4>
      <a:accent5>
        <a:srgbClr val="B5CAD2"/>
      </a:accent5>
      <a:accent6>
        <a:srgbClr val="F79646"/>
      </a:accent6>
      <a:hlink>
        <a:srgbClr val="81C4FB"/>
      </a:hlink>
      <a:folHlink>
        <a:srgbClr val="FFFFFF"/>
      </a:folHlink>
    </a:clrScheme>
    <a:fontScheme name="TCS Presentation">
      <a:majorFont>
        <a:latin typeface="Arial"/>
        <a:ea typeface=""/>
        <a:cs typeface=""/>
      </a:majorFont>
      <a:minorFont>
        <a:latin typeface="Arial"/>
        <a:ea typeface=""/>
        <a:cs typeface=""/>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ustom Desig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TCS Earthen Palette">
      <a:dk1>
        <a:srgbClr val="ECEBE3"/>
      </a:dk1>
      <a:lt1>
        <a:sysClr val="window" lastClr="FFFFFF"/>
      </a:lt1>
      <a:dk2>
        <a:srgbClr val="D1CC9B"/>
      </a:dk2>
      <a:lt2>
        <a:srgbClr val="EEECE1"/>
      </a:lt2>
      <a:accent1>
        <a:srgbClr val="6C96A5"/>
      </a:accent1>
      <a:accent2>
        <a:srgbClr val="95CE9C"/>
      </a:accent2>
      <a:accent3>
        <a:srgbClr val="D1CC9B"/>
      </a:accent3>
      <a:accent4>
        <a:srgbClr val="FCBF89"/>
      </a:accent4>
      <a:accent5>
        <a:srgbClr val="B5CAD2"/>
      </a:accent5>
      <a:accent6>
        <a:srgbClr val="F79646"/>
      </a:accent6>
      <a:hlink>
        <a:srgbClr val="81C4FB"/>
      </a:hlink>
      <a:folHlink>
        <a:srgbClr val="FFFFFF"/>
      </a:folHlink>
    </a:clrScheme>
    <a:fontScheme name="TCS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Target_x0020_Audiences xmlns="10bbafab-314a-4369-8d20-f0e0b12d7fe5"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250E05E0D6C82643B3E1615CDFF0CA81" ma:contentTypeVersion="2" ma:contentTypeDescription="Create a new document." ma:contentTypeScope="" ma:versionID="ad74ff94b3a77610a07b02b5640703e2">
  <xsd:schema xmlns:xsd="http://www.w3.org/2001/XMLSchema" xmlns:p="http://schemas.microsoft.com/office/2006/metadata/properties" xmlns:ns2="10bbafab-314a-4369-8d20-f0e0b12d7fe5" targetNamespace="http://schemas.microsoft.com/office/2006/metadata/properties" ma:root="true" ma:fieldsID="2bada34ff7c9b2888480173f494d589c" ns2:_="">
    <xsd:import namespace="10bbafab-314a-4369-8d20-f0e0b12d7fe5"/>
    <xsd:element name="properties">
      <xsd:complexType>
        <xsd:sequence>
          <xsd:element name="documentManagement">
            <xsd:complexType>
              <xsd:all>
                <xsd:element ref="ns2:Target_x0020_Audiences" minOccurs="0"/>
              </xsd:all>
            </xsd:complexType>
          </xsd:element>
        </xsd:sequence>
      </xsd:complexType>
    </xsd:element>
  </xsd:schema>
  <xsd:schema xmlns:xsd="http://www.w3.org/2001/XMLSchema" xmlns:dms="http://schemas.microsoft.com/office/2006/documentManagement/types" targetNamespace="10bbafab-314a-4369-8d20-f0e0b12d7fe5" elementFormDefault="qualified">
    <xsd:import namespace="http://schemas.microsoft.com/office/2006/documentManagement/types"/>
    <xsd:element name="Target_x0020_Audiences" ma:index="9"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ma:index="8"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AAAA6842-1A81-440C-9FF0-81F44B8C1487}">
  <ds:schemaRefs>
    <ds:schemaRef ds:uri="http://schemas.microsoft.com/office/2006/metadata/customXsn"/>
  </ds:schemaRefs>
</ds:datastoreItem>
</file>

<file path=customXml/itemProps2.xml><?xml version="1.0" encoding="utf-8"?>
<ds:datastoreItem xmlns:ds="http://schemas.openxmlformats.org/officeDocument/2006/customXml" ds:itemID="{3A7D049C-B6E1-449D-A922-4E7ECBE35E78}">
  <ds:schemaRefs>
    <ds:schemaRef ds:uri="http://schemas.microsoft.com/sharepoint/v3/contenttype/forms"/>
  </ds:schemaRefs>
</ds:datastoreItem>
</file>

<file path=customXml/itemProps3.xml><?xml version="1.0" encoding="utf-8"?>
<ds:datastoreItem xmlns:ds="http://schemas.openxmlformats.org/officeDocument/2006/customXml" ds:itemID="{EBACD037-7D6D-4564-971D-FE48C2004F50}">
  <ds:schemaRefs>
    <ds:schemaRef ds:uri="http://schemas.openxmlformats.org/package/2006/metadata/core-properties"/>
    <ds:schemaRef ds:uri="http://purl.org/dc/elements/1.1/"/>
    <ds:schemaRef ds:uri="http://www.w3.org/XML/1998/namespace"/>
    <ds:schemaRef ds:uri="10bbafab-314a-4369-8d20-f0e0b12d7fe5"/>
    <ds:schemaRef ds:uri="http://purl.org/dc/terms/"/>
    <ds:schemaRef ds:uri="http://schemas.microsoft.com/office/2006/documentManagement/types"/>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238A36BA-6A1B-4A11-BB06-0C6DEF481E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bbafab-314a-4369-8d20-f0e0b12d7fe5"/>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3618</TotalTime>
  <Words>702</Words>
  <Application>Microsoft Office PowerPoint</Application>
  <PresentationFormat>On-screen Show (4:3)</PresentationFormat>
  <Paragraphs>78</Paragraphs>
  <Slides>12</Slides>
  <Notes>12</Notes>
  <HiddenSlides>0</HiddenSlides>
  <MMClips>0</MMClips>
  <ScaleCrop>false</ScaleCrop>
  <HeadingPairs>
    <vt:vector size="4" baseType="variant">
      <vt:variant>
        <vt:lpstr>Theme</vt:lpstr>
      </vt:variant>
      <vt:variant>
        <vt:i4>5</vt:i4>
      </vt:variant>
      <vt:variant>
        <vt:lpstr>Slide Titles</vt:lpstr>
      </vt:variant>
      <vt:variant>
        <vt:i4>12</vt:i4>
      </vt:variant>
    </vt:vector>
  </HeadingPairs>
  <TitlesOfParts>
    <vt:vector size="17" baseType="lpstr">
      <vt:lpstr>Custom Design</vt:lpstr>
      <vt:lpstr>1_Custom Design</vt:lpstr>
      <vt:lpstr>2_Office Theme</vt:lpstr>
      <vt:lpstr>2_Custom Design</vt:lpstr>
      <vt:lpstr>4_Office Theme</vt:lpstr>
      <vt:lpstr>Single FQDN Issues</vt:lpstr>
      <vt:lpstr>Discussion Topics</vt:lpstr>
      <vt:lpstr>Single FQDN Overview</vt:lpstr>
      <vt:lpstr>Single FQDN Issues</vt:lpstr>
      <vt:lpstr>Single FQDN Ramifications</vt:lpstr>
      <vt:lpstr>Multiple FQDN Proposed Solution</vt:lpstr>
      <vt:lpstr>Location Players to Enable</vt:lpstr>
      <vt:lpstr>FQDN additions to the Managed Object</vt:lpstr>
      <vt:lpstr>Handset Implications for the extended Managed Object</vt:lpstr>
      <vt:lpstr>Application ID Steering</vt:lpstr>
      <vt:lpstr>Next Steps</vt:lpstr>
      <vt:lpstr>Thank-you</vt:lpstr>
    </vt:vector>
  </TitlesOfParts>
  <Company>TeleCommunications 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TCS Approved PPT template</dc:title>
  <dc:creator>pscroggins</dc:creator>
  <dc:description/>
  <cp:lastModifiedBy>PCT</cp:lastModifiedBy>
  <cp:revision>426</cp:revision>
  <cp:lastPrinted>2011-10-20T13:29:58Z</cp:lastPrinted>
  <dcterms:created xsi:type="dcterms:W3CDTF">2009-12-14T20:01:26Z</dcterms:created>
  <dcterms:modified xsi:type="dcterms:W3CDTF">2012-04-13T15:58:31Z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0x010100250E05E0D6C82643B3E1615CDFF0CA81</vt:lpwstr>
  </property>
</Properties>
</file>