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65" r:id="rId2"/>
  </p:sldMasterIdLst>
  <p:notesMasterIdLst>
    <p:notesMasterId r:id="rId15"/>
  </p:notesMasterIdLst>
  <p:handoutMasterIdLst>
    <p:handoutMasterId r:id="rId16"/>
  </p:handoutMasterIdLst>
  <p:sldIdLst>
    <p:sldId id="332" r:id="rId3"/>
    <p:sldId id="364" r:id="rId4"/>
    <p:sldId id="343" r:id="rId5"/>
    <p:sldId id="368" r:id="rId6"/>
    <p:sldId id="341" r:id="rId7"/>
    <p:sldId id="347" r:id="rId8"/>
    <p:sldId id="356" r:id="rId9"/>
    <p:sldId id="358" r:id="rId10"/>
    <p:sldId id="362" r:id="rId11"/>
    <p:sldId id="360" r:id="rId12"/>
    <p:sldId id="361" r:id="rId13"/>
    <p:sldId id="367" r:id="rId14"/>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OMA Staff" initials="OMA" lastIdx="2" clrIdx="0"/>
  <p:cmAuthor id="1" name="awachter" initials="aw" lastIdx="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66"/>
    <a:srgbClr val="D2DBFE"/>
    <a:srgbClr val="EAEEEE"/>
    <a:srgbClr val="EAEEFF"/>
    <a:srgbClr val="CC0000"/>
    <a:srgbClr val="99FF99"/>
    <a:srgbClr val="FFFFCC"/>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28" autoAdjust="0"/>
    <p:restoredTop sz="94660" autoAdjust="0"/>
  </p:normalViewPr>
  <p:slideViewPr>
    <p:cSldViewPr>
      <p:cViewPr>
        <p:scale>
          <a:sx n="99" d="100"/>
          <a:sy n="99" d="100"/>
        </p:scale>
        <p:origin x="-845" y="-58"/>
      </p:cViewPr>
      <p:guideLst>
        <p:guide orient="horz" pos="2208"/>
        <p:guide pos="2949"/>
      </p:guideLst>
    </p:cSldViewPr>
  </p:slideViewPr>
  <p:outlineViewPr>
    <p:cViewPr>
      <p:scale>
        <a:sx n="33" d="100"/>
        <a:sy n="33" d="100"/>
      </p:scale>
      <p:origin x="0" y="0"/>
    </p:cViewPr>
    <p:sldLst>
      <p:sld r:id="rId1" collapse="1"/>
      <p:sld r:id="rId2" collapse="1"/>
      <p:sld r:id="rId3" collapse="1"/>
      <p:sld r:id="rId4" collapse="1"/>
      <p:sld r:id="rId5" collapse="1"/>
      <p:sld r:id="rId6"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3154" y="-82"/>
      </p:cViewPr>
      <p:guideLst>
        <p:guide orient="horz" pos="2891"/>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_rels/viewProps.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slide" Target="slides/slide5.xml"/><Relationship Id="rId1" Type="http://schemas.openxmlformats.org/officeDocument/2006/relationships/slide" Target="slides/slide4.xml"/><Relationship Id="rId6" Type="http://schemas.openxmlformats.org/officeDocument/2006/relationships/slide" Target="slides/slide12.xml"/><Relationship Id="rId5" Type="http://schemas.openxmlformats.org/officeDocument/2006/relationships/slide" Target="slides/slide11.xml"/><Relationship Id="rId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37133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3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813699732"/>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060826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3498631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1226726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7236200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61938" y="1149350"/>
            <a:ext cx="8778875"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61938" y="3916363"/>
            <a:ext cx="8778875" cy="261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923704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261938" y="1149350"/>
            <a:ext cx="8778875" cy="5383213"/>
          </a:xfrm>
        </p:spPr>
        <p:txBody>
          <a:bodyPr/>
          <a:lstStyle/>
          <a:p>
            <a:pPr lvl="0"/>
            <a:endParaRPr lang="en-GB" noProof="0"/>
          </a:p>
        </p:txBody>
      </p:sp>
    </p:spTree>
    <p:extLst>
      <p:ext uri="{BB962C8B-B14F-4D97-AF65-F5344CB8AC3E}">
        <p14:creationId xmlns:p14="http://schemas.microsoft.com/office/powerpoint/2010/main" val="11286684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8589748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CB425EEF-3B19-4BE4-93CD-D04D8B8CD2CC}" type="datetimeFigureOut">
              <a:rPr lang="en-GB" smtClean="0"/>
              <a:t>19/12/2012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E79A00A-CFB2-4357-A5DE-DF7482EEBB81}" type="slidenum">
              <a:rPr lang="en-GB" smtClean="0"/>
              <a:t>‹#›</a:t>
            </a:fld>
            <a:endParaRPr lang="en-GB"/>
          </a:p>
        </p:txBody>
      </p:sp>
    </p:spTree>
    <p:extLst>
      <p:ext uri="{BB962C8B-B14F-4D97-AF65-F5344CB8AC3E}">
        <p14:creationId xmlns:p14="http://schemas.microsoft.com/office/powerpoint/2010/main" val="5817226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B425EEF-3B19-4BE4-93CD-D04D8B8CD2CC}" type="datetimeFigureOut">
              <a:rPr lang="en-GB" smtClean="0"/>
              <a:t>19/12/2012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E79A00A-CFB2-4357-A5DE-DF7482EEBB81}" type="slidenum">
              <a:rPr lang="en-GB" smtClean="0"/>
              <a:t>‹#›</a:t>
            </a:fld>
            <a:endParaRPr lang="en-GB"/>
          </a:p>
        </p:txBody>
      </p:sp>
    </p:spTree>
    <p:extLst>
      <p:ext uri="{BB962C8B-B14F-4D97-AF65-F5344CB8AC3E}">
        <p14:creationId xmlns:p14="http://schemas.microsoft.com/office/powerpoint/2010/main" val="28674089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425EEF-3B19-4BE4-93CD-D04D8B8CD2CC}" type="datetimeFigureOut">
              <a:rPr lang="en-GB" smtClean="0"/>
              <a:t>19/12/2012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E79A00A-CFB2-4357-A5DE-DF7482EEBB81}" type="slidenum">
              <a:rPr lang="en-GB" smtClean="0"/>
              <a:t>‹#›</a:t>
            </a:fld>
            <a:endParaRPr lang="en-GB"/>
          </a:p>
        </p:txBody>
      </p:sp>
    </p:spTree>
    <p:extLst>
      <p:ext uri="{BB962C8B-B14F-4D97-AF65-F5344CB8AC3E}">
        <p14:creationId xmlns:p14="http://schemas.microsoft.com/office/powerpoint/2010/main" val="12345970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CB425EEF-3B19-4BE4-93CD-D04D8B8CD2CC}" type="datetimeFigureOut">
              <a:rPr lang="en-GB" smtClean="0"/>
              <a:t>19/12/2012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E79A00A-CFB2-4357-A5DE-DF7482EEBB81}" type="slidenum">
              <a:rPr lang="en-GB" smtClean="0"/>
              <a:t>‹#›</a:t>
            </a:fld>
            <a:endParaRPr lang="en-GB"/>
          </a:p>
        </p:txBody>
      </p:sp>
    </p:spTree>
    <p:extLst>
      <p:ext uri="{BB962C8B-B14F-4D97-AF65-F5344CB8AC3E}">
        <p14:creationId xmlns:p14="http://schemas.microsoft.com/office/powerpoint/2010/main" val="1628759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3715909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CB425EEF-3B19-4BE4-93CD-D04D8B8CD2CC}" type="datetimeFigureOut">
              <a:rPr lang="en-GB" smtClean="0"/>
              <a:t>19/12/2012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E79A00A-CFB2-4357-A5DE-DF7482EEBB81}" type="slidenum">
              <a:rPr lang="en-GB" smtClean="0"/>
              <a:t>‹#›</a:t>
            </a:fld>
            <a:endParaRPr lang="en-GB"/>
          </a:p>
        </p:txBody>
      </p:sp>
    </p:spTree>
    <p:extLst>
      <p:ext uri="{BB962C8B-B14F-4D97-AF65-F5344CB8AC3E}">
        <p14:creationId xmlns:p14="http://schemas.microsoft.com/office/powerpoint/2010/main" val="30548713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CB425EEF-3B19-4BE4-93CD-D04D8B8CD2CC}" type="datetimeFigureOut">
              <a:rPr lang="en-GB" smtClean="0"/>
              <a:t>19/12/2012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E79A00A-CFB2-4357-A5DE-DF7482EEBB81}" type="slidenum">
              <a:rPr lang="en-GB" smtClean="0"/>
              <a:t>‹#›</a:t>
            </a:fld>
            <a:endParaRPr lang="en-GB"/>
          </a:p>
        </p:txBody>
      </p:sp>
    </p:spTree>
    <p:extLst>
      <p:ext uri="{BB962C8B-B14F-4D97-AF65-F5344CB8AC3E}">
        <p14:creationId xmlns:p14="http://schemas.microsoft.com/office/powerpoint/2010/main" val="27583931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425EEF-3B19-4BE4-93CD-D04D8B8CD2CC}" type="datetimeFigureOut">
              <a:rPr lang="en-GB" smtClean="0"/>
              <a:t>19/12/2012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E79A00A-CFB2-4357-A5DE-DF7482EEBB81}" type="slidenum">
              <a:rPr lang="en-GB" smtClean="0"/>
              <a:t>‹#›</a:t>
            </a:fld>
            <a:endParaRPr lang="en-GB"/>
          </a:p>
        </p:txBody>
      </p:sp>
    </p:spTree>
    <p:extLst>
      <p:ext uri="{BB962C8B-B14F-4D97-AF65-F5344CB8AC3E}">
        <p14:creationId xmlns:p14="http://schemas.microsoft.com/office/powerpoint/2010/main" val="41843424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425EEF-3B19-4BE4-93CD-D04D8B8CD2CC}" type="datetimeFigureOut">
              <a:rPr lang="en-GB" smtClean="0"/>
              <a:t>19/12/2012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E79A00A-CFB2-4357-A5DE-DF7482EEBB81}" type="slidenum">
              <a:rPr lang="en-GB" smtClean="0"/>
              <a:t>‹#›</a:t>
            </a:fld>
            <a:endParaRPr lang="en-GB"/>
          </a:p>
        </p:txBody>
      </p:sp>
    </p:spTree>
    <p:extLst>
      <p:ext uri="{BB962C8B-B14F-4D97-AF65-F5344CB8AC3E}">
        <p14:creationId xmlns:p14="http://schemas.microsoft.com/office/powerpoint/2010/main" val="32895353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425EEF-3B19-4BE4-93CD-D04D8B8CD2CC}" type="datetimeFigureOut">
              <a:rPr lang="en-GB" smtClean="0"/>
              <a:t>19/12/2012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E79A00A-CFB2-4357-A5DE-DF7482EEBB81}" type="slidenum">
              <a:rPr lang="en-GB" smtClean="0"/>
              <a:t>‹#›</a:t>
            </a:fld>
            <a:endParaRPr lang="en-GB"/>
          </a:p>
        </p:txBody>
      </p:sp>
    </p:spTree>
    <p:extLst>
      <p:ext uri="{BB962C8B-B14F-4D97-AF65-F5344CB8AC3E}">
        <p14:creationId xmlns:p14="http://schemas.microsoft.com/office/powerpoint/2010/main" val="5200623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B425EEF-3B19-4BE4-93CD-D04D8B8CD2CC}" type="datetimeFigureOut">
              <a:rPr lang="en-GB" smtClean="0"/>
              <a:t>19/12/2012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E79A00A-CFB2-4357-A5DE-DF7482EEBB81}" type="slidenum">
              <a:rPr lang="en-GB" smtClean="0"/>
              <a:t>‹#›</a:t>
            </a:fld>
            <a:endParaRPr lang="en-GB"/>
          </a:p>
        </p:txBody>
      </p:sp>
    </p:spTree>
    <p:extLst>
      <p:ext uri="{BB962C8B-B14F-4D97-AF65-F5344CB8AC3E}">
        <p14:creationId xmlns:p14="http://schemas.microsoft.com/office/powerpoint/2010/main" val="3840613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68313" y="280988"/>
            <a:ext cx="61674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B425EEF-3B19-4BE4-93CD-D04D8B8CD2CC}" type="datetimeFigureOut">
              <a:rPr lang="en-GB" smtClean="0"/>
              <a:t>19/12/2012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E79A00A-CFB2-4357-A5DE-DF7482EEBB81}" type="slidenum">
              <a:rPr lang="en-GB" smtClean="0"/>
              <a:t>‹#›</a:t>
            </a:fld>
            <a:endParaRPr lang="en-GB"/>
          </a:p>
        </p:txBody>
      </p:sp>
    </p:spTree>
    <p:extLst>
      <p:ext uri="{BB962C8B-B14F-4D97-AF65-F5344CB8AC3E}">
        <p14:creationId xmlns:p14="http://schemas.microsoft.com/office/powerpoint/2010/main" val="35044758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CB425EEF-3B19-4BE4-93CD-D04D8B8CD2CC}" type="datetimeFigureOut">
              <a:rPr lang="en-GB" smtClean="0"/>
              <a:t>19/12/2012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E79A00A-CFB2-4357-A5DE-DF7482EEBB81}" type="slidenum">
              <a:rPr lang="en-GB" smtClean="0"/>
              <a:t>‹#›</a:t>
            </a:fld>
            <a:endParaRPr lang="en-GB"/>
          </a:p>
        </p:txBody>
      </p:sp>
    </p:spTree>
    <p:extLst>
      <p:ext uri="{BB962C8B-B14F-4D97-AF65-F5344CB8AC3E}">
        <p14:creationId xmlns:p14="http://schemas.microsoft.com/office/powerpoint/2010/main" val="20318407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3347916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169062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47394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8058493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428601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dirty="0" smtClean="0"/>
              <a:t>Click to edit Master title style</a:t>
            </a:r>
            <a:endParaRPr lang="en-GB" dirty="0"/>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90698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85667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391" name="Rectangle 23"/>
          <p:cNvSpPr>
            <a:spLocks noChangeArrowheads="1"/>
          </p:cNvSpPr>
          <p:nvPr/>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pitchFamily="18" charset="0"/>
              </a:rPr>
              <a:t>© </a:t>
            </a:r>
            <a:r>
              <a:rPr lang="en-GB" sz="1000" b="1" dirty="0" smtClean="0">
                <a:cs typeface="Times New Roman" pitchFamily="18" charset="0"/>
              </a:rPr>
              <a:t>2012 </a:t>
            </a:r>
            <a:r>
              <a:rPr lang="en-GB" sz="1000" b="1" dirty="0">
                <a:cs typeface="Times New Roman" pitchFamily="18" charset="0"/>
              </a:rPr>
              <a:t>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92" name="Rectangle 24"/>
          <p:cNvSpPr>
            <a:spLocks noChangeArrowheads="1"/>
          </p:cNvSpPr>
          <p:nvPr/>
        </p:nvSpPr>
        <p:spPr bwMode="auto">
          <a:xfrm>
            <a:off x="4724400" y="6619875"/>
            <a:ext cx="3352800" cy="366713"/>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2000" b="1" dirty="0" smtClean="0"/>
              <a:t>OMALOC-2012-0298</a:t>
            </a:r>
            <a:endParaRPr lang="en-US" b="1" dirty="0"/>
          </a:p>
        </p:txBody>
      </p:sp>
      <p:sp>
        <p:nvSpPr>
          <p:cNvPr id="186393" name="Rectangle 25"/>
          <p:cNvSpPr>
            <a:spLocks noChangeArrowheads="1"/>
          </p:cNvSpPr>
          <p:nvPr/>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dirty="0">
                <a:latin typeface="Arial Narrow" pitchFamily="34" charset="0"/>
              </a:rPr>
              <a:t>Slide #</a:t>
            </a:r>
            <a:fld id="{2D732C6C-6DB0-4651-A382-25836EE96075}"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a:solidFill>
                  <a:srgbClr val="999999"/>
                </a:solidFill>
              </a:rPr>
              <a:t>[OMA-Template-TPslides-20110101-I</a:t>
            </a:r>
            <a:r>
              <a:rPr lang="en-US" sz="500" dirty="0">
                <a:solidFill>
                  <a:srgbClr val="999999"/>
                </a:solidFill>
              </a:rPr>
              <a:t>]</a:t>
            </a:r>
            <a:endParaRPr lang="en-US" sz="1800" b="1" dirty="0">
              <a:latin typeface="Arial Narrow" pitchFamily="34" charset="0"/>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GB" smtClean="0"/>
              <a:t>Title</a:t>
            </a:r>
          </a:p>
        </p:txBody>
      </p:sp>
      <p:sp>
        <p:nvSpPr>
          <p:cNvPr id="1031" name="Rectangle 5"/>
          <p:cNvSpPr>
            <a:spLocks noGrp="1" noChangeArrowheads="1"/>
          </p:cNvSpPr>
          <p:nvPr>
            <p:ph type="body" idx="1"/>
          </p:nvPr>
        </p:nvSpPr>
        <p:spPr bwMode="auto">
          <a:xfrm>
            <a:off x="261938" y="1149350"/>
            <a:ext cx="8778875" cy="538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GB" dirty="0" smtClean="0"/>
              <a:t>1st Level Bullet</a:t>
            </a:r>
          </a:p>
          <a:p>
            <a:pPr lvl="1"/>
            <a:r>
              <a:rPr lang="en-GB" dirty="0" smtClean="0"/>
              <a:t>2nd Level Bullet</a:t>
            </a:r>
          </a:p>
          <a:p>
            <a:pPr lvl="2"/>
            <a:r>
              <a:rPr lang="en-GB" dirty="0" smtClean="0"/>
              <a:t>3rd Level Bullet</a:t>
            </a:r>
          </a:p>
          <a:p>
            <a:pPr lvl="3"/>
            <a:r>
              <a:rPr lang="en-GB" dirty="0" smtClean="0"/>
              <a:t>4th Level Bullet</a:t>
            </a:r>
          </a:p>
          <a:p>
            <a:pPr lvl="4"/>
            <a:r>
              <a:rPr lang="en-GB" dirty="0" smtClean="0"/>
              <a:t>5th Level Bullet</a:t>
            </a:r>
          </a:p>
        </p:txBody>
      </p:sp>
      <p:sp>
        <p:nvSpPr>
          <p:cNvPr id="186377" name="Line 9"/>
          <p:cNvSpPr>
            <a:spLocks noChangeShapeType="1"/>
          </p:cNvSpPr>
          <p:nvPr/>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313" y="280988"/>
            <a:ext cx="8426450" cy="1169987"/>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68313" y="1638300"/>
            <a:ext cx="8426450" cy="46355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68313" y="6508750"/>
            <a:ext cx="2184400" cy="374650"/>
          </a:xfrm>
          <a:prstGeom prst="rect">
            <a:avLst/>
          </a:prstGeom>
        </p:spPr>
        <p:txBody>
          <a:bodyPr vert="horz" lIns="91440" tIns="45720" rIns="91440" bIns="45720" rtlCol="0" anchor="ctr"/>
          <a:lstStyle>
            <a:lvl1pPr algn="l">
              <a:defRPr sz="1200">
                <a:solidFill>
                  <a:schemeClr val="tx1">
                    <a:tint val="75000"/>
                  </a:schemeClr>
                </a:solidFill>
              </a:defRPr>
            </a:lvl1pPr>
          </a:lstStyle>
          <a:p>
            <a:fld id="{CB425EEF-3B19-4BE4-93CD-D04D8B8CD2CC}" type="datetimeFigureOut">
              <a:rPr lang="en-GB" smtClean="0"/>
              <a:t>19/12/2012</a:t>
            </a:fld>
            <a:endParaRPr lang="en-GB"/>
          </a:p>
        </p:txBody>
      </p:sp>
      <p:sp>
        <p:nvSpPr>
          <p:cNvPr id="5" name="Footer Placeholder 4"/>
          <p:cNvSpPr>
            <a:spLocks noGrp="1"/>
          </p:cNvSpPr>
          <p:nvPr>
            <p:ph type="ftr" sz="quarter" idx="3"/>
          </p:nvPr>
        </p:nvSpPr>
        <p:spPr>
          <a:xfrm>
            <a:off x="3198813" y="6508750"/>
            <a:ext cx="2965450" cy="3746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710363" y="6508750"/>
            <a:ext cx="2184400" cy="374650"/>
          </a:xfrm>
          <a:prstGeom prst="rect">
            <a:avLst/>
          </a:prstGeom>
        </p:spPr>
        <p:txBody>
          <a:bodyPr vert="horz" lIns="91440" tIns="45720" rIns="91440" bIns="45720" rtlCol="0" anchor="ctr"/>
          <a:lstStyle>
            <a:lvl1pPr algn="r">
              <a:defRPr sz="1200">
                <a:solidFill>
                  <a:schemeClr val="tx1">
                    <a:tint val="75000"/>
                  </a:schemeClr>
                </a:solidFill>
              </a:defRPr>
            </a:lvl1pPr>
          </a:lstStyle>
          <a:p>
            <a:fld id="{EE79A00A-CFB2-4357-A5DE-DF7482EEBB81}" type="slidenum">
              <a:rPr lang="en-GB" smtClean="0"/>
              <a:t>‹#›</a:t>
            </a:fld>
            <a:endParaRPr lang="en-GB"/>
          </a:p>
        </p:txBody>
      </p:sp>
    </p:spTree>
    <p:extLst>
      <p:ext uri="{BB962C8B-B14F-4D97-AF65-F5344CB8AC3E}">
        <p14:creationId xmlns:p14="http://schemas.microsoft.com/office/powerpoint/2010/main" val="1031874601"/>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member.openmobilealliance.org/Portal_LiaisonStatements/CSVForm.asp?TbId=19&amp;SubTb=19&amp;Param=r9ajkH6eenOTSSBudoS&amp;NbToDisplay=100&amp;Page=1&amp;ListFilter=All&amp;sortBy=ID&amp;sortDir=desc"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hyperlink" Target="http://member.openmobilealliance.org/ftp/tp/gen_info/ratification_Status.shtml" TargetMode="Externa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109537"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3"/>
          <p:cNvSpPr>
            <a:spLocks noChangeArrowheads="1"/>
          </p:cNvSpPr>
          <p:nvPr/>
        </p:nvSpPr>
        <p:spPr bwMode="auto">
          <a:xfrm>
            <a:off x="642938" y="2133600"/>
            <a:ext cx="8720137"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defRPr/>
            </a:pPr>
            <a:r>
              <a:rPr lang="en-US" sz="2000" b="1" dirty="0">
                <a:latin typeface="Tahoma" pitchFamily="34" charset="0"/>
              </a:rPr>
              <a:t>	Submitted To:	LOC</a:t>
            </a:r>
          </a:p>
          <a:p>
            <a:pPr defTabSz="762000">
              <a:lnSpc>
                <a:spcPct val="95000"/>
              </a:lnSpc>
              <a:spcAft>
                <a:spcPct val="35000"/>
              </a:spcAft>
              <a:tabLst>
                <a:tab pos="1827213" algn="r"/>
                <a:tab pos="1939925" algn="l"/>
              </a:tabLst>
              <a:defRPr/>
            </a:pPr>
            <a:r>
              <a:rPr lang="en-US" sz="2000" b="1" dirty="0">
                <a:latin typeface="Tahoma" pitchFamily="34" charset="0"/>
              </a:rPr>
              <a:t>	Date:	</a:t>
            </a:r>
            <a:r>
              <a:rPr lang="en-US" sz="2000" b="1" dirty="0" smtClean="0">
                <a:latin typeface="Tahoma" pitchFamily="34" charset="0"/>
              </a:rPr>
              <a:t>21 </a:t>
            </a:r>
            <a:r>
              <a:rPr lang="en-US" sz="2000" b="1" dirty="0">
                <a:latin typeface="Tahoma" pitchFamily="34" charset="0"/>
              </a:rPr>
              <a:t>Dec </a:t>
            </a:r>
            <a:r>
              <a:rPr lang="en-US" sz="2000" b="1" dirty="0" smtClean="0">
                <a:latin typeface="Tahoma" pitchFamily="34" charset="0"/>
              </a:rPr>
              <a:t>2012</a:t>
            </a:r>
            <a:endParaRPr lang="en-US" sz="2000" b="1" dirty="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Availability:	      Public            OMA Confidential</a:t>
            </a:r>
          </a:p>
          <a:p>
            <a:pPr defTabSz="762000">
              <a:lnSpc>
                <a:spcPct val="95000"/>
              </a:lnSpc>
              <a:spcAft>
                <a:spcPct val="35000"/>
              </a:spcAft>
              <a:tabLst>
                <a:tab pos="1827213" algn="r"/>
                <a:tab pos="1939925" algn="l"/>
              </a:tabLst>
              <a:defRPr/>
            </a:pPr>
            <a:r>
              <a:rPr lang="en-US" sz="2000" b="1" dirty="0">
                <a:latin typeface="Tahoma" pitchFamily="34" charset="0"/>
              </a:rPr>
              <a:t>	Contact:	Mark Younge, Deutsche Telekom</a:t>
            </a:r>
          </a:p>
          <a:p>
            <a:pPr defTabSz="762000">
              <a:lnSpc>
                <a:spcPct val="95000"/>
              </a:lnSpc>
              <a:spcAft>
                <a:spcPct val="35000"/>
              </a:spcAft>
              <a:tabLst>
                <a:tab pos="1827213" algn="r"/>
                <a:tab pos="1939925" algn="l"/>
              </a:tabLst>
              <a:defRPr/>
            </a:pPr>
            <a:r>
              <a:rPr lang="en-US" sz="2000" b="1" dirty="0">
                <a:latin typeface="Tahoma" pitchFamily="34" charset="0"/>
              </a:rPr>
              <a:t>	Source:	</a:t>
            </a:r>
            <a:r>
              <a:rPr lang="en-US" sz="2000" b="1" dirty="0">
                <a:latin typeface="+mj-lt"/>
              </a:rPr>
              <a:t>WG Chair (Mark Younge), DSO </a:t>
            </a:r>
            <a:r>
              <a:rPr lang="en-US" sz="2000" b="1" dirty="0" smtClean="0">
                <a:latin typeface="+mj-lt"/>
              </a:rPr>
              <a:t>(Sean Mcilroy)</a:t>
            </a:r>
            <a:endParaRPr lang="en-US" sz="2000" b="1" dirty="0">
              <a:latin typeface="+mj-lt"/>
            </a:endParaRPr>
          </a:p>
        </p:txBody>
      </p:sp>
      <p:sp>
        <p:nvSpPr>
          <p:cNvPr id="2052" name="Rectangle 4"/>
          <p:cNvSpPr>
            <a:spLocks noGrp="1" noChangeArrowheads="1"/>
          </p:cNvSpPr>
          <p:nvPr>
            <p:ph type="title"/>
          </p:nvPr>
        </p:nvSpPr>
        <p:spPr>
          <a:noFill/>
        </p:spPr>
        <p:txBody>
          <a:bodyPr anchor="t"/>
          <a:lstStyle/>
          <a:p>
            <a:r>
              <a:rPr lang="en-GB" sz="1400" dirty="0" smtClean="0"/>
              <a:t>OMA-LOC-2012-0298-INP_EOY_overview_and_2012_achievements</a:t>
            </a:r>
            <a:br>
              <a:rPr lang="en-GB" sz="1400" dirty="0" smtClean="0"/>
            </a:br>
            <a:r>
              <a:rPr lang="en-US" sz="2400" dirty="0" smtClean="0"/>
              <a:t/>
            </a:r>
            <a:br>
              <a:rPr lang="en-US" sz="2400" dirty="0" smtClean="0"/>
            </a:br>
            <a:r>
              <a:rPr lang="en-US" sz="1400" dirty="0" smtClean="0"/>
              <a:t> </a:t>
            </a:r>
            <a:r>
              <a:rPr lang="en-US" dirty="0" smtClean="0"/>
              <a:t>LOC 2012 Achievements and</a:t>
            </a:r>
            <a:br>
              <a:rPr lang="en-US" dirty="0" smtClean="0"/>
            </a:br>
            <a:r>
              <a:rPr lang="en-US" dirty="0" smtClean="0"/>
              <a:t>End Of Year Overview</a:t>
            </a:r>
          </a:p>
        </p:txBody>
      </p:sp>
      <p:sp>
        <p:nvSpPr>
          <p:cNvPr id="2053" name="Text Box 5"/>
          <p:cNvSpPr txBox="1">
            <a:spLocks noChangeArrowheads="1"/>
          </p:cNvSpPr>
          <p:nvPr/>
        </p:nvSpPr>
        <p:spPr bwMode="auto">
          <a:xfrm>
            <a:off x="2743200" y="29273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endParaRPr lang="en-GB" sz="1800" b="1">
              <a:solidFill>
                <a:srgbClr val="800000"/>
              </a:solidFill>
              <a:latin typeface="Tahoma" pitchFamily="34" charset="0"/>
            </a:endParaRPr>
          </a:p>
        </p:txBody>
      </p:sp>
      <p:sp>
        <p:nvSpPr>
          <p:cNvPr id="2054" name="Text Box 6"/>
          <p:cNvSpPr txBox="1">
            <a:spLocks noChangeArrowheads="1"/>
          </p:cNvSpPr>
          <p:nvPr/>
        </p:nvSpPr>
        <p:spPr bwMode="auto">
          <a:xfrm>
            <a:off x="4398963" y="29273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r>
              <a:rPr lang="en-GB" sz="1800" b="1">
                <a:solidFill>
                  <a:srgbClr val="800000"/>
                </a:solidFill>
                <a:latin typeface="Tahoma" pitchFamily="34" charset="0"/>
              </a:rPr>
              <a:t>X</a:t>
            </a: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4"/>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a:spcBef>
                <a:spcPct val="35000"/>
              </a:spcBef>
            </a:pPr>
            <a:r>
              <a:rPr lang="en-US" sz="900">
                <a:cs typeface="Times New Roman" pitchFamily="18" charset="0"/>
              </a:rPr>
              <a:t>THIS DOCUMENT IS PROVIDED ON AN "AS IS" "AS AVAILABLE" AND "WITH ALL FAULTS" BASIS.</a:t>
            </a:r>
            <a:endParaRPr lang="en-US" sz="900"/>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35000"/>
              </a:spcBef>
            </a:pPr>
            <a:r>
              <a:rPr lang="en-US" sz="900" b="1">
                <a:cs typeface="Times New Roman" pitchFamily="18" charset="0"/>
              </a:rPr>
              <a:t>Intellectual Property Rights</a:t>
            </a:r>
          </a:p>
          <a:p>
            <a:pPr>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US" sz="2800" smtClean="0">
                <a:ea typeface="ＭＳ Ｐゴシック" pitchFamily="34" charset="-128"/>
              </a:rPr>
              <a:t>LOC</a:t>
            </a:r>
            <a:r>
              <a:rPr lang="en-US" sz="2800" smtClean="0"/>
              <a:t> Action Item status</a:t>
            </a:r>
            <a:endParaRPr lang="en-US" sz="2000" smtClean="0">
              <a:ea typeface="ＭＳ Ｐゴシック" pitchFamily="34" charset="-128"/>
            </a:endParaRPr>
          </a:p>
        </p:txBody>
      </p:sp>
      <p:graphicFrame>
        <p:nvGraphicFramePr>
          <p:cNvPr id="51280" name="Group 80"/>
          <p:cNvGraphicFramePr>
            <a:graphicFrameLocks noGrp="1"/>
          </p:cNvGraphicFramePr>
          <p:nvPr>
            <p:extLst>
              <p:ext uri="{D42A27DB-BD31-4B8C-83A1-F6EECF244321}">
                <p14:modId xmlns:p14="http://schemas.microsoft.com/office/powerpoint/2010/main" val="2828934486"/>
              </p:ext>
            </p:extLst>
          </p:nvPr>
        </p:nvGraphicFramePr>
        <p:xfrm>
          <a:off x="2395538" y="1149350"/>
          <a:ext cx="5257800" cy="720725"/>
        </p:xfrm>
        <a:graphic>
          <a:graphicData uri="http://schemas.openxmlformats.org/drawingml/2006/table">
            <a:tbl>
              <a:tblPr/>
              <a:tblGrid>
                <a:gridCol w="1981200"/>
                <a:gridCol w="3276600"/>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FFFFFF"/>
                          </a:solidFill>
                          <a:effectLst/>
                          <a:latin typeface="Arial Narrow" pitchFamily="34" charset="0"/>
                        </a:rPr>
                        <a:t>Topic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rgbClr val="FFFFFF"/>
                          </a:solidFill>
                          <a:effectLst/>
                          <a:latin typeface="Arial Narrow" pitchFamily="34" charset="0"/>
                        </a:rPr>
                        <a:t>Status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492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7030A0"/>
                          </a:solidFill>
                          <a:effectLst/>
                          <a:latin typeface="Arial Narrow" pitchFamily="34" charset="0"/>
                        </a:rPr>
                        <a:t>LOC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b="1" i="0" dirty="0" smtClean="0"/>
                        <a:t>8 (1 remain</a:t>
                      </a:r>
                      <a:r>
                        <a:rPr lang="en-GB" sz="1400" b="1" i="0" baseline="0" dirty="0" smtClean="0"/>
                        <a:t> open in 2012)</a:t>
                      </a:r>
                      <a:endParaRPr kumimoji="0" lang="en-GB" sz="1400" b="1" i="0" u="none" strike="noStrike" cap="none" normalizeH="0" baseline="0" dirty="0" smtClean="0">
                        <a:ln>
                          <a:noFill/>
                        </a:ln>
                        <a:solidFill>
                          <a:srgbClr val="000000"/>
                        </a:solidFill>
                        <a:effectLst/>
                        <a:latin typeface="Arial Narrow"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bl>
          </a:graphicData>
        </a:graphic>
      </p:graphicFrame>
      <p:sp>
        <p:nvSpPr>
          <p:cNvPr id="11278" name="Rectangle 79"/>
          <p:cNvSpPr>
            <a:spLocks noChangeArrowheads="1"/>
          </p:cNvSpPr>
          <p:nvPr/>
        </p:nvSpPr>
        <p:spPr bwMode="auto">
          <a:xfrm>
            <a:off x="338138" y="4654550"/>
            <a:ext cx="87788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marL="109538" indent="-109538" defTabSz="762000">
              <a:lnSpc>
                <a:spcPct val="100000"/>
              </a:lnSpc>
              <a:spcBef>
                <a:spcPct val="25000"/>
              </a:spcBef>
              <a:buClr>
                <a:schemeClr val="tx1"/>
              </a:buClr>
              <a:buSzPct val="80000"/>
              <a:buFontTx/>
              <a:buChar char="•"/>
            </a:pPr>
            <a:r>
              <a:rPr lang="en-US" sz="2200" dirty="0">
                <a:solidFill>
                  <a:srgbClr val="000066"/>
                </a:solidFill>
                <a:latin typeface="Arial Narrow" pitchFamily="34" charset="0"/>
              </a:rPr>
              <a:t>A </a:t>
            </a:r>
            <a:r>
              <a:rPr lang="en-US" sz="2200" dirty="0">
                <a:solidFill>
                  <a:srgbClr val="002060"/>
                </a:solidFill>
                <a:latin typeface="Arial Narrow" pitchFamily="34" charset="0"/>
              </a:rPr>
              <a:t>total of </a:t>
            </a:r>
            <a:r>
              <a:rPr lang="en-US" sz="2200" b="1" dirty="0" smtClean="0">
                <a:solidFill>
                  <a:srgbClr val="002060"/>
                </a:solidFill>
                <a:latin typeface="Arial Narrow" pitchFamily="34" charset="0"/>
              </a:rPr>
              <a:t>8 </a:t>
            </a:r>
            <a:r>
              <a:rPr lang="en-US" sz="2200" dirty="0">
                <a:solidFill>
                  <a:srgbClr val="002060"/>
                </a:solidFill>
                <a:latin typeface="Arial Narrow" pitchFamily="34" charset="0"/>
              </a:rPr>
              <a:t>actions have been tracked during </a:t>
            </a:r>
            <a:r>
              <a:rPr lang="en-US" sz="2200" dirty="0" smtClean="0">
                <a:solidFill>
                  <a:srgbClr val="002060"/>
                </a:solidFill>
                <a:latin typeface="Arial Narrow" pitchFamily="34" charset="0"/>
              </a:rPr>
              <a:t>2012. </a:t>
            </a:r>
            <a:endParaRPr lang="en-US" sz="2200" dirty="0">
              <a:solidFill>
                <a:srgbClr val="000066"/>
              </a:solidFill>
              <a:latin typeface="Arial Narrow" pitchFamily="34" charset="0"/>
            </a:endParaRPr>
          </a:p>
        </p:txBody>
      </p:sp>
      <p:sp>
        <p:nvSpPr>
          <p:cNvPr id="11279" name="TextBox 4"/>
          <p:cNvSpPr txBox="1">
            <a:spLocks noChangeArrowheads="1"/>
          </p:cNvSpPr>
          <p:nvPr/>
        </p:nvSpPr>
        <p:spPr bwMode="auto">
          <a:xfrm>
            <a:off x="338138" y="5721350"/>
            <a:ext cx="8305800" cy="369888"/>
          </a:xfrm>
          <a:prstGeom prst="rect">
            <a:avLst/>
          </a:prstGeom>
          <a:solidFill>
            <a:srgbClr val="FFFF00"/>
          </a:solidFill>
          <a:ln w="9525">
            <a:solidFill>
              <a:srgbClr val="FF0000"/>
            </a:solidFill>
            <a:miter lim="800000"/>
            <a:headEnd/>
            <a:tailEnd/>
          </a:ln>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r>
              <a:rPr lang="en-GB" sz="2000"/>
              <a:t>Data taken from WG’s Actions tab on portal (manual count).</a:t>
            </a:r>
            <a:endParaRPr lang="en-GB"/>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US" sz="2800" smtClean="0">
                <a:ea typeface="ＭＳ Ｐゴシック" pitchFamily="34" charset="-128"/>
              </a:rPr>
              <a:t>LOC</a:t>
            </a:r>
            <a:r>
              <a:rPr lang="en-US" sz="2800" smtClean="0"/>
              <a:t> Liaison Statements</a:t>
            </a:r>
            <a:endParaRPr lang="en-US" sz="2000" smtClean="0">
              <a:solidFill>
                <a:srgbClr val="002060"/>
              </a:solidFill>
              <a:ea typeface="ＭＳ Ｐゴシック" pitchFamily="34" charset="-128"/>
            </a:endParaRPr>
          </a:p>
        </p:txBody>
      </p:sp>
      <p:graphicFrame>
        <p:nvGraphicFramePr>
          <p:cNvPr id="53381" name="Group 133"/>
          <p:cNvGraphicFramePr>
            <a:graphicFrameLocks noGrp="1"/>
          </p:cNvGraphicFramePr>
          <p:nvPr>
            <p:extLst>
              <p:ext uri="{D42A27DB-BD31-4B8C-83A1-F6EECF244321}">
                <p14:modId xmlns:p14="http://schemas.microsoft.com/office/powerpoint/2010/main" val="2623091885"/>
              </p:ext>
            </p:extLst>
          </p:nvPr>
        </p:nvGraphicFramePr>
        <p:xfrm>
          <a:off x="338138" y="1193800"/>
          <a:ext cx="8686800" cy="271463"/>
        </p:xfrm>
        <a:graphic>
          <a:graphicData uri="http://schemas.openxmlformats.org/drawingml/2006/table">
            <a:tbl>
              <a:tblPr/>
              <a:tblGrid>
                <a:gridCol w="533400"/>
                <a:gridCol w="8153400"/>
              </a:tblGrid>
              <a:tr h="271463">
                <a:tc>
                  <a:txBody>
                    <a:bodyPr/>
                    <a:lstStyle/>
                    <a:p>
                      <a:pPr algn="ctr" fontAlgn="b"/>
                      <a:r>
                        <a:rPr lang="en-GB" sz="1400" b="1" i="0" u="none" strike="noStrike" dirty="0" smtClean="0">
                          <a:solidFill>
                            <a:srgbClr val="000000"/>
                          </a:solidFill>
                          <a:latin typeface="+mn-lt"/>
                        </a:rPr>
                        <a:t>In</a:t>
                      </a:r>
                      <a:endParaRPr lang="en-GB" sz="1400" b="1" i="0" u="none" strike="noStrike" dirty="0">
                        <a:solidFill>
                          <a:srgbClr val="000000"/>
                        </a:solidFill>
                        <a:latin typeface="+mn-lt"/>
                      </a:endParaRP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algn="l" fontAlgn="b"/>
                      <a:r>
                        <a:rPr lang="en-GB" sz="1400" dirty="0" smtClean="0">
                          <a:solidFill>
                            <a:srgbClr val="FF0000"/>
                          </a:solidFill>
                        </a:rPr>
                        <a:t>OMA-LOC-2012-0190-ILS_ETSI_SES_GNSS_Pseudolite_Standardisation_analysis </a:t>
                      </a:r>
                      <a:endParaRPr lang="en-GB" sz="1400" b="1" i="0" u="none" strike="noStrike" dirty="0">
                        <a:solidFill>
                          <a:srgbClr val="FF0000"/>
                        </a:solidFill>
                        <a:latin typeface="+mn-lt"/>
                      </a:endParaRP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bl>
          </a:graphicData>
        </a:graphic>
      </p:graphicFrame>
      <p:sp>
        <p:nvSpPr>
          <p:cNvPr id="12302" name="TextBox 4"/>
          <p:cNvSpPr txBox="1">
            <a:spLocks noChangeArrowheads="1"/>
          </p:cNvSpPr>
          <p:nvPr/>
        </p:nvSpPr>
        <p:spPr bwMode="auto">
          <a:xfrm>
            <a:off x="338138" y="5721350"/>
            <a:ext cx="8305800" cy="369888"/>
          </a:xfrm>
          <a:prstGeom prst="rect">
            <a:avLst/>
          </a:prstGeom>
          <a:solidFill>
            <a:srgbClr val="FFFF00"/>
          </a:solidFill>
          <a:ln w="9525">
            <a:solidFill>
              <a:srgbClr val="FF0000"/>
            </a:solidFill>
            <a:miter lim="800000"/>
            <a:headEnd/>
            <a:tailEnd/>
          </a:ln>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r>
              <a:rPr lang="en-GB" sz="2000"/>
              <a:t>Data extracted from WG’s LS tab on portal using the </a:t>
            </a:r>
            <a:r>
              <a:rPr lang="en-GB" sz="2000">
                <a:hlinkClick r:id="rId3" tooltip="CSV File"/>
              </a:rPr>
              <a:t>CSV File</a:t>
            </a:r>
            <a:r>
              <a:rPr lang="en-GB" sz="2000"/>
              <a:t> link.</a:t>
            </a:r>
            <a:endParaRPr lang="en-GB"/>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p:txBody>
          <a:bodyPr/>
          <a:lstStyle/>
          <a:p>
            <a:r>
              <a:rPr lang="en-US" altLang="ko-KR" sz="2800" dirty="0" smtClean="0">
                <a:ea typeface="ＭＳ Ｐゴシック" pitchFamily="34" charset="-128"/>
              </a:rPr>
              <a:t>LOC</a:t>
            </a:r>
            <a:r>
              <a:rPr lang="en-US" altLang="ko-KR" sz="2800" dirty="0" smtClean="0">
                <a:ea typeface="굴림" charset="-127"/>
              </a:rPr>
              <a:t> Target Dates for 2013</a:t>
            </a:r>
            <a:endParaRPr lang="en-US" altLang="ko-KR" sz="2000" dirty="0" smtClean="0">
              <a:solidFill>
                <a:srgbClr val="002060"/>
              </a:solidFill>
              <a:ea typeface="ＭＳ Ｐゴシック" pitchFamily="34" charset="-128"/>
            </a:endParaRPr>
          </a:p>
        </p:txBody>
      </p:sp>
      <p:graphicFrame>
        <p:nvGraphicFramePr>
          <p:cNvPr id="3" name="Group 132"/>
          <p:cNvGraphicFramePr>
            <a:graphicFrameLocks noGrp="1"/>
          </p:cNvGraphicFramePr>
          <p:nvPr>
            <p:extLst>
              <p:ext uri="{D42A27DB-BD31-4B8C-83A1-F6EECF244321}">
                <p14:modId xmlns:p14="http://schemas.microsoft.com/office/powerpoint/2010/main" val="1061682530"/>
              </p:ext>
            </p:extLst>
          </p:nvPr>
        </p:nvGraphicFramePr>
        <p:xfrm>
          <a:off x="261938" y="1069975"/>
          <a:ext cx="8839201" cy="4089674"/>
        </p:xfrm>
        <a:graphic>
          <a:graphicData uri="http://schemas.openxmlformats.org/drawingml/2006/table">
            <a:tbl>
              <a:tblPr/>
              <a:tblGrid>
                <a:gridCol w="2057399"/>
                <a:gridCol w="2286000"/>
                <a:gridCol w="2209800"/>
                <a:gridCol w="2286002"/>
              </a:tblGrid>
              <a:tr h="57919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smtClean="0">
                          <a:ln>
                            <a:noFill/>
                          </a:ln>
                          <a:solidFill>
                            <a:srgbClr val="FFFFFF"/>
                          </a:solidFill>
                          <a:effectLst/>
                          <a:latin typeface="Arial Narrow" pitchFamily="34" charset="0"/>
                          <a:ea typeface="굴림" charset="-127"/>
                        </a:rPr>
                        <a:t>WI Title</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smtClean="0">
                          <a:ln>
                            <a:noFill/>
                          </a:ln>
                          <a:solidFill>
                            <a:srgbClr val="FFFFFF"/>
                          </a:solidFill>
                          <a:effectLst/>
                          <a:latin typeface="Arial Narrow" pitchFamily="34" charset="0"/>
                          <a:ea typeface="굴림" charset="-127"/>
                        </a:rPr>
                        <a:t>RD Candidate approval</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ko-KR" sz="1600" b="1" i="0" u="none" strike="noStrike" cap="none" normalizeH="0" baseline="0" smtClean="0">
                          <a:ln>
                            <a:noFill/>
                          </a:ln>
                          <a:solidFill>
                            <a:srgbClr val="FFFFFF"/>
                          </a:solidFill>
                          <a:effectLst/>
                          <a:latin typeface="Arial Narrow" pitchFamily="34" charset="0"/>
                          <a:ea typeface="굴림" charset="-127"/>
                        </a:rPr>
                        <a:t>AD Candidate  approval</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smtClean="0">
                          <a:ln>
                            <a:noFill/>
                          </a:ln>
                          <a:solidFill>
                            <a:srgbClr val="FFFFFF"/>
                          </a:solidFill>
                          <a:effectLst/>
                          <a:latin typeface="Arial Narrow" pitchFamily="34" charset="0"/>
                          <a:ea typeface="굴림" charset="-127"/>
                        </a:rPr>
                        <a:t>Release Package Approval</a:t>
                      </a:r>
                      <a:endParaRPr kumimoji="0" lang="en-GB" altLang="ko-KR" sz="1600" b="1" i="0" u="none" strike="noStrike" cap="none" normalizeH="0" baseline="0" dirty="0" smtClean="0">
                        <a:ln>
                          <a:noFill/>
                        </a:ln>
                        <a:solidFill>
                          <a:srgbClr val="FFFFFF"/>
                        </a:solidFill>
                        <a:effectLst/>
                        <a:latin typeface="Arial Narrow" pitchFamily="34" charset="0"/>
                        <a:ea typeface="굴림" charset="-127"/>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50149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7030A0"/>
                          </a:solidFill>
                          <a:effectLst/>
                          <a:latin typeface="Arial Narrow" pitchFamily="34" charset="0"/>
                        </a:rPr>
                        <a:t>SUPL V3.0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n/a</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n/a</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2013-08-31</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2DBFE"/>
                    </a:solidFill>
                  </a:tcPr>
                </a:tc>
              </a:tr>
              <a:tr h="50149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smtClean="0">
                          <a:ln>
                            <a:noFill/>
                          </a:ln>
                          <a:solidFill>
                            <a:srgbClr val="7030A0"/>
                          </a:solidFill>
                          <a:effectLst/>
                          <a:latin typeface="Arial Narrow" pitchFamily="34" charset="0"/>
                        </a:rPr>
                        <a:t>DynNav</a:t>
                      </a:r>
                      <a:r>
                        <a:rPr kumimoji="0" lang="en-GB" sz="1400" b="1" i="0" u="none" strike="noStrike" cap="none" normalizeH="0" baseline="0" dirty="0" smtClean="0">
                          <a:ln>
                            <a:noFill/>
                          </a:ln>
                          <a:solidFill>
                            <a:srgbClr val="7030A0"/>
                          </a:solidFill>
                          <a:effectLst/>
                          <a:latin typeface="Arial Narrow" pitchFamily="34" charset="0"/>
                        </a:rPr>
                        <a:t> </a:t>
                      </a:r>
                      <a:r>
                        <a:rPr kumimoji="0" lang="en-GB" sz="1400" b="1" i="0" u="none" strike="noStrike" cap="none" normalizeH="0" baseline="0" dirty="0" smtClean="0">
                          <a:ln>
                            <a:noFill/>
                          </a:ln>
                          <a:solidFill>
                            <a:srgbClr val="7030A0"/>
                          </a:solidFill>
                          <a:effectLst/>
                          <a:latin typeface="Arial Narrow" pitchFamily="34" charset="0"/>
                        </a:rPr>
                        <a:t>V1.0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n/a</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n/a</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2013-03-15</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50149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7030A0"/>
                          </a:solidFill>
                          <a:effectLst/>
                          <a:latin typeface="Arial Narrow" pitchFamily="34" charset="0"/>
                        </a:rPr>
                        <a:t>MLS V1.3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n/a</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n/a</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2013-05-31</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50149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7030A0"/>
                          </a:solidFill>
                          <a:effectLst/>
                          <a:latin typeface="Arial Narrow" pitchFamily="34" charset="0"/>
                        </a:rPr>
                        <a:t>SUPL V2.1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n/a</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n/a</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2013-11-30</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50149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7030A0"/>
                          </a:solidFill>
                          <a:effectLst/>
                          <a:latin typeface="Arial Narrow" pitchFamily="34" charset="0"/>
                        </a:rPr>
                        <a:t>LPPe V1.1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n/a</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n/a</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2013-05-01</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50149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7030A0"/>
                          </a:solidFill>
                          <a:effectLst/>
                          <a:latin typeface="Arial Narrow" pitchFamily="34" charset="0"/>
                        </a:rPr>
                        <a:t>SUPL CS V1.0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2013-03-15</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2013-03-15</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TBC</a:t>
                      </a:r>
                      <a:endParaRPr kumimoji="0" lang="en-GB" altLang="ko-KR" sz="1400" b="1" i="0" u="none" strike="noStrike" cap="none" normalizeH="0" baseline="0" dirty="0" smtClean="0">
                        <a:ln>
                          <a:noFill/>
                        </a:ln>
                        <a:solidFill>
                          <a:srgbClr val="000000"/>
                        </a:solidFill>
                        <a:effectLst/>
                        <a:latin typeface="Arial Narrow" pitchFamily="34" charset="0"/>
                        <a:ea typeface="굴림" charset="-127"/>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50149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smtClean="0">
                          <a:ln>
                            <a:noFill/>
                          </a:ln>
                          <a:solidFill>
                            <a:srgbClr val="7030A0"/>
                          </a:solidFill>
                          <a:effectLst/>
                          <a:latin typeface="Arial Narrow" pitchFamily="34" charset="0"/>
                        </a:rPr>
                        <a:t>LPPe</a:t>
                      </a:r>
                      <a:r>
                        <a:rPr kumimoji="0" lang="en-GB" sz="1400" b="1" i="0" u="none" strike="noStrike" cap="none" normalizeH="0" baseline="0" dirty="0" smtClean="0">
                          <a:ln>
                            <a:noFill/>
                          </a:ln>
                          <a:solidFill>
                            <a:srgbClr val="7030A0"/>
                          </a:solidFill>
                          <a:effectLst/>
                          <a:latin typeface="Arial Narrow" pitchFamily="34" charset="0"/>
                        </a:rPr>
                        <a:t> V2.0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2013-04-30</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rgbClr val="000000"/>
                          </a:solidFill>
                          <a:effectLst/>
                          <a:latin typeface="Arial Narrow" pitchFamily="34" charset="0"/>
                          <a:ea typeface="굴림" charset="-127"/>
                        </a:rPr>
                        <a:t>n/a</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smtClean="0">
                          <a:ln>
                            <a:noFill/>
                          </a:ln>
                          <a:solidFill>
                            <a:schemeClr val="bg1">
                              <a:lumMod val="75000"/>
                            </a:schemeClr>
                          </a:solidFill>
                          <a:effectLst/>
                          <a:latin typeface="Arial Narrow" pitchFamily="34" charset="0"/>
                          <a:ea typeface="굴림" charset="-127"/>
                        </a:rPr>
                        <a:t>2014-05-01</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bl>
          </a:graphicData>
        </a:graphic>
      </p:graphicFrame>
      <p:sp>
        <p:nvSpPr>
          <p:cNvPr id="13347" name="TextBox 3"/>
          <p:cNvSpPr txBox="1">
            <a:spLocks noChangeArrowheads="1"/>
          </p:cNvSpPr>
          <p:nvPr/>
        </p:nvSpPr>
        <p:spPr bwMode="auto">
          <a:xfrm>
            <a:off x="338138" y="5721350"/>
            <a:ext cx="8305800" cy="646113"/>
          </a:xfrm>
          <a:prstGeom prst="rect">
            <a:avLst/>
          </a:prstGeom>
          <a:solidFill>
            <a:srgbClr val="FFFF00"/>
          </a:solidFill>
          <a:ln w="9525">
            <a:solidFill>
              <a:srgbClr val="FF0000"/>
            </a:solidFill>
            <a:miter lim="800000"/>
            <a:headEnd/>
            <a:tailEnd/>
          </a:ln>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r>
              <a:rPr lang="en-GB" sz="2000" dirty="0"/>
              <a:t>Achievements scheduled for </a:t>
            </a:r>
            <a:r>
              <a:rPr lang="en-GB" sz="2000" dirty="0" smtClean="0"/>
              <a:t>2013. </a:t>
            </a:r>
            <a:endParaRPr lang="en-GB" sz="2000" dirty="0"/>
          </a:p>
          <a:p>
            <a:r>
              <a:rPr lang="en-GB" sz="2000" dirty="0"/>
              <a:t>Data taken from WG’s Work Program tab on portal.</a:t>
            </a:r>
            <a:endParaRPr lang="en-GB"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4"/>
          <p:cNvSpPr>
            <a:spLocks noChangeArrowheads="1"/>
          </p:cNvSpPr>
          <p:nvPr/>
        </p:nvSpPr>
        <p:spPr bwMode="auto">
          <a:xfrm>
            <a:off x="566738" y="2749550"/>
            <a:ext cx="8247062" cy="1506538"/>
          </a:xfrm>
          <a:prstGeom prst="rect">
            <a:avLst/>
          </a:prstGeom>
          <a:noFill/>
          <a:ln w="12700">
            <a:noFill/>
            <a:miter lim="800000"/>
            <a:headEnd/>
            <a:tailEnd/>
          </a:ln>
          <a:effectLst/>
        </p:spPr>
        <p:txBody>
          <a:bodyPr lIns="90488" tIns="44450" rIns="90488" bIns="44450" anchor="ctr"/>
          <a:lstStyle/>
          <a:p>
            <a:pPr algn="ctr" defTabSz="762000">
              <a:defRPr/>
            </a:pPr>
            <a:r>
              <a:rPr lang="en-US" sz="3200" b="1" i="1" dirty="0">
                <a:effectLst>
                  <a:outerShdw blurRad="38100" dist="38100" dir="2700000" algn="tl">
                    <a:srgbClr val="C0C0C0"/>
                  </a:outerShdw>
                </a:effectLst>
                <a:latin typeface="Tahoma" pitchFamily="34" charset="0"/>
              </a:rPr>
              <a:t>End-Of-Year Overview </a:t>
            </a:r>
            <a:r>
              <a:rPr lang="en-US" sz="3200" b="1" i="1" dirty="0" smtClean="0">
                <a:effectLst>
                  <a:outerShdw blurRad="38100" dist="38100" dir="2700000" algn="tl">
                    <a:srgbClr val="C0C0C0"/>
                  </a:outerShdw>
                </a:effectLst>
                <a:latin typeface="Tahoma" pitchFamily="34" charset="0"/>
              </a:rPr>
              <a:t>2012</a:t>
            </a:r>
            <a:endParaRPr lang="en-US" sz="3200" b="1" i="1" dirty="0">
              <a:effectLst>
                <a:outerShdw blurRad="38100" dist="38100" dir="2700000" algn="tl">
                  <a:srgbClr val="C0C0C0"/>
                </a:outerShdw>
              </a:effectLst>
              <a:latin typeface="Tahoma" pitchFamily="34" charset="0"/>
            </a:endParaRPr>
          </a:p>
        </p:txBody>
      </p:sp>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title"/>
          </p:nvPr>
        </p:nvSpPr>
        <p:spPr/>
        <p:txBody>
          <a:bodyPr/>
          <a:lstStyle/>
          <a:p>
            <a:r>
              <a:rPr lang="en-GB" smtClean="0"/>
              <a:t>Contents</a:t>
            </a:r>
          </a:p>
        </p:txBody>
      </p:sp>
      <p:sp>
        <p:nvSpPr>
          <p:cNvPr id="4099" name="Rectangle 5"/>
          <p:cNvSpPr>
            <a:spLocks noGrp="1" noChangeArrowheads="1"/>
          </p:cNvSpPr>
          <p:nvPr>
            <p:ph type="body" idx="1"/>
          </p:nvPr>
        </p:nvSpPr>
        <p:spPr>
          <a:xfrm>
            <a:off x="261938" y="996950"/>
            <a:ext cx="8778875" cy="5562600"/>
          </a:xfrm>
        </p:spPr>
        <p:txBody>
          <a:bodyPr/>
          <a:lstStyle/>
          <a:p>
            <a:pPr>
              <a:buFontTx/>
              <a:buNone/>
            </a:pPr>
            <a:r>
              <a:rPr lang="en-GB" sz="1600" b="1" dirty="0" smtClean="0"/>
              <a:t>The following slides provide a summary of the</a:t>
            </a:r>
            <a:r>
              <a:rPr lang="en-GB" sz="1600" b="1" dirty="0" smtClean="0">
                <a:solidFill>
                  <a:srgbClr val="002060"/>
                </a:solidFill>
              </a:rPr>
              <a:t> LOC </a:t>
            </a:r>
            <a:r>
              <a:rPr lang="en-GB" sz="1600" b="1" dirty="0" smtClean="0"/>
              <a:t>WG changes and achievements for 2012:</a:t>
            </a:r>
          </a:p>
          <a:p>
            <a:pPr>
              <a:buFontTx/>
              <a:buNone/>
            </a:pPr>
            <a:endParaRPr lang="en-GB" sz="1600" b="1" dirty="0" smtClean="0"/>
          </a:p>
          <a:p>
            <a:r>
              <a:rPr lang="en-GB" sz="1600" b="1" dirty="0" smtClean="0">
                <a:solidFill>
                  <a:srgbClr val="002060"/>
                </a:solidFill>
              </a:rPr>
              <a:t>LOC Structural Changes</a:t>
            </a:r>
          </a:p>
          <a:p>
            <a:r>
              <a:rPr lang="en-GB" sz="1600" b="1" dirty="0" smtClean="0">
                <a:solidFill>
                  <a:srgbClr val="002060"/>
                </a:solidFill>
              </a:rPr>
              <a:t>LOC</a:t>
            </a:r>
            <a:r>
              <a:rPr lang="en-GB" sz="1600" b="1" dirty="0" smtClean="0"/>
              <a:t> List of Active WIs</a:t>
            </a:r>
          </a:p>
          <a:p>
            <a:r>
              <a:rPr lang="en-GB" sz="1600" b="1" dirty="0" smtClean="0">
                <a:solidFill>
                  <a:srgbClr val="002060"/>
                </a:solidFill>
              </a:rPr>
              <a:t>LOC</a:t>
            </a:r>
            <a:r>
              <a:rPr lang="en-GB" sz="1600" b="1" dirty="0" smtClean="0"/>
              <a:t> Documents and Release Approvals</a:t>
            </a:r>
          </a:p>
          <a:p>
            <a:r>
              <a:rPr lang="en-GB" sz="1600" b="1" dirty="0" smtClean="0">
                <a:solidFill>
                  <a:srgbClr val="002060"/>
                </a:solidFill>
              </a:rPr>
              <a:t>LOC</a:t>
            </a:r>
            <a:r>
              <a:rPr lang="en-GB" sz="1600" b="1" dirty="0" smtClean="0"/>
              <a:t> Meetings</a:t>
            </a:r>
          </a:p>
          <a:p>
            <a:r>
              <a:rPr lang="en-GB" sz="1600" b="1" dirty="0" smtClean="0">
                <a:solidFill>
                  <a:srgbClr val="002060"/>
                </a:solidFill>
              </a:rPr>
              <a:t>LOC</a:t>
            </a:r>
            <a:r>
              <a:rPr lang="en-GB" sz="1600" b="1" dirty="0" smtClean="0"/>
              <a:t> Joint Sessions</a:t>
            </a:r>
          </a:p>
          <a:p>
            <a:r>
              <a:rPr lang="en-GB" sz="1600" b="1" dirty="0" smtClean="0">
                <a:solidFill>
                  <a:srgbClr val="002060"/>
                </a:solidFill>
              </a:rPr>
              <a:t>LOC</a:t>
            </a:r>
            <a:r>
              <a:rPr lang="en-GB" sz="1600" b="1" dirty="0" smtClean="0"/>
              <a:t> Conference Calls</a:t>
            </a:r>
          </a:p>
          <a:p>
            <a:r>
              <a:rPr lang="en-GB" sz="1600" b="1" dirty="0" smtClean="0">
                <a:solidFill>
                  <a:srgbClr val="002060"/>
                </a:solidFill>
              </a:rPr>
              <a:t>LOC</a:t>
            </a:r>
            <a:r>
              <a:rPr lang="en-GB" sz="1600" b="1" dirty="0" smtClean="0"/>
              <a:t> Action Item Status</a:t>
            </a:r>
          </a:p>
          <a:p>
            <a:r>
              <a:rPr lang="en-GB" sz="1600" b="1" dirty="0" smtClean="0">
                <a:solidFill>
                  <a:srgbClr val="002060"/>
                </a:solidFill>
              </a:rPr>
              <a:t>LOC</a:t>
            </a:r>
            <a:r>
              <a:rPr lang="en-GB" sz="1600" b="1" dirty="0" smtClean="0"/>
              <a:t> Liaison Statements</a:t>
            </a:r>
          </a:p>
          <a:p>
            <a:r>
              <a:rPr lang="en-GB" sz="1600" b="1" dirty="0" smtClean="0">
                <a:solidFill>
                  <a:srgbClr val="002060"/>
                </a:solidFill>
              </a:rPr>
              <a:t>LOC</a:t>
            </a:r>
            <a:r>
              <a:rPr lang="en-US" altLang="ko-KR" sz="1600" b="1" dirty="0" smtClean="0">
                <a:ea typeface="굴림" charset="-127"/>
              </a:rPr>
              <a:t> Target Dates for 2013</a:t>
            </a:r>
            <a:endParaRPr lang="en-US" sz="2400" b="1"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sz="2800" smtClean="0">
                <a:ea typeface="ＭＳ Ｐゴシック" pitchFamily="34" charset="-128"/>
              </a:rPr>
              <a:t>LOC WG Structural Changes</a:t>
            </a:r>
          </a:p>
        </p:txBody>
      </p:sp>
      <p:sp>
        <p:nvSpPr>
          <p:cNvPr id="4099" name="Rectangle 3"/>
          <p:cNvSpPr>
            <a:spLocks noGrp="1" noChangeArrowheads="1"/>
          </p:cNvSpPr>
          <p:nvPr>
            <p:ph type="body" sz="half" idx="1"/>
          </p:nvPr>
        </p:nvSpPr>
        <p:spPr>
          <a:xfrm>
            <a:off x="261938" y="996950"/>
            <a:ext cx="8915400" cy="5334000"/>
          </a:xfrm>
        </p:spPr>
        <p:txBody>
          <a:bodyPr/>
          <a:lstStyle/>
          <a:p>
            <a:pPr marL="0" indent="0">
              <a:lnSpc>
                <a:spcPct val="80000"/>
              </a:lnSpc>
              <a:spcAft>
                <a:spcPct val="10000"/>
              </a:spcAft>
              <a:buFontTx/>
              <a:buNone/>
              <a:defRPr/>
            </a:pPr>
            <a:r>
              <a:rPr lang="en-GB" sz="1600" b="1" dirty="0" smtClean="0"/>
              <a:t>1- Structure of LOC end of 2012 :</a:t>
            </a:r>
            <a:r>
              <a:rPr lang="en-GB" sz="1600" dirty="0" smtClean="0"/>
              <a:t> </a:t>
            </a:r>
            <a:r>
              <a:rPr lang="en-GB" sz="1400" dirty="0" smtClean="0"/>
              <a:t>LOC WG (no SWGs or WAs)</a:t>
            </a:r>
            <a:endParaRPr lang="en-GB" altLang="ja-JP" sz="1400" b="1" dirty="0" smtClean="0">
              <a:ea typeface="ＭＳ Ｐゴシック" pitchFamily="34" charset="-128"/>
            </a:endParaRPr>
          </a:p>
          <a:p>
            <a:pPr marL="355600" lvl="1" indent="-355600">
              <a:spcAft>
                <a:spcPct val="20000"/>
              </a:spcAft>
              <a:defRPr/>
            </a:pPr>
            <a:endParaRPr lang="en-GB" altLang="ja-JP" sz="800" b="1" dirty="0" smtClean="0">
              <a:solidFill>
                <a:srgbClr val="000066"/>
              </a:solidFill>
              <a:ea typeface="ＭＳ Ｐゴシック" pitchFamily="34" charset="-128"/>
            </a:endParaRPr>
          </a:p>
          <a:p>
            <a:pPr marL="0" indent="0">
              <a:lnSpc>
                <a:spcPct val="80000"/>
              </a:lnSpc>
              <a:spcBef>
                <a:spcPts val="600"/>
              </a:spcBef>
              <a:spcAft>
                <a:spcPts val="600"/>
              </a:spcAft>
              <a:buFontTx/>
              <a:buNone/>
              <a:defRPr/>
            </a:pPr>
            <a:r>
              <a:rPr lang="en-GB" altLang="ko-KR" sz="1600" b="1" dirty="0" smtClean="0">
                <a:ea typeface="굴림" charset="-127"/>
              </a:rPr>
              <a:t>2- New/Closed WIs</a:t>
            </a:r>
          </a:p>
          <a:p>
            <a:pPr>
              <a:lnSpc>
                <a:spcPct val="80000"/>
              </a:lnSpc>
              <a:spcBef>
                <a:spcPts val="600"/>
              </a:spcBef>
              <a:spcAft>
                <a:spcPts val="600"/>
              </a:spcAft>
              <a:defRPr/>
            </a:pPr>
            <a:r>
              <a:rPr lang="en-GB" altLang="ko-KR" sz="1600" dirty="0" smtClean="0">
                <a:ea typeface="굴림" charset="-127"/>
              </a:rPr>
              <a:t>WID </a:t>
            </a:r>
            <a:r>
              <a:rPr lang="en-GB" altLang="ko-KR" sz="1600" dirty="0">
                <a:ea typeface="굴림" charset="-127"/>
              </a:rPr>
              <a:t>0269 - SUPL Configuration </a:t>
            </a:r>
            <a:r>
              <a:rPr lang="en-GB" altLang="ko-KR" sz="1600" dirty="0" smtClean="0">
                <a:ea typeface="굴림" charset="-127"/>
              </a:rPr>
              <a:t>Services</a:t>
            </a:r>
          </a:p>
          <a:p>
            <a:pPr>
              <a:lnSpc>
                <a:spcPct val="80000"/>
              </a:lnSpc>
              <a:spcBef>
                <a:spcPts val="600"/>
              </a:spcBef>
              <a:spcAft>
                <a:spcPts val="600"/>
              </a:spcAft>
              <a:defRPr/>
            </a:pPr>
            <a:r>
              <a:rPr lang="en-GB" altLang="ko-KR" sz="1600" dirty="0">
                <a:ea typeface="굴림" charset="-127"/>
              </a:rPr>
              <a:t>WID 0271 </a:t>
            </a:r>
            <a:r>
              <a:rPr lang="en-GB" altLang="ko-KR" sz="1600" dirty="0" smtClean="0">
                <a:ea typeface="굴림" charset="-127"/>
              </a:rPr>
              <a:t>– LTE </a:t>
            </a:r>
            <a:r>
              <a:rPr lang="en-GB" altLang="ko-KR" sz="1600" dirty="0" smtClean="0">
                <a:ea typeface="굴림" charset="-127"/>
              </a:rPr>
              <a:t>Positioning Protocol </a:t>
            </a:r>
            <a:r>
              <a:rPr lang="en-GB" altLang="ko-KR" sz="1600" dirty="0" smtClean="0">
                <a:ea typeface="굴림" charset="-127"/>
              </a:rPr>
              <a:t>Extensions </a:t>
            </a:r>
            <a:r>
              <a:rPr lang="en-GB" altLang="ko-KR" sz="1600" dirty="0">
                <a:ea typeface="굴림" charset="-127"/>
              </a:rPr>
              <a:t>(</a:t>
            </a:r>
            <a:r>
              <a:rPr lang="en-GB" altLang="ko-KR" sz="1600" dirty="0" err="1">
                <a:ea typeface="굴림" charset="-127"/>
              </a:rPr>
              <a:t>LPPe</a:t>
            </a:r>
            <a:r>
              <a:rPr lang="en-GB" altLang="ko-KR" sz="1600" dirty="0">
                <a:ea typeface="굴림" charset="-127"/>
              </a:rPr>
              <a:t>) v2.0</a:t>
            </a:r>
          </a:p>
          <a:p>
            <a:pPr marL="0" indent="0">
              <a:lnSpc>
                <a:spcPct val="80000"/>
              </a:lnSpc>
              <a:spcBef>
                <a:spcPts val="600"/>
              </a:spcBef>
              <a:spcAft>
                <a:spcPts val="600"/>
              </a:spcAft>
              <a:buFontTx/>
              <a:buNone/>
              <a:defRPr/>
            </a:pPr>
            <a:r>
              <a:rPr lang="en-GB" altLang="ko-KR" sz="1600" dirty="0" smtClean="0">
                <a:ea typeface="굴림" charset="-127"/>
              </a:rPr>
              <a:t>The following WI’s were closed</a:t>
            </a:r>
            <a:endParaRPr lang="en-GB" altLang="ko-KR" sz="1400" dirty="0" smtClean="0">
              <a:ea typeface="굴림" charset="-127"/>
            </a:endParaRPr>
          </a:p>
          <a:p>
            <a:pPr marL="401638" lvl="1" indent="-173038">
              <a:lnSpc>
                <a:spcPct val="80000"/>
              </a:lnSpc>
              <a:spcAft>
                <a:spcPct val="20000"/>
              </a:spcAft>
              <a:buClr>
                <a:srgbClr val="000000"/>
              </a:buClr>
              <a:tabLst>
                <a:tab pos="0" algn="l"/>
              </a:tabLst>
              <a:defRPr/>
            </a:pPr>
            <a:r>
              <a:rPr lang="en-GB" altLang="ja-JP" sz="1400" dirty="0" smtClean="0">
                <a:solidFill>
                  <a:srgbClr val="000066"/>
                </a:solidFill>
                <a:ea typeface="굴림" charset="-127"/>
              </a:rPr>
              <a:t>OMA-TP-2012-0289</a:t>
            </a:r>
          </a:p>
          <a:p>
            <a:pPr marL="628650" lvl="2" indent="-173038">
              <a:lnSpc>
                <a:spcPct val="80000"/>
              </a:lnSpc>
              <a:spcAft>
                <a:spcPct val="20000"/>
              </a:spcAft>
              <a:buClr>
                <a:srgbClr val="000000"/>
              </a:buClr>
              <a:tabLst>
                <a:tab pos="0" algn="l"/>
              </a:tabLst>
              <a:defRPr/>
            </a:pPr>
            <a:r>
              <a:rPr lang="en-GB" sz="1400" dirty="0">
                <a:solidFill>
                  <a:srgbClr val="FF0000"/>
                </a:solidFill>
                <a:ea typeface="굴림" charset="-127"/>
              </a:rPr>
              <a:t>W0134 Secure User Plane Location 2.0 (SUPL) V2.0</a:t>
            </a:r>
          </a:p>
          <a:p>
            <a:pPr marL="401638" lvl="1" indent="-173038">
              <a:lnSpc>
                <a:spcPct val="80000"/>
              </a:lnSpc>
              <a:spcAft>
                <a:spcPct val="20000"/>
              </a:spcAft>
              <a:buClr>
                <a:srgbClr val="000000"/>
              </a:buClr>
              <a:tabLst>
                <a:tab pos="0" algn="l"/>
              </a:tabLst>
              <a:defRPr/>
            </a:pPr>
            <a:r>
              <a:rPr lang="en-GB" sz="1400" dirty="0" smtClean="0">
                <a:solidFill>
                  <a:srgbClr val="000066"/>
                </a:solidFill>
                <a:ea typeface="굴림" charset="-127"/>
              </a:rPr>
              <a:t>OMA-TP-2012-0071</a:t>
            </a:r>
          </a:p>
          <a:p>
            <a:pPr marL="628650" lvl="2" indent="-173038">
              <a:lnSpc>
                <a:spcPct val="80000"/>
              </a:lnSpc>
              <a:spcAft>
                <a:spcPct val="20000"/>
              </a:spcAft>
              <a:buClr>
                <a:srgbClr val="000000"/>
              </a:buClr>
              <a:tabLst>
                <a:tab pos="0" algn="l"/>
              </a:tabLst>
              <a:defRPr/>
            </a:pPr>
            <a:r>
              <a:rPr lang="en-GB" sz="1400" dirty="0">
                <a:solidFill>
                  <a:srgbClr val="FF0000"/>
                </a:solidFill>
                <a:ea typeface="굴림" charset="-127"/>
              </a:rPr>
              <a:t>W0149 Location in SIP/IP core 1.0</a:t>
            </a:r>
          </a:p>
          <a:p>
            <a:pPr>
              <a:spcAft>
                <a:spcPts val="600"/>
              </a:spcAft>
              <a:defRPr/>
            </a:pPr>
            <a:r>
              <a:rPr lang="en-GB" altLang="ko-KR" sz="1400" dirty="0" smtClean="0">
                <a:ea typeface="굴림" charset="-127"/>
              </a:rPr>
              <a:t>The </a:t>
            </a:r>
            <a:r>
              <a:rPr lang="en-GB" altLang="ko-KR" sz="1400" dirty="0">
                <a:ea typeface="굴림" charset="-127"/>
              </a:rPr>
              <a:t>list of all active and closed COM Work Items, Champions and Editors is available at </a:t>
            </a:r>
          </a:p>
          <a:p>
            <a:pPr lvl="1">
              <a:spcAft>
                <a:spcPts val="600"/>
              </a:spcAft>
              <a:defRPr/>
            </a:pPr>
            <a:r>
              <a:rPr lang="en-GB" altLang="ja-JP" sz="1400" u="sng" dirty="0">
                <a:solidFill>
                  <a:srgbClr val="FF0000"/>
                </a:solidFill>
                <a:ea typeface="ＭＳ Ｐゴシック" pitchFamily="34" charset="-128"/>
              </a:rPr>
              <a:t>http://www.openmobilealliance.org/ftp/loc/gen_info/LOC-PD.shtml </a:t>
            </a:r>
            <a:endParaRPr lang="en-GB" altLang="ja-JP" sz="1400" u="sng" dirty="0" smtClean="0">
              <a:solidFill>
                <a:srgbClr val="FF0000"/>
              </a:solidFill>
              <a:ea typeface="ＭＳ Ｐゴシック" pitchFamily="34" charset="-128"/>
            </a:endParaRPr>
          </a:p>
          <a:p>
            <a:pPr lvl="1">
              <a:spcAft>
                <a:spcPts val="600"/>
              </a:spcAft>
              <a:defRPr/>
            </a:pPr>
            <a:endParaRPr lang="en-GB" altLang="ja-JP" sz="800" b="1" dirty="0" smtClean="0">
              <a:ea typeface="ＭＳ Ｐゴシック" pitchFamily="34" charset="-128"/>
            </a:endParaRPr>
          </a:p>
          <a:p>
            <a:pPr marL="169863" indent="-158750">
              <a:lnSpc>
                <a:spcPct val="80000"/>
              </a:lnSpc>
              <a:spcBef>
                <a:spcPts val="0"/>
              </a:spcBef>
              <a:spcAft>
                <a:spcPts val="600"/>
              </a:spcAft>
              <a:buClr>
                <a:srgbClr val="000000"/>
              </a:buClr>
              <a:buNone/>
              <a:defRPr/>
            </a:pPr>
            <a:r>
              <a:rPr lang="en-GB" altLang="ko-KR" sz="1400" b="1" dirty="0">
                <a:ea typeface="굴림" charset="-127"/>
              </a:rPr>
              <a:t>3- LOC WG Officers (No changes in 2012</a:t>
            </a:r>
            <a:r>
              <a:rPr lang="en-GB" altLang="ko-KR" sz="1400" b="1" dirty="0" smtClean="0">
                <a:ea typeface="굴림" charset="-127"/>
              </a:rPr>
              <a:t>)</a:t>
            </a:r>
            <a:endParaRPr lang="en-GB" altLang="ko-KR" sz="1400" dirty="0" smtClean="0">
              <a:ea typeface="굴림" charset="-127"/>
            </a:endParaRPr>
          </a:p>
          <a:p>
            <a:pPr marL="169863" indent="-169863">
              <a:lnSpc>
                <a:spcPct val="80000"/>
              </a:lnSpc>
              <a:spcAft>
                <a:spcPct val="20000"/>
              </a:spcAft>
              <a:buClr>
                <a:srgbClr val="000000"/>
              </a:buClr>
              <a:defRPr/>
            </a:pPr>
            <a:r>
              <a:rPr lang="en-GB" altLang="ko-KR" sz="1400" dirty="0" smtClean="0">
                <a:ea typeface="굴림" charset="-127"/>
              </a:rPr>
              <a:t>The LOC Officers are as follows:</a:t>
            </a:r>
          </a:p>
          <a:p>
            <a:pPr marL="571500" lvl="1" indent="-342900">
              <a:lnSpc>
                <a:spcPct val="80000"/>
              </a:lnSpc>
              <a:spcAft>
                <a:spcPct val="20000"/>
              </a:spcAft>
              <a:buClr>
                <a:srgbClr val="000000"/>
              </a:buClr>
              <a:defRPr/>
            </a:pPr>
            <a:r>
              <a:rPr lang="en-GB" altLang="ko-KR" sz="1400" dirty="0" smtClean="0">
                <a:solidFill>
                  <a:srgbClr val="000066"/>
                </a:solidFill>
                <a:ea typeface="굴림" charset="-127"/>
              </a:rPr>
              <a:t>Mark Younge, LOC </a:t>
            </a:r>
            <a:r>
              <a:rPr lang="en-US" altLang="ko-KR" sz="1400" dirty="0" smtClean="0">
                <a:solidFill>
                  <a:srgbClr val="000066"/>
                </a:solidFill>
                <a:ea typeface="굴림" charset="-127"/>
              </a:rPr>
              <a:t>Chairman, T-Mobile</a:t>
            </a:r>
          </a:p>
          <a:p>
            <a:pPr marL="571500" lvl="1" indent="-342900">
              <a:lnSpc>
                <a:spcPct val="80000"/>
              </a:lnSpc>
              <a:spcAft>
                <a:spcPct val="20000"/>
              </a:spcAft>
              <a:buClr>
                <a:srgbClr val="000000"/>
              </a:buClr>
              <a:defRPr/>
            </a:pPr>
            <a:r>
              <a:rPr lang="en-GB" altLang="ko-KR" sz="1400" dirty="0" smtClean="0">
                <a:solidFill>
                  <a:srgbClr val="000066"/>
                </a:solidFill>
                <a:ea typeface="굴림" charset="-127"/>
              </a:rPr>
              <a:t>Andreas Wachter, LOC</a:t>
            </a:r>
            <a:r>
              <a:rPr lang="en-US" altLang="ko-KR" sz="1400" dirty="0" smtClean="0">
                <a:solidFill>
                  <a:srgbClr val="000066"/>
                </a:solidFill>
                <a:ea typeface="굴림" charset="-127"/>
              </a:rPr>
              <a:t>Vice-Chairman, Qualcomm</a:t>
            </a:r>
          </a:p>
          <a:p>
            <a:pPr marL="571500" lvl="1" indent="-342900">
              <a:lnSpc>
                <a:spcPct val="80000"/>
              </a:lnSpc>
              <a:spcAft>
                <a:spcPct val="20000"/>
              </a:spcAft>
              <a:buClr>
                <a:srgbClr val="000000"/>
              </a:buClr>
              <a:defRPr/>
            </a:pPr>
            <a:endParaRPr lang="en-GB" altLang="ko-KR" sz="800" dirty="0" smtClean="0">
              <a:ea typeface="굴림" charset="-127"/>
            </a:endParaRPr>
          </a:p>
          <a:p>
            <a:pPr marL="355600" lvl="1" indent="-355600">
              <a:lnSpc>
                <a:spcPct val="80000"/>
              </a:lnSpc>
              <a:spcAft>
                <a:spcPct val="20000"/>
              </a:spcAft>
              <a:buFontTx/>
              <a:buNone/>
              <a:defRPr/>
            </a:pPr>
            <a:r>
              <a:rPr lang="en-GB" altLang="ko-KR" sz="1400" b="1" dirty="0" smtClean="0">
                <a:solidFill>
                  <a:srgbClr val="000066"/>
                </a:solidFill>
                <a:ea typeface="굴림" charset="-127"/>
              </a:rPr>
              <a:t>4-The </a:t>
            </a:r>
            <a:r>
              <a:rPr lang="en-US" altLang="ko-KR" sz="1400" b="1" dirty="0" smtClean="0">
                <a:solidFill>
                  <a:srgbClr val="000066"/>
                </a:solidFill>
                <a:ea typeface="굴림" charset="-127"/>
              </a:rPr>
              <a:t>LOC </a:t>
            </a:r>
            <a:r>
              <a:rPr lang="en-GB" altLang="ko-KR" sz="1400" b="1" dirty="0" smtClean="0">
                <a:solidFill>
                  <a:srgbClr val="000066"/>
                </a:solidFill>
                <a:ea typeface="굴림" charset="-127"/>
              </a:rPr>
              <a:t>Charter was agreed in </a:t>
            </a:r>
            <a:r>
              <a:rPr lang="en-GB" altLang="ja-JP" sz="1400" b="1" dirty="0" smtClean="0">
                <a:solidFill>
                  <a:srgbClr val="000066"/>
                </a:solidFill>
                <a:ea typeface="ＭＳ Ｐゴシック" pitchFamily="34" charset="-128"/>
              </a:rPr>
              <a:t>January</a:t>
            </a:r>
            <a:r>
              <a:rPr lang="en-GB" altLang="ko-KR" sz="1400" dirty="0" smtClean="0">
                <a:solidFill>
                  <a:srgbClr val="000066"/>
                </a:solidFill>
                <a:ea typeface="굴림" charset="-127"/>
              </a:rPr>
              <a:t>: </a:t>
            </a:r>
            <a:r>
              <a:rPr lang="en-GB" sz="1400" u="sng" dirty="0">
                <a:solidFill>
                  <a:srgbClr val="FF0000"/>
                </a:solidFill>
              </a:rPr>
              <a:t>OMA-CHARTER-LOC-20120117-A.doc</a:t>
            </a:r>
            <a:endParaRPr lang="en-GB" altLang="ko-KR" sz="1400" u="sng" dirty="0" smtClean="0">
              <a:solidFill>
                <a:srgbClr val="FF0000"/>
              </a:solidFill>
              <a:ea typeface="굴림" charset="-127"/>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z="2800" smtClean="0">
                <a:ea typeface="ＭＳ Ｐゴシック" pitchFamily="34" charset="-128"/>
              </a:rPr>
              <a:t>LOC</a:t>
            </a:r>
            <a:r>
              <a:rPr lang="en-US" sz="2800" smtClean="0"/>
              <a:t> List of Active WIs and Status</a:t>
            </a:r>
            <a:endParaRPr lang="en-US" sz="2000" smtClean="0">
              <a:ea typeface="ＭＳ Ｐゴシック" pitchFamily="34" charset="-128"/>
            </a:endParaRPr>
          </a:p>
        </p:txBody>
      </p:sp>
      <p:graphicFrame>
        <p:nvGraphicFramePr>
          <p:cNvPr id="5252" name="Group 132"/>
          <p:cNvGraphicFramePr>
            <a:graphicFrameLocks noGrp="1"/>
          </p:cNvGraphicFramePr>
          <p:nvPr>
            <p:extLst>
              <p:ext uri="{D42A27DB-BD31-4B8C-83A1-F6EECF244321}">
                <p14:modId xmlns:p14="http://schemas.microsoft.com/office/powerpoint/2010/main" val="1470410619"/>
              </p:ext>
            </p:extLst>
          </p:nvPr>
        </p:nvGraphicFramePr>
        <p:xfrm>
          <a:off x="261938" y="996950"/>
          <a:ext cx="8839200" cy="3427415"/>
        </p:xfrm>
        <a:graphic>
          <a:graphicData uri="http://schemas.openxmlformats.org/drawingml/2006/table">
            <a:tbl>
              <a:tblPr/>
              <a:tblGrid>
                <a:gridCol w="1523999"/>
                <a:gridCol w="838200"/>
                <a:gridCol w="6477001"/>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FFFFFF"/>
                          </a:solidFill>
                          <a:effectLst/>
                          <a:latin typeface="Arial Narrow" pitchFamily="34" charset="0"/>
                        </a:rPr>
                        <a:t>WI Title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rgbClr val="FFFFFF"/>
                          </a:solidFill>
                          <a:effectLst/>
                          <a:latin typeface="Arial Narrow" pitchFamily="34" charset="0"/>
                        </a:rPr>
                        <a:t>WID Nr.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FFFFFF"/>
                          </a:solidFill>
                          <a:effectLst/>
                          <a:latin typeface="Arial Narrow" pitchFamily="34" charset="0"/>
                        </a:rPr>
                        <a:t>Status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50838">
                <a:tc>
                  <a:txBody>
                    <a:bodyPr/>
                    <a:lstStyle/>
                    <a:p>
                      <a:pPr marL="0" marR="0" lvl="0" indent="0" algn="l" defTabSz="914400" rtl="0" eaLnBrk="0" fontAlgn="base" latinLnBrk="0" hangingPunct="0">
                        <a:lnSpc>
                          <a:spcPct val="100000"/>
                        </a:lnSpc>
                        <a:spcBef>
                          <a:spcPct val="25000"/>
                        </a:spcBef>
                        <a:spcAft>
                          <a:spcPct val="0"/>
                        </a:spcAft>
                        <a:buClr>
                          <a:schemeClr val="tx1"/>
                        </a:buClr>
                        <a:buSzPct val="80000"/>
                        <a:buFontTx/>
                        <a:buNone/>
                        <a:tabLst/>
                        <a:defRPr/>
                      </a:pPr>
                      <a:r>
                        <a:rPr kumimoji="0" lang="en-GB" altLang="ko-KR" sz="1400" b="1" i="0" u="none" strike="noStrike" cap="none" normalizeH="0" baseline="0" dirty="0" smtClean="0">
                          <a:ln>
                            <a:noFill/>
                          </a:ln>
                          <a:solidFill>
                            <a:srgbClr val="7030A0"/>
                          </a:solidFill>
                          <a:effectLst/>
                          <a:latin typeface="Arial Narrow" pitchFamily="34" charset="0"/>
                          <a:ea typeface="굴림" charset="-127"/>
                        </a:rPr>
                        <a:t>SUPL V2.0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0" fontAlgn="base" latinLnBrk="0" hangingPunct="0">
                        <a:lnSpc>
                          <a:spcPct val="100000"/>
                        </a:lnSpc>
                        <a:spcBef>
                          <a:spcPct val="25000"/>
                        </a:spcBef>
                        <a:spcAft>
                          <a:spcPct val="0"/>
                        </a:spcAft>
                        <a:buClr>
                          <a:schemeClr val="tx1"/>
                        </a:buClr>
                        <a:buSzPct val="80000"/>
                        <a:buFontTx/>
                        <a:buNone/>
                        <a:tabLst/>
                      </a:pPr>
                      <a:r>
                        <a:rPr kumimoji="0" lang="en-US" sz="1400" b="1" i="0" u="none" strike="noStrike" cap="none" normalizeH="0" baseline="0" dirty="0" smtClean="0">
                          <a:ln>
                            <a:noFill/>
                          </a:ln>
                          <a:solidFill>
                            <a:srgbClr val="000000"/>
                          </a:solidFill>
                          <a:effectLst/>
                          <a:latin typeface="Arial Narrow" pitchFamily="34" charset="0"/>
                        </a:rPr>
                        <a:t>W0134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0" fontAlgn="base" latinLnBrk="0" hangingPunct="0">
                        <a:lnSpc>
                          <a:spcPct val="100000"/>
                        </a:lnSpc>
                        <a:spcBef>
                          <a:spcPct val="25000"/>
                        </a:spcBef>
                        <a:spcAft>
                          <a:spcPct val="0"/>
                        </a:spcAft>
                        <a:buClr>
                          <a:schemeClr val="tx1"/>
                        </a:buClr>
                        <a:buSzPct val="80000"/>
                        <a:buFontTx/>
                        <a:buNone/>
                        <a:tabLst/>
                        <a:defRPr/>
                      </a:pPr>
                      <a:r>
                        <a:rPr kumimoji="0" lang="en-GB" sz="1400" b="1" i="0" u="none" strike="noStrike" cap="none" normalizeH="0" baseline="0" dirty="0" smtClean="0">
                          <a:ln>
                            <a:noFill/>
                          </a:ln>
                          <a:solidFill>
                            <a:srgbClr val="000000"/>
                          </a:solidFill>
                          <a:effectLst/>
                          <a:latin typeface="Arial Narrow" pitchFamily="34" charset="0"/>
                        </a:rPr>
                        <a:t>Approved 2012-04-17 (Maintenance)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AEEFF"/>
                    </a:solidFill>
                  </a:tcPr>
                </a:tc>
              </a:tr>
              <a:tr h="350838">
                <a:tc>
                  <a:txBody>
                    <a:bodyPr/>
                    <a:lstStyle/>
                    <a:p>
                      <a:pPr marL="0" marR="0" lvl="0" indent="0" algn="l" defTabSz="914400" rtl="0" eaLnBrk="0" fontAlgn="base" latinLnBrk="0" hangingPunct="0">
                        <a:lnSpc>
                          <a:spcPct val="100000"/>
                        </a:lnSpc>
                        <a:spcBef>
                          <a:spcPct val="25000"/>
                        </a:spcBef>
                        <a:spcAft>
                          <a:spcPct val="0"/>
                        </a:spcAft>
                        <a:buClr>
                          <a:schemeClr val="tx1"/>
                        </a:buClr>
                        <a:buSzPct val="80000"/>
                        <a:buFontTx/>
                        <a:buNone/>
                        <a:tabLst/>
                        <a:defRPr/>
                      </a:pPr>
                      <a:r>
                        <a:rPr kumimoji="0" lang="en-GB" altLang="ko-KR" sz="1400" b="1" i="0" u="none" strike="noStrike" cap="none" normalizeH="0" baseline="0" dirty="0" smtClean="0">
                          <a:ln>
                            <a:noFill/>
                          </a:ln>
                          <a:solidFill>
                            <a:srgbClr val="7030A0"/>
                          </a:solidFill>
                          <a:effectLst/>
                          <a:latin typeface="Arial Narrow" pitchFamily="34" charset="0"/>
                          <a:ea typeface="굴림" charset="-127"/>
                        </a:rPr>
                        <a:t>SUPL V3.0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0" fontAlgn="base" latinLnBrk="0" hangingPunct="0">
                        <a:lnSpc>
                          <a:spcPct val="100000"/>
                        </a:lnSpc>
                        <a:spcBef>
                          <a:spcPct val="25000"/>
                        </a:spcBef>
                        <a:spcAft>
                          <a:spcPct val="0"/>
                        </a:spcAft>
                        <a:buClr>
                          <a:schemeClr val="tx1"/>
                        </a:buClr>
                        <a:buSzPct val="80000"/>
                        <a:buFontTx/>
                        <a:buNone/>
                        <a:tabLst/>
                      </a:pPr>
                      <a:r>
                        <a:rPr kumimoji="0" lang="en-US" sz="1400" b="1" i="0" u="none" strike="noStrike" cap="none" normalizeH="0" baseline="0" dirty="0" smtClean="0">
                          <a:ln>
                            <a:noFill/>
                          </a:ln>
                          <a:solidFill>
                            <a:srgbClr val="000000"/>
                          </a:solidFill>
                          <a:effectLst/>
                          <a:latin typeface="Arial Narrow" pitchFamily="34" charset="0"/>
                        </a:rPr>
                        <a:t>W0183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0" fontAlgn="base" latinLnBrk="0" hangingPunct="0">
                        <a:lnSpc>
                          <a:spcPct val="100000"/>
                        </a:lnSpc>
                        <a:spcBef>
                          <a:spcPct val="25000"/>
                        </a:spcBef>
                        <a:spcAft>
                          <a:spcPct val="0"/>
                        </a:spcAft>
                        <a:buClr>
                          <a:schemeClr val="tx1"/>
                        </a:buClr>
                        <a:buSzPct val="80000"/>
                        <a:buFontTx/>
                        <a:buNone/>
                        <a:tabLst/>
                        <a:defRPr/>
                      </a:pPr>
                      <a:r>
                        <a:rPr kumimoji="0" lang="en-GB" sz="1400" b="1" i="0" u="none" strike="noStrike" cap="none" normalizeH="0" baseline="0" dirty="0" smtClean="0">
                          <a:ln>
                            <a:noFill/>
                          </a:ln>
                          <a:solidFill>
                            <a:srgbClr val="000000"/>
                          </a:solidFill>
                          <a:effectLst/>
                          <a:latin typeface="Arial Narrow" pitchFamily="34" charset="0"/>
                        </a:rPr>
                        <a:t>Candidate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50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smtClean="0">
                          <a:ln>
                            <a:noFill/>
                          </a:ln>
                          <a:solidFill>
                            <a:srgbClr val="7030A0"/>
                          </a:solidFill>
                          <a:effectLst/>
                          <a:latin typeface="Arial Narrow" pitchFamily="34" charset="0"/>
                        </a:rPr>
                        <a:t>LPPe</a:t>
                      </a:r>
                      <a:r>
                        <a:rPr kumimoji="0" lang="en-GB" sz="1400" b="1" i="0" u="none" strike="noStrike" cap="none" normalizeH="0" baseline="0" dirty="0" smtClean="0">
                          <a:ln>
                            <a:noFill/>
                          </a:ln>
                          <a:solidFill>
                            <a:srgbClr val="7030A0"/>
                          </a:solidFill>
                          <a:effectLst/>
                          <a:latin typeface="Arial Narrow" pitchFamily="34" charset="0"/>
                        </a:rPr>
                        <a:t> V1.0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000000"/>
                          </a:solidFill>
                          <a:effectLst/>
                          <a:latin typeface="Arial Narrow" pitchFamily="34" charset="0"/>
                        </a:rPr>
                        <a:t>W0197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cap="none" normalizeH="0" baseline="0" dirty="0" smtClean="0">
                          <a:ln>
                            <a:noFill/>
                          </a:ln>
                          <a:solidFill>
                            <a:srgbClr val="000000"/>
                          </a:solidFill>
                          <a:effectLst/>
                          <a:latin typeface="Arial Narrow" pitchFamily="34" charset="0"/>
                        </a:rPr>
                        <a:t>Candidate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50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smtClean="0">
                          <a:ln>
                            <a:noFill/>
                          </a:ln>
                          <a:solidFill>
                            <a:srgbClr val="7030A0"/>
                          </a:solidFill>
                          <a:effectLst/>
                          <a:latin typeface="Arial Narrow" pitchFamily="34" charset="0"/>
                        </a:rPr>
                        <a:t>DynNav</a:t>
                      </a:r>
                      <a:r>
                        <a:rPr kumimoji="0" lang="en-GB" sz="1400" b="1" i="0" u="none" strike="noStrike" cap="none" normalizeH="0" baseline="0" dirty="0" smtClean="0">
                          <a:ln>
                            <a:noFill/>
                          </a:ln>
                          <a:solidFill>
                            <a:srgbClr val="7030A0"/>
                          </a:solidFill>
                          <a:effectLst/>
                          <a:latin typeface="Arial Narrow" pitchFamily="34" charset="0"/>
                        </a:rPr>
                        <a:t> </a:t>
                      </a:r>
                      <a:r>
                        <a:rPr kumimoji="0" lang="en-GB" sz="1400" b="1" i="0" u="none" strike="noStrike" cap="none" normalizeH="0" baseline="0" dirty="0" smtClean="0">
                          <a:ln>
                            <a:noFill/>
                          </a:ln>
                          <a:solidFill>
                            <a:srgbClr val="7030A0"/>
                          </a:solidFill>
                          <a:effectLst/>
                          <a:latin typeface="Arial Narrow" pitchFamily="34" charset="0"/>
                        </a:rPr>
                        <a:t>V1.0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000000"/>
                          </a:solidFill>
                          <a:effectLst/>
                          <a:latin typeface="Arial Narrow" pitchFamily="34" charset="0"/>
                        </a:rPr>
                        <a:t>W0247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cap="none" normalizeH="0" baseline="0" dirty="0" smtClean="0">
                          <a:ln>
                            <a:noFill/>
                          </a:ln>
                          <a:solidFill>
                            <a:srgbClr val="000000"/>
                          </a:solidFill>
                          <a:effectLst/>
                          <a:latin typeface="Arial Narrow" pitchFamily="34" charset="0"/>
                        </a:rPr>
                        <a:t>Candidate (2012-12-11)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889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7030A0"/>
                          </a:solidFill>
                          <a:effectLst/>
                          <a:latin typeface="Arial Narrow" pitchFamily="34" charset="0"/>
                        </a:rPr>
                        <a:t>MLS V1.3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000000"/>
                          </a:solidFill>
                          <a:effectLst/>
                          <a:latin typeface="Arial Narrow" pitchFamily="34" charset="0"/>
                        </a:rPr>
                        <a:t>W0248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cap="none" normalizeH="0" baseline="0" dirty="0" smtClean="0">
                          <a:ln>
                            <a:noFill/>
                          </a:ln>
                          <a:solidFill>
                            <a:srgbClr val="000000"/>
                          </a:solidFill>
                          <a:effectLst/>
                          <a:latin typeface="Arial Narrow" pitchFamily="34" charset="0"/>
                        </a:rPr>
                        <a:t>Candidate (2012-05-29)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492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7030A0"/>
                          </a:solidFill>
                          <a:effectLst/>
                          <a:latin typeface="Arial Narrow" pitchFamily="34" charset="0"/>
                        </a:rPr>
                        <a:t>SUPL V2.1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000000"/>
                          </a:solidFill>
                          <a:effectLst/>
                          <a:latin typeface="Arial Narrow" pitchFamily="34" charset="0"/>
                        </a:rPr>
                        <a:t>W0253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cap="none" normalizeH="0" baseline="0" dirty="0" smtClean="0">
                          <a:ln>
                            <a:noFill/>
                          </a:ln>
                          <a:solidFill>
                            <a:srgbClr val="000000"/>
                          </a:solidFill>
                          <a:effectLst/>
                          <a:latin typeface="Arial Narrow" pitchFamily="34" charset="0"/>
                        </a:rPr>
                        <a:t>Draft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7030A0"/>
                          </a:solidFill>
                          <a:effectLst/>
                          <a:latin typeface="Arial Narrow" pitchFamily="34" charset="0"/>
                        </a:rPr>
                        <a:t>LPPe V1.1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000000"/>
                          </a:solidFill>
                          <a:effectLst/>
                          <a:latin typeface="Arial Narrow" pitchFamily="34" charset="0"/>
                        </a:rPr>
                        <a:t>W0254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cap="none" normalizeH="0" baseline="0" dirty="0" smtClean="0">
                          <a:ln>
                            <a:noFill/>
                          </a:ln>
                          <a:solidFill>
                            <a:srgbClr val="000000"/>
                          </a:solidFill>
                          <a:effectLst/>
                          <a:latin typeface="Arial Narrow" pitchFamily="34" charset="0"/>
                        </a:rPr>
                        <a:t>Candidate (2012-12-11)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7030A0"/>
                          </a:solidFill>
                          <a:effectLst/>
                          <a:latin typeface="Arial Narrow" pitchFamily="34" charset="0"/>
                        </a:rPr>
                        <a:t>SUPL CS V1.0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000000"/>
                          </a:solidFill>
                          <a:effectLst/>
                          <a:latin typeface="Arial Narrow" pitchFamily="34" charset="0"/>
                        </a:rPr>
                        <a:t>W0269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cap="none" normalizeH="0" baseline="0" dirty="0" smtClean="0">
                          <a:ln>
                            <a:noFill/>
                          </a:ln>
                          <a:solidFill>
                            <a:srgbClr val="000000"/>
                          </a:solidFill>
                          <a:effectLst/>
                          <a:latin typeface="Arial Narrow" pitchFamily="34" charset="0"/>
                        </a:rPr>
                        <a:t>Draft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smtClean="0">
                          <a:ln>
                            <a:noFill/>
                          </a:ln>
                          <a:solidFill>
                            <a:srgbClr val="7030A0"/>
                          </a:solidFill>
                          <a:effectLst/>
                          <a:latin typeface="Arial Narrow" pitchFamily="34" charset="0"/>
                        </a:rPr>
                        <a:t>LPPe</a:t>
                      </a:r>
                      <a:r>
                        <a:rPr kumimoji="0" lang="en-GB" sz="1400" b="1" i="0" u="none" strike="noStrike" cap="none" normalizeH="0" baseline="0" dirty="0" smtClean="0">
                          <a:ln>
                            <a:noFill/>
                          </a:ln>
                          <a:solidFill>
                            <a:srgbClr val="7030A0"/>
                          </a:solidFill>
                          <a:effectLst/>
                          <a:latin typeface="Arial Narrow" pitchFamily="34" charset="0"/>
                        </a:rPr>
                        <a:t> V2.0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000000"/>
                          </a:solidFill>
                          <a:effectLst/>
                          <a:latin typeface="Arial Narrow" pitchFamily="34" charset="0"/>
                        </a:rPr>
                        <a:t>W0271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cap="none" normalizeH="0" baseline="0" dirty="0" smtClean="0">
                          <a:ln>
                            <a:noFill/>
                          </a:ln>
                          <a:solidFill>
                            <a:srgbClr val="000000"/>
                          </a:solidFill>
                          <a:effectLst/>
                          <a:latin typeface="Arial Narrow" pitchFamily="34" charset="0"/>
                        </a:rPr>
                        <a:t>Draft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40000"/>
                        <a:lumOff val="60000"/>
                      </a:schemeClr>
                    </a:solidFill>
                  </a:tcPr>
                </a:tc>
              </a:tr>
            </a:tbl>
          </a:graphicData>
        </a:graphic>
      </p:graphicFrame>
      <p:sp>
        <p:nvSpPr>
          <p:cNvPr id="6189" name="TextBox 3"/>
          <p:cNvSpPr txBox="1">
            <a:spLocks noChangeArrowheads="1"/>
          </p:cNvSpPr>
          <p:nvPr/>
        </p:nvSpPr>
        <p:spPr bwMode="auto">
          <a:xfrm>
            <a:off x="795338" y="5416550"/>
            <a:ext cx="7086600" cy="618631"/>
          </a:xfrm>
          <a:prstGeom prst="rect">
            <a:avLst/>
          </a:prstGeom>
          <a:solidFill>
            <a:srgbClr val="FFFF00"/>
          </a:solidFill>
          <a:ln w="9525">
            <a:solidFill>
              <a:srgbClr val="FF0000"/>
            </a:solidFill>
            <a:miter lim="800000"/>
            <a:headEnd/>
            <a:tailEnd/>
          </a:ln>
        </p:spPr>
        <p:txBody>
          <a:bodyPr>
            <a:spAutoFit/>
          </a:bodyPr>
          <a:lstStyle>
            <a:lvl1pPr>
              <a:defRPr sz="2400">
                <a:solidFill>
                  <a:schemeClr val="tx1"/>
                </a:solidFill>
                <a:latin typeface="Arial" charset="0"/>
              </a:defRPr>
            </a:lvl1pPr>
            <a:lvl2pPr>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r>
              <a:rPr lang="en-GB" sz="2000" dirty="0"/>
              <a:t>Data taken from the WP tab on portal.</a:t>
            </a:r>
          </a:p>
          <a:p>
            <a:pPr lvl="1">
              <a:buFont typeface="Arial" charset="0"/>
              <a:buChar char="•"/>
            </a:pPr>
            <a:r>
              <a:rPr lang="en-GB" sz="1800" dirty="0"/>
              <a:t>Candidate without date : became candidate before </a:t>
            </a:r>
            <a:r>
              <a:rPr lang="en-GB" sz="1800" dirty="0" smtClean="0"/>
              <a:t>2012</a:t>
            </a:r>
            <a:endParaRPr lang="en-GB" sz="1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800" smtClean="0">
                <a:ea typeface="ＭＳ Ｐゴシック" pitchFamily="34" charset="-128"/>
              </a:rPr>
              <a:t>LOC</a:t>
            </a:r>
            <a:r>
              <a:rPr lang="en-US" sz="2800" smtClean="0">
                <a:solidFill>
                  <a:srgbClr val="FF0000"/>
                </a:solidFill>
                <a:ea typeface="ＭＳ Ｐゴシック" pitchFamily="34" charset="-128"/>
              </a:rPr>
              <a:t> </a:t>
            </a:r>
            <a:r>
              <a:rPr lang="en-US" sz="2800" smtClean="0">
                <a:ea typeface="ＭＳ Ｐゴシック" pitchFamily="34" charset="-128"/>
              </a:rPr>
              <a:t>D</a:t>
            </a:r>
            <a:r>
              <a:rPr lang="en-US" sz="2800" smtClean="0"/>
              <a:t>ocuments and Releases Approvals</a:t>
            </a:r>
            <a:endParaRPr lang="en-US" sz="2000" smtClean="0">
              <a:solidFill>
                <a:srgbClr val="002060"/>
              </a:solidFill>
              <a:ea typeface="ＭＳ Ｐゴシック" pitchFamily="34" charset="-128"/>
            </a:endParaRPr>
          </a:p>
        </p:txBody>
      </p:sp>
      <p:sp>
        <p:nvSpPr>
          <p:cNvPr id="7171" name="Rectangle 3"/>
          <p:cNvSpPr>
            <a:spLocks noGrp="1" noChangeArrowheads="1"/>
          </p:cNvSpPr>
          <p:nvPr>
            <p:ph type="body" sz="half" idx="1"/>
          </p:nvPr>
        </p:nvSpPr>
        <p:spPr>
          <a:xfrm>
            <a:off x="261938" y="996950"/>
            <a:ext cx="8915400" cy="5459413"/>
          </a:xfrm>
        </p:spPr>
        <p:txBody>
          <a:bodyPr/>
          <a:lstStyle/>
          <a:p>
            <a:pPr marL="0" indent="0">
              <a:buFontTx/>
              <a:buNone/>
            </a:pPr>
            <a:endParaRPr lang="en-GB" sz="1600" dirty="0" smtClean="0"/>
          </a:p>
          <a:p>
            <a:pPr marL="0" indent="0">
              <a:buFontTx/>
              <a:buNone/>
            </a:pPr>
            <a:r>
              <a:rPr lang="en-GB" sz="1600" dirty="0" smtClean="0"/>
              <a:t>				</a:t>
            </a:r>
          </a:p>
          <a:p>
            <a:pPr marL="0" indent="0"/>
            <a:endParaRPr lang="en-GB" sz="1600" dirty="0" smtClean="0"/>
          </a:p>
          <a:p>
            <a:pPr marL="0" indent="0"/>
            <a:endParaRPr lang="en-GB" sz="1600" dirty="0" smtClean="0"/>
          </a:p>
          <a:p>
            <a:pPr marL="0" indent="0">
              <a:buFontTx/>
              <a:buNone/>
            </a:pPr>
            <a:endParaRPr lang="en-GB" sz="1600" dirty="0" smtClean="0">
              <a:solidFill>
                <a:srgbClr val="C00000"/>
              </a:solidFill>
            </a:endParaRPr>
          </a:p>
          <a:p>
            <a:pPr marL="0" indent="0"/>
            <a:endParaRPr lang="en-GB" sz="1600" dirty="0" smtClean="0"/>
          </a:p>
          <a:p>
            <a:pPr marL="0" indent="0"/>
            <a:endParaRPr lang="en-GB" sz="1600" dirty="0" smtClean="0"/>
          </a:p>
          <a:p>
            <a:pPr marL="0" indent="0"/>
            <a:endParaRPr lang="en-GB" sz="1600" dirty="0" smtClean="0"/>
          </a:p>
          <a:p>
            <a:pPr marL="0" indent="0">
              <a:buFontTx/>
              <a:buNone/>
            </a:pPr>
            <a:r>
              <a:rPr lang="en-GB" sz="1600" dirty="0" smtClean="0">
                <a:solidFill>
                  <a:srgbClr val="C00000"/>
                </a:solidFill>
              </a:rPr>
              <a:t> </a:t>
            </a:r>
          </a:p>
          <a:p>
            <a:pPr marL="0" indent="0"/>
            <a:endParaRPr lang="en-GB" sz="1600" dirty="0" smtClean="0"/>
          </a:p>
          <a:p>
            <a:pPr marL="0" indent="0"/>
            <a:endParaRPr lang="en-GB" sz="1600" dirty="0" smtClean="0"/>
          </a:p>
          <a:p>
            <a:pPr marL="0" indent="0">
              <a:buFontTx/>
              <a:buNone/>
            </a:pPr>
            <a:r>
              <a:rPr lang="en-GB" sz="1600" dirty="0" smtClean="0">
                <a:solidFill>
                  <a:srgbClr val="C00000"/>
                </a:solidFill>
              </a:rPr>
              <a:t> </a:t>
            </a:r>
          </a:p>
          <a:p>
            <a:pPr marL="0" indent="0"/>
            <a:endParaRPr lang="en-GB" sz="1600" dirty="0" smtClean="0"/>
          </a:p>
          <a:p>
            <a:pPr marL="0" indent="0"/>
            <a:endParaRPr lang="en-GB" sz="1600" dirty="0" smtClean="0"/>
          </a:p>
          <a:p>
            <a:pPr marL="0" indent="0"/>
            <a:endParaRPr lang="en-GB" altLang="ja-JP" sz="1600" dirty="0" smtClean="0">
              <a:ea typeface="ＭＳ Ｐゴシック" pitchFamily="34" charset="-128"/>
            </a:endParaRPr>
          </a:p>
        </p:txBody>
      </p:sp>
      <p:graphicFrame>
        <p:nvGraphicFramePr>
          <p:cNvPr id="6214" name="Group 70"/>
          <p:cNvGraphicFramePr>
            <a:graphicFrameLocks noGrp="1"/>
          </p:cNvGraphicFramePr>
          <p:nvPr>
            <p:extLst>
              <p:ext uri="{D42A27DB-BD31-4B8C-83A1-F6EECF244321}">
                <p14:modId xmlns:p14="http://schemas.microsoft.com/office/powerpoint/2010/main" val="1788018205"/>
              </p:ext>
            </p:extLst>
          </p:nvPr>
        </p:nvGraphicFramePr>
        <p:xfrm>
          <a:off x="338138" y="1073150"/>
          <a:ext cx="8610600" cy="4094163"/>
        </p:xfrm>
        <a:graphic>
          <a:graphicData uri="http://schemas.openxmlformats.org/drawingml/2006/table">
            <a:tbl>
              <a:tblPr/>
              <a:tblGrid>
                <a:gridCol w="898525"/>
                <a:gridCol w="1920875"/>
                <a:gridCol w="5791200"/>
              </a:tblGrid>
              <a:tr h="3508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FFFFFF"/>
                          </a:solidFill>
                          <a:effectLst/>
                          <a:latin typeface="Arial Narrow" pitchFamily="34" charset="0"/>
                        </a:rPr>
                        <a:t>Board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rgbClr val="FFFFFF"/>
                          </a:solidFill>
                          <a:effectLst/>
                          <a:latin typeface="Arial Narrow" pitchFamily="34" charset="0"/>
                        </a:rPr>
                        <a:t>Release  - Doc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rgbClr val="FFFFFF"/>
                          </a:solidFill>
                          <a:effectLst/>
                          <a:latin typeface="Arial Narrow" pitchFamily="34" charset="0"/>
                        </a:rPr>
                        <a:t>Approved TP Document</a:t>
                      </a:r>
                      <a:endParaRPr kumimoji="0" lang="en-GB" sz="1600" b="1" i="0" u="none" strike="noStrike" cap="none" normalizeH="0" baseline="0" smtClean="0">
                        <a:ln>
                          <a:noFill/>
                        </a:ln>
                        <a:solidFill>
                          <a:srgbClr val="2BFF2B"/>
                        </a:solidFill>
                        <a:effectLst/>
                        <a:latin typeface="Arial Narrow"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33375">
                <a:tc rowSpan="3">
                  <a:txBody>
                    <a:bodyPr/>
                    <a:lstStyle/>
                    <a:p>
                      <a:r>
                        <a:rPr lang="en-GB" sz="1400" b="1" baseline="0" dirty="0" smtClean="0">
                          <a:solidFill>
                            <a:srgbClr val="7030A0"/>
                          </a:solidFill>
                        </a:rPr>
                        <a:t>Jan 2013</a:t>
                      </a:r>
                      <a:endParaRPr lang="en-GB" sz="1400" b="1" dirty="0">
                        <a:solidFill>
                          <a:srgbClr val="7030A0"/>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SUPL 2.0.1 ERP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kern="1200" dirty="0" smtClean="0">
                          <a:solidFill>
                            <a:schemeClr val="tx1"/>
                          </a:solidFill>
                          <a:latin typeface="+mn-lt"/>
                          <a:ea typeface="+mn-ea"/>
                          <a:cs typeface="Arial" pitchFamily="34" charset="0"/>
                        </a:rPr>
                        <a:t>OMA-TP-2012-0455-INP_SUPL_2.0.1_ERP_for_Notification</a:t>
                      </a:r>
                      <a:endParaRPr kumimoji="0" lang="en-GB" sz="1400" b="0" i="1" u="none" strike="noStrike" cap="none" normalizeH="0" baseline="0" dirty="0" smtClean="0">
                        <a:ln>
                          <a:noFill/>
                        </a:ln>
                        <a:solidFill>
                          <a:srgbClr val="000000"/>
                        </a:solidFill>
                        <a:effectLst/>
                        <a:latin typeface="+mn-lt"/>
                        <a:cs typeface="Arial"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33375">
                <a:tc vMerge="1">
                  <a:txBody>
                    <a:bodyPr/>
                    <a:lstStyle/>
                    <a:p>
                      <a:endParaRPr lang="en-GB" sz="1400" b="1" dirty="0">
                        <a:solidFill>
                          <a:srgbClr val="7030A0"/>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smtClean="0">
                          <a:ln>
                            <a:noFill/>
                          </a:ln>
                          <a:solidFill>
                            <a:schemeClr val="tx1"/>
                          </a:solidFill>
                          <a:effectLst/>
                          <a:latin typeface="Arial Narrow" pitchFamily="34" charset="0"/>
                        </a:rPr>
                        <a:t>LPPe</a:t>
                      </a:r>
                      <a:r>
                        <a:rPr kumimoji="0" lang="en-GB" sz="1400" b="1" i="0" u="none" strike="noStrike" cap="none" normalizeH="0" baseline="0" dirty="0" smtClean="0">
                          <a:ln>
                            <a:noFill/>
                          </a:ln>
                          <a:solidFill>
                            <a:schemeClr val="tx1"/>
                          </a:solidFill>
                          <a:effectLst/>
                          <a:latin typeface="Arial Narrow" pitchFamily="34" charset="0"/>
                        </a:rPr>
                        <a:t> 1.1 ERP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kern="1200" dirty="0" smtClean="0">
                          <a:solidFill>
                            <a:schemeClr val="tx1"/>
                          </a:solidFill>
                          <a:latin typeface="+mn-lt"/>
                          <a:ea typeface="+mn-ea"/>
                          <a:cs typeface="+mn-cs"/>
                        </a:rPr>
                        <a:t>OMA-TP-2012-0450-INP_LPPe_1_1_ERP_and_ETR_for_Candidate_Approval </a:t>
                      </a:r>
                      <a:endParaRPr kumimoji="0" lang="en-GB" sz="1400" b="0" i="1" u="none" strike="noStrike" cap="none" normalizeH="0" baseline="0" dirty="0" smtClean="0">
                        <a:ln>
                          <a:noFill/>
                        </a:ln>
                        <a:solidFill>
                          <a:srgbClr val="000000"/>
                        </a:solidFill>
                        <a:effectLst/>
                        <a:latin typeface="+mn-lt"/>
                        <a:cs typeface="Arial"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33375">
                <a:tc vMerge="1">
                  <a:txBody>
                    <a:bodyPr/>
                    <a:lstStyle/>
                    <a:p>
                      <a:endParaRPr lang="en-GB" sz="1400" b="1" dirty="0">
                        <a:solidFill>
                          <a:srgbClr val="7030A0"/>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smtClean="0">
                          <a:ln>
                            <a:noFill/>
                          </a:ln>
                          <a:solidFill>
                            <a:schemeClr val="tx1"/>
                          </a:solidFill>
                          <a:effectLst/>
                          <a:latin typeface="Arial Narrow" pitchFamily="34" charset="0"/>
                        </a:rPr>
                        <a:t>DynNav</a:t>
                      </a:r>
                      <a:r>
                        <a:rPr kumimoji="0" lang="en-GB" sz="1400" b="1" i="0" u="none" strike="noStrike" cap="none" normalizeH="0" baseline="0" dirty="0" smtClean="0">
                          <a:ln>
                            <a:noFill/>
                          </a:ln>
                          <a:solidFill>
                            <a:schemeClr val="tx1"/>
                          </a:solidFill>
                          <a:effectLst/>
                          <a:latin typeface="Arial Narrow" pitchFamily="34" charset="0"/>
                        </a:rPr>
                        <a:t> 1.0 ERP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00000"/>
                          </a:solidFill>
                          <a:effectLst/>
                          <a:latin typeface="+mn-lt"/>
                          <a:cs typeface="Arial" pitchFamily="34" charset="0"/>
                        </a:rPr>
                        <a:t>OMA-TP-2012-0440-INP_DynNav_V1_0_ERP_and_ETR_for_candidate_approval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271463">
                <a:tc>
                  <a:txBody>
                    <a:bodyPr/>
                    <a:lstStyle/>
                    <a:p>
                      <a:r>
                        <a:rPr lang="en-GB" sz="1400" b="1" dirty="0" smtClean="0">
                          <a:solidFill>
                            <a:srgbClr val="7030A0"/>
                          </a:solidFill>
                        </a:rPr>
                        <a:t>Oct</a:t>
                      </a:r>
                      <a:r>
                        <a:rPr lang="en-GB" sz="1400" b="1" baseline="0" dirty="0" smtClean="0">
                          <a:solidFill>
                            <a:srgbClr val="7030A0"/>
                          </a:solidFill>
                        </a:rPr>
                        <a:t> 2012</a:t>
                      </a:r>
                      <a:endParaRPr lang="en-GB" sz="1400" b="1" dirty="0">
                        <a:solidFill>
                          <a:srgbClr val="7030A0"/>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SUPL 2.0 ETS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E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400" kern="1200" dirty="0" smtClean="0">
                          <a:solidFill>
                            <a:schemeClr val="tx1"/>
                          </a:solidFill>
                          <a:latin typeface="+mn-lt"/>
                          <a:ea typeface="+mn-ea"/>
                          <a:cs typeface="+mn-cs"/>
                        </a:rPr>
                        <a:t>OMA-TP-2012-0359-INP_SUPL_2.0_ETS_for_notification</a:t>
                      </a:r>
                      <a:endParaRPr kumimoji="0" lang="en-GB" sz="1400" b="0" i="0" u="none" strike="noStrike" cap="none" normalizeH="0" baseline="0" dirty="0" smtClean="0">
                        <a:ln>
                          <a:noFill/>
                        </a:ln>
                        <a:solidFill>
                          <a:schemeClr val="tx1"/>
                        </a:solidFill>
                        <a:effectLst/>
                        <a:latin typeface="+mn-lt"/>
                        <a:cs typeface="Arial"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EE"/>
                    </a:solidFill>
                  </a:tcPr>
                </a:tc>
              </a:tr>
              <a:tr h="271463">
                <a:tc>
                  <a:txBody>
                    <a:bodyPr/>
                    <a:lstStyle/>
                    <a:p>
                      <a:r>
                        <a:rPr lang="en-GB" sz="1400" b="1" dirty="0" smtClean="0">
                          <a:solidFill>
                            <a:srgbClr val="7030A0"/>
                          </a:solidFill>
                        </a:rPr>
                        <a:t>Jul </a:t>
                      </a:r>
                      <a:r>
                        <a:rPr lang="en-GB" sz="1400" b="1" baseline="0" dirty="0" smtClean="0">
                          <a:solidFill>
                            <a:srgbClr val="7030A0"/>
                          </a:solidFill>
                        </a:rPr>
                        <a:t>2012</a:t>
                      </a:r>
                      <a:endParaRPr lang="en-GB" sz="1400" b="1" dirty="0">
                        <a:solidFill>
                          <a:srgbClr val="7030A0"/>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smtClean="0">
                          <a:ln>
                            <a:noFill/>
                          </a:ln>
                          <a:solidFill>
                            <a:schemeClr val="tx1"/>
                          </a:solidFill>
                          <a:effectLst/>
                          <a:latin typeface="Arial Narrow" pitchFamily="34" charset="0"/>
                        </a:rPr>
                        <a:t>LPPe</a:t>
                      </a:r>
                      <a:r>
                        <a:rPr kumimoji="0" lang="en-GB" sz="1400" b="1" i="0" u="none" strike="noStrike" cap="none" normalizeH="0" baseline="0" dirty="0" smtClean="0">
                          <a:ln>
                            <a:noFill/>
                          </a:ln>
                          <a:solidFill>
                            <a:schemeClr val="tx1"/>
                          </a:solidFill>
                          <a:effectLst/>
                          <a:latin typeface="Arial Narrow" pitchFamily="34" charset="0"/>
                        </a:rPr>
                        <a:t> 1.1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kern="1200" dirty="0" smtClean="0">
                          <a:solidFill>
                            <a:schemeClr val="tx1"/>
                          </a:solidFill>
                          <a:latin typeface="+mn-lt"/>
                          <a:ea typeface="+mn-ea"/>
                          <a:cs typeface="+mn-cs"/>
                        </a:rPr>
                        <a:t>OMA-TP-2012-0222-INP_LPPe_1_1_RD_for_Candidate_Approval </a:t>
                      </a:r>
                      <a:endParaRPr kumimoji="0" lang="en-GB" sz="1400" b="1" i="0" u="none" strike="noStrike" cap="none" normalizeH="0" baseline="0" dirty="0" smtClean="0">
                        <a:ln>
                          <a:noFill/>
                        </a:ln>
                        <a:solidFill>
                          <a:srgbClr val="000000"/>
                        </a:solidFill>
                        <a:effectLst/>
                        <a:latin typeface="+mn-lt"/>
                        <a:cs typeface="Arial"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271463">
                <a:tc>
                  <a:txBody>
                    <a:bodyPr/>
                    <a:lstStyle/>
                    <a:p>
                      <a:r>
                        <a:rPr lang="en-GB" sz="1400" b="1" baseline="0" dirty="0" smtClean="0">
                          <a:solidFill>
                            <a:srgbClr val="7030A0"/>
                          </a:solidFill>
                        </a:rPr>
                        <a:t>Jun 2012</a:t>
                      </a:r>
                      <a:endParaRPr lang="en-GB" sz="1400" b="1" dirty="0">
                        <a:solidFill>
                          <a:srgbClr val="7030A0"/>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SUPL 2.1 RD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E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kern="1200" dirty="0" smtClean="0">
                          <a:solidFill>
                            <a:schemeClr val="tx1"/>
                          </a:solidFill>
                          <a:latin typeface="+mn-lt"/>
                          <a:ea typeface="+mn-ea"/>
                          <a:cs typeface="+mn-cs"/>
                        </a:rPr>
                        <a:t>OMA-TP-2012-0206-INP_SUPL_21_RD_and_AD_for_Candidate_Approval</a:t>
                      </a:r>
                      <a:endParaRPr kumimoji="0" lang="en-GB" sz="1400" b="0" i="0" u="none" strike="noStrike" cap="none" normalizeH="0" baseline="0" dirty="0" smtClean="0">
                        <a:ln>
                          <a:noFill/>
                        </a:ln>
                        <a:solidFill>
                          <a:srgbClr val="000000"/>
                        </a:solidFill>
                        <a:effectLst/>
                        <a:latin typeface="+mn-lt"/>
                        <a:cs typeface="Arial"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EE"/>
                    </a:solidFill>
                  </a:tcPr>
                </a:tc>
              </a:tr>
              <a:tr h="271463">
                <a:tc>
                  <a:txBody>
                    <a:bodyPr/>
                    <a:lstStyle/>
                    <a:p>
                      <a:endParaRPr lang="en-GB" sz="1400" b="1" dirty="0">
                        <a:solidFill>
                          <a:srgbClr val="7030A0"/>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SUPL 2.1 AD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E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00000"/>
                          </a:solidFill>
                          <a:effectLst/>
                          <a:latin typeface="+mn-lt"/>
                          <a:cs typeface="Arial" pitchFamily="34" charset="0"/>
                        </a:rPr>
                        <a:t>OMA-TP-2012-0206-INP_SUPL_21_RD_and_AD_for_Candidate_Approval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EE"/>
                    </a:solidFill>
                  </a:tcPr>
                </a:tc>
              </a:tr>
              <a:tr h="271463">
                <a:tc>
                  <a:txBody>
                    <a:bodyPr/>
                    <a:lstStyle/>
                    <a:p>
                      <a:endParaRPr lang="en-GB" sz="1400" b="1" dirty="0">
                        <a:solidFill>
                          <a:srgbClr val="7030A0"/>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MLS 1.3 ERP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E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00000"/>
                          </a:solidFill>
                          <a:effectLst/>
                          <a:latin typeface="+mn-lt"/>
                          <a:cs typeface="Arial" pitchFamily="34" charset="0"/>
                        </a:rPr>
                        <a:t>OMA-TP-2012-0204-INP_SUPM_V1_0_for_Final_Approval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EE"/>
                    </a:solidFill>
                  </a:tcPr>
                </a:tc>
              </a:tr>
              <a:tr h="271463">
                <a:tc>
                  <a:txBody>
                    <a:bodyPr/>
                    <a:lstStyle/>
                    <a:p>
                      <a:r>
                        <a:rPr lang="en-GB" sz="1400" b="1" dirty="0" smtClean="0">
                          <a:solidFill>
                            <a:srgbClr val="7030A0"/>
                          </a:solidFill>
                        </a:rPr>
                        <a:t>May 2012</a:t>
                      </a:r>
                      <a:endParaRPr lang="en-GB" sz="1400" b="1" dirty="0">
                        <a:solidFill>
                          <a:srgbClr val="7030A0"/>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SUPL 2.0 ERP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400" kern="1200" dirty="0" smtClean="0">
                          <a:solidFill>
                            <a:schemeClr val="tx1"/>
                          </a:solidFill>
                          <a:latin typeface="+mn-lt"/>
                          <a:ea typeface="+mn-ea"/>
                          <a:cs typeface="+mn-cs"/>
                        </a:rPr>
                        <a:t>OMA-TP-2012-0170-INP_SUPL_20_for_Final_Approval </a:t>
                      </a:r>
                      <a:endParaRPr kumimoji="0" lang="en-GB" sz="1400" b="0" i="0" u="none" strike="noStrike" cap="none" normalizeH="0" baseline="0" dirty="0" smtClean="0">
                        <a:ln>
                          <a:noFill/>
                        </a:ln>
                        <a:solidFill>
                          <a:schemeClr val="tx1"/>
                        </a:solidFill>
                        <a:effectLst/>
                        <a:latin typeface="+mn-lt"/>
                        <a:cs typeface="Arial"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271463">
                <a:tc>
                  <a:txBody>
                    <a:bodyPr/>
                    <a:lstStyle/>
                    <a:p>
                      <a:r>
                        <a:rPr lang="en-GB" sz="1400" b="1" dirty="0" smtClean="0">
                          <a:solidFill>
                            <a:srgbClr val="7030A0"/>
                          </a:solidFill>
                        </a:rPr>
                        <a:t>Apr 2012</a:t>
                      </a:r>
                      <a:endParaRPr lang="en-GB" sz="1400" b="1" dirty="0">
                        <a:solidFill>
                          <a:srgbClr val="7030A0"/>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SUPL 2.0 ETS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E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kern="1200" dirty="0" smtClean="0">
                          <a:solidFill>
                            <a:schemeClr val="tx1"/>
                          </a:solidFill>
                          <a:latin typeface="+mn-lt"/>
                          <a:ea typeface="+mn-ea"/>
                          <a:cs typeface="+mn-cs"/>
                        </a:rPr>
                        <a:t>OMA-TP-2012-0143-INP_SUPL_2.0_ETS_for_notification</a:t>
                      </a:r>
                      <a:endParaRPr kumimoji="0" lang="en-GB" sz="1400" b="1" i="0" u="none" strike="noStrike" cap="none" normalizeH="0" baseline="0" dirty="0" smtClean="0">
                        <a:ln>
                          <a:noFill/>
                        </a:ln>
                        <a:solidFill>
                          <a:srgbClr val="000000"/>
                        </a:solidFill>
                        <a:effectLst/>
                        <a:latin typeface="+mn-lt"/>
                        <a:cs typeface="Arial"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EE"/>
                    </a:solidFill>
                  </a:tcPr>
                </a:tc>
              </a:tr>
              <a:tr h="271463">
                <a:tc>
                  <a:txBody>
                    <a:bodyPr/>
                    <a:lstStyle/>
                    <a:p>
                      <a:r>
                        <a:rPr lang="en-GB" sz="1400" b="1" dirty="0" smtClean="0">
                          <a:solidFill>
                            <a:srgbClr val="7030A0"/>
                          </a:solidFill>
                        </a:rPr>
                        <a:t>Feb 2012</a:t>
                      </a:r>
                      <a:endParaRPr lang="en-GB" sz="1400" b="1" dirty="0">
                        <a:solidFill>
                          <a:srgbClr val="7030A0"/>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SUPL 2.0 TFP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00000"/>
                          </a:solidFill>
                          <a:effectLst/>
                          <a:latin typeface="+mn-lt"/>
                          <a:cs typeface="Arial" pitchFamily="34" charset="0"/>
                        </a:rPr>
                        <a:t>OMA-TP-2012-0013-INP_SUPL_2.0_TFP_for_Candidate_approval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271463">
                <a:tc>
                  <a:txBody>
                    <a:bodyPr/>
                    <a:lstStyle/>
                    <a:p>
                      <a:r>
                        <a:rPr lang="en-GB" sz="1400" b="1" dirty="0" smtClean="0">
                          <a:solidFill>
                            <a:srgbClr val="7030A0"/>
                          </a:solidFill>
                        </a:rPr>
                        <a:t>Jan 2012</a:t>
                      </a:r>
                      <a:endParaRPr lang="en-GB" sz="1400" b="1" dirty="0">
                        <a:solidFill>
                          <a:srgbClr val="7030A0"/>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LOCSIP 1.0 ERP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00000"/>
                          </a:solidFill>
                          <a:effectLst/>
                          <a:latin typeface="+mn-lt"/>
                          <a:cs typeface="Arial" pitchFamily="34" charset="0"/>
                        </a:rPr>
                        <a:t>OMA-TP-2011-0443-INP_DiagMon_V1_1_ERP_for_Final_Approval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bl>
          </a:graphicData>
        </a:graphic>
      </p:graphicFrame>
      <p:sp>
        <p:nvSpPr>
          <p:cNvPr id="7228" name="TextBox 5"/>
          <p:cNvSpPr txBox="1">
            <a:spLocks noChangeArrowheads="1"/>
          </p:cNvSpPr>
          <p:nvPr/>
        </p:nvSpPr>
        <p:spPr bwMode="auto">
          <a:xfrm>
            <a:off x="566738" y="5568950"/>
            <a:ext cx="8305800" cy="895350"/>
          </a:xfrm>
          <a:prstGeom prst="rect">
            <a:avLst/>
          </a:prstGeom>
          <a:solidFill>
            <a:srgbClr val="FFFF00"/>
          </a:solidFill>
          <a:ln w="9525">
            <a:solidFill>
              <a:srgbClr val="FF0000"/>
            </a:solidFill>
            <a:miter lim="800000"/>
            <a:headEnd/>
            <a:tailEnd/>
          </a:ln>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r>
              <a:rPr lang="en-GB" sz="2000" dirty="0"/>
              <a:t>Data copied from </a:t>
            </a:r>
            <a:r>
              <a:rPr lang="en-GB" altLang="ja-JP" sz="1600" b="1" dirty="0">
                <a:ea typeface="ＭＳ Ｐゴシック" pitchFamily="34" charset="-128"/>
                <a:hlinkClick r:id="rId3"/>
              </a:rPr>
              <a:t>http://member.openmobilealliance.org/ftp/tp/gen_info/ratification_Status.shtml</a:t>
            </a:r>
            <a:r>
              <a:rPr lang="en-GB" sz="1800" dirty="0"/>
              <a:t>.</a:t>
            </a:r>
            <a:endParaRPr lang="en-GB" dirty="0"/>
          </a:p>
          <a:p>
            <a:r>
              <a:rPr lang="en-GB" sz="2000" dirty="0"/>
              <a:t>Sorted by month of Board ratification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6"/>
          <p:cNvSpPr>
            <a:spLocks noGrp="1" noChangeArrowheads="1"/>
          </p:cNvSpPr>
          <p:nvPr>
            <p:ph type="title"/>
          </p:nvPr>
        </p:nvSpPr>
        <p:spPr>
          <a:xfrm>
            <a:off x="338138" y="234950"/>
            <a:ext cx="8748712" cy="703263"/>
          </a:xfrm>
        </p:spPr>
        <p:txBody>
          <a:bodyPr/>
          <a:lstStyle/>
          <a:p>
            <a:r>
              <a:rPr lang="en-US" smtClean="0">
                <a:ea typeface="ＭＳ Ｐゴシック" pitchFamily="34" charset="-128"/>
              </a:rPr>
              <a:t>LOC</a:t>
            </a:r>
            <a:r>
              <a:rPr lang="en-US" smtClean="0"/>
              <a:t> Meetings</a:t>
            </a:r>
          </a:p>
        </p:txBody>
      </p:sp>
      <p:graphicFrame>
        <p:nvGraphicFramePr>
          <p:cNvPr id="38027" name="Group 139"/>
          <p:cNvGraphicFramePr>
            <a:graphicFrameLocks noGrp="1"/>
          </p:cNvGraphicFramePr>
          <p:nvPr>
            <p:ph sz="half" idx="2"/>
            <p:extLst>
              <p:ext uri="{D42A27DB-BD31-4B8C-83A1-F6EECF244321}">
                <p14:modId xmlns:p14="http://schemas.microsoft.com/office/powerpoint/2010/main" val="4005847437"/>
              </p:ext>
            </p:extLst>
          </p:nvPr>
        </p:nvGraphicFramePr>
        <p:xfrm>
          <a:off x="261938" y="1204913"/>
          <a:ext cx="8778874" cy="3251026"/>
        </p:xfrm>
        <a:graphic>
          <a:graphicData uri="http://schemas.openxmlformats.org/drawingml/2006/table">
            <a:tbl>
              <a:tblPr/>
              <a:tblGrid>
                <a:gridCol w="1219199"/>
                <a:gridCol w="1295400"/>
                <a:gridCol w="1066800"/>
                <a:gridCol w="2514600"/>
                <a:gridCol w="2682875"/>
              </a:tblGrid>
              <a:tr h="6602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FFFFFF"/>
                          </a:solidFill>
                          <a:effectLst/>
                          <a:latin typeface="Arial Narrow" pitchFamily="34" charset="0"/>
                        </a:rPr>
                        <a:t>F2F Location</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rgbClr val="FFFFFF"/>
                          </a:solidFill>
                          <a:effectLst/>
                          <a:latin typeface="Arial Narrow" pitchFamily="34" charset="0"/>
                        </a:rPr>
                        <a:t>Date</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rgbClr val="FFFFFF"/>
                          </a:solidFill>
                          <a:effectLst/>
                          <a:latin typeface="Arial Narrow" pitchFamily="34" charset="0"/>
                        </a:rPr>
                        <a:t>Registered Participants</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rgbClr val="FFFFFF"/>
                          </a:solidFill>
                          <a:effectLst/>
                          <a:latin typeface="Arial Narrow" pitchFamily="34" charset="0"/>
                        </a:rPr>
                        <a:t>TP Slides</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rgbClr val="FFFFFF"/>
                          </a:solidFill>
                          <a:effectLst/>
                          <a:latin typeface="Arial Narrow" pitchFamily="34" charset="0"/>
                        </a:rPr>
                        <a:t>Work Program Status</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51807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7030A0"/>
                          </a:solidFill>
                          <a:effectLst/>
                          <a:latin typeface="+mn-lt"/>
                        </a:rPr>
                        <a:t>Barcelona, Spain</a:t>
                      </a:r>
                      <a:endParaRPr kumimoji="0" lang="en-GB" sz="1400" b="1" i="0" u="none" strike="noStrike" cap="none" normalizeH="0" baseline="0" dirty="0" smtClean="0">
                        <a:ln>
                          <a:noFill/>
                        </a:ln>
                        <a:solidFill>
                          <a:srgbClr val="7030A0"/>
                        </a:solidFill>
                        <a:effectLst/>
                        <a:latin typeface="Arial Narrow" pitchFamily="34" charset="0"/>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b="1" dirty="0" smtClean="0"/>
                        <a:t>20-22 Feb</a:t>
                      </a:r>
                      <a:endParaRPr kumimoji="0" lang="en-GB" sz="1400" b="1" i="0" u="none" strike="noStrike" cap="none" normalizeH="0" baseline="0" dirty="0" smtClean="0">
                        <a:ln>
                          <a:noFill/>
                        </a:ln>
                        <a:solidFill>
                          <a:schemeClr val="tx1"/>
                        </a:solidFill>
                        <a:effectLst/>
                        <a:latin typeface="Arial Narrow" pitchFamily="34" charset="0"/>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27</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b="0" u="sng" strike="noStrike" kern="1200" dirty="0" smtClean="0">
                          <a:solidFill>
                            <a:srgbClr val="FF0000"/>
                          </a:solidFill>
                          <a:latin typeface="+mn-lt"/>
                          <a:ea typeface="+mn-ea"/>
                          <a:cs typeface="+mn-cs"/>
                        </a:rPr>
                        <a:t> OMA-TP-2012-0037-INP_Slides_Barcelona_LOC </a:t>
                      </a:r>
                      <a:endParaRPr kumimoji="0" lang="en-GB" sz="1400" b="0" i="1" u="sng" strike="noStrike" cap="none" normalizeH="0" baseline="0" dirty="0" smtClean="0">
                        <a:ln>
                          <a:noFill/>
                        </a:ln>
                        <a:solidFill>
                          <a:srgbClr val="FF0000"/>
                        </a:solidFill>
                        <a:effectLst/>
                        <a:latin typeface="Arial Narrow" pitchFamily="34" charset="0"/>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sng" strike="noStrike" cap="none" normalizeH="0" baseline="0" dirty="0" smtClean="0">
                          <a:ln>
                            <a:noFill/>
                          </a:ln>
                          <a:solidFill>
                            <a:srgbClr val="FF0000"/>
                          </a:solidFill>
                          <a:effectLst/>
                          <a:latin typeface="Arial Narrow" pitchFamily="34" charset="0"/>
                        </a:rPr>
                        <a:t>OMA-LOC-2012-0042R01-INP_WP_Status_Barcelona</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657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7030A0"/>
                          </a:solidFill>
                          <a:effectLst/>
                          <a:latin typeface="Arial Narrow" pitchFamily="34" charset="0"/>
                        </a:rPr>
                        <a:t>Saigon, Vietnam </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b="1" dirty="0" smtClean="0"/>
                        <a:t>16-18 Apr</a:t>
                      </a:r>
                      <a:endParaRPr kumimoji="0" lang="en-GB" sz="1400" b="1" i="0" u="none" strike="noStrike" cap="none" normalizeH="0" baseline="0" dirty="0" smtClean="0">
                        <a:ln>
                          <a:noFill/>
                        </a:ln>
                        <a:solidFill>
                          <a:schemeClr val="tx1"/>
                        </a:solidFill>
                        <a:effectLst/>
                        <a:latin typeface="Arial Narrow" pitchFamily="34" charset="0"/>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13</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u="sng" strike="noStrike" kern="1200" dirty="0" smtClean="0">
                          <a:solidFill>
                            <a:srgbClr val="FF0000"/>
                          </a:solidFill>
                          <a:latin typeface="+mn-lt"/>
                          <a:ea typeface="+mn-ea"/>
                          <a:cs typeface="+mn-cs"/>
                        </a:rPr>
                        <a:t>OMA-TP-2012-0150-INP_Slides_Saigon_LOC</a:t>
                      </a:r>
                      <a:endParaRPr kumimoji="0" lang="en-GB" sz="1400" b="1" i="0" u="sng" strike="noStrike" cap="none" normalizeH="0" baseline="0" dirty="0" smtClean="0">
                        <a:ln>
                          <a:noFill/>
                        </a:ln>
                        <a:solidFill>
                          <a:srgbClr val="FF0000"/>
                        </a:solidFill>
                        <a:effectLst/>
                        <a:latin typeface="Arial Narrow" pitchFamily="34" charset="0"/>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sng" strike="noStrike" cap="none" normalizeH="0" baseline="0" dirty="0" smtClean="0">
                          <a:ln>
                            <a:noFill/>
                          </a:ln>
                          <a:solidFill>
                            <a:srgbClr val="FF0000"/>
                          </a:solidFill>
                          <a:effectLst/>
                          <a:latin typeface="Arial Narrow" pitchFamily="34" charset="0"/>
                        </a:rPr>
                        <a:t>OMA-LOC-2012-0098R01-INP_Saigon_WPSummary on</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657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7030A0"/>
                          </a:solidFill>
                          <a:effectLst/>
                          <a:latin typeface="Arial Narrow" pitchFamily="34" charset="0"/>
                        </a:rPr>
                        <a:t>New York, USA</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09-11 Jul</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21</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sng" strike="noStrike" cap="none" normalizeH="0" baseline="0" dirty="0" smtClean="0">
                          <a:ln>
                            <a:noFill/>
                          </a:ln>
                          <a:solidFill>
                            <a:srgbClr val="FF0000"/>
                          </a:solidFill>
                          <a:effectLst/>
                          <a:latin typeface="Arial Narrow" pitchFamily="34" charset="0"/>
                        </a:rPr>
                        <a:t>OMA-TP-2012-0244-INP_TPSlides_BrooklynNY_COM</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sng" strike="noStrike" cap="none" normalizeH="0" baseline="0" dirty="0" smtClean="0">
                          <a:ln>
                            <a:noFill/>
                          </a:ln>
                          <a:solidFill>
                            <a:srgbClr val="FF0000"/>
                          </a:solidFill>
                          <a:effectLst/>
                          <a:latin typeface="Arial Narrow" pitchFamily="34" charset="0"/>
                        </a:rPr>
                        <a:t>OMA-LOC-2012-0173-INP_NewYork_WP_Summary</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51807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cap="none" normalizeH="0" baseline="0" dirty="0" smtClean="0">
                          <a:ln>
                            <a:noFill/>
                          </a:ln>
                          <a:solidFill>
                            <a:srgbClr val="7030A0"/>
                          </a:solidFill>
                          <a:effectLst/>
                          <a:latin typeface="Arial Narrow" pitchFamily="34" charset="0"/>
                        </a:rPr>
                        <a:t>Bangkok, Thailand</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b="1" dirty="0" smtClean="0"/>
                        <a:t>17- 19 Sept</a:t>
                      </a:r>
                      <a:endParaRPr kumimoji="0" lang="en-GB" sz="1400" b="1" i="0" u="none" strike="noStrike" cap="none" normalizeH="0" baseline="0" dirty="0" smtClean="0">
                        <a:ln>
                          <a:noFill/>
                        </a:ln>
                        <a:solidFill>
                          <a:schemeClr val="tx1"/>
                        </a:solidFill>
                        <a:effectLst/>
                        <a:latin typeface="Arial Narrow" pitchFamily="34" charset="0"/>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17</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u="sng" strike="noStrike" kern="1200" smtClean="0">
                          <a:solidFill>
                            <a:srgbClr val="FF0000"/>
                          </a:solidFill>
                          <a:latin typeface="+mn-lt"/>
                          <a:ea typeface="+mn-ea"/>
                          <a:cs typeface="+mn-cs"/>
                        </a:rPr>
                        <a:t>OMA-TP-2012-0330-INP_TP_Slides_Bangkok_LOC</a:t>
                      </a:r>
                      <a:endParaRPr kumimoji="0" lang="en-GB" sz="1400" b="1" i="0" u="sng" strike="noStrike" cap="none" normalizeH="0" baseline="0" dirty="0" smtClean="0">
                        <a:ln>
                          <a:noFill/>
                        </a:ln>
                        <a:solidFill>
                          <a:srgbClr val="FF0000"/>
                        </a:solidFill>
                        <a:effectLst/>
                        <a:latin typeface="Arial Narrow" pitchFamily="34" charset="0"/>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sng" strike="noStrike" cap="none" normalizeH="0" baseline="0" dirty="0" smtClean="0">
                          <a:ln>
                            <a:noFill/>
                          </a:ln>
                          <a:solidFill>
                            <a:srgbClr val="FF0000"/>
                          </a:solidFill>
                          <a:effectLst/>
                          <a:latin typeface="Arial Narrow" pitchFamily="34" charset="0"/>
                        </a:rPr>
                        <a:t>OMA-LOC-2012-0210R01-INP_Bangkok_WP_Summary</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51807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cap="none" normalizeH="0" baseline="0" dirty="0" smtClean="0">
                          <a:ln>
                            <a:noFill/>
                          </a:ln>
                          <a:solidFill>
                            <a:srgbClr val="7030A0"/>
                          </a:solidFill>
                          <a:effectLst/>
                          <a:latin typeface="Arial Narrow" pitchFamily="34" charset="0"/>
                        </a:rPr>
                        <a:t>Los Angeles, USA</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12-14 Nov</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18</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sng" strike="noStrike" cap="none" normalizeH="0" baseline="0" smtClean="0">
                          <a:ln>
                            <a:noFill/>
                          </a:ln>
                          <a:solidFill>
                            <a:srgbClr val="FF0000"/>
                          </a:solidFill>
                          <a:effectLst/>
                          <a:latin typeface="Arial Narrow" pitchFamily="34" charset="0"/>
                        </a:rPr>
                        <a:t>OMA-TP-2012-0399R01-INP_TPSlides_LosAngeles_LOC</a:t>
                      </a:r>
                      <a:endParaRPr kumimoji="0" lang="en-GB" sz="1400" b="0" i="0" u="sng" strike="noStrike" cap="none" normalizeH="0" baseline="0" dirty="0" smtClean="0">
                        <a:ln>
                          <a:noFill/>
                        </a:ln>
                        <a:solidFill>
                          <a:srgbClr val="FF0000"/>
                        </a:solidFill>
                        <a:effectLst/>
                        <a:latin typeface="Arial Narrow" pitchFamily="34" charset="0"/>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sng" strike="noStrike" cap="none" normalizeH="0" baseline="0" dirty="0" smtClean="0">
                          <a:ln>
                            <a:noFill/>
                          </a:ln>
                          <a:solidFill>
                            <a:srgbClr val="FF0000"/>
                          </a:solidFill>
                          <a:effectLst/>
                          <a:latin typeface="Arial Narrow" pitchFamily="34" charset="0"/>
                        </a:rPr>
                        <a:t>OMA-LOC-2012-0272-INP_Los_Angeles_WP_Summary</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bl>
          </a:graphicData>
        </a:graphic>
      </p:graphicFrame>
      <p:sp>
        <p:nvSpPr>
          <p:cNvPr id="8251" name="TextBox 5"/>
          <p:cNvSpPr txBox="1">
            <a:spLocks noChangeArrowheads="1"/>
          </p:cNvSpPr>
          <p:nvPr/>
        </p:nvSpPr>
        <p:spPr bwMode="auto">
          <a:xfrm>
            <a:off x="414338" y="5416550"/>
            <a:ext cx="8305800" cy="839788"/>
          </a:xfrm>
          <a:prstGeom prst="rect">
            <a:avLst/>
          </a:prstGeom>
          <a:solidFill>
            <a:srgbClr val="FFFF00"/>
          </a:solidFill>
          <a:ln w="9525">
            <a:solidFill>
              <a:srgbClr val="FF0000"/>
            </a:solidFill>
            <a:miter lim="800000"/>
            <a:headEnd/>
            <a:tailEnd/>
          </a:ln>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r>
              <a:rPr lang="en-GB" sz="1800"/>
              <a:t>List of:</a:t>
            </a:r>
          </a:p>
          <a:p>
            <a:r>
              <a:rPr lang="en-GB" sz="1800"/>
              <a:t>- WG reports to TP for each F2F</a:t>
            </a:r>
          </a:p>
          <a:p>
            <a:r>
              <a:rPr lang="en-GB" sz="1800"/>
              <a:t>- WP status for each WG F2F</a:t>
            </a:r>
            <a:endParaRPr lang="en-GB" sz="200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mtClean="0">
                <a:ea typeface="ＭＳ Ｐゴシック" pitchFamily="34" charset="-128"/>
              </a:rPr>
              <a:t>LOC</a:t>
            </a:r>
            <a:r>
              <a:rPr lang="en-US" smtClean="0"/>
              <a:t> Joint Sessions</a:t>
            </a:r>
          </a:p>
        </p:txBody>
      </p:sp>
      <p:graphicFrame>
        <p:nvGraphicFramePr>
          <p:cNvPr id="47151" name="Group 47"/>
          <p:cNvGraphicFramePr>
            <a:graphicFrameLocks noGrp="1"/>
          </p:cNvGraphicFramePr>
          <p:nvPr>
            <p:ph sz="half" idx="2"/>
            <p:extLst>
              <p:ext uri="{D42A27DB-BD31-4B8C-83A1-F6EECF244321}">
                <p14:modId xmlns:p14="http://schemas.microsoft.com/office/powerpoint/2010/main" val="708016646"/>
              </p:ext>
            </p:extLst>
          </p:nvPr>
        </p:nvGraphicFramePr>
        <p:xfrm>
          <a:off x="261938" y="1204913"/>
          <a:ext cx="8504237" cy="2438401"/>
        </p:xfrm>
        <a:graphic>
          <a:graphicData uri="http://schemas.openxmlformats.org/drawingml/2006/table">
            <a:tbl>
              <a:tblPr/>
              <a:tblGrid>
                <a:gridCol w="1951037"/>
                <a:gridCol w="6553200"/>
              </a:tblGrid>
              <a:tr h="6603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FFFFFF"/>
                          </a:solidFill>
                          <a:effectLst/>
                          <a:latin typeface="Arial Narrow" pitchFamily="34" charset="0"/>
                        </a:rPr>
                        <a:t>Location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rgbClr val="FFFFFF"/>
                          </a:solidFill>
                          <a:effectLst/>
                          <a:latin typeface="Arial Narrow" pitchFamily="34" charset="0"/>
                        </a:rPr>
                        <a:t>WG/SWG/AHG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492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7030A0"/>
                          </a:solidFill>
                          <a:effectLst/>
                          <a:latin typeface="+mn-lt"/>
                        </a:rPr>
                        <a:t>Barcelona, Spain</a:t>
                      </a:r>
                      <a:endParaRPr kumimoji="0" lang="en-GB" sz="1400" b="1" i="0" u="none" strike="noStrike" cap="none" normalizeH="0" baseline="0" dirty="0" smtClean="0">
                        <a:ln>
                          <a:noFill/>
                        </a:ln>
                        <a:solidFill>
                          <a:srgbClr val="7030A0"/>
                        </a:solidFill>
                        <a:effectLst/>
                        <a:latin typeface="Arial Narrow" pitchFamily="34" charset="0"/>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ARC SEC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47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7030A0"/>
                          </a:solidFill>
                          <a:effectLst/>
                          <a:latin typeface="Arial Narrow" pitchFamily="34" charset="0"/>
                        </a:rPr>
                        <a:t>Saigon, Vietnam </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n/a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47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7030A0"/>
                          </a:solidFill>
                          <a:effectLst/>
                          <a:latin typeface="Arial Narrow" pitchFamily="34" charset="0"/>
                        </a:rPr>
                        <a:t>New York, USA</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ARC SEC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4766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cap="none" normalizeH="0" baseline="0" dirty="0" smtClean="0">
                          <a:ln>
                            <a:noFill/>
                          </a:ln>
                          <a:solidFill>
                            <a:srgbClr val="7030A0"/>
                          </a:solidFill>
                          <a:effectLst/>
                          <a:latin typeface="Arial Narrow" pitchFamily="34" charset="0"/>
                        </a:rPr>
                        <a:t>Bangkok, Thailand</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n/a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8576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cap="none" normalizeH="0" baseline="0" dirty="0" smtClean="0">
                          <a:ln>
                            <a:noFill/>
                          </a:ln>
                          <a:solidFill>
                            <a:srgbClr val="7030A0"/>
                          </a:solidFill>
                          <a:effectLst/>
                          <a:latin typeface="Arial Narrow" pitchFamily="34" charset="0"/>
                        </a:rPr>
                        <a:t>Los Angeles, USA</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Narrow" pitchFamily="34" charset="0"/>
                        </a:rPr>
                        <a:t>n/a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bl>
          </a:graphicData>
        </a:graphic>
      </p:graphicFrame>
      <p:sp>
        <p:nvSpPr>
          <p:cNvPr id="9242" name="TextBox 5"/>
          <p:cNvSpPr txBox="1">
            <a:spLocks noChangeArrowheads="1"/>
          </p:cNvSpPr>
          <p:nvPr/>
        </p:nvSpPr>
        <p:spPr bwMode="auto">
          <a:xfrm>
            <a:off x="338138" y="5721350"/>
            <a:ext cx="8305800" cy="369888"/>
          </a:xfrm>
          <a:prstGeom prst="rect">
            <a:avLst/>
          </a:prstGeom>
          <a:solidFill>
            <a:srgbClr val="FFFF00"/>
          </a:solidFill>
          <a:ln w="9525">
            <a:solidFill>
              <a:srgbClr val="FF0000"/>
            </a:solidFill>
            <a:miter lim="800000"/>
            <a:headEnd/>
            <a:tailEnd/>
          </a:ln>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r>
              <a:rPr lang="en-GB" sz="2000"/>
              <a:t>Data taken from WG’s Meetings tab on portal</a:t>
            </a:r>
            <a:endParaRPr lang="en-GB"/>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mtClean="0">
                <a:ea typeface="ＭＳ Ｐゴシック" pitchFamily="34" charset="-128"/>
              </a:rPr>
              <a:t>LOC</a:t>
            </a:r>
            <a:r>
              <a:rPr lang="en-US" smtClean="0"/>
              <a:t> Conference Calls</a:t>
            </a:r>
          </a:p>
        </p:txBody>
      </p:sp>
      <p:graphicFrame>
        <p:nvGraphicFramePr>
          <p:cNvPr id="55364" name="Group 68"/>
          <p:cNvGraphicFramePr>
            <a:graphicFrameLocks noGrp="1"/>
          </p:cNvGraphicFramePr>
          <p:nvPr>
            <p:ph idx="1"/>
            <p:extLst>
              <p:ext uri="{D42A27DB-BD31-4B8C-83A1-F6EECF244321}">
                <p14:modId xmlns:p14="http://schemas.microsoft.com/office/powerpoint/2010/main" val="1110654105"/>
              </p:ext>
            </p:extLst>
          </p:nvPr>
        </p:nvGraphicFramePr>
        <p:xfrm>
          <a:off x="292100" y="1073150"/>
          <a:ext cx="8778875" cy="741363"/>
        </p:xfrm>
        <a:graphic>
          <a:graphicData uri="http://schemas.openxmlformats.org/drawingml/2006/table">
            <a:tbl>
              <a:tblPr/>
              <a:tblGrid>
                <a:gridCol w="3308350"/>
                <a:gridCol w="5470525"/>
              </a:tblGrid>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FFFFFF"/>
                          </a:solidFill>
                          <a:effectLst/>
                          <a:latin typeface="Arial Narrow" pitchFamily="34" charset="0"/>
                        </a:rPr>
                        <a:t>Topic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rgbClr val="FFFFFF"/>
                          </a:solidFill>
                          <a:effectLst/>
                          <a:latin typeface="Arial Narrow" pitchFamily="34" charset="0"/>
                        </a:rPr>
                        <a:t>Number of CCs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7030A0"/>
                          </a:solidFill>
                          <a:effectLst/>
                          <a:latin typeface="Arial Narrow" pitchFamily="34" charset="0"/>
                        </a:rPr>
                        <a:t>LOC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000000"/>
                          </a:solidFill>
                          <a:effectLst/>
                          <a:latin typeface="Arial Narrow" pitchFamily="34" charset="0"/>
                        </a:rPr>
                        <a:t>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bl>
          </a:graphicData>
        </a:graphic>
      </p:graphicFrame>
      <p:sp>
        <p:nvSpPr>
          <p:cNvPr id="10254" name="Rectangle 67"/>
          <p:cNvSpPr>
            <a:spLocks noChangeArrowheads="1"/>
          </p:cNvSpPr>
          <p:nvPr/>
        </p:nvSpPr>
        <p:spPr bwMode="auto">
          <a:xfrm>
            <a:off x="261938" y="4730750"/>
            <a:ext cx="877887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marL="109538" indent="-109538" defTabSz="762000">
              <a:lnSpc>
                <a:spcPct val="100000"/>
              </a:lnSpc>
              <a:spcBef>
                <a:spcPct val="25000"/>
              </a:spcBef>
              <a:buClr>
                <a:schemeClr val="tx1"/>
              </a:buClr>
              <a:buSzPct val="80000"/>
              <a:buFontTx/>
              <a:buChar char="•"/>
            </a:pPr>
            <a:r>
              <a:rPr lang="en-US" sz="2200" b="1" dirty="0">
                <a:solidFill>
                  <a:srgbClr val="000066"/>
                </a:solidFill>
                <a:latin typeface="Arial Narrow" pitchFamily="34" charset="0"/>
              </a:rPr>
              <a:t>6</a:t>
            </a:r>
            <a:r>
              <a:rPr lang="en-US" sz="2200" b="1" dirty="0" smtClean="0">
                <a:solidFill>
                  <a:srgbClr val="FF0000"/>
                </a:solidFill>
                <a:latin typeface="Arial Narrow" pitchFamily="34" charset="0"/>
              </a:rPr>
              <a:t> </a:t>
            </a:r>
            <a:r>
              <a:rPr lang="en-US" sz="2200" dirty="0">
                <a:solidFill>
                  <a:srgbClr val="000066"/>
                </a:solidFill>
                <a:latin typeface="Arial Narrow" pitchFamily="34" charset="0"/>
              </a:rPr>
              <a:t>conference calls, most of them lasting 1.5 to 2 hours, to progress the committed </a:t>
            </a:r>
            <a:r>
              <a:rPr lang="en-US" sz="2200" dirty="0" smtClean="0">
                <a:solidFill>
                  <a:srgbClr val="000066"/>
                </a:solidFill>
                <a:latin typeface="Arial Narrow" pitchFamily="34" charset="0"/>
              </a:rPr>
              <a:t>deliverables in </a:t>
            </a:r>
            <a:r>
              <a:rPr lang="en-US" sz="2200" dirty="0">
                <a:solidFill>
                  <a:srgbClr val="000066"/>
                </a:solidFill>
                <a:latin typeface="Arial Narrow" pitchFamily="34" charset="0"/>
              </a:rPr>
              <a:t>between main OMA F2F’s</a:t>
            </a:r>
          </a:p>
        </p:txBody>
      </p:sp>
      <p:sp>
        <p:nvSpPr>
          <p:cNvPr id="10255" name="TextBox 4"/>
          <p:cNvSpPr txBox="1">
            <a:spLocks noChangeArrowheads="1"/>
          </p:cNvSpPr>
          <p:nvPr/>
        </p:nvSpPr>
        <p:spPr bwMode="auto">
          <a:xfrm>
            <a:off x="338138" y="5721350"/>
            <a:ext cx="8305800" cy="369888"/>
          </a:xfrm>
          <a:prstGeom prst="rect">
            <a:avLst/>
          </a:prstGeom>
          <a:solidFill>
            <a:srgbClr val="FFFF00"/>
          </a:solidFill>
          <a:ln w="9525">
            <a:solidFill>
              <a:srgbClr val="FF0000"/>
            </a:solidFill>
            <a:miter lim="800000"/>
            <a:headEnd/>
            <a:tailEnd/>
          </a:ln>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r>
              <a:rPr lang="en-GB" sz="2000"/>
              <a:t>Data taken from WG’s Meetings tab on portal (manual count)</a:t>
            </a:r>
            <a:endParaRPr lang="en-GB"/>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19899</TotalTime>
  <Pages>15</Pages>
  <Words>818</Words>
  <Application>Microsoft Office PowerPoint</Application>
  <PresentationFormat>Custom</PresentationFormat>
  <Paragraphs>229</Paragraphs>
  <Slides>12</Slides>
  <Notes>7</Notes>
  <HiddenSlides>0</HiddenSlides>
  <MMClips>0</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OMA Template</vt:lpstr>
      <vt:lpstr>Custom Design</vt:lpstr>
      <vt:lpstr>OMA-LOC-2012-0298-INP_EOY_overview_and_2012_achievements   LOC 2012 Achievements and End Of Year Overview</vt:lpstr>
      <vt:lpstr>PowerPoint Presentation</vt:lpstr>
      <vt:lpstr>Contents</vt:lpstr>
      <vt:lpstr>LOC WG Structural Changes</vt:lpstr>
      <vt:lpstr>LOC List of Active WIs and Status</vt:lpstr>
      <vt:lpstr>LOC Documents and Releases Approvals</vt:lpstr>
      <vt:lpstr>LOC Meetings</vt:lpstr>
      <vt:lpstr>LOC Joint Sessions</vt:lpstr>
      <vt:lpstr>LOC Conference Calls</vt:lpstr>
      <vt:lpstr>LOC Action Item status</vt:lpstr>
      <vt:lpstr>LOC Liaison Statements</vt:lpstr>
      <vt:lpstr>LOC Target Dates for 2013</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OMA Staff</cp:lastModifiedBy>
  <cp:revision>556</cp:revision>
  <cp:lastPrinted>1999-04-27T06:51:51Z</cp:lastPrinted>
  <dcterms:created xsi:type="dcterms:W3CDTF">2002-03-19T14:05:12Z</dcterms:created>
  <dcterms:modified xsi:type="dcterms:W3CDTF">2012-12-19T19:53:07Z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-731971763</vt:i4>
  </property>
  <property fmtid="{D5CDD505-2E9C-101B-9397-08002B2CF9AE}" pid="3" name="_NewReviewCycle">
    <vt:lpwstr/>
  </property>
  <property fmtid="{D5CDD505-2E9C-101B-9397-08002B2CF9AE}" pid="4" name="_EmailSubject">
    <vt:lpwstr>EOY Overview and Achievement 2012</vt:lpwstr>
  </property>
  <property fmtid="{D5CDD505-2E9C-101B-9397-08002B2CF9AE}" pid="5" name="_AuthorEmail">
    <vt:lpwstr>awachter@qti.qualcomm.com</vt:lpwstr>
  </property>
  <property fmtid="{D5CDD505-2E9C-101B-9397-08002B2CF9AE}" pid="6" name="_AuthorEmailDisplayName">
    <vt:lpwstr>Wachter, Andreas</vt:lpwstr>
  </property>
</Properties>
</file>