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embeddings/oleObject1.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9"/>
  </p:notesMasterIdLst>
  <p:handoutMasterIdLst>
    <p:handoutMasterId r:id="rId20"/>
  </p:handoutMasterIdLst>
  <p:sldIdLst>
    <p:sldId id="293" r:id="rId2"/>
    <p:sldId id="256" r:id="rId3"/>
    <p:sldId id="277" r:id="rId4"/>
    <p:sldId id="278" r:id="rId5"/>
    <p:sldId id="279" r:id="rId6"/>
    <p:sldId id="280" r:id="rId7"/>
    <p:sldId id="281" r:id="rId8"/>
    <p:sldId id="282" r:id="rId9"/>
    <p:sldId id="290" r:id="rId10"/>
    <p:sldId id="294" r:id="rId11"/>
    <p:sldId id="283" r:id="rId12"/>
    <p:sldId id="291" r:id="rId13"/>
    <p:sldId id="292" r:id="rId14"/>
    <p:sldId id="284" r:id="rId15"/>
    <p:sldId id="285" r:id="rId16"/>
    <p:sldId id="286" r:id="rId17"/>
    <p:sldId id="287" r:id="rId1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ECE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90" d="100"/>
          <a:sy n="90" d="100"/>
        </p:scale>
        <p:origin x="-2176" y="-115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handoutMaster" Target="handoutMasters/handout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F2CC08-3EC7-1246-952D-71DE81925A1A}" type="datetimeFigureOut">
              <a:rPr lang="en-US" smtClean="0"/>
              <a:pPr/>
              <a:t>5/7/14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441205-EA7D-3F4B-92F8-AA44B2BD3DCA}" type="slidenum">
              <a:rPr lang="en-US" smtClean="0"/>
              <a:pPr/>
              <a:t>‹#›</a:t>
            </a:fld>
            <a:endParaRPr lang="en-US"/>
          </a:p>
        </p:txBody>
      </p:sp>
    </p:spTree>
    <p:extLst>
      <p:ext uri="{BB962C8B-B14F-4D97-AF65-F5344CB8AC3E}">
        <p14:creationId xmlns:p14="http://schemas.microsoft.com/office/powerpoint/2010/main" val="25853998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0A9D62-86C0-EF43-9440-E3526533F0E3}" type="datetimeFigureOut">
              <a:rPr lang="en-US" smtClean="0"/>
              <a:pPr/>
              <a:t>5/7/14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4AA30F-43C9-254D-9C05-203888F9F541}" type="slidenum">
              <a:rPr lang="en-US" smtClean="0"/>
              <a:pPr/>
              <a:t>‹#›</a:t>
            </a:fld>
            <a:endParaRPr lang="en-US"/>
          </a:p>
        </p:txBody>
      </p:sp>
    </p:spTree>
    <p:extLst>
      <p:ext uri="{BB962C8B-B14F-4D97-AF65-F5344CB8AC3E}">
        <p14:creationId xmlns:p14="http://schemas.microsoft.com/office/powerpoint/2010/main" val="26191019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lvl="1" defTabSz="896039">
              <a:defRPr/>
            </a:pPr>
            <a:endParaRPr lang="en-US" dirty="0" smtClean="0"/>
          </a:p>
        </p:txBody>
      </p:sp>
      <p:sp>
        <p:nvSpPr>
          <p:cNvPr id="4" name="Slide Number Placeholder 3"/>
          <p:cNvSpPr>
            <a:spLocks noGrp="1"/>
          </p:cNvSpPr>
          <p:nvPr>
            <p:ph type="sldNum" sz="quarter" idx="10"/>
          </p:nvPr>
        </p:nvSpPr>
        <p:spPr/>
        <p:txBody>
          <a:bodyPr/>
          <a:lstStyle/>
          <a:p>
            <a:fld id="{60F123A5-2C1E-40EF-8723-3EF70104A8D9}" type="slidenum">
              <a:rPr lang="en-US" smtClean="0"/>
              <a:pPr/>
              <a:t>1</a:t>
            </a:fld>
            <a:endParaRPr lang="en-US" dirty="0"/>
          </a:p>
        </p:txBody>
      </p:sp>
    </p:spTree>
    <p:extLst>
      <p:ext uri="{BB962C8B-B14F-4D97-AF65-F5344CB8AC3E}">
        <p14:creationId xmlns:p14="http://schemas.microsoft.com/office/powerpoint/2010/main" val="3795661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IQPC 2011 Chassis</a:t>
            </a:r>
            <a:r>
              <a:rPr lang="en-US" baseline="0" dirty="0" smtClean="0"/>
              <a:t> Electrification 2</a:t>
            </a:r>
            <a:r>
              <a:rPr lang="en-US" baseline="30000" dirty="0" smtClean="0"/>
              <a:t>nd</a:t>
            </a:r>
            <a:r>
              <a:rPr lang="en-US" baseline="0" dirty="0" smtClean="0"/>
              <a:t> International Conference</a:t>
            </a:r>
            <a:endParaRPr lang="en-US" dirty="0"/>
          </a:p>
        </p:txBody>
      </p:sp>
      <p:sp>
        <p:nvSpPr>
          <p:cNvPr id="4" name="Slide Number Placeholder 3"/>
          <p:cNvSpPr>
            <a:spLocks noGrp="1"/>
          </p:cNvSpPr>
          <p:nvPr>
            <p:ph type="sldNum" sz="quarter" idx="10"/>
          </p:nvPr>
        </p:nvSpPr>
        <p:spPr/>
        <p:txBody>
          <a:bodyPr/>
          <a:lstStyle/>
          <a:p>
            <a:fld id="{60F123A5-2C1E-40EF-8723-3EF70104A8D9}" type="slidenum">
              <a:rPr lang="en-US" smtClean="0"/>
              <a:pPr/>
              <a:t>3</a:t>
            </a:fld>
            <a:endParaRPr lang="en-US"/>
          </a:p>
        </p:txBody>
      </p:sp>
    </p:spTree>
    <p:extLst>
      <p:ext uri="{BB962C8B-B14F-4D97-AF65-F5344CB8AC3E}">
        <p14:creationId xmlns:p14="http://schemas.microsoft.com/office/powerpoint/2010/main" val="1898845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http://www.ni.com/newsletter/51684/en/</a:t>
            </a:r>
          </a:p>
          <a:p>
            <a:r>
              <a:rPr lang="en-US" dirty="0" smtClean="0"/>
              <a:t>http://www.economist.com/blogs/babbage/2010/05/techview_cars_and_software_bugs</a:t>
            </a:r>
          </a:p>
          <a:p>
            <a:r>
              <a:rPr lang="en-US" dirty="0" smtClean="0"/>
              <a:t>Frost and Sullivan, a consultancy, expects the average car's software content to grow exponentially from 10m lines of computer code today to 300m within a decade.  Even with the best programmers in the world, the average car of tomorrow will come with 150,000 software bugs embedded in its systems. Motor cars will then need to be patched with software updates even more frequently than computers.</a:t>
            </a:r>
          </a:p>
          <a:p>
            <a:r>
              <a:rPr lang="en-US" dirty="0" smtClean="0"/>
              <a:t>http://www.frost.com/prod/servlet/press-release.pag?docid=284456381</a:t>
            </a:r>
          </a:p>
          <a:p>
            <a:r>
              <a:rPr lang="en-US" dirty="0" smtClean="0"/>
              <a:t>Electronic is 40% of BOM : TDK 2013 report, The </a:t>
            </a:r>
            <a:r>
              <a:rPr lang="en-US" dirty="0" err="1" smtClean="0"/>
              <a:t>Economosit</a:t>
            </a:r>
            <a:r>
              <a:rPr lang="en-US" smtClean="0"/>
              <a:t> </a:t>
            </a:r>
            <a:endParaRPr lang="en-US" dirty="0" smtClean="0"/>
          </a:p>
          <a:p>
            <a:endParaRPr lang="en-US" dirty="0" smtClean="0"/>
          </a:p>
          <a:p>
            <a:r>
              <a:rPr lang="en-US" dirty="0" smtClean="0"/>
              <a:t>Security : http://www.forbes.com/sites/andygreenberg/2013/07/24/hackers-reveal-nasty-new-car-attacks-with-me-behind-the-wheel-video/</a:t>
            </a:r>
          </a:p>
          <a:p>
            <a:endParaRPr lang="en-US" dirty="0" smtClean="0"/>
          </a:p>
          <a:p>
            <a:r>
              <a:rPr lang="en-US" dirty="0" smtClean="0"/>
              <a:t>http://www.nbcnews.com/business/gm-tops-j-d-power-quality-survey-first-time-6C10382405</a:t>
            </a:r>
            <a:endParaRPr lang="en-US" dirty="0"/>
          </a:p>
        </p:txBody>
      </p:sp>
      <p:sp>
        <p:nvSpPr>
          <p:cNvPr id="4" name="Slide Number Placeholder 3"/>
          <p:cNvSpPr>
            <a:spLocks noGrp="1"/>
          </p:cNvSpPr>
          <p:nvPr>
            <p:ph type="sldNum" sz="quarter" idx="10"/>
          </p:nvPr>
        </p:nvSpPr>
        <p:spPr/>
        <p:txBody>
          <a:bodyPr/>
          <a:lstStyle/>
          <a:p>
            <a:fld id="{60F123A5-2C1E-40EF-8723-3EF70104A8D9}" type="slidenum">
              <a:rPr lang="en-US" smtClean="0"/>
              <a:pPr/>
              <a:t>5</a:t>
            </a:fld>
            <a:endParaRPr lang="en-US"/>
          </a:p>
        </p:txBody>
      </p:sp>
    </p:spTree>
    <p:extLst>
      <p:ext uri="{BB962C8B-B14F-4D97-AF65-F5344CB8AC3E}">
        <p14:creationId xmlns:p14="http://schemas.microsoft.com/office/powerpoint/2010/main" val="316985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Security</a:t>
            </a:r>
            <a:r>
              <a:rPr lang="en-US" baseline="0" dirty="0" smtClean="0"/>
              <a:t> layers – signatures and encryption can be added</a:t>
            </a:r>
            <a:endParaRPr lang="en-US" dirty="0"/>
          </a:p>
        </p:txBody>
      </p:sp>
      <p:sp>
        <p:nvSpPr>
          <p:cNvPr id="4" name="Slide Number Placeholder 3"/>
          <p:cNvSpPr>
            <a:spLocks noGrp="1"/>
          </p:cNvSpPr>
          <p:nvPr>
            <p:ph type="sldNum" sz="quarter" idx="10"/>
          </p:nvPr>
        </p:nvSpPr>
        <p:spPr/>
        <p:txBody>
          <a:bodyPr/>
          <a:lstStyle/>
          <a:p>
            <a:fld id="{CF4AA30F-43C9-254D-9C05-203888F9F541}" type="slidenum">
              <a:rPr lang="en-US" smtClean="0"/>
              <a:pPr/>
              <a:t>12</a:t>
            </a:fld>
            <a:endParaRPr lang="en-US"/>
          </a:p>
        </p:txBody>
      </p:sp>
    </p:spTree>
    <p:extLst>
      <p:ext uri="{BB962C8B-B14F-4D97-AF65-F5344CB8AC3E}">
        <p14:creationId xmlns:p14="http://schemas.microsoft.com/office/powerpoint/2010/main" val="1893391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MNO’s are looking to expand their business to automotive using their existing OMA-DM based infrastructure</a:t>
            </a:r>
          </a:p>
          <a:p>
            <a:endParaRPr lang="en-US" dirty="0"/>
          </a:p>
        </p:txBody>
      </p:sp>
      <p:sp>
        <p:nvSpPr>
          <p:cNvPr id="4" name="Slide Number Placeholder 3"/>
          <p:cNvSpPr>
            <a:spLocks noGrp="1"/>
          </p:cNvSpPr>
          <p:nvPr>
            <p:ph type="sldNum" sz="quarter" idx="10"/>
          </p:nvPr>
        </p:nvSpPr>
        <p:spPr/>
        <p:txBody>
          <a:bodyPr/>
          <a:lstStyle/>
          <a:p>
            <a:fld id="{60F123A5-2C1E-40EF-8723-3EF70104A8D9}" type="slidenum">
              <a:rPr lang="en-US" smtClean="0"/>
              <a:pPr/>
              <a:t>14</a:t>
            </a:fld>
            <a:endParaRPr lang="en-US"/>
          </a:p>
        </p:txBody>
      </p:sp>
    </p:spTree>
    <p:extLst>
      <p:ext uri="{BB962C8B-B14F-4D97-AF65-F5344CB8AC3E}">
        <p14:creationId xmlns:p14="http://schemas.microsoft.com/office/powerpoint/2010/main" val="4050000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Texas Instruments and Freescale hardware</a:t>
            </a:r>
          </a:p>
          <a:p>
            <a:r>
              <a:rPr lang="en-US" dirty="0" smtClean="0"/>
              <a:t>Head Unit - Firmware update</a:t>
            </a:r>
          </a:p>
          <a:p>
            <a:r>
              <a:rPr lang="en-US" dirty="0" smtClean="0"/>
              <a:t>In-Vehicle Infotainment (IVI) - Application update</a:t>
            </a:r>
          </a:p>
          <a:p>
            <a:r>
              <a:rPr lang="en-US" dirty="0" smtClean="0"/>
              <a:t>Engine control unit (ECU) – Firmware update</a:t>
            </a:r>
          </a:p>
          <a:p>
            <a:endParaRPr lang="en-US" dirty="0"/>
          </a:p>
        </p:txBody>
      </p:sp>
      <p:sp>
        <p:nvSpPr>
          <p:cNvPr id="4" name="Slide Number Placeholder 3"/>
          <p:cNvSpPr>
            <a:spLocks noGrp="1"/>
          </p:cNvSpPr>
          <p:nvPr>
            <p:ph type="sldNum" sz="quarter" idx="10"/>
          </p:nvPr>
        </p:nvSpPr>
        <p:spPr/>
        <p:txBody>
          <a:bodyPr/>
          <a:lstStyle/>
          <a:p>
            <a:fld id="{60F123A5-2C1E-40EF-8723-3EF70104A8D9}" type="slidenum">
              <a:rPr lang="en-US" smtClean="0"/>
              <a:pPr/>
              <a:t>16</a:t>
            </a:fld>
            <a:endParaRPr lang="en-US"/>
          </a:p>
        </p:txBody>
      </p:sp>
    </p:spTree>
    <p:extLst>
      <p:ext uri="{BB962C8B-B14F-4D97-AF65-F5344CB8AC3E}">
        <p14:creationId xmlns:p14="http://schemas.microsoft.com/office/powerpoint/2010/main" val="218880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 name="Footer Placeholder 2"/>
          <p:cNvSpPr>
            <a:spLocks noGrp="1"/>
          </p:cNvSpPr>
          <p:nvPr>
            <p:ph type="ftr" sz="quarter" idx="10"/>
          </p:nvPr>
        </p:nvSpPr>
        <p:spPr/>
        <p:txBody>
          <a:bodyPr/>
          <a:lstStyle/>
          <a:p>
            <a:r>
              <a:rPr lang="en-US" dirty="0" smtClean="0"/>
              <a:t>The information in this presentation is public.     |     Copyright © 2014  Red Bend Software All rights reserved.  </a:t>
            </a:r>
            <a:endParaRPr lang="en-US" dirty="0"/>
          </a:p>
        </p:txBody>
      </p:sp>
      <p:sp>
        <p:nvSpPr>
          <p:cNvPr id="8"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9"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527404568"/>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2014  Red Bend Software All rights reserved.  </a:t>
            </a:r>
            <a:endParaRPr lang="en-US" dirty="0"/>
          </a:p>
        </p:txBody>
      </p:sp>
    </p:spTree>
    <p:extLst>
      <p:ext uri="{BB962C8B-B14F-4D97-AF65-F5344CB8AC3E}">
        <p14:creationId xmlns:p14="http://schemas.microsoft.com/office/powerpoint/2010/main" val="3411284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sz="800"/>
            </a:lvl1pPr>
          </a:lstStyle>
          <a:p>
            <a:r>
              <a:rPr lang="en-US" dirty="0" smtClean="0"/>
              <a:t>The information in this presentation is public.     |     Copyright © 2014  Red Bend Software All rights reserved.  </a:t>
            </a:r>
            <a:endParaRPr lang="en-US" dirty="0"/>
          </a:p>
        </p:txBody>
      </p:sp>
      <p:sp>
        <p:nvSpPr>
          <p:cNvPr id="8" name="Rectangle 7"/>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9"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5638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018092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xfrm>
            <a:off x="8312151" y="4925616"/>
            <a:ext cx="803275" cy="167878"/>
          </a:xfrm>
          <a:prstGeom prst="rect">
            <a:avLst/>
          </a:prstGeom>
          <a:ln/>
        </p:spPr>
        <p:txBody>
          <a:bodyPr/>
          <a:lstStyle>
            <a:lvl1pPr>
              <a:defRPr/>
            </a:lvl1pPr>
          </a:lstStyle>
          <a:p>
            <a:pPr>
              <a:defRPr/>
            </a:pPr>
            <a:fld id="{0682D108-ECE3-49ED-ABFA-09AF701A7E76}" type="slidenum">
              <a:rPr/>
              <a:pPr>
                <a:defRPr/>
              </a:pPr>
              <a:t>‹#›</a:t>
            </a:fld>
            <a:endParaRPr dirty="0"/>
          </a:p>
        </p:txBody>
      </p:sp>
    </p:spTree>
    <p:extLst>
      <p:ext uri="{BB962C8B-B14F-4D97-AF65-F5344CB8AC3E}">
        <p14:creationId xmlns:p14="http://schemas.microsoft.com/office/powerpoint/2010/main" val="2511443475"/>
      </p:ext>
    </p:extLst>
  </p:cSld>
  <p:clrMapOvr>
    <a:masterClrMapping/>
  </p:clrMapOvr>
  <p:transition xmlns:p14="http://schemas.microsoft.com/office/powerpoint/2010/mai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lvl1pPr>
              <a:defRPr sz="3400"/>
            </a:lvl1pPr>
          </a:lstStyle>
          <a:p>
            <a:r>
              <a:rPr lang="en-US" smtClean="0"/>
              <a:t>Click to edit Master title style</a:t>
            </a:r>
            <a:endParaRPr lang="en-US" dirty="0"/>
          </a:p>
        </p:txBody>
      </p:sp>
      <p:sp>
        <p:nvSpPr>
          <p:cNvPr id="3" name="Rectangle 5"/>
          <p:cNvSpPr>
            <a:spLocks noGrp="1" noChangeArrowheads="1"/>
          </p:cNvSpPr>
          <p:nvPr>
            <p:ph type="sldNum" sz="quarter" idx="10"/>
          </p:nvPr>
        </p:nvSpPr>
        <p:spPr>
          <a:xfrm>
            <a:off x="8312151" y="4925616"/>
            <a:ext cx="803275" cy="167878"/>
          </a:xfrm>
          <a:prstGeom prst="rect">
            <a:avLst/>
          </a:prstGeom>
          <a:ln/>
        </p:spPr>
        <p:txBody>
          <a:bodyPr/>
          <a:lstStyle>
            <a:lvl1pPr>
              <a:defRPr/>
            </a:lvl1pPr>
          </a:lstStyle>
          <a:p>
            <a:pPr>
              <a:defRPr/>
            </a:pPr>
            <a:fld id="{7A6E5403-609A-431E-8500-AD9AA40C5B13}" type="slidenum">
              <a:rPr/>
              <a:pPr>
                <a:defRPr/>
              </a:pPr>
              <a:t>‹#›</a:t>
            </a:fld>
            <a:endParaRPr dirty="0"/>
          </a:p>
        </p:txBody>
      </p:sp>
    </p:spTree>
    <p:extLst>
      <p:ext uri="{BB962C8B-B14F-4D97-AF65-F5344CB8AC3E}">
        <p14:creationId xmlns:p14="http://schemas.microsoft.com/office/powerpoint/2010/main" val="352567591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81571"/>
            <a:ext cx="8229600" cy="85725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719925"/>
            <a:ext cx="8229600" cy="287469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457200" y="4779710"/>
            <a:ext cx="8229600" cy="248949"/>
          </a:xfrm>
          <a:prstGeom prst="rect">
            <a:avLst/>
          </a:prstGeom>
        </p:spPr>
        <p:txBody>
          <a:bodyPr vert="horz" lIns="91440" tIns="45720" rIns="91440" bIns="45720" rtlCol="0" anchor="ctr"/>
          <a:lstStyle>
            <a:lvl1pPr algn="ctr">
              <a:defRPr sz="800" b="1" i="0">
                <a:solidFill>
                  <a:schemeClr val="tx1">
                    <a:tint val="75000"/>
                  </a:schemeClr>
                </a:solidFill>
              </a:defRPr>
            </a:lvl1pPr>
          </a:lstStyle>
          <a:p>
            <a:r>
              <a:rPr lang="en-US" dirty="0" smtClean="0"/>
              <a:t>The information in this presentation is public.     |     Copyright © 2014  Red Bend Software All rights reserved.  </a:t>
            </a:r>
            <a:endParaRPr lang="en-US" dirty="0"/>
          </a:p>
        </p:txBody>
      </p:sp>
    </p:spTree>
    <p:extLst>
      <p:ext uri="{BB962C8B-B14F-4D97-AF65-F5344CB8AC3E}">
        <p14:creationId xmlns:p14="http://schemas.microsoft.com/office/powerpoint/2010/main" val="151666361"/>
      </p:ext>
    </p:extLst>
  </p:cSld>
  <p:clrMap bg1="lt1" tx1="dk1" bg2="lt2" tx2="dk2" accent1="accent1" accent2="accent2" accent3="accent3" accent4="accent4" accent5="accent5" accent6="accent6" hlink="hlink" folHlink="folHlink"/>
  <p:sldLayoutIdLst>
    <p:sldLayoutId id="2147483658" r:id="rId1"/>
    <p:sldLayoutId id="2147483661" r:id="rId2"/>
    <p:sldLayoutId id="2147483649" r:id="rId3"/>
    <p:sldLayoutId id="2147483650" r:id="rId4"/>
    <p:sldLayoutId id="2147483663" r:id="rId5"/>
    <p:sldLayoutId id="2147483664" r:id="rId6"/>
  </p:sldLayoutIdLst>
  <p:hf sldNum="0" hdr="0" dt="0"/>
  <p:txStyles>
    <p:titleStyle>
      <a:lvl1pPr algn="ctr" defTabSz="457200" rtl="0" eaLnBrk="1" latinLnBrk="0" hangingPunct="1">
        <a:spcBef>
          <a:spcPct val="0"/>
        </a:spcBef>
        <a:buNone/>
        <a:defRPr sz="2400" b="1" i="0" kern="1200" cap="all">
          <a:solidFill>
            <a:schemeClr val="tx1"/>
          </a:solidFill>
          <a:latin typeface="+mj-lt"/>
          <a:ea typeface="+mj-ea"/>
          <a:cs typeface="+mj-cs"/>
        </a:defRPr>
      </a:lvl1pPr>
    </p:titleStyle>
    <p:bodyStyle>
      <a:lvl1pPr marL="514350" indent="-514350" algn="l" defTabSz="457200" rtl="0" eaLnBrk="1" latinLnBrk="0" hangingPunct="1">
        <a:spcBef>
          <a:spcPct val="20000"/>
        </a:spcBef>
        <a:buClr>
          <a:srgbClr val="00ECEF"/>
        </a:buClr>
        <a:buFont typeface="+mj-lt"/>
        <a:buAutoNum type="arabicPeriod"/>
        <a:defRPr sz="2000" kern="1200">
          <a:solidFill>
            <a:schemeClr val="tx1"/>
          </a:solidFill>
          <a:latin typeface="+mn-lt"/>
          <a:ea typeface="+mn-ea"/>
          <a:cs typeface="+mn-cs"/>
        </a:defRPr>
      </a:lvl1pPr>
      <a:lvl2pPr marL="971550" indent="-514350" algn="l" defTabSz="457200" rtl="0" eaLnBrk="1" latinLnBrk="0" hangingPunct="1">
        <a:spcBef>
          <a:spcPct val="20000"/>
        </a:spcBef>
        <a:buClr>
          <a:srgbClr val="00ECEF"/>
        </a:buClr>
        <a:buFont typeface="+mj-lt"/>
        <a:buAutoNum type="arabicPeriod"/>
        <a:defRPr sz="1800" kern="1200">
          <a:solidFill>
            <a:schemeClr val="tx1"/>
          </a:solidFill>
          <a:latin typeface="+mn-lt"/>
          <a:ea typeface="+mn-ea"/>
          <a:cs typeface="+mn-cs"/>
        </a:defRPr>
      </a:lvl2pPr>
      <a:lvl3pPr marL="1371600" indent="-457200" algn="l" defTabSz="457200" rtl="0" eaLnBrk="1" latinLnBrk="0" hangingPunct="1">
        <a:spcBef>
          <a:spcPct val="20000"/>
        </a:spcBef>
        <a:buClr>
          <a:srgbClr val="00ECEF"/>
        </a:buClr>
        <a:buFont typeface="+mj-lt"/>
        <a:buAutoNum type="arabicPeriod"/>
        <a:defRPr sz="1600" kern="1200">
          <a:solidFill>
            <a:schemeClr val="tx1"/>
          </a:solidFill>
          <a:latin typeface="+mn-lt"/>
          <a:ea typeface="+mn-ea"/>
          <a:cs typeface="+mn-cs"/>
        </a:defRPr>
      </a:lvl3pPr>
      <a:lvl4pPr marL="1828800" indent="-457200" algn="l" defTabSz="457200" rtl="0" eaLnBrk="1" latinLnBrk="0" hangingPunct="1">
        <a:spcBef>
          <a:spcPct val="20000"/>
        </a:spcBef>
        <a:buClr>
          <a:srgbClr val="00ECEF"/>
        </a:buClr>
        <a:buFont typeface="+mj-lt"/>
        <a:buAutoNum type="arabicPeriod"/>
        <a:defRPr sz="1400" kern="1200">
          <a:solidFill>
            <a:schemeClr val="tx1"/>
          </a:solidFill>
          <a:latin typeface="+mn-lt"/>
          <a:ea typeface="+mn-ea"/>
          <a:cs typeface="+mn-cs"/>
        </a:defRPr>
      </a:lvl4pPr>
      <a:lvl5pPr marL="2286000" indent="-457200" algn="l" defTabSz="457200" rtl="0" eaLnBrk="1" latinLnBrk="0" hangingPunct="1">
        <a:spcBef>
          <a:spcPct val="20000"/>
        </a:spcBef>
        <a:buClr>
          <a:srgbClr val="00ECEF"/>
        </a:buClr>
        <a:buFont typeface="+mj-lt"/>
        <a:buAutoNum type="arabicPeriod"/>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openmobilealliance.org/membership/current-member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0.wmf"/><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1" Type="http://schemas.openxmlformats.org/officeDocument/2006/relationships/vmlDrawing" Target="../drawings/vmlDrawing1.vml"/><Relationship Id="rId2"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gif"/><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29.png"/><Relationship Id="rId9" Type="http://schemas.openxmlformats.org/officeDocument/2006/relationships/image" Target="../media/image30.png"/><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16.xml.rels><?xml version="1.0" encoding="UTF-8" standalone="yes"?>
<Relationships xmlns="http://schemas.openxmlformats.org/package/2006/relationships"><Relationship Id="rId11" Type="http://schemas.openxmlformats.org/officeDocument/2006/relationships/image" Target="../media/image39.png"/><Relationship Id="rId12" Type="http://schemas.openxmlformats.org/officeDocument/2006/relationships/image" Target="../media/image40.png"/><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6.png"/><Relationship Id="rId9" Type="http://schemas.openxmlformats.org/officeDocument/2006/relationships/image" Target="../media/image37.png"/><Relationship Id="rId10"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hyperlink" Target="mailto:Roger.Ordman@redbend.com" TargetMode="External"/><Relationship Id="rId4" Type="http://schemas.openxmlformats.org/officeDocument/2006/relationships/hyperlink" Target="https://twitter.com/roger2o" TargetMode="External"/><Relationship Id="rId5" Type="http://schemas.openxmlformats.org/officeDocument/2006/relationships/image" Target="../media/image42.png"/><Relationship Id="rId1" Type="http://schemas.openxmlformats.org/officeDocument/2006/relationships/slideLayout" Target="../slideLayouts/slideLayout5.xml"/><Relationship Id="rId2" Type="http://schemas.openxmlformats.org/officeDocument/2006/relationships/image" Target="../media/image4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jpeg"/><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endParaRPr lang="en-US"/>
          </a:p>
        </p:txBody>
      </p:sp>
      <p:sp>
        <p:nvSpPr>
          <p:cNvPr id="20" name="Content Placeholder 19"/>
          <p:cNvSpPr>
            <a:spLocks noGrp="1"/>
          </p:cNvSpPr>
          <p:nvPr>
            <p:ph idx="1"/>
          </p:nvPr>
        </p:nvSpPr>
        <p:spPr/>
        <p:txBody>
          <a:bodyPr/>
          <a:lstStyle/>
          <a:p>
            <a:endParaRPr lang="en-US"/>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38868"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268107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Mobile Alliance</a:t>
            </a:r>
            <a:endParaRPr lang="en-US" dirty="0"/>
          </a:p>
        </p:txBody>
      </p:sp>
      <p:sp>
        <p:nvSpPr>
          <p:cNvPr id="3" name="Content Placeholder 2"/>
          <p:cNvSpPr>
            <a:spLocks noGrp="1"/>
          </p:cNvSpPr>
          <p:nvPr>
            <p:ph idx="1"/>
          </p:nvPr>
        </p:nvSpPr>
        <p:spPr>
          <a:xfrm>
            <a:off x="383240" y="1719925"/>
            <a:ext cx="8565777" cy="2874698"/>
          </a:xfrm>
          <a:solidFill>
            <a:srgbClr val="FFFFFF">
              <a:alpha val="74902"/>
            </a:srgbClr>
          </a:solidFill>
          <a:effectLst>
            <a:softEdge rad="31750"/>
          </a:effectLst>
        </p:spPr>
        <p:txBody>
          <a:bodyPr vert="horz" lIns="91440" tIns="45720" rIns="91440" bIns="45720" rtlCol="0">
            <a:normAutofit fontScale="85000" lnSpcReduction="10000"/>
          </a:bodyPr>
          <a:lstStyle/>
          <a:p>
            <a:pPr marL="0" indent="0">
              <a:lnSpc>
                <a:spcPct val="150000"/>
              </a:lnSpc>
              <a:buNone/>
            </a:pPr>
            <a:r>
              <a:rPr lang="en-US" sz="1500" dirty="0"/>
              <a:t>OMA is the Leading Industry Forum for Developing Market Driven – Interoperable Mobile Service Enablers</a:t>
            </a:r>
          </a:p>
          <a:p>
            <a:pPr>
              <a:lnSpc>
                <a:spcPct val="150000"/>
              </a:lnSpc>
            </a:pPr>
            <a:r>
              <a:rPr lang="en-US" sz="1500" dirty="0"/>
              <a:t>OMA was formed in June 2002 by the world’s leading mobile operators, device and network suppliers, information technology companies and content and service providers. Currently over </a:t>
            </a:r>
            <a:r>
              <a:rPr lang="en-US" sz="1500" dirty="0">
                <a:solidFill>
                  <a:schemeClr val="accent1"/>
                </a:solidFill>
                <a:hlinkClick r:id="rId2"/>
              </a:rPr>
              <a:t>100 members</a:t>
            </a:r>
            <a:r>
              <a:rPr lang="en-US" sz="1500" dirty="0"/>
              <a:t>.</a:t>
            </a:r>
          </a:p>
          <a:p>
            <a:pPr>
              <a:lnSpc>
                <a:spcPct val="150000"/>
              </a:lnSpc>
            </a:pPr>
            <a:r>
              <a:rPr lang="en-US" sz="1500" dirty="0"/>
              <a:t>OMA is the focal point for the development of mobile </a:t>
            </a:r>
            <a:r>
              <a:rPr lang="en-US" sz="1500" dirty="0">
                <a:solidFill>
                  <a:schemeClr val="accent1"/>
                </a:solidFill>
              </a:rPr>
              <a:t>service enabler specifications</a:t>
            </a:r>
            <a:r>
              <a:rPr lang="en-US" sz="1500" dirty="0"/>
              <a:t>, which support the creation of interoperable end-to-end mobile services. </a:t>
            </a:r>
          </a:p>
          <a:p>
            <a:pPr>
              <a:lnSpc>
                <a:spcPct val="150000"/>
              </a:lnSpc>
            </a:pPr>
            <a:r>
              <a:rPr lang="en-US" sz="1500" dirty="0"/>
              <a:t>OMA delivers open specifications </a:t>
            </a:r>
            <a:r>
              <a:rPr lang="en-US" sz="1500" dirty="0">
                <a:solidFill>
                  <a:schemeClr val="accent1"/>
                </a:solidFill>
              </a:rPr>
              <a:t>based upon market requirements </a:t>
            </a:r>
            <a:r>
              <a:rPr lang="en-US" sz="1500" dirty="0"/>
              <a:t>that work across all geographical boundaries, on any bearer network. </a:t>
            </a:r>
          </a:p>
          <a:p>
            <a:pPr>
              <a:lnSpc>
                <a:spcPct val="150000"/>
              </a:lnSpc>
            </a:pPr>
            <a:r>
              <a:rPr lang="en-US" sz="1500" dirty="0"/>
              <a:t>OMA runs Test-fests that allow implementers the opportunity to test their products to ensure </a:t>
            </a:r>
            <a:r>
              <a:rPr lang="en-US" sz="1500" dirty="0">
                <a:solidFill>
                  <a:schemeClr val="accent1"/>
                </a:solidFill>
              </a:rPr>
              <a:t>industry-wide interoperability</a:t>
            </a:r>
            <a:r>
              <a:rPr lang="en-US" sz="1500" dirty="0"/>
              <a:t>.</a:t>
            </a:r>
          </a:p>
        </p:txBody>
      </p:sp>
    </p:spTree>
    <p:extLst>
      <p:ext uri="{BB962C8B-B14F-4D97-AF65-F5344CB8AC3E}">
        <p14:creationId xmlns:p14="http://schemas.microsoft.com/office/powerpoint/2010/main" val="221587181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OMA-Device Management</a:t>
            </a:r>
            <a:br>
              <a:rPr lang="en-US" dirty="0" smtClean="0"/>
            </a:br>
            <a:r>
              <a:rPr lang="en-US" dirty="0" smtClean="0"/>
              <a:t>Software Component Management Object</a:t>
            </a:r>
            <a:endParaRPr lang="en-US" dirty="0"/>
          </a:p>
        </p:txBody>
      </p:sp>
      <p:sp>
        <p:nvSpPr>
          <p:cNvPr id="2" name="Content Placeholder 1"/>
          <p:cNvSpPr>
            <a:spLocks noGrp="1"/>
          </p:cNvSpPr>
          <p:nvPr>
            <p:ph idx="1"/>
          </p:nvPr>
        </p:nvSpPr>
        <p:spPr>
          <a:xfrm>
            <a:off x="457200" y="1709765"/>
            <a:ext cx="8229600" cy="1850841"/>
          </a:xfrm>
          <a:solidFill>
            <a:srgbClr val="FFFFFF">
              <a:alpha val="74902"/>
            </a:srgbClr>
          </a:solidFill>
          <a:effectLst>
            <a:softEdge rad="31750"/>
          </a:effectLst>
        </p:spPr>
        <p:txBody>
          <a:bodyPr vert="horz" lIns="91440" tIns="45720" rIns="91440" bIns="45720" rtlCol="0">
            <a:normAutofit/>
          </a:bodyPr>
          <a:lstStyle/>
          <a:p>
            <a:pPr>
              <a:lnSpc>
                <a:spcPct val="150000"/>
              </a:lnSpc>
            </a:pPr>
            <a:r>
              <a:rPr lang="en-US" sz="1800" dirty="0">
                <a:solidFill>
                  <a:schemeClr val="accent1"/>
                </a:solidFill>
              </a:rPr>
              <a:t>SCOMO</a:t>
            </a:r>
            <a:r>
              <a:rPr lang="en-US" sz="1800" dirty="0"/>
              <a:t> is specifically intended for managing multiple software elements on a </a:t>
            </a:r>
            <a:r>
              <a:rPr lang="en-US" sz="1800" dirty="0" smtClean="0"/>
              <a:t>multi-networked</a:t>
            </a:r>
            <a:r>
              <a:rPr lang="en-US" sz="1800" dirty="0" smtClean="0">
                <a:solidFill>
                  <a:srgbClr val="FF0000"/>
                </a:solidFill>
              </a:rPr>
              <a:t> </a:t>
            </a:r>
            <a:r>
              <a:rPr lang="en-US" sz="1800" dirty="0" smtClean="0"/>
              <a:t>device</a:t>
            </a:r>
            <a:r>
              <a:rPr lang="en-US" sz="1800" dirty="0"/>
              <a:t>, in this case a vehicle </a:t>
            </a:r>
          </a:p>
          <a:p>
            <a:pPr>
              <a:lnSpc>
                <a:spcPct val="150000"/>
              </a:lnSpc>
            </a:pPr>
            <a:r>
              <a:rPr lang="en-US" sz="1800" dirty="0">
                <a:solidFill>
                  <a:schemeClr val="accent1"/>
                </a:solidFill>
              </a:rPr>
              <a:t>SCOMO </a:t>
            </a:r>
            <a:r>
              <a:rPr lang="en-US" sz="1800" dirty="0"/>
              <a:t>supports multiple management and communication elements required by automotive OEMs:</a:t>
            </a:r>
          </a:p>
        </p:txBody>
      </p:sp>
      <p:graphicFrame>
        <p:nvGraphicFramePr>
          <p:cNvPr id="5" name="Table 4"/>
          <p:cNvGraphicFramePr>
            <a:graphicFrameLocks noGrp="1"/>
          </p:cNvGraphicFramePr>
          <p:nvPr>
            <p:extLst>
              <p:ext uri="{D42A27DB-BD31-4B8C-83A1-F6EECF244321}">
                <p14:modId xmlns:p14="http://schemas.microsoft.com/office/powerpoint/2010/main" val="1952067934"/>
              </p:ext>
            </p:extLst>
          </p:nvPr>
        </p:nvGraphicFramePr>
        <p:xfrm>
          <a:off x="995812" y="3519966"/>
          <a:ext cx="7517080" cy="1381760"/>
        </p:xfrm>
        <a:graphic>
          <a:graphicData uri="http://schemas.openxmlformats.org/drawingml/2006/table">
            <a:tbl>
              <a:tblPr firstRow="1" bandRow="1">
                <a:tableStyleId>{2D5ABB26-0587-4C30-8999-92F81FD0307C}</a:tableStyleId>
              </a:tblPr>
              <a:tblGrid>
                <a:gridCol w="3758540"/>
                <a:gridCol w="3758540"/>
              </a:tblGrid>
              <a:tr h="370840">
                <a:tc>
                  <a:txBody>
                    <a:bodyPr/>
                    <a:lstStyle/>
                    <a:p>
                      <a:pPr marL="285750" marR="0" lvl="1" indent="-285750" algn="l" defTabSz="914400" rtl="0" eaLnBrk="1" fontAlgn="auto" latinLnBrk="0" hangingPunct="1">
                        <a:lnSpc>
                          <a:spcPct val="100000"/>
                        </a:lnSpc>
                        <a:spcBef>
                          <a:spcPts val="0"/>
                        </a:spcBef>
                        <a:spcAft>
                          <a:spcPts val="0"/>
                        </a:spcAft>
                        <a:buClr>
                          <a:srgbClr val="FF0000"/>
                        </a:buClr>
                        <a:buSzTx/>
                        <a:buFont typeface="Arial" panose="020B0604020202020204" pitchFamily="34" charset="0"/>
                        <a:buChar char="•"/>
                        <a:tabLst/>
                        <a:defRPr/>
                      </a:pPr>
                      <a:r>
                        <a:rPr lang="en-US" dirty="0" smtClean="0"/>
                        <a:t>Inventory retrieval</a:t>
                      </a:r>
                    </a:p>
                  </a:txBody>
                  <a:tcPr>
                    <a:solidFill>
                      <a:srgbClr val="FFFFFF">
                        <a:alpha val="74902"/>
                      </a:srgbClr>
                    </a:solidFill>
                  </a:tcPr>
                </a:tc>
                <a:tc>
                  <a:txBody>
                    <a:bodyPr/>
                    <a:lstStyle/>
                    <a:p>
                      <a:pPr marL="285750" marR="0" lvl="1" indent="-285750" algn="l" defTabSz="914400" rtl="0" eaLnBrk="1" fontAlgn="auto" latinLnBrk="0" hangingPunct="1">
                        <a:lnSpc>
                          <a:spcPct val="100000"/>
                        </a:lnSpc>
                        <a:spcBef>
                          <a:spcPts val="0"/>
                        </a:spcBef>
                        <a:spcAft>
                          <a:spcPts val="0"/>
                        </a:spcAft>
                        <a:buClr>
                          <a:srgbClr val="FF0000"/>
                        </a:buClr>
                        <a:buSzTx/>
                        <a:buFont typeface="Arial" panose="020B0604020202020204" pitchFamily="34" charset="0"/>
                        <a:buChar char="•"/>
                        <a:tabLst/>
                        <a:defRPr/>
                      </a:pPr>
                      <a:r>
                        <a:rPr lang="en-US" dirty="0" smtClean="0"/>
                        <a:t>Dependency management</a:t>
                      </a:r>
                    </a:p>
                  </a:txBody>
                  <a:tcPr>
                    <a:solidFill>
                      <a:srgbClr val="FFFFFF">
                        <a:alpha val="74902"/>
                      </a:srgbClr>
                    </a:solidFill>
                  </a:tcPr>
                </a:tc>
              </a:tr>
              <a:tr h="370840">
                <a:tc>
                  <a:txBody>
                    <a:bodyPr/>
                    <a:lstStyle/>
                    <a:p>
                      <a:pPr marL="285750" marR="0" lvl="1" indent="-285750" algn="l" defTabSz="914400" rtl="0" eaLnBrk="1" fontAlgn="auto" latinLnBrk="0" hangingPunct="1">
                        <a:lnSpc>
                          <a:spcPct val="100000"/>
                        </a:lnSpc>
                        <a:spcBef>
                          <a:spcPts val="0"/>
                        </a:spcBef>
                        <a:spcAft>
                          <a:spcPts val="0"/>
                        </a:spcAft>
                        <a:buClr>
                          <a:srgbClr val="FF0000"/>
                        </a:buClr>
                        <a:buSzTx/>
                        <a:buFont typeface="Arial" panose="020B0604020202020204" pitchFamily="34" charset="0"/>
                        <a:buChar char="•"/>
                        <a:tabLst/>
                        <a:defRPr/>
                      </a:pPr>
                      <a:r>
                        <a:rPr lang="en-US" dirty="0" smtClean="0"/>
                        <a:t>Software asset versioning</a:t>
                      </a:r>
                    </a:p>
                  </a:txBody>
                  <a:tcPr>
                    <a:solidFill>
                      <a:srgbClr val="FFFFFF">
                        <a:alpha val="74902"/>
                      </a:srgbClr>
                    </a:solidFill>
                  </a:tcPr>
                </a:tc>
                <a:tc>
                  <a:txBody>
                    <a:bodyPr/>
                    <a:lstStyle/>
                    <a:p>
                      <a:pPr marL="285750" marR="0" lvl="1" indent="-285750" algn="l" defTabSz="914400" rtl="0" eaLnBrk="1" fontAlgn="auto" latinLnBrk="0" hangingPunct="1">
                        <a:lnSpc>
                          <a:spcPct val="100000"/>
                        </a:lnSpc>
                        <a:spcBef>
                          <a:spcPts val="0"/>
                        </a:spcBef>
                        <a:spcAft>
                          <a:spcPts val="0"/>
                        </a:spcAft>
                        <a:buClr>
                          <a:srgbClr val="FF0000"/>
                        </a:buClr>
                        <a:buSzTx/>
                        <a:buFont typeface="Arial" panose="020B0604020202020204" pitchFamily="34" charset="0"/>
                        <a:buChar char="•"/>
                        <a:tabLst/>
                        <a:defRPr/>
                      </a:pPr>
                      <a:r>
                        <a:rPr lang="en-US" dirty="0" smtClean="0"/>
                        <a:t>Installer independence</a:t>
                      </a:r>
                    </a:p>
                  </a:txBody>
                  <a:tcPr>
                    <a:solidFill>
                      <a:srgbClr val="FFFFFF">
                        <a:alpha val="74902"/>
                      </a:srgbClr>
                    </a:solidFill>
                  </a:tcPr>
                </a:tc>
              </a:tr>
              <a:tr h="370840">
                <a:tc>
                  <a:txBody>
                    <a:bodyPr/>
                    <a:lstStyle/>
                    <a:p>
                      <a:pPr marL="285750" marR="0" lvl="1" indent="-285750" algn="l" defTabSz="914400" rtl="0" eaLnBrk="1" fontAlgn="auto" latinLnBrk="0" hangingPunct="1">
                        <a:lnSpc>
                          <a:spcPct val="100000"/>
                        </a:lnSpc>
                        <a:spcBef>
                          <a:spcPts val="0"/>
                        </a:spcBef>
                        <a:spcAft>
                          <a:spcPts val="0"/>
                        </a:spcAft>
                        <a:buClr>
                          <a:srgbClr val="FF0000"/>
                        </a:buClr>
                        <a:buSzTx/>
                        <a:buFont typeface="Arial" panose="020B0604020202020204" pitchFamily="34" charset="0"/>
                        <a:buChar char="•"/>
                        <a:tabLst/>
                        <a:defRPr/>
                      </a:pPr>
                      <a:r>
                        <a:rPr lang="en-US" dirty="0" smtClean="0"/>
                        <a:t>Multiple software updates in the same package </a:t>
                      </a:r>
                    </a:p>
                  </a:txBody>
                  <a:tcPr>
                    <a:solidFill>
                      <a:srgbClr val="FFFFFF">
                        <a:alpha val="74902"/>
                      </a:srgbClr>
                    </a:solidFill>
                  </a:tcPr>
                </a:tc>
                <a:tc>
                  <a:txBody>
                    <a:bodyPr/>
                    <a:lstStyle/>
                    <a:p>
                      <a:pPr marL="285750" marR="0" lvl="1" indent="-285750" algn="l" defTabSz="914400" rtl="0" eaLnBrk="1" fontAlgn="auto" latinLnBrk="0" hangingPunct="1">
                        <a:lnSpc>
                          <a:spcPct val="100000"/>
                        </a:lnSpc>
                        <a:spcBef>
                          <a:spcPts val="0"/>
                        </a:spcBef>
                        <a:spcAft>
                          <a:spcPts val="0"/>
                        </a:spcAft>
                        <a:buClr>
                          <a:srgbClr val="FF0000"/>
                        </a:buClr>
                        <a:buSzTx/>
                        <a:buFont typeface="Arial" panose="020B0604020202020204" pitchFamily="34" charset="0"/>
                        <a:buChar char="•"/>
                        <a:tabLst/>
                        <a:defRPr/>
                      </a:pPr>
                      <a:r>
                        <a:rPr lang="en-US" dirty="0" smtClean="0"/>
                        <a:t>Client-Server independence and interoperability</a:t>
                      </a:r>
                    </a:p>
                  </a:txBody>
                  <a:tcPr>
                    <a:solidFill>
                      <a:srgbClr val="FFFFFF">
                        <a:alpha val="74902"/>
                      </a:srgbClr>
                    </a:solidFill>
                  </a:tcPr>
                </a:tc>
              </a:tr>
            </a:tbl>
          </a:graphicData>
        </a:graphic>
      </p:graphicFrame>
    </p:spTree>
    <p:extLst>
      <p:ext uri="{BB962C8B-B14F-4D97-AF65-F5344CB8AC3E}">
        <p14:creationId xmlns:p14="http://schemas.microsoft.com/office/powerpoint/2010/main" val="1382151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199" y="981635"/>
            <a:ext cx="6212541" cy="3612988"/>
          </a:xfrm>
          <a:solidFill>
            <a:srgbClr val="FFFFFF">
              <a:alpha val="74902"/>
            </a:srgbClr>
          </a:solidFill>
          <a:effectLst>
            <a:softEdge rad="31750"/>
          </a:effectLst>
        </p:spPr>
        <p:txBody>
          <a:bodyPr vert="horz" lIns="91440" tIns="45720" rIns="91440" bIns="45720" rtlCol="0">
            <a:normAutofit fontScale="92500" lnSpcReduction="10000"/>
          </a:bodyPr>
          <a:lstStyle/>
          <a:p>
            <a:pPr>
              <a:lnSpc>
                <a:spcPct val="150000"/>
              </a:lnSpc>
            </a:pPr>
            <a:r>
              <a:rPr lang="en-US" sz="1800" dirty="0">
                <a:solidFill>
                  <a:schemeClr val="accent1"/>
                </a:solidFill>
              </a:rPr>
              <a:t>Security measurements</a:t>
            </a:r>
          </a:p>
          <a:p>
            <a:pPr lvl="1">
              <a:buFont typeface="Arial" panose="020B0604020202020204" pitchFamily="34" charset="0"/>
              <a:buChar char="•"/>
            </a:pPr>
            <a:r>
              <a:rPr lang="en-US" dirty="0"/>
              <a:t>SSL support</a:t>
            </a:r>
          </a:p>
          <a:p>
            <a:pPr lvl="1">
              <a:buFont typeface="Arial" panose="020B0604020202020204" pitchFamily="34" charset="0"/>
              <a:buChar char="•"/>
            </a:pPr>
            <a:r>
              <a:rPr lang="en-US" dirty="0"/>
              <a:t>HMAC and MD5 authentication support</a:t>
            </a:r>
          </a:p>
          <a:p>
            <a:pPr lvl="1">
              <a:buFont typeface="Arial" panose="020B0604020202020204" pitchFamily="34" charset="0"/>
              <a:buChar char="•"/>
            </a:pPr>
            <a:r>
              <a:rPr lang="en-US" dirty="0"/>
              <a:t>Access rights (ACL</a:t>
            </a:r>
            <a:r>
              <a:rPr lang="en-US" dirty="0" smtClean="0"/>
              <a:t>)</a:t>
            </a:r>
          </a:p>
          <a:p>
            <a:pPr>
              <a:lnSpc>
                <a:spcPct val="150000"/>
              </a:lnSpc>
            </a:pPr>
            <a:r>
              <a:rPr lang="en-US" sz="1800" dirty="0" smtClean="0">
                <a:solidFill>
                  <a:schemeClr val="accent1"/>
                </a:solidFill>
              </a:rPr>
              <a:t>Protocol </a:t>
            </a:r>
            <a:r>
              <a:rPr lang="en-US" sz="1800" dirty="0">
                <a:solidFill>
                  <a:schemeClr val="accent1"/>
                </a:solidFill>
              </a:rPr>
              <a:t>commands to manage configuration parameters </a:t>
            </a:r>
          </a:p>
          <a:p>
            <a:pPr lvl="1">
              <a:buFont typeface="Arial" panose="020B0604020202020204" pitchFamily="34" charset="0"/>
              <a:buChar char="•"/>
            </a:pPr>
            <a:r>
              <a:rPr lang="en-US" dirty="0"/>
              <a:t>Example commands: Get, Replace, Add, Exec</a:t>
            </a:r>
          </a:p>
          <a:p>
            <a:pPr>
              <a:lnSpc>
                <a:spcPct val="150000"/>
              </a:lnSpc>
            </a:pPr>
            <a:r>
              <a:rPr lang="en-US" sz="1800" dirty="0" smtClean="0">
                <a:solidFill>
                  <a:schemeClr val="accent1"/>
                </a:solidFill>
              </a:rPr>
              <a:t>Supports </a:t>
            </a:r>
            <a:r>
              <a:rPr lang="en-US" sz="1800" dirty="0">
                <a:solidFill>
                  <a:schemeClr val="accent1"/>
                </a:solidFill>
              </a:rPr>
              <a:t>multiple bearers </a:t>
            </a:r>
          </a:p>
          <a:p>
            <a:pPr lvl="1">
              <a:buFont typeface="Arial" panose="020B0604020202020204" pitchFamily="34" charset="0"/>
              <a:buChar char="•"/>
            </a:pPr>
            <a:r>
              <a:rPr lang="en-US" dirty="0"/>
              <a:t>HTTP, HTTPS</a:t>
            </a:r>
          </a:p>
          <a:p>
            <a:pPr lvl="1">
              <a:buFont typeface="Arial" panose="020B0604020202020204" pitchFamily="34" charset="0"/>
              <a:buChar char="•"/>
            </a:pPr>
            <a:r>
              <a:rPr lang="en-US" dirty="0"/>
              <a:t>WAP, WTLS</a:t>
            </a:r>
          </a:p>
          <a:p>
            <a:pPr lvl="1">
              <a:buFont typeface="Arial" panose="020B0604020202020204" pitchFamily="34" charset="0"/>
              <a:buChar char="•"/>
            </a:pPr>
            <a:r>
              <a:rPr lang="en-US" dirty="0"/>
              <a:t>OBEX (e.g. on infrared, Bluetooth, serial)</a:t>
            </a:r>
          </a:p>
          <a:p>
            <a:pPr lvl="1">
              <a:buFont typeface="Arial" panose="020B0604020202020204" pitchFamily="34" charset="0"/>
              <a:buChar char="•"/>
            </a:pPr>
            <a:r>
              <a:rPr lang="en-US" dirty="0"/>
              <a:t>SMS (notification only)</a:t>
            </a:r>
          </a:p>
        </p:txBody>
      </p:sp>
      <p:pic>
        <p:nvPicPr>
          <p:cNvPr id="4098" name="Picture 2" descr="http://images.thecarconnection.com/med/department-of-transportation-vehicle-to-vehicle-v2v-program_100349712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3972" y="1526543"/>
            <a:ext cx="2550032" cy="2588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8266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Grp="1" noChangeArrowheads="1"/>
          </p:cNvSpPr>
          <p:nvPr>
            <p:ph idx="1"/>
          </p:nvPr>
        </p:nvSpPr>
        <p:spPr>
          <a:xfrm>
            <a:off x="1287885" y="1035423"/>
            <a:ext cx="6838683" cy="1492623"/>
          </a:xfrm>
        </p:spPr>
        <p:txBody>
          <a:bodyPr>
            <a:normAutofit/>
          </a:bodyPr>
          <a:lstStyle/>
          <a:p>
            <a:pPr marL="0" indent="0">
              <a:buNone/>
            </a:pPr>
            <a:r>
              <a:rPr lang="en-US" dirty="0" smtClean="0"/>
              <a:t>Operator or OEM remotely using OMA-DM infrastructure delivers and installs over the air a Firmware update </a:t>
            </a:r>
          </a:p>
        </p:txBody>
      </p:sp>
      <p:grpSp>
        <p:nvGrpSpPr>
          <p:cNvPr id="3" name="Group 2"/>
          <p:cNvGrpSpPr/>
          <p:nvPr/>
        </p:nvGrpSpPr>
        <p:grpSpPr>
          <a:xfrm>
            <a:off x="884591" y="1993900"/>
            <a:ext cx="7827403" cy="2445669"/>
            <a:chOff x="753035" y="2387127"/>
            <a:chExt cx="7827403" cy="2445669"/>
          </a:xfrm>
        </p:grpSpPr>
        <p:graphicFrame>
          <p:nvGraphicFramePr>
            <p:cNvPr id="1026" name="Object 2"/>
            <p:cNvGraphicFramePr>
              <a:graphicFrameLocks noChangeAspect="1"/>
            </p:cNvGraphicFramePr>
            <p:nvPr>
              <p:extLst>
                <p:ext uri="{D42A27DB-BD31-4B8C-83A1-F6EECF244321}">
                  <p14:modId xmlns:p14="http://schemas.microsoft.com/office/powerpoint/2010/main" val="3834337762"/>
                </p:ext>
              </p:extLst>
            </p:nvPr>
          </p:nvGraphicFramePr>
          <p:xfrm>
            <a:off x="814388" y="2387127"/>
            <a:ext cx="7766050" cy="2014538"/>
          </p:xfrm>
          <a:graphic>
            <a:graphicData uri="http://schemas.openxmlformats.org/presentationml/2006/ole">
              <mc:AlternateContent xmlns:mc="http://schemas.openxmlformats.org/markup-compatibility/2006">
                <mc:Choice xmlns:v="urn:schemas-microsoft-com:vml" Requires="v">
                  <p:oleObj spid="_x0000_s2062" name="Picture" r:id="rId3" imgW="4800600" imgH="1609560" progId="Word.Picture.8">
                    <p:embed/>
                  </p:oleObj>
                </mc:Choice>
                <mc:Fallback>
                  <p:oleObj name="Picture" r:id="rId3" imgW="4800600" imgH="1609560" progId="Word.Picture.8">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388" y="2387127"/>
                          <a:ext cx="7766050" cy="2014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7"/>
            <p:cNvSpPr/>
            <p:nvPr/>
          </p:nvSpPr>
          <p:spPr bwMode="auto">
            <a:xfrm>
              <a:off x="6332567" y="2618715"/>
              <a:ext cx="1323833" cy="2214081"/>
            </a:xfrm>
            <a:prstGeom prst="rect">
              <a:avLst/>
            </a:prstGeom>
            <a:solidFill>
              <a:schemeClr val="bg1"/>
            </a:solidFill>
            <a:ln w="9525">
              <a:noFill/>
              <a:miter lim="800000"/>
              <a:headEnd/>
              <a:tailEnd/>
            </a:ln>
          </p:spPr>
          <p:txBody>
            <a:bodyPr wrap="none" rtlCol="0" anchor="ctr"/>
            <a:lstStyle/>
            <a:p>
              <a:pPr algn="ctr">
                <a:lnSpc>
                  <a:spcPct val="90000"/>
                </a:lnSpc>
                <a:spcBef>
                  <a:spcPct val="50000"/>
                </a:spcBef>
              </a:pPr>
              <a:endParaRPr lang="en-US" dirty="0" smtClean="0">
                <a:solidFill>
                  <a:schemeClr val="bg1"/>
                </a:solidFill>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1220" y="3125910"/>
              <a:ext cx="613607" cy="1089272"/>
            </a:xfrm>
            <a:prstGeom prst="rect">
              <a:avLst/>
            </a:prstGeom>
          </p:spPr>
        </p:pic>
        <p:sp>
          <p:nvSpPr>
            <p:cNvPr id="9" name="TextBox 8"/>
            <p:cNvSpPr txBox="1"/>
            <p:nvPr/>
          </p:nvSpPr>
          <p:spPr>
            <a:xfrm>
              <a:off x="6400795" y="4439569"/>
              <a:ext cx="1173708" cy="338554"/>
            </a:xfrm>
            <a:prstGeom prst="rect">
              <a:avLst/>
            </a:prstGeom>
            <a:noFill/>
          </p:spPr>
          <p:txBody>
            <a:bodyPr wrap="square" rtlCol="0">
              <a:spAutoFit/>
            </a:bodyPr>
            <a:lstStyle/>
            <a:p>
              <a:r>
                <a:rPr lang="en-US" sz="1600" dirty="0" smtClean="0"/>
                <a:t>DM Server</a:t>
              </a:r>
              <a:endParaRPr lang="en-US" sz="1600" dirty="0"/>
            </a:p>
          </p:txBody>
        </p:sp>
        <p:sp>
          <p:nvSpPr>
            <p:cNvPr id="10" name="Rectangle 9"/>
            <p:cNvSpPr/>
            <p:nvPr/>
          </p:nvSpPr>
          <p:spPr bwMode="auto">
            <a:xfrm>
              <a:off x="753035" y="2618714"/>
              <a:ext cx="1446528" cy="2214081"/>
            </a:xfrm>
            <a:prstGeom prst="rect">
              <a:avLst/>
            </a:prstGeom>
            <a:solidFill>
              <a:schemeClr val="bg1"/>
            </a:solidFill>
            <a:ln w="9525">
              <a:noFill/>
              <a:miter lim="800000"/>
              <a:headEnd/>
              <a:tailEnd/>
            </a:ln>
          </p:spPr>
          <p:txBody>
            <a:bodyPr wrap="none" rtlCol="0" anchor="ctr"/>
            <a:lstStyle/>
            <a:p>
              <a:pPr algn="ctr">
                <a:lnSpc>
                  <a:spcPct val="90000"/>
                </a:lnSpc>
                <a:spcBef>
                  <a:spcPct val="50000"/>
                </a:spcBef>
              </a:pPr>
              <a:endParaRPr lang="en-US" dirty="0" smtClean="0">
                <a:solidFill>
                  <a:schemeClr val="bg1"/>
                </a:solidFill>
              </a:endParaRPr>
            </a:p>
          </p:txBody>
        </p:sp>
        <p:pic>
          <p:nvPicPr>
            <p:cNvPr id="6"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10153" y="3179227"/>
              <a:ext cx="1307299" cy="982638"/>
            </a:xfrm>
            <a:prstGeom prst="rect">
              <a:avLst/>
            </a:prstGeom>
            <a:noFill/>
          </p:spPr>
        </p:pic>
        <p:sp>
          <p:nvSpPr>
            <p:cNvPr id="11" name="TextBox 10"/>
            <p:cNvSpPr txBox="1"/>
            <p:nvPr/>
          </p:nvSpPr>
          <p:spPr>
            <a:xfrm>
              <a:off x="1025855" y="4439569"/>
              <a:ext cx="1173708" cy="338554"/>
            </a:xfrm>
            <a:prstGeom prst="rect">
              <a:avLst/>
            </a:prstGeom>
            <a:noFill/>
          </p:spPr>
          <p:txBody>
            <a:bodyPr wrap="square" rtlCol="0">
              <a:spAutoFit/>
            </a:bodyPr>
            <a:lstStyle/>
            <a:p>
              <a:r>
                <a:rPr lang="en-US" sz="1600" dirty="0" smtClean="0"/>
                <a:t>DM Client</a:t>
              </a:r>
              <a:endParaRPr lang="en-US" sz="1600" dirty="0"/>
            </a:p>
          </p:txBody>
        </p:sp>
      </p:grpSp>
      <p:pic>
        <p:nvPicPr>
          <p:cNvPr id="2056" name="Picture 8" descr="C:\Users\rogero\Dropbox\1.Graphics\logos\OMA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2776" y="3491578"/>
            <a:ext cx="348122" cy="2921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C:\Users\rogero\Dropbox\1.Graphics\logos\OMA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0611" y="3221043"/>
            <a:ext cx="348122" cy="292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5500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Operators Are Reaching Beyond Mobile</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7568" y="2887130"/>
            <a:ext cx="880374" cy="118320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4760" y="1859747"/>
            <a:ext cx="2058810" cy="5586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7515" y="1779047"/>
            <a:ext cx="2189509" cy="7200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14321" y="3308028"/>
            <a:ext cx="1445964" cy="719999"/>
          </a:xfrm>
          <a:prstGeom prst="rect">
            <a:avLst/>
          </a:prstGeom>
        </p:spPr>
      </p:pic>
      <p:pic>
        <p:nvPicPr>
          <p:cNvPr id="9" name="Picture 8"/>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93570" y="3265720"/>
            <a:ext cx="1339657" cy="804616"/>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46030" y="3265720"/>
            <a:ext cx="1185003" cy="804617"/>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65041" y="1839091"/>
            <a:ext cx="2092431" cy="599911"/>
          </a:xfrm>
          <a:prstGeom prst="rect">
            <a:avLst/>
          </a:prstGeom>
        </p:spPr>
      </p:pic>
    </p:spTree>
    <p:extLst>
      <p:ext uri="{BB962C8B-B14F-4D97-AF65-F5344CB8AC3E}">
        <p14:creationId xmlns:p14="http://schemas.microsoft.com/office/powerpoint/2010/main" val="560611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2880" y="1719925"/>
            <a:ext cx="8056880" cy="2189469"/>
          </a:xfrm>
          <a:solidFill>
            <a:srgbClr val="FFFFFF">
              <a:alpha val="74902"/>
            </a:srgbClr>
          </a:solidFill>
          <a:effectLst>
            <a:softEdge rad="31750"/>
          </a:effectLst>
        </p:spPr>
        <p:txBody>
          <a:bodyPr vert="horz" lIns="91440" tIns="45720" rIns="91440" bIns="45720" rtlCol="0">
            <a:noAutofit/>
          </a:bodyPr>
          <a:lstStyle/>
          <a:p>
            <a:pPr lvl="1"/>
            <a:r>
              <a:rPr lang="en-US" sz="2200" dirty="0" smtClean="0">
                <a:solidFill>
                  <a:schemeClr val="accent1"/>
                </a:solidFill>
              </a:rPr>
              <a:t>OEMs</a:t>
            </a:r>
            <a:r>
              <a:rPr lang="en-US" sz="2200" dirty="0" smtClean="0"/>
              <a:t>: </a:t>
            </a:r>
            <a:r>
              <a:rPr lang="en-US" sz="2200" dirty="0"/>
              <a:t>Production efficiencies and reduced recalls</a:t>
            </a:r>
          </a:p>
          <a:p>
            <a:pPr lvl="1"/>
            <a:r>
              <a:rPr lang="en-US" sz="2200" dirty="0" smtClean="0">
                <a:solidFill>
                  <a:schemeClr val="accent1"/>
                </a:solidFill>
              </a:rPr>
              <a:t>Dealerships</a:t>
            </a:r>
            <a:r>
              <a:rPr lang="en-US" sz="2200" dirty="0" smtClean="0"/>
              <a:t>: </a:t>
            </a:r>
            <a:r>
              <a:rPr lang="en-US" sz="2200" dirty="0"/>
              <a:t>Saves time and money</a:t>
            </a:r>
          </a:p>
          <a:p>
            <a:pPr lvl="1"/>
            <a:r>
              <a:rPr lang="en-US" sz="2200" dirty="0" smtClean="0">
                <a:solidFill>
                  <a:schemeClr val="accent1"/>
                </a:solidFill>
              </a:rPr>
              <a:t>Operators</a:t>
            </a:r>
            <a:r>
              <a:rPr lang="en-US" sz="2200" dirty="0" smtClean="0"/>
              <a:t>: </a:t>
            </a:r>
            <a:r>
              <a:rPr lang="en-US" sz="2200" dirty="0"/>
              <a:t>New services based on existing OMA-DM infrastructure</a:t>
            </a:r>
          </a:p>
          <a:p>
            <a:pPr lvl="1"/>
            <a:r>
              <a:rPr lang="en-US" sz="2200" dirty="0" smtClean="0">
                <a:solidFill>
                  <a:schemeClr val="accent1"/>
                </a:solidFill>
              </a:rPr>
              <a:t>Consumers</a:t>
            </a:r>
            <a:r>
              <a:rPr lang="en-US" sz="2200" dirty="0" smtClean="0"/>
              <a:t>: </a:t>
            </a:r>
            <a:r>
              <a:rPr lang="en-US" sz="2200" dirty="0"/>
              <a:t>Continuously better driving experience</a:t>
            </a:r>
          </a:p>
        </p:txBody>
      </p:sp>
      <p:sp>
        <p:nvSpPr>
          <p:cNvPr id="3" name="Title 2"/>
          <p:cNvSpPr>
            <a:spLocks noGrp="1"/>
          </p:cNvSpPr>
          <p:nvPr>
            <p:ph type="title"/>
          </p:nvPr>
        </p:nvSpPr>
        <p:spPr/>
        <p:txBody>
          <a:bodyPr/>
          <a:lstStyle/>
          <a:p>
            <a:r>
              <a:rPr lang="en-US" dirty="0" smtClean="0"/>
              <a:t>Everyone Benefits</a:t>
            </a:r>
            <a:endParaRPr lang="en-US" dirty="0"/>
          </a:p>
        </p:txBody>
      </p:sp>
      <p:pic>
        <p:nvPicPr>
          <p:cNvPr id="5" name="Content Placeholder 8"/>
          <p:cNvPicPr>
            <a:picLocks/>
          </p:cNvPicPr>
          <p:nvPr/>
        </p:nvPicPr>
        <p:blipFill>
          <a:blip r:embed="rId2">
            <a:extLst>
              <a:ext uri="{28A0092B-C50C-407E-A947-70E740481C1C}">
                <a14:useLocalDpi xmlns:a14="http://schemas.microsoft.com/office/drawing/2010/main" val="0"/>
              </a:ext>
            </a:extLst>
          </a:blip>
          <a:stretch>
            <a:fillRect/>
          </a:stretch>
        </p:blipFill>
        <p:spPr bwMode="auto">
          <a:xfrm>
            <a:off x="7070784" y="3909394"/>
            <a:ext cx="1753200" cy="991138"/>
          </a:xfrm>
          <a:prstGeom prst="rect">
            <a:avLst/>
          </a:prstGeom>
          <a:noFill/>
          <a:ln w="9525">
            <a:noFill/>
            <a:miter lim="800000"/>
            <a:headEnd/>
            <a:tailEnd/>
          </a:ln>
        </p:spPr>
      </p:pic>
      <p:pic>
        <p:nvPicPr>
          <p:cNvPr id="6" name="Picture 5"/>
          <p:cNvPicPr>
            <a:picLocks/>
          </p:cNvPicPr>
          <p:nvPr/>
        </p:nvPicPr>
        <p:blipFill>
          <a:blip r:embed="rId3">
            <a:extLst>
              <a:ext uri="{28A0092B-C50C-407E-A947-70E740481C1C}">
                <a14:useLocalDpi xmlns:a14="http://schemas.microsoft.com/office/drawing/2010/main" val="0"/>
              </a:ext>
            </a:extLst>
          </a:blip>
          <a:stretch>
            <a:fillRect/>
          </a:stretch>
        </p:blipFill>
        <p:spPr>
          <a:xfrm>
            <a:off x="2693393" y="3907482"/>
            <a:ext cx="1753200" cy="99113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174" y="3907482"/>
            <a:ext cx="1753723" cy="991896"/>
          </a:xfrm>
          <a:prstGeom prst="rect">
            <a:avLst/>
          </a:prstGeom>
        </p:spPr>
      </p:pic>
      <p:pic>
        <p:nvPicPr>
          <p:cNvPr id="8" name="Picture 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882089" y="3909394"/>
            <a:ext cx="1753200" cy="990000"/>
          </a:xfrm>
          <a:prstGeom prst="rect">
            <a:avLst/>
          </a:prstGeom>
        </p:spPr>
      </p:pic>
    </p:spTree>
    <p:extLst>
      <p:ext uri="{BB962C8B-B14F-4D97-AF65-F5344CB8AC3E}">
        <p14:creationId xmlns:p14="http://schemas.microsoft.com/office/powerpoint/2010/main" val="796635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bwMode="auto">
          <a:xfrm>
            <a:off x="6179698" y="3532670"/>
            <a:ext cx="1698171" cy="0"/>
          </a:xfrm>
          <a:prstGeom prst="line">
            <a:avLst/>
          </a:prstGeom>
          <a:solidFill>
            <a:schemeClr val="accent2"/>
          </a:solidFill>
          <a:ln w="38100" cap="sq" cmpd="sng" algn="ctr">
            <a:solidFill>
              <a:srgbClr val="0070C0"/>
            </a:solidFill>
            <a:prstDash val="solid"/>
            <a:round/>
            <a:headEnd type="none" w="med" len="med"/>
            <a:tailEnd type="none" w="med" len="med"/>
          </a:ln>
          <a:effectLst/>
        </p:spPr>
      </p:cxnSp>
      <p:pic>
        <p:nvPicPr>
          <p:cNvPr id="19" name="Picture 18" descr="OTA-Tilt Red.png"/>
          <p:cNvPicPr>
            <a:picLocks noChangeAspect="1"/>
          </p:cNvPicPr>
          <p:nvPr/>
        </p:nvPicPr>
        <p:blipFill>
          <a:blip r:embed="rId3" cstate="print"/>
          <a:stretch>
            <a:fillRect/>
          </a:stretch>
        </p:blipFill>
        <p:spPr>
          <a:xfrm>
            <a:off x="1915465" y="2110366"/>
            <a:ext cx="1183429" cy="1438572"/>
          </a:xfrm>
          <a:prstGeom prst="rect">
            <a:avLst/>
          </a:prstGeom>
        </p:spPr>
      </p:pic>
      <p:sp>
        <p:nvSpPr>
          <p:cNvPr id="3" name="Title 2"/>
          <p:cNvSpPr>
            <a:spLocks noGrp="1"/>
          </p:cNvSpPr>
          <p:nvPr>
            <p:ph type="title"/>
          </p:nvPr>
        </p:nvSpPr>
        <p:spPr/>
        <p:txBody>
          <a:bodyPr/>
          <a:lstStyle/>
          <a:p>
            <a:r>
              <a:rPr lang="en-US" dirty="0" smtClean="0"/>
              <a:t>Automotive SCOMO demonstration</a:t>
            </a:r>
            <a:endParaRPr lang="en-US"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6960" y="2360286"/>
            <a:ext cx="3711586" cy="229726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3132" y="3604279"/>
            <a:ext cx="686065" cy="722041"/>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25567" y="2829652"/>
            <a:ext cx="1544313" cy="474644"/>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09720" y="3604279"/>
            <a:ext cx="697907" cy="697907"/>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753" y="1675884"/>
            <a:ext cx="1839484" cy="679917"/>
          </a:xfrm>
          <a:prstGeom prst="rect">
            <a:avLst/>
          </a:prstGeom>
        </p:spPr>
      </p:pic>
      <p:pic>
        <p:nvPicPr>
          <p:cNvPr id="12" name="Picture 11" descr="cloud-redo.png"/>
          <p:cNvPicPr>
            <a:picLocks noChangeAspect="1"/>
          </p:cNvPicPr>
          <p:nvPr/>
        </p:nvPicPr>
        <p:blipFill>
          <a:blip r:embed="rId9" cstate="print">
            <a:lum bright="25000" contrast="-31000"/>
          </a:blip>
          <a:stretch>
            <a:fillRect/>
          </a:stretch>
        </p:blipFill>
        <p:spPr>
          <a:xfrm>
            <a:off x="0" y="1673373"/>
            <a:ext cx="2507180" cy="1364855"/>
          </a:xfrm>
          <a:prstGeom prst="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7346" y="1785115"/>
            <a:ext cx="777196" cy="1044537"/>
          </a:xfrm>
          <a:prstGeom prst="rect">
            <a:avLst/>
          </a:prstGeom>
        </p:spPr>
      </p:pic>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018113" y="2701890"/>
            <a:ext cx="1198902" cy="336338"/>
          </a:xfrm>
          <a:prstGeom prst="rect">
            <a:avLst/>
          </a:prstGeom>
        </p:spPr>
      </p:pic>
      <p:cxnSp>
        <p:nvCxnSpPr>
          <p:cNvPr id="21" name="Straight Connector 20"/>
          <p:cNvCxnSpPr/>
          <p:nvPr/>
        </p:nvCxnSpPr>
        <p:spPr bwMode="auto">
          <a:xfrm flipV="1">
            <a:off x="7525567" y="3538827"/>
            <a:ext cx="0" cy="534390"/>
          </a:xfrm>
          <a:prstGeom prst="line">
            <a:avLst/>
          </a:prstGeom>
          <a:solidFill>
            <a:schemeClr val="accent2"/>
          </a:solidFill>
          <a:ln w="38100" cap="sq" cmpd="sng" algn="ctr">
            <a:solidFill>
              <a:srgbClr val="0070C0"/>
            </a:solidFill>
            <a:prstDash val="solid"/>
            <a:round/>
            <a:headEnd type="none" w="med" len="med"/>
            <a:tailEnd type="none" w="med" len="med"/>
          </a:ln>
          <a:effectLst/>
        </p:spPr>
      </p:cxnSp>
      <p:pic>
        <p:nvPicPr>
          <p:cNvPr id="14" name="Picture 2" descr="C:\Demo\FUSE\IMG_0213.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279290" y="3580548"/>
            <a:ext cx="1732070" cy="1298656"/>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6580932" y="3119630"/>
            <a:ext cx="1069524" cy="369332"/>
          </a:xfrm>
          <a:prstGeom prst="rect">
            <a:avLst/>
          </a:prstGeom>
          <a:noFill/>
        </p:spPr>
        <p:txBody>
          <a:bodyPr wrap="none" rtlCol="0">
            <a:spAutoFit/>
          </a:bodyPr>
          <a:lstStyle/>
          <a:p>
            <a:r>
              <a:rPr lang="en-US" dirty="0" err="1" smtClean="0"/>
              <a:t>CANBus</a:t>
            </a:r>
            <a:endParaRPr lang="en-US" dirty="0"/>
          </a:p>
        </p:txBody>
      </p:sp>
      <p:sp>
        <p:nvSpPr>
          <p:cNvPr id="17" name="Title 2"/>
          <p:cNvSpPr txBox="1">
            <a:spLocks/>
          </p:cNvSpPr>
          <p:nvPr/>
        </p:nvSpPr>
        <p:spPr>
          <a:xfrm>
            <a:off x="0" y="4437798"/>
            <a:ext cx="8229600" cy="857250"/>
          </a:xfrm>
          <a:prstGeom prst="rect">
            <a:avLst/>
          </a:prstGeom>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1400" b="1" u="none" strike="noStrike" kern="1200" cap="all" spc="0" normalizeH="0" baseline="0" noProof="0" dirty="0" smtClean="0">
                <a:ln>
                  <a:noFill/>
                </a:ln>
                <a:solidFill>
                  <a:schemeClr val="accent1"/>
                </a:solidFill>
                <a:effectLst/>
                <a:uLnTx/>
                <a:uFillTx/>
                <a:latin typeface="+mj-lt"/>
                <a:ea typeface="+mj-ea"/>
                <a:cs typeface="+mj-cs"/>
              </a:rPr>
              <a:t>Come see our demo at the back of the room</a:t>
            </a:r>
            <a:endParaRPr kumimoji="0" lang="en-US" sz="1400" b="1" u="none" strike="noStrike" kern="1200" cap="all" spc="0" normalizeH="0" baseline="0" noProof="0" dirty="0">
              <a:ln>
                <a:noFill/>
              </a:ln>
              <a:solidFill>
                <a:schemeClr val="accent1"/>
              </a:solidFill>
              <a:effectLst/>
              <a:uLnTx/>
              <a:uFillTx/>
              <a:latin typeface="+mj-lt"/>
              <a:ea typeface="+mj-ea"/>
              <a:cs typeface="+mj-cs"/>
            </a:endParaRPr>
          </a:p>
        </p:txBody>
      </p:sp>
    </p:spTree>
    <p:extLst>
      <p:ext uri="{BB962C8B-B14F-4D97-AF65-F5344CB8AC3E}">
        <p14:creationId xmlns:p14="http://schemas.microsoft.com/office/powerpoint/2010/main" val="41666075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extBox 1"/>
          <p:cNvSpPr txBox="1"/>
          <p:nvPr/>
        </p:nvSpPr>
        <p:spPr>
          <a:xfrm>
            <a:off x="376518" y="4255558"/>
            <a:ext cx="3278526" cy="646331"/>
          </a:xfrm>
          <a:prstGeom prst="rect">
            <a:avLst/>
          </a:prstGeom>
          <a:noFill/>
        </p:spPr>
        <p:txBody>
          <a:bodyPr wrap="none" rtlCol="0">
            <a:spAutoFit/>
          </a:bodyPr>
          <a:lstStyle/>
          <a:p>
            <a:r>
              <a:rPr lang="en-US" dirty="0" smtClean="0">
                <a:hlinkClick r:id="rId3"/>
              </a:rPr>
              <a:t>Roger.Ordman@redbend.com</a:t>
            </a:r>
            <a:endParaRPr lang="en-US" dirty="0" smtClean="0"/>
          </a:p>
          <a:p>
            <a:r>
              <a:rPr lang="en-US" dirty="0" smtClean="0"/>
              <a:t>	</a:t>
            </a:r>
            <a:r>
              <a:rPr lang="en-US" dirty="0" smtClean="0">
                <a:hlinkClick r:id="rId4"/>
              </a:rPr>
              <a:t>roger2o</a:t>
            </a:r>
            <a:endParaRPr lang="en-US" dirty="0"/>
          </a:p>
        </p:txBody>
      </p:sp>
      <p:pic>
        <p:nvPicPr>
          <p:cNvPr id="3074" name="Picture 2" descr="C:\Users\rogero\Dropbox\1.Graphics\logos\Twitter_logo_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691" y="4602257"/>
            <a:ext cx="322537" cy="262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777364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t>Managing </a:t>
            </a:r>
            <a:r>
              <a:rPr lang="en-US" dirty="0"/>
              <a:t>the Accelerating Amount of Software in Cars</a:t>
            </a:r>
          </a:p>
        </p:txBody>
      </p:sp>
      <p:sp>
        <p:nvSpPr>
          <p:cNvPr id="10" name="Subtitle 9"/>
          <p:cNvSpPr>
            <a:spLocks noGrp="1"/>
          </p:cNvSpPr>
          <p:nvPr>
            <p:ph type="subTitle" idx="1"/>
          </p:nvPr>
        </p:nvSpPr>
        <p:spPr/>
        <p:txBody>
          <a:bodyPr/>
          <a:lstStyle/>
          <a:p>
            <a:r>
              <a:rPr lang="en-US" b="1" dirty="0" smtClean="0"/>
              <a:t>Roger Ordman</a:t>
            </a:r>
          </a:p>
          <a:p>
            <a:r>
              <a:rPr lang="en-US" b="1" dirty="0" smtClean="0"/>
              <a:t>Director, Product Marketing</a:t>
            </a:r>
          </a:p>
          <a:p>
            <a:r>
              <a:rPr lang="en-US" b="1" dirty="0" smtClean="0"/>
              <a:t>Red Bend Software</a:t>
            </a:r>
            <a:endParaRPr lang="en-US" dirty="0"/>
          </a:p>
        </p:txBody>
      </p:sp>
      <p:sp>
        <p:nvSpPr>
          <p:cNvPr id="4" name="Footer Placeholder 3"/>
          <p:cNvSpPr>
            <a:spLocks noGrp="1"/>
          </p:cNvSpPr>
          <p:nvPr>
            <p:ph type="ftr" sz="quarter" idx="11"/>
          </p:nvPr>
        </p:nvSpPr>
        <p:spPr>
          <a:xfrm>
            <a:off x="457200" y="4767263"/>
            <a:ext cx="8229600" cy="273844"/>
          </a:xfrm>
        </p:spPr>
        <p:txBody>
          <a:bodyPr/>
          <a:lstStyle/>
          <a:p>
            <a:r>
              <a:rPr lang="en-US" sz="1000" dirty="0" smtClean="0"/>
              <a:t>The information in this presentation is public.     |     Copyright © 2014  Red Bend Software Ltd. All rights reserved.  </a:t>
            </a:r>
            <a:endParaRPr lang="en-US" sz="1000" dirty="0"/>
          </a:p>
        </p:txBody>
      </p:sp>
    </p:spTree>
    <p:extLst>
      <p:ext uri="{BB962C8B-B14F-4D97-AF65-F5344CB8AC3E}">
        <p14:creationId xmlns:p14="http://schemas.microsoft.com/office/powerpoint/2010/main" val="55726867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6" descr="arrow-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254345">
            <a:off x="189724" y="404870"/>
            <a:ext cx="8148508" cy="3464921"/>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t>Automotive Industry Transformation</a:t>
            </a:r>
            <a:endParaRPr lang="en-US" dirty="0"/>
          </a:p>
        </p:txBody>
      </p:sp>
      <p:sp>
        <p:nvSpPr>
          <p:cNvPr id="8" name="Left-Right Arrow 26"/>
          <p:cNvSpPr/>
          <p:nvPr/>
        </p:nvSpPr>
        <p:spPr bwMode="auto">
          <a:xfrm rot="10800000">
            <a:off x="254626" y="4219483"/>
            <a:ext cx="8640000" cy="227723"/>
          </a:xfrm>
          <a:custGeom>
            <a:avLst/>
            <a:gdLst>
              <a:gd name="connsiteX0" fmla="*/ 0 w 1998697"/>
              <a:gd name="connsiteY0" fmla="*/ 113862 h 227723"/>
              <a:gd name="connsiteX1" fmla="*/ 99230 w 1998697"/>
              <a:gd name="connsiteY1" fmla="*/ 0 h 227723"/>
              <a:gd name="connsiteX2" fmla="*/ 99230 w 1998697"/>
              <a:gd name="connsiteY2" fmla="*/ 51206 h 227723"/>
              <a:gd name="connsiteX3" fmla="*/ 1899467 w 1998697"/>
              <a:gd name="connsiteY3" fmla="*/ 51206 h 227723"/>
              <a:gd name="connsiteX4" fmla="*/ 1899467 w 1998697"/>
              <a:gd name="connsiteY4" fmla="*/ 0 h 227723"/>
              <a:gd name="connsiteX5" fmla="*/ 1998697 w 1998697"/>
              <a:gd name="connsiteY5" fmla="*/ 113862 h 227723"/>
              <a:gd name="connsiteX6" fmla="*/ 1899467 w 1998697"/>
              <a:gd name="connsiteY6" fmla="*/ 227723 h 227723"/>
              <a:gd name="connsiteX7" fmla="*/ 1899467 w 1998697"/>
              <a:gd name="connsiteY7" fmla="*/ 176517 h 227723"/>
              <a:gd name="connsiteX8" fmla="*/ 99230 w 1998697"/>
              <a:gd name="connsiteY8" fmla="*/ 176517 h 227723"/>
              <a:gd name="connsiteX9" fmla="*/ 99230 w 1998697"/>
              <a:gd name="connsiteY9" fmla="*/ 227723 h 227723"/>
              <a:gd name="connsiteX10" fmla="*/ 0 w 1998697"/>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899467 w 1925545"/>
              <a:gd name="connsiteY4" fmla="*/ 0 h 227723"/>
              <a:gd name="connsiteX5" fmla="*/ 1925545 w 1925545"/>
              <a:gd name="connsiteY5" fmla="*/ 113862 h 227723"/>
              <a:gd name="connsiteX6" fmla="*/ 1899467 w 1925545"/>
              <a:gd name="connsiteY6" fmla="*/ 227723 h 227723"/>
              <a:gd name="connsiteX7" fmla="*/ 1899467 w 1925545"/>
              <a:gd name="connsiteY7" fmla="*/ 176517 h 227723"/>
              <a:gd name="connsiteX8" fmla="*/ 99230 w 1925545"/>
              <a:gd name="connsiteY8" fmla="*/ 176517 h 227723"/>
              <a:gd name="connsiteX9" fmla="*/ 99230 w 1925545"/>
              <a:gd name="connsiteY9" fmla="*/ 227723 h 227723"/>
              <a:gd name="connsiteX10" fmla="*/ 0 w 1925545"/>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925545 w 1925545"/>
              <a:gd name="connsiteY4" fmla="*/ 113862 h 227723"/>
              <a:gd name="connsiteX5" fmla="*/ 1899467 w 1925545"/>
              <a:gd name="connsiteY5" fmla="*/ 227723 h 227723"/>
              <a:gd name="connsiteX6" fmla="*/ 1899467 w 1925545"/>
              <a:gd name="connsiteY6" fmla="*/ 176517 h 227723"/>
              <a:gd name="connsiteX7" fmla="*/ 99230 w 1925545"/>
              <a:gd name="connsiteY7" fmla="*/ 176517 h 227723"/>
              <a:gd name="connsiteX8" fmla="*/ 99230 w 1925545"/>
              <a:gd name="connsiteY8" fmla="*/ 227723 h 227723"/>
              <a:gd name="connsiteX9" fmla="*/ 0 w 1925545"/>
              <a:gd name="connsiteY9"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227723 h 227723"/>
              <a:gd name="connsiteX5" fmla="*/ 1899467 w 1899467"/>
              <a:gd name="connsiteY5" fmla="*/ 176517 h 227723"/>
              <a:gd name="connsiteX6" fmla="*/ 99230 w 1899467"/>
              <a:gd name="connsiteY6" fmla="*/ 176517 h 227723"/>
              <a:gd name="connsiteX7" fmla="*/ 99230 w 1899467"/>
              <a:gd name="connsiteY7" fmla="*/ 227723 h 227723"/>
              <a:gd name="connsiteX8" fmla="*/ 0 w 1899467"/>
              <a:gd name="connsiteY8"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176517 h 227723"/>
              <a:gd name="connsiteX5" fmla="*/ 99230 w 1899467"/>
              <a:gd name="connsiteY5" fmla="*/ 176517 h 227723"/>
              <a:gd name="connsiteX6" fmla="*/ 99230 w 1899467"/>
              <a:gd name="connsiteY6" fmla="*/ 227723 h 227723"/>
              <a:gd name="connsiteX7" fmla="*/ 0 w 1899467"/>
              <a:gd name="connsiteY7" fmla="*/ 113862 h 227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467" h="227723">
                <a:moveTo>
                  <a:pt x="0" y="113862"/>
                </a:moveTo>
                <a:lnTo>
                  <a:pt x="99230" y="0"/>
                </a:lnTo>
                <a:lnTo>
                  <a:pt x="99230" y="51206"/>
                </a:lnTo>
                <a:lnTo>
                  <a:pt x="1899467" y="51206"/>
                </a:lnTo>
                <a:lnTo>
                  <a:pt x="1899467" y="176517"/>
                </a:lnTo>
                <a:lnTo>
                  <a:pt x="99230" y="176517"/>
                </a:lnTo>
                <a:lnTo>
                  <a:pt x="99230" y="227723"/>
                </a:lnTo>
                <a:lnTo>
                  <a:pt x="0" y="113862"/>
                </a:lnTo>
                <a:close/>
              </a:path>
            </a:pathLst>
          </a:custGeom>
          <a:solidFill>
            <a:srgbClr val="FF9900">
              <a:alpha val="30000"/>
            </a:srgbClr>
          </a:solidFill>
          <a:ln w="12700" cap="sq" algn="ctr">
            <a:solidFill>
              <a:srgbClr val="FF9900"/>
            </a:solidFill>
            <a:miter lim="800000"/>
            <a:headEnd/>
            <a:tailEnd/>
          </a:ln>
          <a:effectLst>
            <a:innerShdw blurRad="546100">
              <a:prstClr val="black">
                <a:alpha val="34000"/>
              </a:prstClr>
            </a:innerShdw>
          </a:effectLst>
          <a:scene3d>
            <a:camera prst="orthographicFront"/>
            <a:lightRig rig="threePt" dir="t"/>
          </a:scene3d>
          <a:sp3d>
            <a:bevelT w="165100" prst="coolSlant"/>
          </a:sp3d>
        </p:spPr>
        <p:txBody>
          <a:bodyPr tIns="0" bIns="0" anchor="ctr"/>
          <a:lstStyle/>
          <a:p>
            <a:pPr algn="ctr">
              <a:lnSpc>
                <a:spcPct val="90000"/>
              </a:lnSpc>
              <a:spcBef>
                <a:spcPct val="50000"/>
              </a:spcBef>
              <a:defRPr/>
            </a:pPr>
            <a:endParaRPr lang="en-US" sz="1000" b="1" dirty="0">
              <a:latin typeface="Calibri" pitchFamily="34" charset="0"/>
              <a:cs typeface="Calibri" pitchFamily="34" charset="0"/>
            </a:endParaRPr>
          </a:p>
        </p:txBody>
      </p:sp>
      <p:sp>
        <p:nvSpPr>
          <p:cNvPr id="9" name="Left-Right Arrow 26"/>
          <p:cNvSpPr/>
          <p:nvPr/>
        </p:nvSpPr>
        <p:spPr bwMode="auto">
          <a:xfrm rot="10800000" flipV="1">
            <a:off x="312019" y="3811967"/>
            <a:ext cx="1101140" cy="407615"/>
          </a:xfrm>
          <a:custGeom>
            <a:avLst/>
            <a:gdLst>
              <a:gd name="connsiteX0" fmla="*/ 0 w 1998697"/>
              <a:gd name="connsiteY0" fmla="*/ 113862 h 227723"/>
              <a:gd name="connsiteX1" fmla="*/ 99230 w 1998697"/>
              <a:gd name="connsiteY1" fmla="*/ 0 h 227723"/>
              <a:gd name="connsiteX2" fmla="*/ 99230 w 1998697"/>
              <a:gd name="connsiteY2" fmla="*/ 51206 h 227723"/>
              <a:gd name="connsiteX3" fmla="*/ 1899467 w 1998697"/>
              <a:gd name="connsiteY3" fmla="*/ 51206 h 227723"/>
              <a:gd name="connsiteX4" fmla="*/ 1899467 w 1998697"/>
              <a:gd name="connsiteY4" fmla="*/ 0 h 227723"/>
              <a:gd name="connsiteX5" fmla="*/ 1998697 w 1998697"/>
              <a:gd name="connsiteY5" fmla="*/ 113862 h 227723"/>
              <a:gd name="connsiteX6" fmla="*/ 1899467 w 1998697"/>
              <a:gd name="connsiteY6" fmla="*/ 227723 h 227723"/>
              <a:gd name="connsiteX7" fmla="*/ 1899467 w 1998697"/>
              <a:gd name="connsiteY7" fmla="*/ 176517 h 227723"/>
              <a:gd name="connsiteX8" fmla="*/ 99230 w 1998697"/>
              <a:gd name="connsiteY8" fmla="*/ 176517 h 227723"/>
              <a:gd name="connsiteX9" fmla="*/ 99230 w 1998697"/>
              <a:gd name="connsiteY9" fmla="*/ 227723 h 227723"/>
              <a:gd name="connsiteX10" fmla="*/ 0 w 1998697"/>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899467 w 1925545"/>
              <a:gd name="connsiteY4" fmla="*/ 0 h 227723"/>
              <a:gd name="connsiteX5" fmla="*/ 1925545 w 1925545"/>
              <a:gd name="connsiteY5" fmla="*/ 113862 h 227723"/>
              <a:gd name="connsiteX6" fmla="*/ 1899467 w 1925545"/>
              <a:gd name="connsiteY6" fmla="*/ 227723 h 227723"/>
              <a:gd name="connsiteX7" fmla="*/ 1899467 w 1925545"/>
              <a:gd name="connsiteY7" fmla="*/ 176517 h 227723"/>
              <a:gd name="connsiteX8" fmla="*/ 99230 w 1925545"/>
              <a:gd name="connsiteY8" fmla="*/ 176517 h 227723"/>
              <a:gd name="connsiteX9" fmla="*/ 99230 w 1925545"/>
              <a:gd name="connsiteY9" fmla="*/ 227723 h 227723"/>
              <a:gd name="connsiteX10" fmla="*/ 0 w 1925545"/>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925545 w 1925545"/>
              <a:gd name="connsiteY4" fmla="*/ 113862 h 227723"/>
              <a:gd name="connsiteX5" fmla="*/ 1899467 w 1925545"/>
              <a:gd name="connsiteY5" fmla="*/ 227723 h 227723"/>
              <a:gd name="connsiteX6" fmla="*/ 1899467 w 1925545"/>
              <a:gd name="connsiteY6" fmla="*/ 176517 h 227723"/>
              <a:gd name="connsiteX7" fmla="*/ 99230 w 1925545"/>
              <a:gd name="connsiteY7" fmla="*/ 176517 h 227723"/>
              <a:gd name="connsiteX8" fmla="*/ 99230 w 1925545"/>
              <a:gd name="connsiteY8" fmla="*/ 227723 h 227723"/>
              <a:gd name="connsiteX9" fmla="*/ 0 w 1925545"/>
              <a:gd name="connsiteY9"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227723 h 227723"/>
              <a:gd name="connsiteX5" fmla="*/ 1899467 w 1899467"/>
              <a:gd name="connsiteY5" fmla="*/ 176517 h 227723"/>
              <a:gd name="connsiteX6" fmla="*/ 99230 w 1899467"/>
              <a:gd name="connsiteY6" fmla="*/ 176517 h 227723"/>
              <a:gd name="connsiteX7" fmla="*/ 99230 w 1899467"/>
              <a:gd name="connsiteY7" fmla="*/ 227723 h 227723"/>
              <a:gd name="connsiteX8" fmla="*/ 0 w 1899467"/>
              <a:gd name="connsiteY8"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176517 h 227723"/>
              <a:gd name="connsiteX5" fmla="*/ 99230 w 1899467"/>
              <a:gd name="connsiteY5" fmla="*/ 176517 h 227723"/>
              <a:gd name="connsiteX6" fmla="*/ 99230 w 1899467"/>
              <a:gd name="connsiteY6" fmla="*/ 227723 h 227723"/>
              <a:gd name="connsiteX7" fmla="*/ 0 w 1899467"/>
              <a:gd name="connsiteY7" fmla="*/ 113862 h 227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467" h="227723">
                <a:moveTo>
                  <a:pt x="0" y="113862"/>
                </a:moveTo>
                <a:lnTo>
                  <a:pt x="99230" y="0"/>
                </a:lnTo>
                <a:lnTo>
                  <a:pt x="99230" y="51206"/>
                </a:lnTo>
                <a:lnTo>
                  <a:pt x="1899467" y="51206"/>
                </a:lnTo>
                <a:lnTo>
                  <a:pt x="1899467" y="176517"/>
                </a:lnTo>
                <a:lnTo>
                  <a:pt x="99230" y="176517"/>
                </a:lnTo>
                <a:lnTo>
                  <a:pt x="99230" y="227723"/>
                </a:lnTo>
                <a:lnTo>
                  <a:pt x="0" y="113862"/>
                </a:lnTo>
                <a:close/>
              </a:path>
            </a:pathLst>
          </a:custGeom>
          <a:solidFill>
            <a:srgbClr val="FF9900">
              <a:alpha val="30000"/>
            </a:srgbClr>
          </a:solidFill>
          <a:ln w="12700" cap="sq" algn="ctr">
            <a:solidFill>
              <a:srgbClr val="FF9900"/>
            </a:solidFill>
            <a:miter lim="800000"/>
            <a:headEnd/>
            <a:tailEnd/>
          </a:ln>
          <a:effectLst>
            <a:innerShdw blurRad="546100">
              <a:prstClr val="black">
                <a:alpha val="34000"/>
              </a:prstClr>
            </a:innerShdw>
          </a:effectLst>
          <a:scene3d>
            <a:camera prst="orthographicFront"/>
            <a:lightRig rig="threePt" dir="t"/>
          </a:scene3d>
          <a:sp3d>
            <a:bevelT w="165100" prst="coolSlant"/>
          </a:sp3d>
        </p:spPr>
        <p:txBody>
          <a:bodyPr tIns="0" bIns="0" anchor="ctr"/>
          <a:lstStyle/>
          <a:p>
            <a:pPr algn="ctr">
              <a:lnSpc>
                <a:spcPct val="90000"/>
              </a:lnSpc>
              <a:spcBef>
                <a:spcPct val="50000"/>
              </a:spcBef>
              <a:defRPr/>
            </a:pPr>
            <a:r>
              <a:rPr lang="en-US" sz="1000" b="1" dirty="0" smtClean="0">
                <a:latin typeface="Calibri" pitchFamily="34" charset="0"/>
                <a:cs typeface="Calibri" pitchFamily="34" charset="0"/>
              </a:rPr>
              <a:t>Mechanical</a:t>
            </a:r>
            <a:endParaRPr lang="en-US" sz="1000" b="1" dirty="0">
              <a:latin typeface="Calibri" pitchFamily="34" charset="0"/>
              <a:cs typeface="Calibri" pitchFamily="34" charset="0"/>
            </a:endParaRPr>
          </a:p>
        </p:txBody>
      </p:sp>
      <p:sp>
        <p:nvSpPr>
          <p:cNvPr id="10" name="Left-Right Arrow 26"/>
          <p:cNvSpPr/>
          <p:nvPr/>
        </p:nvSpPr>
        <p:spPr bwMode="auto">
          <a:xfrm rot="10800000" flipV="1">
            <a:off x="1235034" y="3811965"/>
            <a:ext cx="1781284" cy="407615"/>
          </a:xfrm>
          <a:custGeom>
            <a:avLst/>
            <a:gdLst>
              <a:gd name="connsiteX0" fmla="*/ 0 w 1998697"/>
              <a:gd name="connsiteY0" fmla="*/ 113862 h 227723"/>
              <a:gd name="connsiteX1" fmla="*/ 99230 w 1998697"/>
              <a:gd name="connsiteY1" fmla="*/ 0 h 227723"/>
              <a:gd name="connsiteX2" fmla="*/ 99230 w 1998697"/>
              <a:gd name="connsiteY2" fmla="*/ 51206 h 227723"/>
              <a:gd name="connsiteX3" fmla="*/ 1899467 w 1998697"/>
              <a:gd name="connsiteY3" fmla="*/ 51206 h 227723"/>
              <a:gd name="connsiteX4" fmla="*/ 1899467 w 1998697"/>
              <a:gd name="connsiteY4" fmla="*/ 0 h 227723"/>
              <a:gd name="connsiteX5" fmla="*/ 1998697 w 1998697"/>
              <a:gd name="connsiteY5" fmla="*/ 113862 h 227723"/>
              <a:gd name="connsiteX6" fmla="*/ 1899467 w 1998697"/>
              <a:gd name="connsiteY6" fmla="*/ 227723 h 227723"/>
              <a:gd name="connsiteX7" fmla="*/ 1899467 w 1998697"/>
              <a:gd name="connsiteY7" fmla="*/ 176517 h 227723"/>
              <a:gd name="connsiteX8" fmla="*/ 99230 w 1998697"/>
              <a:gd name="connsiteY8" fmla="*/ 176517 h 227723"/>
              <a:gd name="connsiteX9" fmla="*/ 99230 w 1998697"/>
              <a:gd name="connsiteY9" fmla="*/ 227723 h 227723"/>
              <a:gd name="connsiteX10" fmla="*/ 0 w 1998697"/>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899467 w 1925545"/>
              <a:gd name="connsiteY4" fmla="*/ 0 h 227723"/>
              <a:gd name="connsiteX5" fmla="*/ 1925545 w 1925545"/>
              <a:gd name="connsiteY5" fmla="*/ 113862 h 227723"/>
              <a:gd name="connsiteX6" fmla="*/ 1899467 w 1925545"/>
              <a:gd name="connsiteY6" fmla="*/ 227723 h 227723"/>
              <a:gd name="connsiteX7" fmla="*/ 1899467 w 1925545"/>
              <a:gd name="connsiteY7" fmla="*/ 176517 h 227723"/>
              <a:gd name="connsiteX8" fmla="*/ 99230 w 1925545"/>
              <a:gd name="connsiteY8" fmla="*/ 176517 h 227723"/>
              <a:gd name="connsiteX9" fmla="*/ 99230 w 1925545"/>
              <a:gd name="connsiteY9" fmla="*/ 227723 h 227723"/>
              <a:gd name="connsiteX10" fmla="*/ 0 w 1925545"/>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925545 w 1925545"/>
              <a:gd name="connsiteY4" fmla="*/ 113862 h 227723"/>
              <a:gd name="connsiteX5" fmla="*/ 1899467 w 1925545"/>
              <a:gd name="connsiteY5" fmla="*/ 227723 h 227723"/>
              <a:gd name="connsiteX6" fmla="*/ 1899467 w 1925545"/>
              <a:gd name="connsiteY6" fmla="*/ 176517 h 227723"/>
              <a:gd name="connsiteX7" fmla="*/ 99230 w 1925545"/>
              <a:gd name="connsiteY7" fmla="*/ 176517 h 227723"/>
              <a:gd name="connsiteX8" fmla="*/ 99230 w 1925545"/>
              <a:gd name="connsiteY8" fmla="*/ 227723 h 227723"/>
              <a:gd name="connsiteX9" fmla="*/ 0 w 1925545"/>
              <a:gd name="connsiteY9"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227723 h 227723"/>
              <a:gd name="connsiteX5" fmla="*/ 1899467 w 1899467"/>
              <a:gd name="connsiteY5" fmla="*/ 176517 h 227723"/>
              <a:gd name="connsiteX6" fmla="*/ 99230 w 1899467"/>
              <a:gd name="connsiteY6" fmla="*/ 176517 h 227723"/>
              <a:gd name="connsiteX7" fmla="*/ 99230 w 1899467"/>
              <a:gd name="connsiteY7" fmla="*/ 227723 h 227723"/>
              <a:gd name="connsiteX8" fmla="*/ 0 w 1899467"/>
              <a:gd name="connsiteY8"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176517 h 227723"/>
              <a:gd name="connsiteX5" fmla="*/ 99230 w 1899467"/>
              <a:gd name="connsiteY5" fmla="*/ 176517 h 227723"/>
              <a:gd name="connsiteX6" fmla="*/ 99230 w 1899467"/>
              <a:gd name="connsiteY6" fmla="*/ 227723 h 227723"/>
              <a:gd name="connsiteX7" fmla="*/ 0 w 1899467"/>
              <a:gd name="connsiteY7" fmla="*/ 113862 h 227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467" h="227723">
                <a:moveTo>
                  <a:pt x="0" y="113862"/>
                </a:moveTo>
                <a:lnTo>
                  <a:pt x="99230" y="0"/>
                </a:lnTo>
                <a:lnTo>
                  <a:pt x="99230" y="51206"/>
                </a:lnTo>
                <a:lnTo>
                  <a:pt x="1899467" y="51206"/>
                </a:lnTo>
                <a:lnTo>
                  <a:pt x="1899467" y="176517"/>
                </a:lnTo>
                <a:lnTo>
                  <a:pt x="99230" y="176517"/>
                </a:lnTo>
                <a:lnTo>
                  <a:pt x="99230" y="227723"/>
                </a:lnTo>
                <a:lnTo>
                  <a:pt x="0" y="113862"/>
                </a:lnTo>
                <a:close/>
              </a:path>
            </a:pathLst>
          </a:custGeom>
          <a:solidFill>
            <a:srgbClr val="FF9900">
              <a:alpha val="30000"/>
            </a:srgbClr>
          </a:solidFill>
          <a:ln w="12700" cap="sq" algn="ctr">
            <a:solidFill>
              <a:srgbClr val="FF9900"/>
            </a:solidFill>
            <a:miter lim="800000"/>
            <a:headEnd/>
            <a:tailEnd/>
          </a:ln>
          <a:effectLst>
            <a:innerShdw blurRad="546100">
              <a:prstClr val="black">
                <a:alpha val="34000"/>
              </a:prstClr>
            </a:innerShdw>
          </a:effectLst>
          <a:scene3d>
            <a:camera prst="orthographicFront"/>
            <a:lightRig rig="threePt" dir="t"/>
          </a:scene3d>
          <a:sp3d>
            <a:bevelT w="165100" prst="coolSlant"/>
          </a:sp3d>
        </p:spPr>
        <p:txBody>
          <a:bodyPr tIns="0" bIns="0" anchor="ctr"/>
          <a:lstStyle/>
          <a:p>
            <a:pPr algn="ctr">
              <a:lnSpc>
                <a:spcPct val="90000"/>
              </a:lnSpc>
              <a:spcBef>
                <a:spcPct val="50000"/>
              </a:spcBef>
              <a:defRPr/>
            </a:pPr>
            <a:r>
              <a:rPr lang="en-US" sz="1000" b="1" dirty="0" smtClean="0">
                <a:latin typeface="Calibri" pitchFamily="34" charset="0"/>
                <a:cs typeface="Calibri" pitchFamily="34" charset="0"/>
              </a:rPr>
              <a:t>Electromechanical</a:t>
            </a:r>
            <a:endParaRPr lang="en-US" sz="1000" b="1" dirty="0">
              <a:latin typeface="Calibri" pitchFamily="34" charset="0"/>
              <a:cs typeface="Calibri" pitchFamily="34" charset="0"/>
            </a:endParaRPr>
          </a:p>
        </p:txBody>
      </p:sp>
      <p:sp>
        <p:nvSpPr>
          <p:cNvPr id="11" name="Left-Right Arrow 26"/>
          <p:cNvSpPr/>
          <p:nvPr/>
        </p:nvSpPr>
        <p:spPr bwMode="auto">
          <a:xfrm rot="10800000" flipV="1">
            <a:off x="2826327" y="3811968"/>
            <a:ext cx="3277562" cy="407615"/>
          </a:xfrm>
          <a:custGeom>
            <a:avLst/>
            <a:gdLst>
              <a:gd name="connsiteX0" fmla="*/ 0 w 1998697"/>
              <a:gd name="connsiteY0" fmla="*/ 113862 h 227723"/>
              <a:gd name="connsiteX1" fmla="*/ 99230 w 1998697"/>
              <a:gd name="connsiteY1" fmla="*/ 0 h 227723"/>
              <a:gd name="connsiteX2" fmla="*/ 99230 w 1998697"/>
              <a:gd name="connsiteY2" fmla="*/ 51206 h 227723"/>
              <a:gd name="connsiteX3" fmla="*/ 1899467 w 1998697"/>
              <a:gd name="connsiteY3" fmla="*/ 51206 h 227723"/>
              <a:gd name="connsiteX4" fmla="*/ 1899467 w 1998697"/>
              <a:gd name="connsiteY4" fmla="*/ 0 h 227723"/>
              <a:gd name="connsiteX5" fmla="*/ 1998697 w 1998697"/>
              <a:gd name="connsiteY5" fmla="*/ 113862 h 227723"/>
              <a:gd name="connsiteX6" fmla="*/ 1899467 w 1998697"/>
              <a:gd name="connsiteY6" fmla="*/ 227723 h 227723"/>
              <a:gd name="connsiteX7" fmla="*/ 1899467 w 1998697"/>
              <a:gd name="connsiteY7" fmla="*/ 176517 h 227723"/>
              <a:gd name="connsiteX8" fmla="*/ 99230 w 1998697"/>
              <a:gd name="connsiteY8" fmla="*/ 176517 h 227723"/>
              <a:gd name="connsiteX9" fmla="*/ 99230 w 1998697"/>
              <a:gd name="connsiteY9" fmla="*/ 227723 h 227723"/>
              <a:gd name="connsiteX10" fmla="*/ 0 w 1998697"/>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899467 w 1925545"/>
              <a:gd name="connsiteY4" fmla="*/ 0 h 227723"/>
              <a:gd name="connsiteX5" fmla="*/ 1925545 w 1925545"/>
              <a:gd name="connsiteY5" fmla="*/ 113862 h 227723"/>
              <a:gd name="connsiteX6" fmla="*/ 1899467 w 1925545"/>
              <a:gd name="connsiteY6" fmla="*/ 227723 h 227723"/>
              <a:gd name="connsiteX7" fmla="*/ 1899467 w 1925545"/>
              <a:gd name="connsiteY7" fmla="*/ 176517 h 227723"/>
              <a:gd name="connsiteX8" fmla="*/ 99230 w 1925545"/>
              <a:gd name="connsiteY8" fmla="*/ 176517 h 227723"/>
              <a:gd name="connsiteX9" fmla="*/ 99230 w 1925545"/>
              <a:gd name="connsiteY9" fmla="*/ 227723 h 227723"/>
              <a:gd name="connsiteX10" fmla="*/ 0 w 1925545"/>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925545 w 1925545"/>
              <a:gd name="connsiteY4" fmla="*/ 113862 h 227723"/>
              <a:gd name="connsiteX5" fmla="*/ 1899467 w 1925545"/>
              <a:gd name="connsiteY5" fmla="*/ 227723 h 227723"/>
              <a:gd name="connsiteX6" fmla="*/ 1899467 w 1925545"/>
              <a:gd name="connsiteY6" fmla="*/ 176517 h 227723"/>
              <a:gd name="connsiteX7" fmla="*/ 99230 w 1925545"/>
              <a:gd name="connsiteY7" fmla="*/ 176517 h 227723"/>
              <a:gd name="connsiteX8" fmla="*/ 99230 w 1925545"/>
              <a:gd name="connsiteY8" fmla="*/ 227723 h 227723"/>
              <a:gd name="connsiteX9" fmla="*/ 0 w 1925545"/>
              <a:gd name="connsiteY9"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227723 h 227723"/>
              <a:gd name="connsiteX5" fmla="*/ 1899467 w 1899467"/>
              <a:gd name="connsiteY5" fmla="*/ 176517 h 227723"/>
              <a:gd name="connsiteX6" fmla="*/ 99230 w 1899467"/>
              <a:gd name="connsiteY6" fmla="*/ 176517 h 227723"/>
              <a:gd name="connsiteX7" fmla="*/ 99230 w 1899467"/>
              <a:gd name="connsiteY7" fmla="*/ 227723 h 227723"/>
              <a:gd name="connsiteX8" fmla="*/ 0 w 1899467"/>
              <a:gd name="connsiteY8"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176517 h 227723"/>
              <a:gd name="connsiteX5" fmla="*/ 99230 w 1899467"/>
              <a:gd name="connsiteY5" fmla="*/ 176517 h 227723"/>
              <a:gd name="connsiteX6" fmla="*/ 99230 w 1899467"/>
              <a:gd name="connsiteY6" fmla="*/ 227723 h 227723"/>
              <a:gd name="connsiteX7" fmla="*/ 0 w 1899467"/>
              <a:gd name="connsiteY7" fmla="*/ 113862 h 227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467" h="227723">
                <a:moveTo>
                  <a:pt x="0" y="113862"/>
                </a:moveTo>
                <a:lnTo>
                  <a:pt x="99230" y="0"/>
                </a:lnTo>
                <a:lnTo>
                  <a:pt x="99230" y="51206"/>
                </a:lnTo>
                <a:lnTo>
                  <a:pt x="1899467" y="51206"/>
                </a:lnTo>
                <a:lnTo>
                  <a:pt x="1899467" y="176517"/>
                </a:lnTo>
                <a:lnTo>
                  <a:pt x="99230" y="176517"/>
                </a:lnTo>
                <a:lnTo>
                  <a:pt x="99230" y="227723"/>
                </a:lnTo>
                <a:lnTo>
                  <a:pt x="0" y="113862"/>
                </a:lnTo>
                <a:close/>
              </a:path>
            </a:pathLst>
          </a:custGeom>
          <a:solidFill>
            <a:srgbClr val="FF9900">
              <a:alpha val="30000"/>
            </a:srgbClr>
          </a:solidFill>
          <a:ln w="12700" cap="sq" algn="ctr">
            <a:solidFill>
              <a:srgbClr val="FF9900"/>
            </a:solidFill>
            <a:miter lim="800000"/>
            <a:headEnd/>
            <a:tailEnd/>
          </a:ln>
          <a:effectLst>
            <a:innerShdw blurRad="546100">
              <a:prstClr val="black">
                <a:alpha val="34000"/>
              </a:prstClr>
            </a:innerShdw>
          </a:effectLst>
          <a:scene3d>
            <a:camera prst="orthographicFront"/>
            <a:lightRig rig="threePt" dir="t"/>
          </a:scene3d>
          <a:sp3d>
            <a:bevelT w="165100" prst="coolSlant"/>
          </a:sp3d>
        </p:spPr>
        <p:txBody>
          <a:bodyPr tIns="0" bIns="0" anchor="ctr"/>
          <a:lstStyle/>
          <a:p>
            <a:pPr algn="ctr">
              <a:lnSpc>
                <a:spcPct val="90000"/>
              </a:lnSpc>
              <a:spcBef>
                <a:spcPct val="50000"/>
              </a:spcBef>
              <a:defRPr/>
            </a:pPr>
            <a:r>
              <a:rPr lang="en-US" sz="1000" b="1" dirty="0" smtClean="0">
                <a:latin typeface="Calibri" pitchFamily="34" charset="0"/>
                <a:cs typeface="Calibri" pitchFamily="34" charset="0"/>
              </a:rPr>
              <a:t>Electronic</a:t>
            </a:r>
            <a:endParaRPr lang="en-US" sz="1000" b="1" dirty="0">
              <a:latin typeface="Calibri" pitchFamily="34" charset="0"/>
              <a:cs typeface="Calibri" pitchFamily="34" charset="0"/>
            </a:endParaRPr>
          </a:p>
        </p:txBody>
      </p:sp>
      <p:sp>
        <p:nvSpPr>
          <p:cNvPr id="12" name="Left-Right Arrow 26"/>
          <p:cNvSpPr/>
          <p:nvPr/>
        </p:nvSpPr>
        <p:spPr bwMode="auto">
          <a:xfrm rot="10800000" flipV="1">
            <a:off x="5838674" y="3796133"/>
            <a:ext cx="3053937" cy="407615"/>
          </a:xfrm>
          <a:custGeom>
            <a:avLst/>
            <a:gdLst>
              <a:gd name="connsiteX0" fmla="*/ 0 w 1998697"/>
              <a:gd name="connsiteY0" fmla="*/ 113862 h 227723"/>
              <a:gd name="connsiteX1" fmla="*/ 99230 w 1998697"/>
              <a:gd name="connsiteY1" fmla="*/ 0 h 227723"/>
              <a:gd name="connsiteX2" fmla="*/ 99230 w 1998697"/>
              <a:gd name="connsiteY2" fmla="*/ 51206 h 227723"/>
              <a:gd name="connsiteX3" fmla="*/ 1899467 w 1998697"/>
              <a:gd name="connsiteY3" fmla="*/ 51206 h 227723"/>
              <a:gd name="connsiteX4" fmla="*/ 1899467 w 1998697"/>
              <a:gd name="connsiteY4" fmla="*/ 0 h 227723"/>
              <a:gd name="connsiteX5" fmla="*/ 1998697 w 1998697"/>
              <a:gd name="connsiteY5" fmla="*/ 113862 h 227723"/>
              <a:gd name="connsiteX6" fmla="*/ 1899467 w 1998697"/>
              <a:gd name="connsiteY6" fmla="*/ 227723 h 227723"/>
              <a:gd name="connsiteX7" fmla="*/ 1899467 w 1998697"/>
              <a:gd name="connsiteY7" fmla="*/ 176517 h 227723"/>
              <a:gd name="connsiteX8" fmla="*/ 99230 w 1998697"/>
              <a:gd name="connsiteY8" fmla="*/ 176517 h 227723"/>
              <a:gd name="connsiteX9" fmla="*/ 99230 w 1998697"/>
              <a:gd name="connsiteY9" fmla="*/ 227723 h 227723"/>
              <a:gd name="connsiteX10" fmla="*/ 0 w 1998697"/>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899467 w 1925545"/>
              <a:gd name="connsiteY4" fmla="*/ 0 h 227723"/>
              <a:gd name="connsiteX5" fmla="*/ 1925545 w 1925545"/>
              <a:gd name="connsiteY5" fmla="*/ 113862 h 227723"/>
              <a:gd name="connsiteX6" fmla="*/ 1899467 w 1925545"/>
              <a:gd name="connsiteY6" fmla="*/ 227723 h 227723"/>
              <a:gd name="connsiteX7" fmla="*/ 1899467 w 1925545"/>
              <a:gd name="connsiteY7" fmla="*/ 176517 h 227723"/>
              <a:gd name="connsiteX8" fmla="*/ 99230 w 1925545"/>
              <a:gd name="connsiteY8" fmla="*/ 176517 h 227723"/>
              <a:gd name="connsiteX9" fmla="*/ 99230 w 1925545"/>
              <a:gd name="connsiteY9" fmla="*/ 227723 h 227723"/>
              <a:gd name="connsiteX10" fmla="*/ 0 w 1925545"/>
              <a:gd name="connsiteY10" fmla="*/ 113862 h 227723"/>
              <a:gd name="connsiteX0" fmla="*/ 0 w 1925545"/>
              <a:gd name="connsiteY0" fmla="*/ 113862 h 227723"/>
              <a:gd name="connsiteX1" fmla="*/ 99230 w 1925545"/>
              <a:gd name="connsiteY1" fmla="*/ 0 h 227723"/>
              <a:gd name="connsiteX2" fmla="*/ 99230 w 1925545"/>
              <a:gd name="connsiteY2" fmla="*/ 51206 h 227723"/>
              <a:gd name="connsiteX3" fmla="*/ 1899467 w 1925545"/>
              <a:gd name="connsiteY3" fmla="*/ 51206 h 227723"/>
              <a:gd name="connsiteX4" fmla="*/ 1925545 w 1925545"/>
              <a:gd name="connsiteY4" fmla="*/ 113862 h 227723"/>
              <a:gd name="connsiteX5" fmla="*/ 1899467 w 1925545"/>
              <a:gd name="connsiteY5" fmla="*/ 227723 h 227723"/>
              <a:gd name="connsiteX6" fmla="*/ 1899467 w 1925545"/>
              <a:gd name="connsiteY6" fmla="*/ 176517 h 227723"/>
              <a:gd name="connsiteX7" fmla="*/ 99230 w 1925545"/>
              <a:gd name="connsiteY7" fmla="*/ 176517 h 227723"/>
              <a:gd name="connsiteX8" fmla="*/ 99230 w 1925545"/>
              <a:gd name="connsiteY8" fmla="*/ 227723 h 227723"/>
              <a:gd name="connsiteX9" fmla="*/ 0 w 1925545"/>
              <a:gd name="connsiteY9"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227723 h 227723"/>
              <a:gd name="connsiteX5" fmla="*/ 1899467 w 1899467"/>
              <a:gd name="connsiteY5" fmla="*/ 176517 h 227723"/>
              <a:gd name="connsiteX6" fmla="*/ 99230 w 1899467"/>
              <a:gd name="connsiteY6" fmla="*/ 176517 h 227723"/>
              <a:gd name="connsiteX7" fmla="*/ 99230 w 1899467"/>
              <a:gd name="connsiteY7" fmla="*/ 227723 h 227723"/>
              <a:gd name="connsiteX8" fmla="*/ 0 w 1899467"/>
              <a:gd name="connsiteY8" fmla="*/ 113862 h 227723"/>
              <a:gd name="connsiteX0" fmla="*/ 0 w 1899467"/>
              <a:gd name="connsiteY0" fmla="*/ 113862 h 227723"/>
              <a:gd name="connsiteX1" fmla="*/ 99230 w 1899467"/>
              <a:gd name="connsiteY1" fmla="*/ 0 h 227723"/>
              <a:gd name="connsiteX2" fmla="*/ 99230 w 1899467"/>
              <a:gd name="connsiteY2" fmla="*/ 51206 h 227723"/>
              <a:gd name="connsiteX3" fmla="*/ 1899467 w 1899467"/>
              <a:gd name="connsiteY3" fmla="*/ 51206 h 227723"/>
              <a:gd name="connsiteX4" fmla="*/ 1899467 w 1899467"/>
              <a:gd name="connsiteY4" fmla="*/ 176517 h 227723"/>
              <a:gd name="connsiteX5" fmla="*/ 99230 w 1899467"/>
              <a:gd name="connsiteY5" fmla="*/ 176517 h 227723"/>
              <a:gd name="connsiteX6" fmla="*/ 99230 w 1899467"/>
              <a:gd name="connsiteY6" fmla="*/ 227723 h 227723"/>
              <a:gd name="connsiteX7" fmla="*/ 0 w 1899467"/>
              <a:gd name="connsiteY7" fmla="*/ 113862 h 227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467" h="227723">
                <a:moveTo>
                  <a:pt x="0" y="113862"/>
                </a:moveTo>
                <a:lnTo>
                  <a:pt x="99230" y="0"/>
                </a:lnTo>
                <a:lnTo>
                  <a:pt x="99230" y="51206"/>
                </a:lnTo>
                <a:lnTo>
                  <a:pt x="1899467" y="51206"/>
                </a:lnTo>
                <a:lnTo>
                  <a:pt x="1899467" y="176517"/>
                </a:lnTo>
                <a:lnTo>
                  <a:pt x="99230" y="176517"/>
                </a:lnTo>
                <a:lnTo>
                  <a:pt x="99230" y="227723"/>
                </a:lnTo>
                <a:lnTo>
                  <a:pt x="0" y="113862"/>
                </a:lnTo>
                <a:close/>
              </a:path>
            </a:pathLst>
          </a:custGeom>
          <a:solidFill>
            <a:srgbClr val="FF9900">
              <a:alpha val="30000"/>
            </a:srgbClr>
          </a:solidFill>
          <a:ln w="12700" cap="sq" algn="ctr">
            <a:solidFill>
              <a:srgbClr val="FF9900"/>
            </a:solidFill>
            <a:miter lim="800000"/>
            <a:headEnd/>
            <a:tailEnd/>
          </a:ln>
          <a:effectLst>
            <a:innerShdw blurRad="546100">
              <a:prstClr val="black">
                <a:alpha val="34000"/>
              </a:prstClr>
            </a:innerShdw>
          </a:effectLst>
          <a:scene3d>
            <a:camera prst="orthographicFront"/>
            <a:lightRig rig="threePt" dir="t"/>
          </a:scene3d>
          <a:sp3d>
            <a:bevelT w="165100" prst="coolSlant"/>
          </a:sp3d>
        </p:spPr>
        <p:txBody>
          <a:bodyPr tIns="0" bIns="0" anchor="ctr"/>
          <a:lstStyle/>
          <a:p>
            <a:pPr algn="ctr">
              <a:lnSpc>
                <a:spcPct val="90000"/>
              </a:lnSpc>
              <a:spcBef>
                <a:spcPct val="50000"/>
              </a:spcBef>
              <a:defRPr/>
            </a:pPr>
            <a:r>
              <a:rPr lang="en-US" sz="1000" b="1" dirty="0" smtClean="0">
                <a:latin typeface="Calibri" pitchFamily="34" charset="0"/>
                <a:cs typeface="Calibri" pitchFamily="34" charset="0"/>
              </a:rPr>
              <a:t>Software Based</a:t>
            </a:r>
            <a:endParaRPr lang="en-US" sz="1000" b="1" dirty="0">
              <a:latin typeface="Calibri" pitchFamily="34" charset="0"/>
              <a:cs typeface="Calibri" pitchFamily="34" charset="0"/>
            </a:endParaRPr>
          </a:p>
        </p:txBody>
      </p:sp>
      <p:sp>
        <p:nvSpPr>
          <p:cNvPr id="14" name="TextBox 13"/>
          <p:cNvSpPr txBox="1"/>
          <p:nvPr/>
        </p:nvSpPr>
        <p:spPr>
          <a:xfrm>
            <a:off x="864783" y="2674891"/>
            <a:ext cx="1548000" cy="987130"/>
          </a:xfrm>
          <a:prstGeom prst="rect">
            <a:avLst/>
          </a:prstGeom>
          <a:solidFill>
            <a:srgbClr val="FFCD66"/>
          </a:solidFill>
          <a:ln w="38100">
            <a:solidFill>
              <a:srgbClr val="FFC000"/>
            </a:solidFill>
          </a:ln>
        </p:spPr>
        <p:txBody>
          <a:bodyPr wrap="square" rtlCol="0">
            <a:spAutoFit/>
          </a:bodyPr>
          <a:lstStyle/>
          <a:p>
            <a:pPr algn="ctr">
              <a:lnSpc>
                <a:spcPct val="150000"/>
              </a:lnSpc>
            </a:pPr>
            <a:r>
              <a:rPr lang="en-US" sz="1000" dirty="0" smtClean="0"/>
              <a:t>Centralized door locking</a:t>
            </a:r>
          </a:p>
          <a:p>
            <a:pPr algn="ctr">
              <a:lnSpc>
                <a:spcPct val="150000"/>
              </a:lnSpc>
            </a:pPr>
            <a:r>
              <a:rPr lang="en-US" sz="1000" dirty="0" smtClean="0"/>
              <a:t>Electronic fuel injection</a:t>
            </a:r>
          </a:p>
          <a:p>
            <a:pPr algn="ctr">
              <a:lnSpc>
                <a:spcPct val="150000"/>
              </a:lnSpc>
            </a:pPr>
            <a:r>
              <a:rPr lang="en-US" sz="1000" dirty="0" smtClean="0"/>
              <a:t>Centralized signal lights</a:t>
            </a:r>
          </a:p>
          <a:p>
            <a:pPr algn="ctr">
              <a:lnSpc>
                <a:spcPct val="150000"/>
              </a:lnSpc>
            </a:pPr>
            <a:r>
              <a:rPr lang="en-US" sz="1000" dirty="0" smtClean="0"/>
              <a:t>Cruise control</a:t>
            </a:r>
            <a:endParaRPr lang="en-US" sz="1000" dirty="0"/>
          </a:p>
        </p:txBody>
      </p:sp>
      <p:sp>
        <p:nvSpPr>
          <p:cNvPr id="16" name="TextBox 15"/>
          <p:cNvSpPr txBox="1"/>
          <p:nvPr/>
        </p:nvSpPr>
        <p:spPr>
          <a:xfrm>
            <a:off x="2473958" y="2415526"/>
            <a:ext cx="1523674" cy="1246495"/>
          </a:xfrm>
          <a:prstGeom prst="rect">
            <a:avLst/>
          </a:prstGeom>
          <a:solidFill>
            <a:srgbClr val="FFCD66"/>
          </a:solidFill>
          <a:ln w="38100">
            <a:solidFill>
              <a:srgbClr val="FFC000"/>
            </a:solidFill>
          </a:ln>
        </p:spPr>
        <p:txBody>
          <a:bodyPr wrap="square" rtlCol="0">
            <a:spAutoFit/>
          </a:bodyPr>
          <a:lstStyle/>
          <a:p>
            <a:pPr algn="ctr">
              <a:lnSpc>
                <a:spcPct val="150000"/>
              </a:lnSpc>
            </a:pPr>
            <a:r>
              <a:rPr lang="en-US" sz="1000" dirty="0" smtClean="0"/>
              <a:t>Automatic gearbox</a:t>
            </a:r>
          </a:p>
          <a:p>
            <a:pPr algn="ctr">
              <a:lnSpc>
                <a:spcPct val="150000"/>
              </a:lnSpc>
            </a:pPr>
            <a:r>
              <a:rPr lang="en-US" sz="1000" dirty="0" smtClean="0"/>
              <a:t>Airlock breaking system</a:t>
            </a:r>
          </a:p>
          <a:p>
            <a:pPr algn="ctr">
              <a:lnSpc>
                <a:spcPct val="150000"/>
              </a:lnSpc>
            </a:pPr>
            <a:r>
              <a:rPr lang="en-US" sz="1000" dirty="0" smtClean="0"/>
              <a:t>Electronic mirrors</a:t>
            </a:r>
          </a:p>
          <a:p>
            <a:pPr algn="ctr">
              <a:lnSpc>
                <a:spcPct val="150000"/>
              </a:lnSpc>
            </a:pPr>
            <a:r>
              <a:rPr lang="en-US" sz="1000" dirty="0" smtClean="0"/>
              <a:t>Anti slip controls</a:t>
            </a:r>
          </a:p>
          <a:p>
            <a:pPr algn="ctr">
              <a:lnSpc>
                <a:spcPct val="150000"/>
              </a:lnSpc>
            </a:pPr>
            <a:r>
              <a:rPr lang="en-US" sz="1000" dirty="0" smtClean="0"/>
              <a:t>Car telephone</a:t>
            </a:r>
            <a:endParaRPr lang="en-US" sz="1000" dirty="0"/>
          </a:p>
        </p:txBody>
      </p:sp>
      <p:sp>
        <p:nvSpPr>
          <p:cNvPr id="17" name="TextBox 16"/>
          <p:cNvSpPr txBox="1"/>
          <p:nvPr/>
        </p:nvSpPr>
        <p:spPr>
          <a:xfrm>
            <a:off x="4058807" y="1953861"/>
            <a:ext cx="1620331" cy="1708160"/>
          </a:xfrm>
          <a:prstGeom prst="rect">
            <a:avLst/>
          </a:prstGeom>
          <a:solidFill>
            <a:srgbClr val="FFCD66"/>
          </a:solidFill>
          <a:ln w="38100">
            <a:solidFill>
              <a:srgbClr val="FFC000"/>
            </a:solidFill>
          </a:ln>
        </p:spPr>
        <p:txBody>
          <a:bodyPr wrap="square" rtlCol="0">
            <a:spAutoFit/>
          </a:bodyPr>
          <a:lstStyle/>
          <a:p>
            <a:pPr algn="ctr">
              <a:lnSpc>
                <a:spcPct val="150000"/>
              </a:lnSpc>
            </a:pPr>
            <a:r>
              <a:rPr lang="en-US" sz="1000" dirty="0" smtClean="0"/>
              <a:t>Airbag</a:t>
            </a:r>
          </a:p>
          <a:p>
            <a:pPr algn="ctr">
              <a:lnSpc>
                <a:spcPct val="150000"/>
              </a:lnSpc>
            </a:pPr>
            <a:r>
              <a:rPr lang="en-US" sz="1000" dirty="0" smtClean="0"/>
              <a:t>Navigation system</a:t>
            </a:r>
          </a:p>
          <a:p>
            <a:pPr algn="ctr">
              <a:lnSpc>
                <a:spcPct val="150000"/>
              </a:lnSpc>
            </a:pPr>
            <a:r>
              <a:rPr lang="en-US" sz="1000" dirty="0" smtClean="0"/>
              <a:t>Dynamic stability control</a:t>
            </a:r>
          </a:p>
          <a:p>
            <a:pPr algn="ctr">
              <a:lnSpc>
                <a:spcPct val="150000"/>
              </a:lnSpc>
            </a:pPr>
            <a:r>
              <a:rPr lang="en-US" sz="1000" dirty="0" smtClean="0"/>
              <a:t>Adaptive transmission</a:t>
            </a:r>
          </a:p>
          <a:p>
            <a:pPr algn="ctr">
              <a:lnSpc>
                <a:spcPct val="150000"/>
              </a:lnSpc>
            </a:pPr>
            <a:r>
              <a:rPr lang="en-US" sz="1000" dirty="0" smtClean="0"/>
              <a:t>Voice control</a:t>
            </a:r>
          </a:p>
          <a:p>
            <a:pPr algn="ctr">
              <a:lnSpc>
                <a:spcPct val="150000"/>
              </a:lnSpc>
            </a:pPr>
            <a:r>
              <a:rPr lang="en-US" sz="1000" dirty="0" smtClean="0"/>
              <a:t>Emergency call</a:t>
            </a:r>
          </a:p>
          <a:p>
            <a:pPr algn="ctr">
              <a:lnSpc>
                <a:spcPct val="150000"/>
              </a:lnSpc>
            </a:pPr>
            <a:r>
              <a:rPr lang="en-US" sz="1000" dirty="0" smtClean="0"/>
              <a:t>Traffic message channel</a:t>
            </a:r>
            <a:endParaRPr lang="en-US" sz="1000" dirty="0"/>
          </a:p>
        </p:txBody>
      </p:sp>
      <p:sp>
        <p:nvSpPr>
          <p:cNvPr id="18" name="TextBox 17"/>
          <p:cNvSpPr txBox="1"/>
          <p:nvPr/>
        </p:nvSpPr>
        <p:spPr>
          <a:xfrm>
            <a:off x="5740313" y="1723029"/>
            <a:ext cx="1523675" cy="1938992"/>
          </a:xfrm>
          <a:prstGeom prst="rect">
            <a:avLst/>
          </a:prstGeom>
          <a:solidFill>
            <a:srgbClr val="FFCD66"/>
          </a:solidFill>
          <a:ln w="38100">
            <a:solidFill>
              <a:srgbClr val="FFC000"/>
            </a:solidFill>
          </a:ln>
        </p:spPr>
        <p:txBody>
          <a:bodyPr wrap="square" rtlCol="0">
            <a:spAutoFit/>
          </a:bodyPr>
          <a:lstStyle/>
          <a:p>
            <a:pPr algn="ctr">
              <a:lnSpc>
                <a:spcPct val="150000"/>
              </a:lnSpc>
            </a:pPr>
            <a:r>
              <a:rPr lang="en-US" sz="1000" dirty="0" smtClean="0"/>
              <a:t>Telematics</a:t>
            </a:r>
          </a:p>
          <a:p>
            <a:pPr algn="ctr">
              <a:lnSpc>
                <a:spcPct val="150000"/>
              </a:lnSpc>
            </a:pPr>
            <a:r>
              <a:rPr lang="en-US" sz="1000" dirty="0" smtClean="0"/>
              <a:t>GPRS/UMTS</a:t>
            </a:r>
          </a:p>
          <a:p>
            <a:pPr algn="ctr">
              <a:lnSpc>
                <a:spcPct val="150000"/>
              </a:lnSpc>
            </a:pPr>
            <a:r>
              <a:rPr lang="en-US" sz="1000" dirty="0" smtClean="0"/>
              <a:t>Internet access</a:t>
            </a:r>
          </a:p>
          <a:p>
            <a:pPr algn="ctr">
              <a:lnSpc>
                <a:spcPct val="150000"/>
              </a:lnSpc>
            </a:pPr>
            <a:r>
              <a:rPr lang="en-US" sz="1000" dirty="0" smtClean="0"/>
              <a:t>Software updates</a:t>
            </a:r>
          </a:p>
          <a:p>
            <a:pPr algn="ctr">
              <a:lnSpc>
                <a:spcPct val="150000"/>
              </a:lnSpc>
            </a:pPr>
            <a:r>
              <a:rPr lang="en-US" sz="1000" dirty="0" smtClean="0"/>
              <a:t>Lane guard system</a:t>
            </a:r>
          </a:p>
          <a:p>
            <a:pPr algn="ctr">
              <a:lnSpc>
                <a:spcPct val="150000"/>
              </a:lnSpc>
            </a:pPr>
            <a:r>
              <a:rPr lang="en-US" sz="1000" dirty="0" smtClean="0"/>
              <a:t>Rain/light sensors</a:t>
            </a:r>
          </a:p>
          <a:p>
            <a:pPr algn="ctr">
              <a:lnSpc>
                <a:spcPct val="150000"/>
              </a:lnSpc>
            </a:pPr>
            <a:r>
              <a:rPr lang="en-US" sz="1000" dirty="0" smtClean="0"/>
              <a:t>Adaptive cruise control</a:t>
            </a:r>
          </a:p>
          <a:p>
            <a:pPr algn="ctr">
              <a:lnSpc>
                <a:spcPct val="150000"/>
              </a:lnSpc>
            </a:pPr>
            <a:r>
              <a:rPr lang="en-US" sz="1000" dirty="0" smtClean="0"/>
              <a:t>Anti-roll system</a:t>
            </a:r>
            <a:endParaRPr lang="en-US" sz="1000" dirty="0"/>
          </a:p>
        </p:txBody>
      </p:sp>
      <p:sp>
        <p:nvSpPr>
          <p:cNvPr id="19" name="TextBox 18"/>
          <p:cNvSpPr txBox="1"/>
          <p:nvPr/>
        </p:nvSpPr>
        <p:spPr>
          <a:xfrm>
            <a:off x="7325164" y="1492196"/>
            <a:ext cx="1548000" cy="2169825"/>
          </a:xfrm>
          <a:prstGeom prst="rect">
            <a:avLst/>
          </a:prstGeom>
          <a:solidFill>
            <a:srgbClr val="FFCD66"/>
          </a:solidFill>
          <a:ln w="38100">
            <a:solidFill>
              <a:srgbClr val="FFC000"/>
            </a:solidFill>
          </a:ln>
        </p:spPr>
        <p:txBody>
          <a:bodyPr wrap="square" rtlCol="0">
            <a:spAutoFit/>
          </a:bodyPr>
          <a:lstStyle/>
          <a:p>
            <a:pPr algn="ctr">
              <a:lnSpc>
                <a:spcPct val="150000"/>
              </a:lnSpc>
            </a:pPr>
            <a:r>
              <a:rPr lang="en-US" sz="1000" dirty="0" smtClean="0"/>
              <a:t>Intelligent transportation</a:t>
            </a:r>
          </a:p>
          <a:p>
            <a:pPr algn="ctr">
              <a:lnSpc>
                <a:spcPct val="150000"/>
              </a:lnSpc>
            </a:pPr>
            <a:r>
              <a:rPr lang="en-US" sz="1000" dirty="0" smtClean="0"/>
              <a:t>Web 2.0 @ vehicles</a:t>
            </a:r>
          </a:p>
          <a:p>
            <a:pPr algn="ctr">
              <a:lnSpc>
                <a:spcPct val="150000"/>
              </a:lnSpc>
            </a:pPr>
            <a:r>
              <a:rPr lang="en-US" sz="1000" dirty="0" smtClean="0"/>
              <a:t>V2V </a:t>
            </a:r>
            <a:r>
              <a:rPr lang="en-US" sz="1000" dirty="0" err="1" smtClean="0"/>
              <a:t>comms</a:t>
            </a:r>
            <a:endParaRPr lang="en-US" sz="1000" dirty="0" smtClean="0"/>
          </a:p>
          <a:p>
            <a:pPr algn="ctr">
              <a:lnSpc>
                <a:spcPct val="150000"/>
              </a:lnSpc>
            </a:pPr>
            <a:r>
              <a:rPr lang="en-US" sz="1000" dirty="0" smtClean="0"/>
              <a:t>V2I </a:t>
            </a:r>
            <a:r>
              <a:rPr lang="en-US" sz="1000" dirty="0" err="1" smtClean="0"/>
              <a:t>comms</a:t>
            </a:r>
            <a:endParaRPr lang="en-US" sz="1000" dirty="0" smtClean="0"/>
          </a:p>
          <a:p>
            <a:pPr algn="ctr">
              <a:lnSpc>
                <a:spcPct val="150000"/>
              </a:lnSpc>
            </a:pPr>
            <a:r>
              <a:rPr lang="en-US" sz="1000" dirty="0" smtClean="0"/>
              <a:t>Electronic license plate</a:t>
            </a:r>
          </a:p>
          <a:p>
            <a:pPr algn="ctr">
              <a:lnSpc>
                <a:spcPct val="150000"/>
              </a:lnSpc>
            </a:pPr>
            <a:r>
              <a:rPr lang="en-US" sz="1000" dirty="0" smtClean="0"/>
              <a:t>Autonomous driving</a:t>
            </a:r>
          </a:p>
          <a:p>
            <a:pPr algn="ctr">
              <a:lnSpc>
                <a:spcPct val="150000"/>
              </a:lnSpc>
            </a:pPr>
            <a:r>
              <a:rPr lang="en-US" sz="1000" dirty="0" smtClean="0"/>
              <a:t>Personalization</a:t>
            </a:r>
          </a:p>
          <a:p>
            <a:pPr algn="ctr">
              <a:lnSpc>
                <a:spcPct val="150000"/>
              </a:lnSpc>
            </a:pPr>
            <a:r>
              <a:rPr lang="en-US" sz="1000" dirty="0" smtClean="0"/>
              <a:t>M-Commerce</a:t>
            </a:r>
          </a:p>
          <a:p>
            <a:pPr algn="ctr">
              <a:lnSpc>
                <a:spcPct val="150000"/>
              </a:lnSpc>
            </a:pPr>
            <a:r>
              <a:rPr lang="en-US" sz="1000" dirty="0" smtClean="0"/>
              <a:t>Steer-by-wire</a:t>
            </a:r>
            <a:endParaRPr lang="en-US" sz="1000" dirty="0"/>
          </a:p>
        </p:txBody>
      </p:sp>
      <p:sp>
        <p:nvSpPr>
          <p:cNvPr id="15" name="TextBox 14"/>
          <p:cNvSpPr txBox="1"/>
          <p:nvPr/>
        </p:nvSpPr>
        <p:spPr>
          <a:xfrm>
            <a:off x="411326" y="4433500"/>
            <a:ext cx="601447" cy="276999"/>
          </a:xfrm>
          <a:prstGeom prst="rect">
            <a:avLst/>
          </a:prstGeom>
          <a:noFill/>
        </p:spPr>
        <p:txBody>
          <a:bodyPr wrap="none" rtlCol="0">
            <a:spAutoFit/>
          </a:bodyPr>
          <a:lstStyle/>
          <a:p>
            <a:r>
              <a:rPr lang="en-US" sz="1200" dirty="0" smtClean="0"/>
              <a:t>1960s</a:t>
            </a:r>
            <a:endParaRPr lang="en-US" sz="1200" dirty="0"/>
          </a:p>
        </p:txBody>
      </p:sp>
      <p:sp>
        <p:nvSpPr>
          <p:cNvPr id="21" name="TextBox 20"/>
          <p:cNvSpPr txBox="1"/>
          <p:nvPr/>
        </p:nvSpPr>
        <p:spPr>
          <a:xfrm>
            <a:off x="1583012" y="4433499"/>
            <a:ext cx="601447" cy="276999"/>
          </a:xfrm>
          <a:prstGeom prst="rect">
            <a:avLst/>
          </a:prstGeom>
          <a:noFill/>
        </p:spPr>
        <p:txBody>
          <a:bodyPr wrap="none" rtlCol="0">
            <a:spAutoFit/>
          </a:bodyPr>
          <a:lstStyle/>
          <a:p>
            <a:r>
              <a:rPr lang="en-US" sz="1200" dirty="0" smtClean="0"/>
              <a:t>1970s</a:t>
            </a:r>
            <a:endParaRPr lang="en-US" sz="1200" dirty="0"/>
          </a:p>
        </p:txBody>
      </p:sp>
      <p:sp>
        <p:nvSpPr>
          <p:cNvPr id="22" name="TextBox 21"/>
          <p:cNvSpPr txBox="1"/>
          <p:nvPr/>
        </p:nvSpPr>
        <p:spPr>
          <a:xfrm>
            <a:off x="6127406" y="4432051"/>
            <a:ext cx="601447" cy="276999"/>
          </a:xfrm>
          <a:prstGeom prst="rect">
            <a:avLst/>
          </a:prstGeom>
          <a:noFill/>
        </p:spPr>
        <p:txBody>
          <a:bodyPr wrap="none" rtlCol="0">
            <a:spAutoFit/>
          </a:bodyPr>
          <a:lstStyle/>
          <a:p>
            <a:r>
              <a:rPr lang="en-US" sz="1200" dirty="0" smtClean="0"/>
              <a:t>2000s</a:t>
            </a:r>
            <a:endParaRPr lang="en-US" sz="1200" dirty="0"/>
          </a:p>
        </p:txBody>
      </p:sp>
      <p:sp>
        <p:nvSpPr>
          <p:cNvPr id="23" name="TextBox 22"/>
          <p:cNvSpPr txBox="1"/>
          <p:nvPr/>
        </p:nvSpPr>
        <p:spPr>
          <a:xfrm>
            <a:off x="4741860" y="4447207"/>
            <a:ext cx="601447" cy="276999"/>
          </a:xfrm>
          <a:prstGeom prst="rect">
            <a:avLst/>
          </a:prstGeom>
          <a:noFill/>
        </p:spPr>
        <p:txBody>
          <a:bodyPr wrap="none" rtlCol="0">
            <a:spAutoFit/>
          </a:bodyPr>
          <a:lstStyle/>
          <a:p>
            <a:r>
              <a:rPr lang="en-US" sz="1200" dirty="0" smtClean="0"/>
              <a:t>1990s</a:t>
            </a:r>
            <a:endParaRPr lang="en-US" sz="1200" dirty="0"/>
          </a:p>
        </p:txBody>
      </p:sp>
      <p:sp>
        <p:nvSpPr>
          <p:cNvPr id="24" name="TextBox 23"/>
          <p:cNvSpPr txBox="1"/>
          <p:nvPr/>
        </p:nvSpPr>
        <p:spPr>
          <a:xfrm>
            <a:off x="3016318" y="4447207"/>
            <a:ext cx="601447" cy="276999"/>
          </a:xfrm>
          <a:prstGeom prst="rect">
            <a:avLst/>
          </a:prstGeom>
          <a:noFill/>
        </p:spPr>
        <p:txBody>
          <a:bodyPr wrap="none" rtlCol="0">
            <a:spAutoFit/>
          </a:bodyPr>
          <a:lstStyle/>
          <a:p>
            <a:r>
              <a:rPr lang="en-US" sz="1200" dirty="0" smtClean="0"/>
              <a:t>1980s</a:t>
            </a:r>
            <a:endParaRPr lang="en-US" sz="1200" dirty="0"/>
          </a:p>
        </p:txBody>
      </p:sp>
      <p:sp>
        <p:nvSpPr>
          <p:cNvPr id="25" name="TextBox 24"/>
          <p:cNvSpPr txBox="1"/>
          <p:nvPr/>
        </p:nvSpPr>
        <p:spPr>
          <a:xfrm>
            <a:off x="7798440" y="4451628"/>
            <a:ext cx="601447" cy="276999"/>
          </a:xfrm>
          <a:prstGeom prst="rect">
            <a:avLst/>
          </a:prstGeom>
          <a:noFill/>
        </p:spPr>
        <p:txBody>
          <a:bodyPr wrap="none" rtlCol="0">
            <a:spAutoFit/>
          </a:bodyPr>
          <a:lstStyle/>
          <a:p>
            <a:r>
              <a:rPr lang="en-US" sz="1200" dirty="0" smtClean="0"/>
              <a:t>2010s</a:t>
            </a:r>
            <a:endParaRPr lang="en-US" sz="1200" dirty="0"/>
          </a:p>
        </p:txBody>
      </p:sp>
      <p:sp>
        <p:nvSpPr>
          <p:cNvPr id="20" name="TextBox 19"/>
          <p:cNvSpPr txBox="1"/>
          <p:nvPr/>
        </p:nvSpPr>
        <p:spPr>
          <a:xfrm>
            <a:off x="7540832" y="4724206"/>
            <a:ext cx="1603170" cy="276999"/>
          </a:xfrm>
          <a:prstGeom prst="rect">
            <a:avLst/>
          </a:prstGeom>
          <a:noFill/>
        </p:spPr>
        <p:txBody>
          <a:bodyPr wrap="square" rtlCol="0">
            <a:spAutoFit/>
          </a:bodyPr>
          <a:lstStyle/>
          <a:p>
            <a:r>
              <a:rPr lang="en-US" sz="1200" dirty="0">
                <a:solidFill>
                  <a:schemeClr val="bg1">
                    <a:lumMod val="50000"/>
                  </a:schemeClr>
                </a:solidFill>
              </a:rPr>
              <a:t>Source: IQPC 2011 </a:t>
            </a:r>
          </a:p>
        </p:txBody>
      </p:sp>
    </p:spTree>
    <p:extLst>
      <p:ext uri="{BB962C8B-B14F-4D97-AF65-F5344CB8AC3E}">
        <p14:creationId xmlns:p14="http://schemas.microsoft.com/office/powerpoint/2010/main" val="2483560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3074" name="Picture 2" descr="http://farm4.staticflickr.com/3828/11831150993_c6e7be1de0_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44732" y="390689"/>
            <a:ext cx="1210588" cy="369332"/>
          </a:xfrm>
          <a:prstGeom prst="rect">
            <a:avLst/>
          </a:prstGeom>
          <a:noFill/>
        </p:spPr>
        <p:txBody>
          <a:bodyPr wrap="none" rtlCol="0">
            <a:spAutoFit/>
          </a:bodyPr>
          <a:lstStyle/>
          <a:p>
            <a:r>
              <a:rPr lang="en-US" dirty="0" smtClean="0"/>
              <a:t>Head Unit</a:t>
            </a:r>
          </a:p>
        </p:txBody>
      </p:sp>
      <p:sp>
        <p:nvSpPr>
          <p:cNvPr id="7" name="TextBox 6"/>
          <p:cNvSpPr txBox="1"/>
          <p:nvPr/>
        </p:nvSpPr>
        <p:spPr>
          <a:xfrm>
            <a:off x="544285" y="1115084"/>
            <a:ext cx="2608471" cy="369332"/>
          </a:xfrm>
          <a:prstGeom prst="rect">
            <a:avLst/>
          </a:prstGeom>
          <a:noFill/>
        </p:spPr>
        <p:txBody>
          <a:bodyPr wrap="none" rtlCol="0">
            <a:spAutoFit/>
          </a:bodyPr>
          <a:lstStyle/>
          <a:p>
            <a:r>
              <a:rPr lang="en-US" dirty="0" smtClean="0"/>
              <a:t>In-Vehicle Infotainment</a:t>
            </a:r>
          </a:p>
        </p:txBody>
      </p:sp>
      <p:sp>
        <p:nvSpPr>
          <p:cNvPr id="6" name="TextBox 5"/>
          <p:cNvSpPr txBox="1"/>
          <p:nvPr/>
        </p:nvSpPr>
        <p:spPr>
          <a:xfrm>
            <a:off x="2244436" y="390689"/>
            <a:ext cx="2723823" cy="369332"/>
          </a:xfrm>
          <a:prstGeom prst="rect">
            <a:avLst/>
          </a:prstGeom>
          <a:noFill/>
        </p:spPr>
        <p:txBody>
          <a:bodyPr wrap="none" rtlCol="0">
            <a:spAutoFit/>
          </a:bodyPr>
          <a:lstStyle/>
          <a:p>
            <a:r>
              <a:rPr lang="en-US" dirty="0" smtClean="0"/>
              <a:t>Rear Seat Entertainment</a:t>
            </a:r>
            <a:endParaRPr lang="en-US" dirty="0"/>
          </a:p>
        </p:txBody>
      </p:sp>
      <p:sp>
        <p:nvSpPr>
          <p:cNvPr id="8" name="TextBox 7"/>
          <p:cNvSpPr txBox="1"/>
          <p:nvPr/>
        </p:nvSpPr>
        <p:spPr>
          <a:xfrm>
            <a:off x="4968259" y="286205"/>
            <a:ext cx="1274773" cy="369332"/>
          </a:xfrm>
          <a:prstGeom prst="rect">
            <a:avLst/>
          </a:prstGeom>
          <a:noFill/>
        </p:spPr>
        <p:txBody>
          <a:bodyPr wrap="none" rtlCol="0">
            <a:spAutoFit/>
          </a:bodyPr>
          <a:lstStyle/>
          <a:p>
            <a:r>
              <a:rPr lang="en-US" dirty="0" smtClean="0"/>
              <a:t>Telematics</a:t>
            </a:r>
            <a:endParaRPr lang="en-US" dirty="0"/>
          </a:p>
        </p:txBody>
      </p:sp>
      <p:sp>
        <p:nvSpPr>
          <p:cNvPr id="9" name="TextBox 8"/>
          <p:cNvSpPr txBox="1"/>
          <p:nvPr/>
        </p:nvSpPr>
        <p:spPr>
          <a:xfrm>
            <a:off x="5744387" y="930418"/>
            <a:ext cx="2300630" cy="369332"/>
          </a:xfrm>
          <a:prstGeom prst="rect">
            <a:avLst/>
          </a:prstGeom>
          <a:noFill/>
        </p:spPr>
        <p:txBody>
          <a:bodyPr wrap="none" rtlCol="0">
            <a:spAutoFit/>
          </a:bodyPr>
          <a:lstStyle/>
          <a:p>
            <a:r>
              <a:rPr lang="en-US" dirty="0" smtClean="0"/>
              <a:t>Engine Control Units</a:t>
            </a:r>
            <a:endParaRPr lang="en-US" dirty="0"/>
          </a:p>
        </p:txBody>
      </p:sp>
      <p:sp>
        <p:nvSpPr>
          <p:cNvPr id="10" name="TextBox 9"/>
          <p:cNvSpPr txBox="1"/>
          <p:nvPr/>
        </p:nvSpPr>
        <p:spPr>
          <a:xfrm>
            <a:off x="2472703" y="833667"/>
            <a:ext cx="1133644" cy="369332"/>
          </a:xfrm>
          <a:prstGeom prst="rect">
            <a:avLst/>
          </a:prstGeom>
          <a:noFill/>
        </p:spPr>
        <p:txBody>
          <a:bodyPr wrap="none" rtlCol="0">
            <a:spAutoFit/>
          </a:bodyPr>
          <a:lstStyle/>
          <a:p>
            <a:r>
              <a:rPr lang="en-US" dirty="0" smtClean="0">
                <a:solidFill>
                  <a:srgbClr val="0070C0"/>
                </a:solidFill>
              </a:rPr>
              <a:t>CAN Bus</a:t>
            </a:r>
            <a:endParaRPr lang="en-US" dirty="0">
              <a:solidFill>
                <a:srgbClr val="0070C0"/>
              </a:solidFill>
            </a:endParaRPr>
          </a:p>
        </p:txBody>
      </p:sp>
      <p:sp>
        <p:nvSpPr>
          <p:cNvPr id="11" name="TextBox 10"/>
          <p:cNvSpPr txBox="1"/>
          <p:nvPr/>
        </p:nvSpPr>
        <p:spPr>
          <a:xfrm>
            <a:off x="7735088" y="4774167"/>
            <a:ext cx="1408912" cy="276999"/>
          </a:xfrm>
          <a:prstGeom prst="rect">
            <a:avLst/>
          </a:prstGeom>
          <a:noFill/>
        </p:spPr>
        <p:txBody>
          <a:bodyPr wrap="none" rtlCol="0">
            <a:spAutoFit/>
          </a:bodyPr>
          <a:lstStyle/>
          <a:p>
            <a:r>
              <a:rPr lang="en-US" sz="1200" dirty="0" smtClean="0">
                <a:solidFill>
                  <a:schemeClr val="bg1">
                    <a:lumMod val="50000"/>
                  </a:schemeClr>
                </a:solidFill>
              </a:rPr>
              <a:t>KIA </a:t>
            </a:r>
            <a:r>
              <a:rPr lang="en-US" sz="1200" dirty="0" err="1" smtClean="0">
                <a:solidFill>
                  <a:schemeClr val="bg1">
                    <a:lumMod val="50000"/>
                  </a:schemeClr>
                </a:solidFill>
              </a:rPr>
              <a:t>Motors@CES</a:t>
            </a:r>
            <a:endParaRPr lang="en-US" sz="1200" dirty="0">
              <a:solidFill>
                <a:schemeClr val="bg1">
                  <a:lumMod val="50000"/>
                </a:schemeClr>
              </a:solidFill>
            </a:endParaRPr>
          </a:p>
        </p:txBody>
      </p:sp>
      <p:sp>
        <p:nvSpPr>
          <p:cNvPr id="12" name="TextBox 11"/>
          <p:cNvSpPr txBox="1"/>
          <p:nvPr/>
        </p:nvSpPr>
        <p:spPr>
          <a:xfrm>
            <a:off x="7243948" y="286205"/>
            <a:ext cx="684803" cy="369332"/>
          </a:xfrm>
          <a:prstGeom prst="rect">
            <a:avLst/>
          </a:prstGeom>
          <a:noFill/>
        </p:spPr>
        <p:txBody>
          <a:bodyPr wrap="none" rtlCol="0">
            <a:spAutoFit/>
          </a:bodyPr>
          <a:lstStyle/>
          <a:p>
            <a:r>
              <a:rPr lang="en-US" dirty="0" smtClean="0">
                <a:solidFill>
                  <a:schemeClr val="accent1"/>
                </a:solidFill>
              </a:rPr>
              <a:t>QNX</a:t>
            </a:r>
            <a:endParaRPr lang="en-US" dirty="0">
              <a:solidFill>
                <a:schemeClr val="accent1"/>
              </a:solidFill>
            </a:endParaRPr>
          </a:p>
        </p:txBody>
      </p:sp>
      <p:sp>
        <p:nvSpPr>
          <p:cNvPr id="13" name="TextBox 12"/>
          <p:cNvSpPr txBox="1"/>
          <p:nvPr/>
        </p:nvSpPr>
        <p:spPr>
          <a:xfrm>
            <a:off x="4448198" y="745752"/>
            <a:ext cx="1296189" cy="369332"/>
          </a:xfrm>
          <a:prstGeom prst="rect">
            <a:avLst/>
          </a:prstGeom>
          <a:noFill/>
        </p:spPr>
        <p:txBody>
          <a:bodyPr wrap="none" rtlCol="0">
            <a:spAutoFit/>
          </a:bodyPr>
          <a:lstStyle/>
          <a:p>
            <a:r>
              <a:rPr lang="en-US" dirty="0" smtClean="0">
                <a:solidFill>
                  <a:schemeClr val="accent1"/>
                </a:solidFill>
              </a:rPr>
              <a:t>AUTOSAR</a:t>
            </a:r>
            <a:endParaRPr lang="en-US" dirty="0">
              <a:solidFill>
                <a:schemeClr val="accent1"/>
              </a:solidFill>
            </a:endParaRPr>
          </a:p>
        </p:txBody>
      </p:sp>
      <p:sp>
        <p:nvSpPr>
          <p:cNvPr id="14" name="TextBox 13"/>
          <p:cNvSpPr txBox="1"/>
          <p:nvPr/>
        </p:nvSpPr>
        <p:spPr>
          <a:xfrm>
            <a:off x="1516332" y="206023"/>
            <a:ext cx="838691" cy="369332"/>
          </a:xfrm>
          <a:prstGeom prst="rect">
            <a:avLst/>
          </a:prstGeom>
          <a:noFill/>
        </p:spPr>
        <p:txBody>
          <a:bodyPr wrap="none" rtlCol="0">
            <a:spAutoFit/>
          </a:bodyPr>
          <a:lstStyle/>
          <a:p>
            <a:r>
              <a:rPr lang="en-US" dirty="0" err="1" smtClean="0">
                <a:solidFill>
                  <a:schemeClr val="accent1"/>
                </a:solidFill>
              </a:rPr>
              <a:t>Genivi</a:t>
            </a:r>
            <a:endParaRPr lang="en-US" dirty="0">
              <a:solidFill>
                <a:schemeClr val="accent1"/>
              </a:solidFill>
            </a:endParaRPr>
          </a:p>
        </p:txBody>
      </p:sp>
      <p:sp>
        <p:nvSpPr>
          <p:cNvPr id="15" name="TextBox 14"/>
          <p:cNvSpPr txBox="1"/>
          <p:nvPr/>
        </p:nvSpPr>
        <p:spPr>
          <a:xfrm>
            <a:off x="350527" y="1562850"/>
            <a:ext cx="979755" cy="369332"/>
          </a:xfrm>
          <a:prstGeom prst="rect">
            <a:avLst/>
          </a:prstGeom>
          <a:noFill/>
        </p:spPr>
        <p:txBody>
          <a:bodyPr wrap="none" rtlCol="0">
            <a:spAutoFit/>
          </a:bodyPr>
          <a:lstStyle/>
          <a:p>
            <a:r>
              <a:rPr lang="en-US" dirty="0" smtClean="0">
                <a:solidFill>
                  <a:schemeClr val="accent1"/>
                </a:solidFill>
              </a:rPr>
              <a:t>Android</a:t>
            </a:r>
            <a:endParaRPr lang="en-US" dirty="0">
              <a:solidFill>
                <a:schemeClr val="accent1"/>
              </a:solidFill>
            </a:endParaRPr>
          </a:p>
        </p:txBody>
      </p:sp>
      <p:sp>
        <p:nvSpPr>
          <p:cNvPr id="16" name="TextBox 15"/>
          <p:cNvSpPr txBox="1"/>
          <p:nvPr/>
        </p:nvSpPr>
        <p:spPr>
          <a:xfrm>
            <a:off x="7830755" y="1393004"/>
            <a:ext cx="736099" cy="369332"/>
          </a:xfrm>
          <a:prstGeom prst="rect">
            <a:avLst/>
          </a:prstGeom>
          <a:noFill/>
        </p:spPr>
        <p:txBody>
          <a:bodyPr wrap="none" rtlCol="0">
            <a:spAutoFit/>
          </a:bodyPr>
          <a:lstStyle/>
          <a:p>
            <a:r>
              <a:rPr lang="en-US" dirty="0" smtClean="0">
                <a:solidFill>
                  <a:schemeClr val="accent1"/>
                </a:solidFill>
              </a:rPr>
              <a:t>Linux</a:t>
            </a:r>
            <a:endParaRPr lang="en-US" dirty="0">
              <a:solidFill>
                <a:schemeClr val="accent1"/>
              </a:solidFill>
            </a:endParaRPr>
          </a:p>
        </p:txBody>
      </p:sp>
      <p:sp>
        <p:nvSpPr>
          <p:cNvPr id="17" name="TextBox 16"/>
          <p:cNvSpPr txBox="1"/>
          <p:nvPr/>
        </p:nvSpPr>
        <p:spPr>
          <a:xfrm>
            <a:off x="6277017" y="400172"/>
            <a:ext cx="966931" cy="369332"/>
          </a:xfrm>
          <a:prstGeom prst="rect">
            <a:avLst/>
          </a:prstGeom>
          <a:noFill/>
        </p:spPr>
        <p:txBody>
          <a:bodyPr wrap="none" rtlCol="0">
            <a:spAutoFit/>
          </a:bodyPr>
          <a:lstStyle>
            <a:defPPr>
              <a:defRPr lang="en-US"/>
            </a:defPPr>
            <a:lvl1pPr>
              <a:defRPr>
                <a:solidFill>
                  <a:srgbClr val="0070C0"/>
                </a:solidFill>
              </a:defRPr>
            </a:lvl1pPr>
          </a:lstStyle>
          <a:p>
            <a:r>
              <a:rPr lang="en-US" dirty="0"/>
              <a:t>Cellular</a:t>
            </a:r>
          </a:p>
        </p:txBody>
      </p:sp>
      <p:sp>
        <p:nvSpPr>
          <p:cNvPr id="19" name="TextBox 18"/>
          <p:cNvSpPr txBox="1"/>
          <p:nvPr/>
        </p:nvSpPr>
        <p:spPr>
          <a:xfrm>
            <a:off x="3152756" y="1209535"/>
            <a:ext cx="748923" cy="369332"/>
          </a:xfrm>
          <a:prstGeom prst="rect">
            <a:avLst/>
          </a:prstGeom>
          <a:noFill/>
        </p:spPr>
        <p:txBody>
          <a:bodyPr wrap="none" rtlCol="0">
            <a:spAutoFit/>
          </a:bodyPr>
          <a:lstStyle/>
          <a:p>
            <a:r>
              <a:rPr lang="en-US" dirty="0" smtClean="0"/>
              <a:t>Maps</a:t>
            </a:r>
            <a:endParaRPr lang="en-US" dirty="0"/>
          </a:p>
        </p:txBody>
      </p:sp>
      <p:sp>
        <p:nvSpPr>
          <p:cNvPr id="20" name="TextBox 19"/>
          <p:cNvSpPr txBox="1"/>
          <p:nvPr/>
        </p:nvSpPr>
        <p:spPr>
          <a:xfrm>
            <a:off x="545451" y="727205"/>
            <a:ext cx="1159292" cy="369332"/>
          </a:xfrm>
          <a:prstGeom prst="rect">
            <a:avLst/>
          </a:prstGeom>
          <a:noFill/>
        </p:spPr>
        <p:txBody>
          <a:bodyPr wrap="none" rtlCol="0">
            <a:spAutoFit/>
          </a:bodyPr>
          <a:lstStyle/>
          <a:p>
            <a:r>
              <a:rPr lang="en-US" dirty="0" smtClean="0">
                <a:solidFill>
                  <a:srgbClr val="0070C0"/>
                </a:solidFill>
              </a:rPr>
              <a:t>Bluetooth</a:t>
            </a:r>
            <a:endParaRPr lang="en-US" dirty="0">
              <a:solidFill>
                <a:srgbClr val="0070C0"/>
              </a:solidFill>
            </a:endParaRPr>
          </a:p>
        </p:txBody>
      </p:sp>
    </p:spTree>
    <p:extLst>
      <p:ext uri="{BB962C8B-B14F-4D97-AF65-F5344CB8AC3E}">
        <p14:creationId xmlns:p14="http://schemas.microsoft.com/office/powerpoint/2010/main" val="1236903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999"/>
                                          </p:stCondLst>
                                        </p:cTn>
                                        <p:tgtEl>
                                          <p:spTgt spid="5"/>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grpId="0" nodeType="afterEffect">
                                  <p:stCondLst>
                                    <p:cond delay="0"/>
                                  </p:stCondLst>
                                  <p:childTnLst>
                                    <p:set>
                                      <p:cBhvr>
                                        <p:cTn id="9" dur="1" fill="hold">
                                          <p:stCondLst>
                                            <p:cond delay="999"/>
                                          </p:stCondLst>
                                        </p:cTn>
                                        <p:tgtEl>
                                          <p:spTgt spid="8"/>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grpId="0" nodeType="afterEffect">
                                  <p:stCondLst>
                                    <p:cond delay="0"/>
                                  </p:stCondLst>
                                  <p:childTnLst>
                                    <p:set>
                                      <p:cBhvr>
                                        <p:cTn id="12" dur="1" fill="hold">
                                          <p:stCondLst>
                                            <p:cond delay="999"/>
                                          </p:stCondLst>
                                        </p:cTn>
                                        <p:tgtEl>
                                          <p:spTgt spid="7"/>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grpId="0" nodeType="afterEffect">
                                  <p:stCondLst>
                                    <p:cond delay="0"/>
                                  </p:stCondLst>
                                  <p:childTnLst>
                                    <p:set>
                                      <p:cBhvr>
                                        <p:cTn id="15" dur="1" fill="hold">
                                          <p:stCondLst>
                                            <p:cond delay="999"/>
                                          </p:stCondLst>
                                        </p:cTn>
                                        <p:tgtEl>
                                          <p:spTgt spid="6"/>
                                        </p:tgtEl>
                                        <p:attrNameLst>
                                          <p:attrName>style.visibility</p:attrName>
                                        </p:attrNameLst>
                                      </p:cBhvr>
                                      <p:to>
                                        <p:strVal val="visible"/>
                                      </p:to>
                                    </p:set>
                                  </p:childTnLst>
                                </p:cTn>
                              </p:par>
                            </p:childTnLst>
                          </p:cTn>
                        </p:par>
                        <p:par>
                          <p:cTn id="16" fill="hold">
                            <p:stCondLst>
                              <p:cond delay="4000"/>
                            </p:stCondLst>
                            <p:childTnLst>
                              <p:par>
                                <p:cTn id="17" presetID="1" presetClass="entr" presetSubtype="0" fill="hold" grpId="0" nodeType="afterEffect">
                                  <p:stCondLst>
                                    <p:cond delay="0"/>
                                  </p:stCondLst>
                                  <p:childTnLst>
                                    <p:set>
                                      <p:cBhvr>
                                        <p:cTn id="18" dur="1" fill="hold">
                                          <p:stCondLst>
                                            <p:cond delay="999"/>
                                          </p:stCondLst>
                                        </p:cTn>
                                        <p:tgtEl>
                                          <p:spTgt spid="19"/>
                                        </p:tgtEl>
                                        <p:attrNameLst>
                                          <p:attrName>style.visibility</p:attrName>
                                        </p:attrNameLst>
                                      </p:cBhvr>
                                      <p:to>
                                        <p:strVal val="visible"/>
                                      </p:to>
                                    </p:set>
                                  </p:childTnLst>
                                </p:cTn>
                              </p:par>
                            </p:childTnLst>
                          </p:cTn>
                        </p:par>
                        <p:par>
                          <p:cTn id="19" fill="hold">
                            <p:stCondLst>
                              <p:cond delay="5000"/>
                            </p:stCondLst>
                            <p:childTnLst>
                              <p:par>
                                <p:cTn id="20" presetID="1" presetClass="entr" presetSubtype="0" fill="hold" grpId="0" nodeType="afterEffect">
                                  <p:stCondLst>
                                    <p:cond delay="0"/>
                                  </p:stCondLst>
                                  <p:childTnLst>
                                    <p:set>
                                      <p:cBhvr>
                                        <p:cTn id="21" dur="1" fill="hold">
                                          <p:stCondLst>
                                            <p:cond delay="999"/>
                                          </p:stCondLst>
                                        </p:cTn>
                                        <p:tgtEl>
                                          <p:spTgt spid="9"/>
                                        </p:tgtEl>
                                        <p:attrNameLst>
                                          <p:attrName>style.visibility</p:attrName>
                                        </p:attrNameLst>
                                      </p:cBhvr>
                                      <p:to>
                                        <p:strVal val="visible"/>
                                      </p:to>
                                    </p:set>
                                  </p:childTnLst>
                                </p:cTn>
                              </p:par>
                            </p:childTnLst>
                          </p:cTn>
                        </p:par>
                        <p:par>
                          <p:cTn id="22" fill="hold">
                            <p:stCondLst>
                              <p:cond delay="6000"/>
                            </p:stCondLst>
                            <p:childTnLst>
                              <p:par>
                                <p:cTn id="23" presetID="1" presetClass="entr" presetSubtype="0" fill="hold" grpId="0" nodeType="afterEffect">
                                  <p:stCondLst>
                                    <p:cond delay="0"/>
                                  </p:stCondLst>
                                  <p:childTnLst>
                                    <p:set>
                                      <p:cBhvr>
                                        <p:cTn id="24" dur="1" fill="hold">
                                          <p:stCondLst>
                                            <p:cond delay="999"/>
                                          </p:stCondLst>
                                        </p:cTn>
                                        <p:tgtEl>
                                          <p:spTgt spid="10"/>
                                        </p:tgtEl>
                                        <p:attrNameLst>
                                          <p:attrName>style.visibility</p:attrName>
                                        </p:attrNameLst>
                                      </p:cBhvr>
                                      <p:to>
                                        <p:strVal val="visible"/>
                                      </p:to>
                                    </p:set>
                                  </p:childTnLst>
                                </p:cTn>
                              </p:par>
                            </p:childTnLst>
                          </p:cTn>
                        </p:par>
                        <p:par>
                          <p:cTn id="25" fill="hold">
                            <p:stCondLst>
                              <p:cond delay="7000"/>
                            </p:stCondLst>
                            <p:childTnLst>
                              <p:par>
                                <p:cTn id="26" presetID="1" presetClass="entr" presetSubtype="0" fill="hold" grpId="0" nodeType="afterEffect">
                                  <p:stCondLst>
                                    <p:cond delay="0"/>
                                  </p:stCondLst>
                                  <p:childTnLst>
                                    <p:set>
                                      <p:cBhvr>
                                        <p:cTn id="27" dur="1" fill="hold">
                                          <p:stCondLst>
                                            <p:cond delay="999"/>
                                          </p:stCondLst>
                                        </p:cTn>
                                        <p:tgtEl>
                                          <p:spTgt spid="20"/>
                                        </p:tgtEl>
                                        <p:attrNameLst>
                                          <p:attrName>style.visibility</p:attrName>
                                        </p:attrNameLst>
                                      </p:cBhvr>
                                      <p:to>
                                        <p:strVal val="visible"/>
                                      </p:to>
                                    </p:set>
                                  </p:childTnLst>
                                </p:cTn>
                              </p:par>
                            </p:childTnLst>
                          </p:cTn>
                        </p:par>
                        <p:par>
                          <p:cTn id="28" fill="hold">
                            <p:stCondLst>
                              <p:cond delay="8000"/>
                            </p:stCondLst>
                            <p:childTnLst>
                              <p:par>
                                <p:cTn id="29" presetID="1" presetClass="entr" presetSubtype="0" fill="hold" grpId="0" nodeType="afterEffect">
                                  <p:stCondLst>
                                    <p:cond delay="0"/>
                                  </p:stCondLst>
                                  <p:childTnLst>
                                    <p:set>
                                      <p:cBhvr>
                                        <p:cTn id="30" dur="1" fill="hold">
                                          <p:stCondLst>
                                            <p:cond delay="999"/>
                                          </p:stCondLst>
                                        </p:cTn>
                                        <p:tgtEl>
                                          <p:spTgt spid="17"/>
                                        </p:tgtEl>
                                        <p:attrNameLst>
                                          <p:attrName>style.visibility</p:attrName>
                                        </p:attrNameLst>
                                      </p:cBhvr>
                                      <p:to>
                                        <p:strVal val="visible"/>
                                      </p:to>
                                    </p:set>
                                  </p:childTnLst>
                                </p:cTn>
                              </p:par>
                            </p:childTnLst>
                          </p:cTn>
                        </p:par>
                        <p:par>
                          <p:cTn id="31" fill="hold">
                            <p:stCondLst>
                              <p:cond delay="9000"/>
                            </p:stCondLst>
                            <p:childTnLst>
                              <p:par>
                                <p:cTn id="32" presetID="1" presetClass="entr" presetSubtype="0" fill="hold" grpId="0" nodeType="afterEffect">
                                  <p:stCondLst>
                                    <p:cond delay="0"/>
                                  </p:stCondLst>
                                  <p:childTnLst>
                                    <p:set>
                                      <p:cBhvr>
                                        <p:cTn id="33" dur="1" fill="hold">
                                          <p:stCondLst>
                                            <p:cond delay="999"/>
                                          </p:stCondLst>
                                        </p:cTn>
                                        <p:tgtEl>
                                          <p:spTgt spid="16"/>
                                        </p:tgtEl>
                                        <p:attrNameLst>
                                          <p:attrName>style.visibility</p:attrName>
                                        </p:attrNameLst>
                                      </p:cBhvr>
                                      <p:to>
                                        <p:strVal val="visible"/>
                                      </p:to>
                                    </p:set>
                                  </p:childTnLst>
                                </p:cTn>
                              </p:par>
                            </p:childTnLst>
                          </p:cTn>
                        </p:par>
                        <p:par>
                          <p:cTn id="34" fill="hold">
                            <p:stCondLst>
                              <p:cond delay="10000"/>
                            </p:stCondLst>
                            <p:childTnLst>
                              <p:par>
                                <p:cTn id="35" presetID="1" presetClass="entr" presetSubtype="0" fill="hold" grpId="0" nodeType="afterEffect">
                                  <p:stCondLst>
                                    <p:cond delay="0"/>
                                  </p:stCondLst>
                                  <p:childTnLst>
                                    <p:set>
                                      <p:cBhvr>
                                        <p:cTn id="36" dur="1" fill="hold">
                                          <p:stCondLst>
                                            <p:cond delay="999"/>
                                          </p:stCondLst>
                                        </p:cTn>
                                        <p:tgtEl>
                                          <p:spTgt spid="14"/>
                                        </p:tgtEl>
                                        <p:attrNameLst>
                                          <p:attrName>style.visibility</p:attrName>
                                        </p:attrNameLst>
                                      </p:cBhvr>
                                      <p:to>
                                        <p:strVal val="visible"/>
                                      </p:to>
                                    </p:set>
                                  </p:childTnLst>
                                </p:cTn>
                              </p:par>
                            </p:childTnLst>
                          </p:cTn>
                        </p:par>
                        <p:par>
                          <p:cTn id="37" fill="hold">
                            <p:stCondLst>
                              <p:cond delay="11000"/>
                            </p:stCondLst>
                            <p:childTnLst>
                              <p:par>
                                <p:cTn id="38" presetID="1" presetClass="entr" presetSubtype="0" fill="hold" grpId="0" nodeType="afterEffect">
                                  <p:stCondLst>
                                    <p:cond delay="0"/>
                                  </p:stCondLst>
                                  <p:childTnLst>
                                    <p:set>
                                      <p:cBhvr>
                                        <p:cTn id="39" dur="1" fill="hold">
                                          <p:stCondLst>
                                            <p:cond delay="999"/>
                                          </p:stCondLst>
                                        </p:cTn>
                                        <p:tgtEl>
                                          <p:spTgt spid="12"/>
                                        </p:tgtEl>
                                        <p:attrNameLst>
                                          <p:attrName>style.visibility</p:attrName>
                                        </p:attrNameLst>
                                      </p:cBhvr>
                                      <p:to>
                                        <p:strVal val="visible"/>
                                      </p:to>
                                    </p:set>
                                  </p:childTnLst>
                                </p:cTn>
                              </p:par>
                            </p:childTnLst>
                          </p:cTn>
                        </p:par>
                        <p:par>
                          <p:cTn id="40" fill="hold">
                            <p:stCondLst>
                              <p:cond delay="12000"/>
                            </p:stCondLst>
                            <p:childTnLst>
                              <p:par>
                                <p:cTn id="41" presetID="1" presetClass="entr" presetSubtype="0" fill="hold" grpId="0" nodeType="afterEffect">
                                  <p:stCondLst>
                                    <p:cond delay="0"/>
                                  </p:stCondLst>
                                  <p:childTnLst>
                                    <p:set>
                                      <p:cBhvr>
                                        <p:cTn id="42" dur="1" fill="hold">
                                          <p:stCondLst>
                                            <p:cond delay="999"/>
                                          </p:stCondLst>
                                        </p:cTn>
                                        <p:tgtEl>
                                          <p:spTgt spid="13"/>
                                        </p:tgtEl>
                                        <p:attrNameLst>
                                          <p:attrName>style.visibility</p:attrName>
                                        </p:attrNameLst>
                                      </p:cBhvr>
                                      <p:to>
                                        <p:strVal val="visible"/>
                                      </p:to>
                                    </p:set>
                                  </p:childTnLst>
                                </p:cTn>
                              </p:par>
                            </p:childTnLst>
                          </p:cTn>
                        </p:par>
                        <p:par>
                          <p:cTn id="43" fill="hold">
                            <p:stCondLst>
                              <p:cond delay="13000"/>
                            </p:stCondLst>
                            <p:childTnLst>
                              <p:par>
                                <p:cTn id="44" presetID="1" presetClass="entr" presetSubtype="0" fill="hold" grpId="0" nodeType="afterEffect">
                                  <p:stCondLst>
                                    <p:cond delay="0"/>
                                  </p:stCondLst>
                                  <p:childTnLst>
                                    <p:set>
                                      <p:cBhvr>
                                        <p:cTn id="45" dur="1" fill="hold">
                                          <p:stCondLst>
                                            <p:cond delay="9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6" grpId="0"/>
      <p:bldP spid="8" grpId="0"/>
      <p:bldP spid="9" grpId="0"/>
      <p:bldP spid="10" grpId="0"/>
      <p:bldP spid="12" grpId="0"/>
      <p:bldP spid="13" grpId="0"/>
      <p:bldP spid="14" grpId="0"/>
      <p:bldP spid="15" grpId="0"/>
      <p:bldP spid="16" grpId="0"/>
      <p:bldP spid="17"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Software on Wheels</a:t>
            </a:r>
            <a:endParaRPr lang="en-US" dirty="0"/>
          </a:p>
        </p:txBody>
      </p:sp>
      <p:grpSp>
        <p:nvGrpSpPr>
          <p:cNvPr id="5" name="Group 4"/>
          <p:cNvGrpSpPr/>
          <p:nvPr/>
        </p:nvGrpSpPr>
        <p:grpSpPr>
          <a:xfrm>
            <a:off x="332865" y="1435454"/>
            <a:ext cx="2543093" cy="1308366"/>
            <a:chOff x="6274905" y="985043"/>
            <a:chExt cx="2543093" cy="1308366"/>
          </a:xfrm>
          <a:effectLst>
            <a:outerShdw blurRad="50800" dist="63500" dir="2400000" sx="102000" sy="102000" algn="t" rotWithShape="0">
              <a:schemeClr val="accent2">
                <a:lumMod val="50000"/>
                <a:alpha val="40000"/>
              </a:schemeClr>
            </a:outerShdw>
          </a:effectLst>
        </p:grpSpPr>
        <p:sp>
          <p:nvSpPr>
            <p:cNvPr id="17" name="Rounded Rectangle 16"/>
            <p:cNvSpPr/>
            <p:nvPr/>
          </p:nvSpPr>
          <p:spPr bwMode="auto">
            <a:xfrm>
              <a:off x="6274905" y="993370"/>
              <a:ext cx="2543093" cy="1300039"/>
            </a:xfrm>
            <a:prstGeom prst="roundRect">
              <a:avLst/>
            </a:prstGeom>
            <a:gradFill flip="none" rotWithShape="1">
              <a:gsLst>
                <a:gs pos="0">
                  <a:srgbClr val="04647E"/>
                </a:gs>
                <a:gs pos="50000">
                  <a:srgbClr val="0697BE"/>
                </a:gs>
                <a:gs pos="100000">
                  <a:schemeClr val="accent3">
                    <a:lumMod val="40000"/>
                    <a:lumOff val="60000"/>
                  </a:schemeClr>
                </a:gs>
              </a:gsLst>
              <a:lin ang="16200000" scaled="1"/>
              <a:tileRect/>
            </a:gradFill>
            <a:ln w="9525">
              <a:noFill/>
              <a:miter lim="800000"/>
              <a:headEnd/>
              <a:tailEnd/>
            </a:ln>
          </p:spPr>
          <p:txBody>
            <a:bodyPr wrap="none" rtlCol="0" anchor="ctr"/>
            <a:lstStyle/>
            <a:p>
              <a:pPr algn="ctr">
                <a:lnSpc>
                  <a:spcPct val="90000"/>
                </a:lnSpc>
                <a:spcBef>
                  <a:spcPct val="50000"/>
                </a:spcBef>
              </a:pPr>
              <a:endParaRPr lang="en-US" dirty="0" smtClean="0">
                <a:solidFill>
                  <a:schemeClr val="bg1"/>
                </a:solidFill>
              </a:endParaRPr>
            </a:p>
          </p:txBody>
        </p:sp>
        <p:sp>
          <p:nvSpPr>
            <p:cNvPr id="19" name="TextBox 18"/>
            <p:cNvSpPr txBox="1"/>
            <p:nvPr/>
          </p:nvSpPr>
          <p:spPr>
            <a:xfrm>
              <a:off x="6533098" y="985043"/>
              <a:ext cx="1964418" cy="276999"/>
            </a:xfrm>
            <a:prstGeom prst="rect">
              <a:avLst/>
            </a:prstGeom>
            <a:noFill/>
          </p:spPr>
          <p:txBody>
            <a:bodyPr wrap="square" rtlCol="0">
              <a:spAutoFit/>
            </a:bodyPr>
            <a:lstStyle>
              <a:defPPr>
                <a:defRPr lang="en-US"/>
              </a:defPPr>
              <a:lvl1pPr>
                <a:defRPr sz="1200"/>
              </a:lvl1pPr>
            </a:lstStyle>
            <a:p>
              <a:r>
                <a:rPr lang="en-US" b="1" dirty="0"/>
                <a:t>Software = Innovation</a:t>
              </a: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3716" y="1251236"/>
              <a:ext cx="1852134" cy="1005149"/>
            </a:xfrm>
            <a:prstGeom prst="rect">
              <a:avLst/>
            </a:prstGeom>
          </p:spPr>
        </p:pic>
      </p:grpSp>
      <p:grpSp>
        <p:nvGrpSpPr>
          <p:cNvPr id="16" name="Group 15"/>
          <p:cNvGrpSpPr/>
          <p:nvPr/>
        </p:nvGrpSpPr>
        <p:grpSpPr>
          <a:xfrm>
            <a:off x="6365998" y="3019587"/>
            <a:ext cx="2576223" cy="1316286"/>
            <a:chOff x="3150040" y="3080137"/>
            <a:chExt cx="2576223" cy="1316286"/>
          </a:xfrm>
          <a:effectLst>
            <a:outerShdw blurRad="50800" dist="63500" dir="2400000" sx="102000" sy="102000" algn="t" rotWithShape="0">
              <a:schemeClr val="accent2">
                <a:lumMod val="50000"/>
                <a:alpha val="40000"/>
              </a:schemeClr>
            </a:outerShdw>
          </a:effectLst>
        </p:grpSpPr>
        <p:sp>
          <p:nvSpPr>
            <p:cNvPr id="28" name="Rounded Rectangle 27"/>
            <p:cNvSpPr/>
            <p:nvPr/>
          </p:nvSpPr>
          <p:spPr bwMode="auto">
            <a:xfrm>
              <a:off x="3150040" y="3096384"/>
              <a:ext cx="2576223" cy="1300039"/>
            </a:xfrm>
            <a:prstGeom prst="roundRect">
              <a:avLst/>
            </a:prstGeom>
            <a:gradFill flip="none" rotWithShape="1">
              <a:gsLst>
                <a:gs pos="0">
                  <a:srgbClr val="04647E"/>
                </a:gs>
                <a:gs pos="50000">
                  <a:srgbClr val="0697BE"/>
                </a:gs>
                <a:gs pos="100000">
                  <a:schemeClr val="accent3">
                    <a:lumMod val="40000"/>
                    <a:lumOff val="60000"/>
                  </a:schemeClr>
                </a:gs>
              </a:gsLst>
              <a:lin ang="16200000" scaled="1"/>
              <a:tileRect/>
            </a:gradFill>
            <a:ln w="9525">
              <a:noFill/>
              <a:miter lim="800000"/>
              <a:headEnd/>
              <a:tailEnd/>
            </a:ln>
          </p:spPr>
          <p:txBody>
            <a:bodyPr wrap="none" rtlCol="0" anchor="ctr"/>
            <a:lstStyle/>
            <a:p>
              <a:pPr algn="ctr">
                <a:lnSpc>
                  <a:spcPct val="90000"/>
                </a:lnSpc>
                <a:spcBef>
                  <a:spcPct val="50000"/>
                </a:spcBef>
              </a:pPr>
              <a:endParaRPr lang="en-US" dirty="0" smtClean="0">
                <a:solidFill>
                  <a:schemeClr val="bg1"/>
                </a:solidFill>
              </a:endParaRPr>
            </a:p>
          </p:txBody>
        </p:sp>
        <p:sp>
          <p:nvSpPr>
            <p:cNvPr id="30" name="TextBox 29"/>
            <p:cNvSpPr txBox="1"/>
            <p:nvPr/>
          </p:nvSpPr>
          <p:spPr>
            <a:xfrm>
              <a:off x="3380388" y="3080137"/>
              <a:ext cx="2039973" cy="276999"/>
            </a:xfrm>
            <a:prstGeom prst="rect">
              <a:avLst/>
            </a:prstGeom>
            <a:noFill/>
          </p:spPr>
          <p:txBody>
            <a:bodyPr wrap="square" rtlCol="0">
              <a:spAutoFit/>
            </a:bodyPr>
            <a:lstStyle>
              <a:defPPr>
                <a:defRPr lang="en-US"/>
              </a:defPPr>
              <a:lvl1pPr>
                <a:defRPr sz="1200"/>
              </a:lvl1pPr>
            </a:lstStyle>
            <a:p>
              <a:r>
                <a:rPr lang="en-US" b="1" dirty="0"/>
                <a:t>Recall  </a:t>
              </a:r>
            </a:p>
          </p:txBody>
        </p:sp>
        <p:sp>
          <p:nvSpPr>
            <p:cNvPr id="2" name="TextBox 1"/>
            <p:cNvSpPr txBox="1"/>
            <p:nvPr/>
          </p:nvSpPr>
          <p:spPr>
            <a:xfrm>
              <a:off x="3291923" y="3361529"/>
              <a:ext cx="2299252" cy="938719"/>
            </a:xfrm>
            <a:prstGeom prst="rect">
              <a:avLst/>
            </a:prstGeom>
            <a:solidFill>
              <a:schemeClr val="bg1"/>
            </a:solidFill>
          </p:spPr>
          <p:txBody>
            <a:bodyPr wrap="square" rtlCol="0">
              <a:spAutoFit/>
            </a:bodyPr>
            <a:lstStyle/>
            <a:p>
              <a:r>
                <a:rPr lang="en-US" sz="1100" dirty="0" smtClean="0"/>
                <a:t>“Nearly </a:t>
              </a:r>
              <a:r>
                <a:rPr lang="en-US" sz="1100" dirty="0"/>
                <a:t>60 per cent to 70 per cent of the recalls in major automotive markets such as North America and Europe are due to software </a:t>
              </a:r>
              <a:r>
                <a:rPr lang="en-US" sz="1100" dirty="0" smtClean="0"/>
                <a:t>glitches” - </a:t>
              </a:r>
              <a:r>
                <a:rPr lang="en-US" sz="1100" dirty="0" err="1" smtClean="0"/>
                <a:t>Frost&amp;Sullivan</a:t>
              </a:r>
              <a:endParaRPr lang="en-US" sz="1100" dirty="0"/>
            </a:p>
          </p:txBody>
        </p:sp>
      </p:grpSp>
      <p:grpSp>
        <p:nvGrpSpPr>
          <p:cNvPr id="18" name="Group 17"/>
          <p:cNvGrpSpPr/>
          <p:nvPr/>
        </p:nvGrpSpPr>
        <p:grpSpPr>
          <a:xfrm>
            <a:off x="3287605" y="1435454"/>
            <a:ext cx="2642897" cy="1323892"/>
            <a:chOff x="166978" y="3080137"/>
            <a:chExt cx="2642897" cy="1323892"/>
          </a:xfrm>
          <a:effectLst>
            <a:outerShdw blurRad="50800" dist="63500" dir="2400000" sx="102000" sy="102000" algn="t" rotWithShape="0">
              <a:schemeClr val="accent2">
                <a:lumMod val="50000"/>
                <a:alpha val="40000"/>
              </a:schemeClr>
            </a:outerShdw>
          </a:effectLst>
        </p:grpSpPr>
        <p:sp>
          <p:nvSpPr>
            <p:cNvPr id="32" name="Rounded Rectangle 31"/>
            <p:cNvSpPr/>
            <p:nvPr/>
          </p:nvSpPr>
          <p:spPr bwMode="auto">
            <a:xfrm>
              <a:off x="166978" y="3103990"/>
              <a:ext cx="2576223" cy="1300039"/>
            </a:xfrm>
            <a:prstGeom prst="roundRect">
              <a:avLst/>
            </a:prstGeom>
            <a:gradFill flip="none" rotWithShape="1">
              <a:gsLst>
                <a:gs pos="0">
                  <a:srgbClr val="04647E"/>
                </a:gs>
                <a:gs pos="50000">
                  <a:srgbClr val="0697BE"/>
                </a:gs>
                <a:gs pos="100000">
                  <a:schemeClr val="accent3">
                    <a:lumMod val="40000"/>
                    <a:lumOff val="60000"/>
                  </a:schemeClr>
                </a:gs>
              </a:gsLst>
              <a:lin ang="16200000" scaled="1"/>
              <a:tileRect/>
            </a:gradFill>
            <a:ln w="9525">
              <a:noFill/>
              <a:miter lim="800000"/>
              <a:headEnd/>
              <a:tailEnd/>
            </a:ln>
          </p:spPr>
          <p:txBody>
            <a:bodyPr wrap="none" rtlCol="0" anchor="ctr"/>
            <a:lstStyle/>
            <a:p>
              <a:pPr algn="ctr">
                <a:lnSpc>
                  <a:spcPct val="90000"/>
                </a:lnSpc>
                <a:spcBef>
                  <a:spcPct val="50000"/>
                </a:spcBef>
              </a:pPr>
              <a:endParaRPr lang="en-US" dirty="0" smtClean="0">
                <a:solidFill>
                  <a:schemeClr val="bg1"/>
                </a:solidFill>
              </a:endParaRPr>
            </a:p>
          </p:txBody>
        </p:sp>
        <p:sp>
          <p:nvSpPr>
            <p:cNvPr id="34" name="TextBox 33"/>
            <p:cNvSpPr txBox="1"/>
            <p:nvPr/>
          </p:nvSpPr>
          <p:spPr>
            <a:xfrm>
              <a:off x="339853" y="3080137"/>
              <a:ext cx="2470022" cy="276999"/>
            </a:xfrm>
            <a:prstGeom prst="rect">
              <a:avLst/>
            </a:prstGeom>
            <a:noFill/>
          </p:spPr>
          <p:txBody>
            <a:bodyPr wrap="square" rtlCol="0">
              <a:spAutoFit/>
            </a:bodyPr>
            <a:lstStyle>
              <a:defPPr>
                <a:defRPr lang="en-US"/>
              </a:defPPr>
              <a:lvl1pPr>
                <a:defRPr sz="1200"/>
              </a:lvl1pPr>
            </a:lstStyle>
            <a:p>
              <a:r>
                <a:rPr lang="en-US" b="1" dirty="0" smtClean="0"/>
                <a:t>Electronics are </a:t>
              </a:r>
              <a:r>
                <a:rPr lang="en-US" b="1" dirty="0"/>
                <a:t>&gt;40% of BOM</a:t>
              </a:r>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696" t="44985" r="27782" b="22165"/>
            <a:stretch/>
          </p:blipFill>
          <p:spPr bwMode="auto">
            <a:xfrm>
              <a:off x="521451" y="3340169"/>
              <a:ext cx="1927746" cy="1007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7" name="Group 6"/>
          <p:cNvGrpSpPr/>
          <p:nvPr/>
        </p:nvGrpSpPr>
        <p:grpSpPr>
          <a:xfrm>
            <a:off x="368245" y="3019587"/>
            <a:ext cx="2558996" cy="1316860"/>
            <a:chOff x="3197748" y="985043"/>
            <a:chExt cx="2558996" cy="1316860"/>
          </a:xfrm>
          <a:effectLst>
            <a:outerShdw blurRad="50800" dist="63500" dir="2400000" sx="102000" sy="102000" algn="t" rotWithShape="0">
              <a:schemeClr val="accent2">
                <a:lumMod val="50000"/>
                <a:alpha val="40000"/>
              </a:schemeClr>
            </a:outerShdw>
          </a:effectLst>
        </p:grpSpPr>
        <p:sp>
          <p:nvSpPr>
            <p:cNvPr id="13" name="Rounded Rectangle 12"/>
            <p:cNvSpPr/>
            <p:nvPr/>
          </p:nvSpPr>
          <p:spPr bwMode="auto">
            <a:xfrm>
              <a:off x="3197748" y="1001864"/>
              <a:ext cx="2558996" cy="1300039"/>
            </a:xfrm>
            <a:prstGeom prst="roundRect">
              <a:avLst/>
            </a:prstGeom>
            <a:gradFill flip="none" rotWithShape="1">
              <a:gsLst>
                <a:gs pos="0">
                  <a:srgbClr val="04647E"/>
                </a:gs>
                <a:gs pos="50000">
                  <a:srgbClr val="0697BE"/>
                </a:gs>
                <a:gs pos="100000">
                  <a:schemeClr val="accent3">
                    <a:lumMod val="40000"/>
                    <a:lumOff val="60000"/>
                  </a:schemeClr>
                </a:gs>
              </a:gsLst>
              <a:lin ang="16200000" scaled="1"/>
              <a:tileRect/>
            </a:gradFill>
            <a:ln w="9525">
              <a:noFill/>
              <a:miter lim="800000"/>
              <a:headEnd/>
              <a:tailEnd/>
            </a:ln>
          </p:spPr>
          <p:txBody>
            <a:bodyPr wrap="none" rtlCol="0" anchor="ctr"/>
            <a:lstStyle/>
            <a:p>
              <a:pPr>
                <a:lnSpc>
                  <a:spcPct val="90000"/>
                </a:lnSpc>
                <a:spcBef>
                  <a:spcPct val="50000"/>
                </a:spcBef>
              </a:pPr>
              <a:r>
                <a:rPr lang="en-US" sz="1400" dirty="0" smtClean="0">
                  <a:solidFill>
                    <a:schemeClr val="bg1"/>
                  </a:solidFill>
                </a:rPr>
                <a:t> </a:t>
              </a:r>
            </a:p>
          </p:txBody>
        </p:sp>
        <p:sp>
          <p:nvSpPr>
            <p:cNvPr id="15" name="TextBox 14"/>
            <p:cNvSpPr txBox="1"/>
            <p:nvPr/>
          </p:nvSpPr>
          <p:spPr>
            <a:xfrm>
              <a:off x="3455942" y="985043"/>
              <a:ext cx="1964418" cy="276999"/>
            </a:xfrm>
            <a:prstGeom prst="rect">
              <a:avLst/>
            </a:prstGeom>
            <a:noFill/>
          </p:spPr>
          <p:txBody>
            <a:bodyPr wrap="square" rtlCol="0">
              <a:spAutoFit/>
            </a:bodyPr>
            <a:lstStyle/>
            <a:p>
              <a:r>
                <a:rPr lang="en-US" sz="1200" b="1" dirty="0" smtClean="0"/>
                <a:t>Errors per LOC</a:t>
              </a:r>
              <a:endParaRPr lang="en-US" b="1" dirty="0"/>
            </a:p>
          </p:txBody>
        </p:sp>
        <p:sp>
          <p:nvSpPr>
            <p:cNvPr id="6" name="TextBox 5"/>
            <p:cNvSpPr txBox="1"/>
            <p:nvPr/>
          </p:nvSpPr>
          <p:spPr>
            <a:xfrm>
              <a:off x="3339548" y="1338241"/>
              <a:ext cx="2194560" cy="769441"/>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it-IT" sz="1100" dirty="0"/>
                <a:t>NASA 0.1 per 1000 LOC</a:t>
              </a:r>
            </a:p>
            <a:p>
              <a:pPr marL="285750" indent="-285750">
                <a:buFont typeface="Arial" panose="020B0604020202020204" pitchFamily="34" charset="0"/>
                <a:buChar char="•"/>
              </a:pPr>
              <a:r>
                <a:rPr lang="it-IT" sz="1100" dirty="0"/>
                <a:t>Microsoft 15 per 1000 LOC</a:t>
              </a:r>
            </a:p>
            <a:p>
              <a:pPr marL="285750" indent="-285750">
                <a:buFont typeface="Arial" panose="020B0604020202020204" pitchFamily="34" charset="0"/>
                <a:buChar char="•"/>
              </a:pPr>
              <a:r>
                <a:rPr lang="it-IT" sz="1100" dirty="0"/>
                <a:t>Commercial 50 per 1000 LOC </a:t>
              </a:r>
              <a:endParaRPr lang="en-US" sz="1600" dirty="0"/>
            </a:p>
          </p:txBody>
        </p:sp>
      </p:grpSp>
      <p:grpSp>
        <p:nvGrpSpPr>
          <p:cNvPr id="14" name="Group 13"/>
          <p:cNvGrpSpPr/>
          <p:nvPr/>
        </p:nvGrpSpPr>
        <p:grpSpPr>
          <a:xfrm>
            <a:off x="3358508" y="3019587"/>
            <a:ext cx="2576223" cy="1316286"/>
            <a:chOff x="6301671" y="3080137"/>
            <a:chExt cx="2576223" cy="1316286"/>
          </a:xfrm>
          <a:effectLst>
            <a:outerShdw blurRad="50800" dist="63500" dir="2400000" sx="102000" sy="102000" algn="t" rotWithShape="0">
              <a:schemeClr val="accent2">
                <a:lumMod val="50000"/>
                <a:alpha val="40000"/>
              </a:schemeClr>
            </a:outerShdw>
          </a:effectLst>
        </p:grpSpPr>
        <p:sp>
          <p:nvSpPr>
            <p:cNvPr id="24" name="Rounded Rectangle 23"/>
            <p:cNvSpPr/>
            <p:nvPr/>
          </p:nvSpPr>
          <p:spPr bwMode="auto">
            <a:xfrm>
              <a:off x="6301671" y="3096384"/>
              <a:ext cx="2576223" cy="1300039"/>
            </a:xfrm>
            <a:prstGeom prst="roundRect">
              <a:avLst/>
            </a:prstGeom>
            <a:gradFill flip="none" rotWithShape="1">
              <a:gsLst>
                <a:gs pos="0">
                  <a:srgbClr val="04647E"/>
                </a:gs>
                <a:gs pos="50000">
                  <a:srgbClr val="0697BE"/>
                </a:gs>
                <a:gs pos="100000">
                  <a:schemeClr val="accent3">
                    <a:lumMod val="40000"/>
                    <a:lumOff val="60000"/>
                  </a:schemeClr>
                </a:gs>
              </a:gsLst>
              <a:lin ang="16200000" scaled="1"/>
              <a:tileRect/>
            </a:gradFill>
            <a:ln w="9525">
              <a:noFill/>
              <a:miter lim="800000"/>
              <a:headEnd/>
              <a:tailEnd/>
            </a:ln>
          </p:spPr>
          <p:txBody>
            <a:bodyPr wrap="none" rtlCol="0" anchor="ctr"/>
            <a:lstStyle/>
            <a:p>
              <a:pPr algn="ctr">
                <a:lnSpc>
                  <a:spcPct val="90000"/>
                </a:lnSpc>
                <a:spcBef>
                  <a:spcPct val="50000"/>
                </a:spcBef>
              </a:pPr>
              <a:endParaRPr lang="en-US" dirty="0" smtClean="0">
                <a:solidFill>
                  <a:schemeClr val="bg1"/>
                </a:solidFill>
              </a:endParaRPr>
            </a:p>
          </p:txBody>
        </p:sp>
        <p:sp>
          <p:nvSpPr>
            <p:cNvPr id="26" name="TextBox 25"/>
            <p:cNvSpPr txBox="1"/>
            <p:nvPr/>
          </p:nvSpPr>
          <p:spPr>
            <a:xfrm>
              <a:off x="6569796" y="3080137"/>
              <a:ext cx="2039973" cy="276999"/>
            </a:xfrm>
            <a:prstGeom prst="rect">
              <a:avLst/>
            </a:prstGeom>
            <a:noFill/>
          </p:spPr>
          <p:txBody>
            <a:bodyPr wrap="square" rtlCol="0">
              <a:spAutoFit/>
            </a:bodyPr>
            <a:lstStyle>
              <a:defPPr>
                <a:defRPr lang="en-US"/>
              </a:defPPr>
              <a:lvl1pPr>
                <a:defRPr sz="1200"/>
              </a:lvl1pPr>
            </a:lstStyle>
            <a:p>
              <a:r>
                <a:rPr lang="en-US" b="1" dirty="0"/>
                <a:t>Security </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63716" y="3340314"/>
              <a:ext cx="1946052" cy="944056"/>
            </a:xfrm>
            <a:prstGeom prst="rect">
              <a:avLst/>
            </a:prstGeom>
          </p:spPr>
        </p:pic>
      </p:grpSp>
      <p:grpSp>
        <p:nvGrpSpPr>
          <p:cNvPr id="4" name="Group 3"/>
          <p:cNvGrpSpPr/>
          <p:nvPr/>
        </p:nvGrpSpPr>
        <p:grpSpPr>
          <a:xfrm>
            <a:off x="6342148" y="1435454"/>
            <a:ext cx="2576223" cy="1316860"/>
            <a:chOff x="6342148" y="1435454"/>
            <a:chExt cx="2576223" cy="1316860"/>
          </a:xfrm>
        </p:grpSpPr>
        <p:grpSp>
          <p:nvGrpSpPr>
            <p:cNvPr id="12" name="Group 11"/>
            <p:cNvGrpSpPr/>
            <p:nvPr/>
          </p:nvGrpSpPr>
          <p:grpSpPr>
            <a:xfrm>
              <a:off x="6342148" y="1435454"/>
              <a:ext cx="2576223" cy="1316860"/>
              <a:chOff x="166978" y="985043"/>
              <a:chExt cx="2576223" cy="1316860"/>
            </a:xfrm>
            <a:effectLst>
              <a:outerShdw blurRad="50800" dist="63500" dir="2400000" sx="102000" sy="102000" algn="t" rotWithShape="0">
                <a:schemeClr val="accent2">
                  <a:lumMod val="50000"/>
                  <a:alpha val="40000"/>
                </a:schemeClr>
              </a:outerShdw>
            </a:effectLst>
          </p:grpSpPr>
          <p:sp>
            <p:nvSpPr>
              <p:cNvPr id="8" name="Rounded Rectangle 7"/>
              <p:cNvSpPr/>
              <p:nvPr/>
            </p:nvSpPr>
            <p:spPr bwMode="auto">
              <a:xfrm>
                <a:off x="166978" y="1001864"/>
                <a:ext cx="2576223" cy="1300039"/>
              </a:xfrm>
              <a:prstGeom prst="roundRect">
                <a:avLst/>
              </a:prstGeom>
              <a:gradFill flip="none" rotWithShape="1">
                <a:gsLst>
                  <a:gs pos="0">
                    <a:srgbClr val="04647E"/>
                  </a:gs>
                  <a:gs pos="50000">
                    <a:srgbClr val="0697BE"/>
                  </a:gs>
                  <a:gs pos="100000">
                    <a:schemeClr val="accent3">
                      <a:lumMod val="40000"/>
                      <a:lumOff val="60000"/>
                    </a:schemeClr>
                  </a:gs>
                </a:gsLst>
                <a:lin ang="16200000" scaled="1"/>
                <a:tileRect/>
              </a:gradFill>
              <a:ln w="9525">
                <a:noFill/>
                <a:miter lim="800000"/>
                <a:headEnd/>
                <a:tailEnd/>
              </a:ln>
            </p:spPr>
            <p:txBody>
              <a:bodyPr wrap="none" rtlCol="0" anchor="ctr"/>
              <a:lstStyle/>
              <a:p>
                <a:pPr algn="ctr">
                  <a:lnSpc>
                    <a:spcPct val="90000"/>
                  </a:lnSpc>
                  <a:spcBef>
                    <a:spcPct val="50000"/>
                  </a:spcBef>
                </a:pPr>
                <a:endParaRPr lang="en-US" dirty="0" smtClean="0">
                  <a:solidFill>
                    <a:schemeClr val="bg1"/>
                  </a:solidFill>
                </a:endParaRPr>
              </a:p>
            </p:txBody>
          </p:sp>
          <p:sp>
            <p:nvSpPr>
              <p:cNvPr id="9" name="TextBox 8"/>
              <p:cNvSpPr txBox="1"/>
              <p:nvPr/>
            </p:nvSpPr>
            <p:spPr>
              <a:xfrm>
                <a:off x="435103" y="985043"/>
                <a:ext cx="2039973" cy="276999"/>
              </a:xfrm>
              <a:prstGeom prst="rect">
                <a:avLst/>
              </a:prstGeom>
              <a:noFill/>
            </p:spPr>
            <p:txBody>
              <a:bodyPr wrap="square" rtlCol="0">
                <a:spAutoFit/>
              </a:bodyPr>
              <a:lstStyle>
                <a:defPPr>
                  <a:defRPr lang="en-US"/>
                </a:defPPr>
                <a:lvl1pPr>
                  <a:defRPr sz="1200"/>
                </a:lvl1pPr>
              </a:lstStyle>
              <a:p>
                <a:r>
                  <a:rPr lang="en-US" b="1" dirty="0"/>
                  <a:t>LOC is Increasing </a:t>
                </a:r>
              </a:p>
            </p:txBody>
          </p:sp>
        </p:grpSp>
        <p:pic>
          <p:nvPicPr>
            <p:cNvPr id="29"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30044" t="51710" r="56434" b="31749"/>
            <a:stretch/>
          </p:blipFill>
          <p:spPr bwMode="auto">
            <a:xfrm>
              <a:off x="6616998" y="1663915"/>
              <a:ext cx="2087672" cy="1037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4046209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4640" y="4195331"/>
            <a:ext cx="8229600" cy="857250"/>
          </a:xfrm>
        </p:spPr>
        <p:txBody>
          <a:bodyPr/>
          <a:lstStyle/>
          <a:p>
            <a:r>
              <a:rPr lang="en-US" dirty="0" err="1" smtClean="0"/>
              <a:t>Elon</a:t>
            </a:r>
            <a:r>
              <a:rPr lang="en-US" dirty="0" smtClean="0"/>
              <a:t> Musk, CEO, Tesla</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7363" y="976313"/>
            <a:ext cx="5629275" cy="319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788970" y="2248584"/>
            <a:ext cx="1566059" cy="646331"/>
          </a:xfrm>
          <a:prstGeom prst="rect">
            <a:avLst/>
          </a:prstGeom>
          <a:solidFill>
            <a:srgbClr val="FFFF00"/>
          </a:solidFill>
        </p:spPr>
        <p:txBody>
          <a:bodyPr wrap="square" rtlCol="0">
            <a:spAutoFit/>
          </a:bodyPr>
          <a:lstStyle/>
          <a:p>
            <a:r>
              <a:rPr lang="en-US" b="1" dirty="0" smtClean="0">
                <a:solidFill>
                  <a:srgbClr val="FF0000"/>
                </a:solidFill>
              </a:rPr>
              <a:t>Placeholder for Video</a:t>
            </a:r>
            <a:endParaRPr lang="en-US" b="1" dirty="0">
              <a:solidFill>
                <a:srgbClr val="FF0000"/>
              </a:solidFill>
            </a:endParaRPr>
          </a:p>
        </p:txBody>
      </p:sp>
    </p:spTree>
    <p:extLst>
      <p:ext uri="{BB962C8B-B14F-4D97-AF65-F5344CB8AC3E}">
        <p14:creationId xmlns:p14="http://schemas.microsoft.com/office/powerpoint/2010/main" val="2051403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6378" y="568211"/>
            <a:ext cx="8229600" cy="857250"/>
          </a:xfrm>
        </p:spPr>
        <p:txBody>
          <a:bodyPr/>
          <a:lstStyle/>
          <a:p>
            <a:r>
              <a:rPr lang="en-US" dirty="0" smtClean="0"/>
              <a:t>Software Update Anywhere</a:t>
            </a:r>
            <a:endParaRPr lang="en-US"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82135" y="3354329"/>
            <a:ext cx="2252444" cy="1249200"/>
          </a:xfr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6617" y="1500410"/>
            <a:ext cx="2964371" cy="12492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3612" y="1500410"/>
            <a:ext cx="2210339" cy="1250156"/>
          </a:xfrm>
          <a:prstGeom prst="rect">
            <a:avLst/>
          </a:prstGeom>
        </p:spPr>
      </p:pic>
      <p:sp>
        <p:nvSpPr>
          <p:cNvPr id="12" name="TextBox 11"/>
          <p:cNvSpPr txBox="1"/>
          <p:nvPr/>
        </p:nvSpPr>
        <p:spPr>
          <a:xfrm>
            <a:off x="6494675" y="3039711"/>
            <a:ext cx="1534601" cy="369332"/>
          </a:xfrm>
          <a:prstGeom prst="rect">
            <a:avLst/>
          </a:prstGeom>
          <a:noFill/>
        </p:spPr>
        <p:txBody>
          <a:bodyPr wrap="square" rtlCol="0">
            <a:spAutoFit/>
          </a:bodyPr>
          <a:lstStyle/>
          <a:p>
            <a:r>
              <a:rPr lang="en-US" dirty="0" smtClean="0"/>
              <a:t>@ Home</a:t>
            </a:r>
            <a:endParaRPr lang="en-US" dirty="0"/>
          </a:p>
        </p:txBody>
      </p: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6378" y="3354329"/>
            <a:ext cx="2166973" cy="1249200"/>
          </a:xfrm>
          <a:prstGeom prst="rect">
            <a:avLst/>
          </a:prstGeom>
        </p:spPr>
      </p:pic>
      <p:sp>
        <p:nvSpPr>
          <p:cNvPr id="14" name="TextBox 13"/>
          <p:cNvSpPr txBox="1"/>
          <p:nvPr/>
        </p:nvSpPr>
        <p:spPr>
          <a:xfrm>
            <a:off x="406868" y="3039711"/>
            <a:ext cx="1534601" cy="369332"/>
          </a:xfrm>
          <a:prstGeom prst="rect">
            <a:avLst/>
          </a:prstGeom>
          <a:noFill/>
        </p:spPr>
        <p:txBody>
          <a:bodyPr wrap="square" rtlCol="0">
            <a:spAutoFit/>
          </a:bodyPr>
          <a:lstStyle/>
          <a:p>
            <a:r>
              <a:rPr lang="en-US" dirty="0" smtClean="0"/>
              <a:t>@ Dealer</a:t>
            </a:r>
            <a:endParaRPr lang="en-US" dirty="0"/>
          </a:p>
        </p:txBody>
      </p:sp>
      <p:sp>
        <p:nvSpPr>
          <p:cNvPr id="15" name="TextBox 14"/>
          <p:cNvSpPr txBox="1"/>
          <p:nvPr/>
        </p:nvSpPr>
        <p:spPr>
          <a:xfrm>
            <a:off x="4480885" y="1199661"/>
            <a:ext cx="2244363" cy="369332"/>
          </a:xfrm>
          <a:prstGeom prst="rect">
            <a:avLst/>
          </a:prstGeom>
          <a:noFill/>
        </p:spPr>
        <p:txBody>
          <a:bodyPr wrap="square" rtlCol="0">
            <a:spAutoFit/>
          </a:bodyPr>
          <a:lstStyle/>
          <a:p>
            <a:r>
              <a:rPr lang="en-US" dirty="0" smtClean="0"/>
              <a:t>@ Post Production</a:t>
            </a:r>
            <a:endParaRPr lang="en-US" dirty="0"/>
          </a:p>
        </p:txBody>
      </p:sp>
      <p:sp>
        <p:nvSpPr>
          <p:cNvPr id="16" name="TextBox 15"/>
          <p:cNvSpPr txBox="1"/>
          <p:nvPr/>
        </p:nvSpPr>
        <p:spPr>
          <a:xfrm>
            <a:off x="1564478" y="1199661"/>
            <a:ext cx="1687001" cy="369332"/>
          </a:xfrm>
          <a:prstGeom prst="rect">
            <a:avLst/>
          </a:prstGeom>
          <a:noFill/>
        </p:spPr>
        <p:txBody>
          <a:bodyPr wrap="square" rtlCol="0">
            <a:spAutoFit/>
          </a:bodyPr>
          <a:lstStyle/>
          <a:p>
            <a:r>
              <a:rPr lang="en-US" dirty="0" smtClean="0"/>
              <a:t>@ Production</a:t>
            </a:r>
            <a:endParaRPr lang="en-US" dirty="0"/>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34353" y="3354329"/>
            <a:ext cx="2442660" cy="1249200"/>
          </a:xfrm>
          <a:prstGeom prst="rect">
            <a:avLst/>
          </a:prstGeom>
        </p:spPr>
      </p:pic>
      <p:sp>
        <p:nvSpPr>
          <p:cNvPr id="18" name="TextBox 17"/>
          <p:cNvSpPr txBox="1"/>
          <p:nvPr/>
        </p:nvSpPr>
        <p:spPr>
          <a:xfrm>
            <a:off x="3230907" y="3039711"/>
            <a:ext cx="2532073" cy="369332"/>
          </a:xfrm>
          <a:prstGeom prst="rect">
            <a:avLst/>
          </a:prstGeom>
          <a:noFill/>
        </p:spPr>
        <p:txBody>
          <a:bodyPr wrap="square" rtlCol="0">
            <a:spAutoFit/>
          </a:bodyPr>
          <a:lstStyle/>
          <a:p>
            <a:r>
              <a:rPr lang="en-US" dirty="0" smtClean="0"/>
              <a:t>@ Enterprise/Fleet</a:t>
            </a:r>
            <a:endParaRPr lang="en-US" dirty="0"/>
          </a:p>
        </p:txBody>
      </p:sp>
    </p:spTree>
    <p:extLst>
      <p:ext uri="{BB962C8B-B14F-4D97-AF65-F5344CB8AC3E}">
        <p14:creationId xmlns:p14="http://schemas.microsoft.com/office/powerpoint/2010/main" val="3202406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Main Software Challenges</a:t>
            </a:r>
            <a:endParaRPr lang="en-US" dirty="0"/>
          </a:p>
        </p:txBody>
      </p:sp>
      <p:sp>
        <p:nvSpPr>
          <p:cNvPr id="5" name="Content Placeholder 1"/>
          <p:cNvSpPr>
            <a:spLocks noGrp="1"/>
          </p:cNvSpPr>
          <p:nvPr>
            <p:ph idx="1"/>
          </p:nvPr>
        </p:nvSpPr>
        <p:spPr>
          <a:xfrm>
            <a:off x="254001" y="1621148"/>
            <a:ext cx="8661400" cy="2874698"/>
          </a:xfrm>
          <a:solidFill>
            <a:srgbClr val="FFFFFF">
              <a:alpha val="74902"/>
            </a:srgbClr>
          </a:solidFill>
          <a:effectLst>
            <a:softEdge rad="31750"/>
          </a:effectLst>
        </p:spPr>
        <p:txBody>
          <a:bodyPr>
            <a:noAutofit/>
          </a:bodyPr>
          <a:lstStyle/>
          <a:p>
            <a:pPr>
              <a:lnSpc>
                <a:spcPct val="200000"/>
              </a:lnSpc>
            </a:pPr>
            <a:r>
              <a:rPr lang="en-US" sz="2300" dirty="0">
                <a:solidFill>
                  <a:srgbClr val="C00000"/>
                </a:solidFill>
              </a:rPr>
              <a:t>Challenge 1</a:t>
            </a:r>
            <a:r>
              <a:rPr lang="en-US" sz="2300" dirty="0"/>
              <a:t>: How do </a:t>
            </a:r>
            <a:r>
              <a:rPr lang="en-US" sz="2300" dirty="0" smtClean="0"/>
              <a:t>car manufacturers manage software versions when they are used to managing hardware parts?</a:t>
            </a:r>
            <a:endParaRPr lang="en-US" sz="2300" dirty="0"/>
          </a:p>
          <a:p>
            <a:pPr>
              <a:lnSpc>
                <a:spcPct val="200000"/>
              </a:lnSpc>
            </a:pPr>
            <a:r>
              <a:rPr lang="en-US" sz="2300" dirty="0" smtClean="0">
                <a:solidFill>
                  <a:srgbClr val="C00000"/>
                </a:solidFill>
              </a:rPr>
              <a:t>Challenge 2</a:t>
            </a:r>
            <a:r>
              <a:rPr lang="en-US" sz="2300" dirty="0" smtClean="0"/>
              <a:t>: How can the industry manage automotive software in the most secure, cost-effective and flexible way?</a:t>
            </a:r>
          </a:p>
        </p:txBody>
      </p:sp>
    </p:spTree>
    <p:extLst>
      <p:ext uri="{BB962C8B-B14F-4D97-AF65-F5344CB8AC3E}">
        <p14:creationId xmlns:p14="http://schemas.microsoft.com/office/powerpoint/2010/main" val="2039661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perils of selecting NON-standard</a:t>
            </a:r>
            <a:br>
              <a:rPr lang="en-US" dirty="0"/>
            </a:br>
            <a:r>
              <a:rPr lang="en-US" dirty="0"/>
              <a:t>= proprietary MDM protocols</a:t>
            </a:r>
          </a:p>
        </p:txBody>
      </p:sp>
      <p:sp>
        <p:nvSpPr>
          <p:cNvPr id="3" name="Content Placeholder 2"/>
          <p:cNvSpPr>
            <a:spLocks noGrp="1"/>
          </p:cNvSpPr>
          <p:nvPr>
            <p:ph idx="1"/>
          </p:nvPr>
        </p:nvSpPr>
        <p:spPr>
          <a:xfrm>
            <a:off x="457200" y="1719925"/>
            <a:ext cx="8229600" cy="3047338"/>
          </a:xfrm>
          <a:solidFill>
            <a:srgbClr val="FFFFFF">
              <a:alpha val="74902"/>
            </a:srgbClr>
          </a:solidFill>
          <a:effectLst>
            <a:softEdge rad="31750"/>
          </a:effectLst>
        </p:spPr>
        <p:txBody>
          <a:bodyPr vert="horz" lIns="91440" tIns="45720" rIns="91440" bIns="45720" rtlCol="0">
            <a:normAutofit/>
          </a:bodyPr>
          <a:lstStyle/>
          <a:p>
            <a:pPr>
              <a:lnSpc>
                <a:spcPct val="150000"/>
              </a:lnSpc>
            </a:pPr>
            <a:r>
              <a:rPr lang="en-US" sz="1500" dirty="0">
                <a:solidFill>
                  <a:schemeClr val="accent1"/>
                </a:solidFill>
              </a:rPr>
              <a:t>Standards survive </a:t>
            </a:r>
            <a:r>
              <a:rPr lang="en-US" sz="1500" dirty="0"/>
              <a:t>through turbulent times: How much has the size of a SAE governed 8mm socket wrench changed during the last 3 recessions?</a:t>
            </a:r>
          </a:p>
          <a:p>
            <a:pPr>
              <a:lnSpc>
                <a:spcPct val="150000"/>
              </a:lnSpc>
            </a:pPr>
            <a:r>
              <a:rPr lang="en-US" sz="1500" dirty="0" smtClean="0"/>
              <a:t>Proprietary interfaces/APIs </a:t>
            </a:r>
            <a:r>
              <a:rPr lang="en-US" sz="1500" dirty="0"/>
              <a:t>go through dramatic </a:t>
            </a:r>
            <a:r>
              <a:rPr lang="en-US" sz="1500" dirty="0">
                <a:solidFill>
                  <a:schemeClr val="accent1"/>
                </a:solidFill>
              </a:rPr>
              <a:t>changes</a:t>
            </a:r>
            <a:r>
              <a:rPr lang="en-US" sz="1500" dirty="0"/>
              <a:t> as </a:t>
            </a:r>
            <a:r>
              <a:rPr lang="en-US" sz="1500" dirty="0" smtClean="0"/>
              <a:t>a company </a:t>
            </a:r>
            <a:r>
              <a:rPr lang="en-US" sz="1500" dirty="0"/>
              <a:t>merges its technology to that of </a:t>
            </a:r>
            <a:r>
              <a:rPr lang="en-US" sz="1500" dirty="0" smtClean="0"/>
              <a:t>a new owner</a:t>
            </a:r>
          </a:p>
          <a:p>
            <a:pPr>
              <a:lnSpc>
                <a:spcPct val="150000"/>
              </a:lnSpc>
            </a:pPr>
            <a:r>
              <a:rPr lang="en-US" sz="1500" dirty="0"/>
              <a:t>Standards are significant in driving the automotive world forward, as evidenced by the many SAE and IEEE standards present in today’s modern vehicles. </a:t>
            </a:r>
            <a:endParaRPr lang="en-US" sz="1500" dirty="0" smtClean="0"/>
          </a:p>
          <a:p>
            <a:pPr lvl="1">
              <a:lnSpc>
                <a:spcPct val="150000"/>
              </a:lnSpc>
              <a:buFont typeface="Arial" panose="020B0604020202020204" pitchFamily="34" charset="0"/>
              <a:buChar char="•"/>
            </a:pPr>
            <a:r>
              <a:rPr lang="en-US" sz="1300" dirty="0" smtClean="0">
                <a:solidFill>
                  <a:schemeClr val="accent1"/>
                </a:solidFill>
              </a:rPr>
              <a:t>Interoperability</a:t>
            </a:r>
            <a:r>
              <a:rPr lang="en-US" sz="1300" dirty="0" smtClean="0"/>
              <a:t> </a:t>
            </a:r>
            <a:r>
              <a:rPr lang="en-US" sz="1300" dirty="0"/>
              <a:t>of tooling, parts, cross-geography portability, and dual sourcing of technology </a:t>
            </a:r>
            <a:endParaRPr lang="en-US" sz="1300" dirty="0" smtClean="0"/>
          </a:p>
          <a:p>
            <a:pPr lvl="1">
              <a:lnSpc>
                <a:spcPct val="150000"/>
              </a:lnSpc>
              <a:buFont typeface="Arial" panose="020B0604020202020204" pitchFamily="34" charset="0"/>
              <a:buChar char="•"/>
            </a:pPr>
            <a:r>
              <a:rPr lang="en-US" sz="1300" dirty="0" smtClean="0"/>
              <a:t>Ensuring </a:t>
            </a:r>
            <a:r>
              <a:rPr lang="en-US" sz="1300" dirty="0"/>
              <a:t>that </a:t>
            </a:r>
            <a:r>
              <a:rPr lang="en-US" sz="1300" dirty="0">
                <a:solidFill>
                  <a:schemeClr val="accent1"/>
                </a:solidFill>
              </a:rPr>
              <a:t>quality</a:t>
            </a:r>
            <a:r>
              <a:rPr lang="en-US" sz="1300" dirty="0"/>
              <a:t> continues to improve year over </a:t>
            </a:r>
            <a:r>
              <a:rPr lang="en-US" sz="1300" dirty="0" smtClean="0"/>
              <a:t>year</a:t>
            </a:r>
            <a:endParaRPr lang="en-US" sz="13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 y="1042147"/>
            <a:ext cx="2049318" cy="2049318"/>
          </a:xfrm>
          <a:prstGeom prst="rect">
            <a:avLst/>
          </a:prstGeom>
        </p:spPr>
      </p:pic>
    </p:spTree>
    <p:extLst>
      <p:ext uri="{BB962C8B-B14F-4D97-AF65-F5344CB8AC3E}">
        <p14:creationId xmlns:p14="http://schemas.microsoft.com/office/powerpoint/2010/main" val="291984921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2680</TotalTime>
  <Words>985</Words>
  <Application>Microsoft Macintosh PowerPoint</Application>
  <PresentationFormat>On-screen Show (16:9)</PresentationFormat>
  <Paragraphs>156</Paragraphs>
  <Slides>17</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19" baseType="lpstr">
      <vt:lpstr>Office Theme</vt:lpstr>
      <vt:lpstr>Picture</vt:lpstr>
      <vt:lpstr>PowerPoint Presentation</vt:lpstr>
      <vt:lpstr>Managing the Accelerating Amount of Software in Cars</vt:lpstr>
      <vt:lpstr>Automotive Industry Transformation</vt:lpstr>
      <vt:lpstr>PowerPoint Presentation</vt:lpstr>
      <vt:lpstr>Software on Wheels</vt:lpstr>
      <vt:lpstr>Elon Musk, CEO, Tesla</vt:lpstr>
      <vt:lpstr>Software Update Anywhere</vt:lpstr>
      <vt:lpstr>Main Software Challenges</vt:lpstr>
      <vt:lpstr>the perils of selecting NON-standard = proprietary MDM protocols</vt:lpstr>
      <vt:lpstr>Open Mobile Alliance</vt:lpstr>
      <vt:lpstr>OMA-Device Management Software Component Management Object</vt:lpstr>
      <vt:lpstr>PowerPoint Presentation</vt:lpstr>
      <vt:lpstr>PowerPoint Presentation</vt:lpstr>
      <vt:lpstr>Operators Are Reaching Beyond Mobile</vt:lpstr>
      <vt:lpstr>Everyone Benefits</vt:lpstr>
      <vt:lpstr>Automotive SCOMO demonstration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Checkers McGee</dc:creator>
  <cp:lastModifiedBy>Elizabeth Rose</cp:lastModifiedBy>
  <cp:revision>68</cp:revision>
  <dcterms:created xsi:type="dcterms:W3CDTF">2013-01-09T22:19:17Z</dcterms:created>
  <dcterms:modified xsi:type="dcterms:W3CDTF">2014-05-07T21:53:38Z</dcterms:modified>
</cp:coreProperties>
</file>