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7" r:id="rId2"/>
    <p:sldId id="292" r:id="rId3"/>
    <p:sldId id="270" r:id="rId4"/>
    <p:sldId id="291" r:id="rId5"/>
    <p:sldId id="293" r:id="rId6"/>
    <p:sldId id="273" r:id="rId7"/>
    <p:sldId id="281" r:id="rId8"/>
    <p:sldId id="286" r:id="rId9"/>
    <p:sldId id="288" r:id="rId10"/>
    <p:sldId id="285" r:id="rId11"/>
    <p:sldId id="279" r:id="rId12"/>
    <p:sldId id="280" r:id="rId13"/>
    <p:sldId id="284"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EBB3"/>
    <a:srgbClr val="FFFF9F"/>
    <a:srgbClr val="FFF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29" autoAdjust="0"/>
  </p:normalViewPr>
  <p:slideViewPr>
    <p:cSldViewPr>
      <p:cViewPr>
        <p:scale>
          <a:sx n="96" d="100"/>
          <a:sy n="96" d="100"/>
        </p:scale>
        <p:origin x="-80" y="-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3EDD81-A1FD-4E77-8FE3-205678DE2E61}" type="datetimeFigureOut">
              <a:rPr lang="en-US" smtClean="0"/>
              <a:t>8/7/14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3DD97C-FD06-46FD-8639-13477A74506F}" type="slidenum">
              <a:rPr lang="en-US" smtClean="0"/>
              <a:t>‹#›</a:t>
            </a:fld>
            <a:endParaRPr lang="en-US"/>
          </a:p>
        </p:txBody>
      </p:sp>
    </p:spTree>
    <p:extLst>
      <p:ext uri="{BB962C8B-B14F-4D97-AF65-F5344CB8AC3E}">
        <p14:creationId xmlns:p14="http://schemas.microsoft.com/office/powerpoint/2010/main" val="1707165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4" name="Slide Number Placeholder 3"/>
          <p:cNvSpPr>
            <a:spLocks noGrp="1"/>
          </p:cNvSpPr>
          <p:nvPr>
            <p:ph type="sldNum" sz="quarter" idx="10"/>
          </p:nvPr>
        </p:nvSpPr>
        <p:spPr/>
        <p:txBody>
          <a:bodyPr/>
          <a:lstStyle/>
          <a:p>
            <a:pPr>
              <a:defRPr/>
            </a:pPr>
            <a:fld id="{81297E40-B4B1-4207-816B-6041CD49F4A0}" type="slidenum">
              <a:rPr lang="en-US" smtClean="0"/>
              <a:pPr>
                <a:defRPr/>
              </a:pPr>
              <a:t>2</a:t>
            </a:fld>
            <a:endParaRPr lang="en-US" dirty="0"/>
          </a:p>
        </p:txBody>
      </p:sp>
      <p:sp>
        <p:nvSpPr>
          <p:cNvPr id="5" name="Notes Placeholder 4"/>
          <p:cNvSpPr>
            <a:spLocks noGrp="1"/>
          </p:cNvSpPr>
          <p:nvPr>
            <p:ph type="body" sz="quarter" idx="11"/>
          </p:nvPr>
        </p:nvSpPr>
        <p:spPr/>
        <p:txBody>
          <a:bodyPr/>
          <a:lstStyle/>
          <a:p>
            <a:r>
              <a:rPr lang="en-US" dirty="0"/>
              <a:t>In the context of OMA device management, a Windows Mobile device can be viewed as a hierarchical tree structure where the interior nodes and leaf nodes of the tree are the device settings and the leaf node values are the device setting values. You configure the device by manipulating the nodes. You access a node by specifying a hierarchical path to the node, called the Universal Resource Identifier (URI), starting from the root. </a:t>
            </a:r>
          </a:p>
        </p:txBody>
      </p:sp>
    </p:spTree>
    <p:extLst>
      <p:ext uri="{BB962C8B-B14F-4D97-AF65-F5344CB8AC3E}">
        <p14:creationId xmlns:p14="http://schemas.microsoft.com/office/powerpoint/2010/main" val="2559763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DDS is a data-centric middleware standard with roots in high-performance defense, industrial, and embedded applications</a:t>
            </a:r>
            <a:r>
              <a:rPr lang="en-US" dirty="0" smtClean="0"/>
              <a:t>.</a:t>
            </a:r>
          </a:p>
          <a:p>
            <a:r>
              <a:rPr lang="en-US" dirty="0"/>
              <a:t>AMQP is message-centric middleware that arose from the banking industry. </a:t>
            </a:r>
            <a:endParaRPr lang="en-US" dirty="0" smtClean="0"/>
          </a:p>
          <a:p>
            <a:r>
              <a:rPr lang="en-US" dirty="0" smtClean="0"/>
              <a:t>MQTT: Message Queueing Telemetry Transport</a:t>
            </a:r>
          </a:p>
          <a:p>
            <a:r>
              <a:rPr lang="en-US" dirty="0" smtClean="0"/>
              <a:t>XMPP: Extensible Messaging and Presence Protocol</a:t>
            </a:r>
            <a:endParaRPr lang="en-US" dirty="0"/>
          </a:p>
        </p:txBody>
      </p:sp>
      <p:sp>
        <p:nvSpPr>
          <p:cNvPr id="4" name="Slide Number Placeholder 3"/>
          <p:cNvSpPr>
            <a:spLocks noGrp="1"/>
          </p:cNvSpPr>
          <p:nvPr>
            <p:ph type="sldNum" sz="quarter" idx="10"/>
          </p:nvPr>
        </p:nvSpPr>
        <p:spPr/>
        <p:txBody>
          <a:bodyPr/>
          <a:lstStyle/>
          <a:p>
            <a:fld id="{023DD97C-FD06-46FD-8639-13477A74506F}" type="slidenum">
              <a:rPr lang="en-US" smtClean="0"/>
              <a:t>3</a:t>
            </a:fld>
            <a:endParaRPr lang="en-US"/>
          </a:p>
        </p:txBody>
      </p:sp>
    </p:spTree>
    <p:extLst>
      <p:ext uri="{BB962C8B-B14F-4D97-AF65-F5344CB8AC3E}">
        <p14:creationId xmlns:p14="http://schemas.microsoft.com/office/powerpoint/2010/main" val="513252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4" name="Slide Number Placeholder 3"/>
          <p:cNvSpPr>
            <a:spLocks noGrp="1"/>
          </p:cNvSpPr>
          <p:nvPr>
            <p:ph type="sldNum" sz="quarter" idx="10"/>
          </p:nvPr>
        </p:nvSpPr>
        <p:spPr/>
        <p:txBody>
          <a:bodyPr/>
          <a:lstStyle/>
          <a:p>
            <a:pPr>
              <a:defRPr/>
            </a:pPr>
            <a:fld id="{81297E40-B4B1-4207-816B-6041CD49F4A0}" type="slidenum">
              <a:rPr lang="en-US" smtClean="0"/>
              <a:pPr>
                <a:defRPr/>
              </a:pPr>
              <a:t>5</a:t>
            </a:fld>
            <a:endParaRPr lang="en-US" dirty="0"/>
          </a:p>
        </p:txBody>
      </p:sp>
      <p:sp>
        <p:nvSpPr>
          <p:cNvPr id="5" name="Notes Placeholder 4"/>
          <p:cNvSpPr>
            <a:spLocks noGrp="1"/>
          </p:cNvSpPr>
          <p:nvPr>
            <p:ph type="body" sz="quarter" idx="11"/>
          </p:nvPr>
        </p:nvSpPr>
        <p:spPr/>
        <p:txBody>
          <a:bodyPr/>
          <a:lstStyle/>
          <a:p>
            <a:r>
              <a:rPr lang="en-US" dirty="0"/>
              <a:t>In the context of OMA device management, a Windows Mobile device can be viewed as a hierarchical tree structure where the interior nodes and leaf nodes of the tree are the device settings and the leaf node values are the device setting values. You configure the device by manipulating the nodes. You access a node by specifying a hierarchical path to the node, called the Universal Resource Identifier (URI), starting from the root. </a:t>
            </a:r>
          </a:p>
        </p:txBody>
      </p:sp>
    </p:spTree>
    <p:extLst>
      <p:ext uri="{BB962C8B-B14F-4D97-AF65-F5344CB8AC3E}">
        <p14:creationId xmlns:p14="http://schemas.microsoft.com/office/powerpoint/2010/main" val="2559763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CF6739-D716-4B8D-A32A-F61F979528AD}" type="datetimeFigureOut">
              <a:rPr lang="en-US" smtClean="0"/>
              <a:pPr/>
              <a:t>8/7/14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CF6739-D716-4B8D-A32A-F61F979528AD}" type="datetimeFigureOut">
              <a:rPr lang="en-US" smtClean="0"/>
              <a:pPr/>
              <a:t>8/7/14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CF6739-D716-4B8D-A32A-F61F979528AD}" type="datetimeFigureOut">
              <a:rPr lang="en-US" smtClean="0"/>
              <a:pPr/>
              <a:t>8/7/14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4"/>
          </p:nvPr>
        </p:nvSpPr>
        <p:spPr>
          <a:xfrm>
            <a:off x="4459703" y="6314323"/>
            <a:ext cx="505327" cy="263525"/>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a:t>
            </a:fld>
            <a:endParaRPr lang="en-US" dirty="0"/>
          </a:p>
        </p:txBody>
      </p:sp>
    </p:spTree>
    <p:extLst>
      <p:ext uri="{BB962C8B-B14F-4D97-AF65-F5344CB8AC3E}">
        <p14:creationId xmlns:p14="http://schemas.microsoft.com/office/powerpoint/2010/main" val="3387047823"/>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271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CF6739-D716-4B8D-A32A-F61F979528AD}" type="datetimeFigureOut">
              <a:rPr lang="en-US" smtClean="0"/>
              <a:pPr/>
              <a:t>8/7/14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CF6739-D716-4B8D-A32A-F61F979528AD}" type="datetimeFigureOut">
              <a:rPr lang="en-US" smtClean="0"/>
              <a:pPr/>
              <a:t>8/7/14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CF6739-D716-4B8D-A32A-F61F979528AD}" type="datetimeFigureOut">
              <a:rPr lang="en-US" smtClean="0"/>
              <a:pPr/>
              <a:t>8/7/14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CF6739-D716-4B8D-A32A-F61F979528AD}" type="datetimeFigureOut">
              <a:rPr lang="en-US" smtClean="0"/>
              <a:pPr/>
              <a:t>8/7/14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CF6739-D716-4B8D-A32A-F61F979528AD}" type="datetimeFigureOut">
              <a:rPr lang="en-US" smtClean="0"/>
              <a:pPr/>
              <a:t>8/7/14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CF6739-D716-4B8D-A32A-F61F979528AD}" type="datetimeFigureOut">
              <a:rPr lang="en-US" smtClean="0"/>
              <a:pPr/>
              <a:t>8/7/14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CF6739-D716-4B8D-A32A-F61F979528AD}" type="datetimeFigureOut">
              <a:rPr lang="en-US" smtClean="0"/>
              <a:pPr/>
              <a:t>8/7/14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CF6739-D716-4B8D-A32A-F61F979528AD}" type="datetimeFigureOut">
              <a:rPr lang="en-US" smtClean="0"/>
              <a:pPr/>
              <a:t>8/7/14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9802E-E093-48BD-B3EB-393E53E9120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F6739-D716-4B8D-A32A-F61F979528AD}" type="datetimeFigureOut">
              <a:rPr lang="en-US" smtClean="0"/>
              <a:pPr/>
              <a:t>8/7/14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E9802E-E093-48BD-B3EB-393E53E9120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png"/><Relationship Id="rId3" Type="http://schemas.openxmlformats.org/officeDocument/2006/relationships/hyperlink" Target="http://member.openmobilealliance.org/ftp/Public_documents/DM/2013/OMA-DM-2013-0112-INP_oneM2M_OMA_BBF_collaboration.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member.openmobilealliance.org/ftp/Public_documents/DM/2013/OMA-DM-2013-0112-INP_oneM2M_OMA_BBF_collaboration.zip" TargetMode="External"/><Relationship Id="rId4" Type="http://schemas.openxmlformats.org/officeDocument/2006/relationships/oleObject" Target="../embeddings/oleObject1.bin"/><Relationship Id="rId5" Type="http://schemas.openxmlformats.org/officeDocument/2006/relationships/image" Target="../media/image20.e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member.openmobilealliance.org/ftp/Public_documents/DM/DM-GwMO/Permanent_documents/OMA-AD-GwMO-V1_1-20130625-C.zip" TargetMode="External"/><Relationship Id="rId4" Type="http://schemas.openxmlformats.org/officeDocument/2006/relationships/hyperlink" Target="http://member.openmobilealliance.org/ftp/Public_documents/DM/DM-GwMO/Permanent_documents/OMA-TS-GwMO-V1_1-20140217-D.zip" TargetMode="External"/><Relationship Id="rId5" Type="http://schemas.openxmlformats.org/officeDocument/2006/relationships/hyperlink" Target="http://member.openmobilealliance.org/ftp/Public_documents/DM/MgmtPolicyMO/Permanent_documents/OMA-TS-MgmtPolicyMO-V1_0-20131218-D.zip" TargetMode="External"/><Relationship Id="rId6" Type="http://schemas.openxmlformats.org/officeDocument/2006/relationships/hyperlink" Target="http://member.openmobilealliance.org/ftp/Public_documents/DM/DM-GwMO/Permanent_documents/OMA-TS-GwMO_ZigBeeMO-V1_0-20140217-D.zip" TargetMode="External"/><Relationship Id="rId7" Type="http://schemas.openxmlformats.org/officeDocument/2006/relationships/hyperlink" Target="http://member.openmobilealliance.org/ftp/Public_documents/TP/2013/OMA-TP-2013-0005-INP_GwMO_V1_1_RD_presentation_for_information.zip" TargetMode="External"/><Relationship Id="rId8" Type="http://schemas.openxmlformats.org/officeDocument/2006/relationships/hyperlink" Target="http://member.openmobilealliance.org/ftp/Public_documents/TP/2013/OMA-TP-2013-0193-INP_GwMO_v1_1_AD_Presentation_for_Information.zip" TargetMode="External"/><Relationship Id="rId1" Type="http://schemas.openxmlformats.org/officeDocument/2006/relationships/slideLayout" Target="../slideLayouts/slideLayout5.xml"/><Relationship Id="rId2" Type="http://schemas.openxmlformats.org/officeDocument/2006/relationships/hyperlink" Target="http://member.openmobilealliance.org/ftp/Public_documents/DM/DM-GwMO/Permanent_documents/OMA-RD-GwMO-V1_1-20130226-C.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1" Type="http://schemas.openxmlformats.org/officeDocument/2006/relationships/slideLayout" Target="../slideLayouts/slideLayout5.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jpeg"/><Relationship Id="rId1" Type="http://schemas.openxmlformats.org/officeDocument/2006/relationships/slideLayout" Target="../slideLayouts/slideLayout5.xml"/><Relationship Id="rId2"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33400" y="4495800"/>
            <a:ext cx="83058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smtClean="0"/>
          </a:p>
          <a:p>
            <a:endParaRPr lang="en-US" sz="1600" b="1" dirty="0" smtClean="0"/>
          </a:p>
          <a:p>
            <a:r>
              <a:rPr lang="en-US" b="1" dirty="0" smtClean="0"/>
              <a:t>Beyond </a:t>
            </a:r>
            <a:r>
              <a:rPr lang="en-US" b="1" dirty="0"/>
              <a:t>traditional M2M to the </a:t>
            </a:r>
            <a:r>
              <a:rPr lang="en-US" b="1" dirty="0" err="1" smtClean="0"/>
              <a:t>IoT</a:t>
            </a:r>
            <a:r>
              <a:rPr lang="en-US" b="1" dirty="0" smtClean="0"/>
              <a:t>: </a:t>
            </a:r>
            <a:r>
              <a:rPr lang="en-US" b="1" dirty="0"/>
              <a:t>Aggregating Disparate Data Protocols on the </a:t>
            </a:r>
            <a:r>
              <a:rPr lang="en-US" b="1" dirty="0" err="1" smtClean="0"/>
              <a:t>IoT</a:t>
            </a:r>
            <a:endParaRPr lang="en-US" b="1" dirty="0" smtClean="0"/>
          </a:p>
          <a:p>
            <a:r>
              <a:rPr lang="en-US" sz="1600" b="1" dirty="0"/>
              <a:t>-</a:t>
            </a:r>
            <a:r>
              <a:rPr lang="en-US" sz="1600" b="1" dirty="0" smtClean="0"/>
              <a:t>Eshwar </a:t>
            </a:r>
            <a:r>
              <a:rPr lang="en-US" sz="1600" b="1" dirty="0"/>
              <a:t>Pittampalli, Ph.D</a:t>
            </a:r>
            <a:r>
              <a:rPr lang="en-US" sz="1600" b="1" dirty="0" smtClean="0"/>
              <a:t>., Director</a:t>
            </a:r>
            <a:r>
              <a:rPr lang="en-US" sz="1600" b="1" dirty="0"/>
              <a:t>, Market </a:t>
            </a:r>
            <a:r>
              <a:rPr lang="en-US" sz="1600" b="1" dirty="0" smtClean="0"/>
              <a:t>Development; OMA</a:t>
            </a:r>
            <a:endParaRPr lang="en-US" sz="1600" b="1" dirty="0"/>
          </a:p>
          <a:p>
            <a:pPr algn="ctr"/>
            <a:endParaRPr lang="en-US" sz="1600" dirty="0"/>
          </a:p>
          <a:p>
            <a:pPr algn="ct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066800"/>
            <a:ext cx="7239000" cy="4572000"/>
          </a:xfrm>
          <a:prstGeom prst="rect">
            <a:avLst/>
          </a:prstGeom>
          <a:solidFill>
            <a:srgbClr val="FFFF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7" descr="C:\Documents and Settings\mcauley\Local Settings\Temp\wz83a6\oneM2M\oneM2M-Lo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4675" y="1207248"/>
            <a:ext cx="3143250" cy="214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1524000" y="4489294"/>
            <a:ext cx="6373906" cy="946741"/>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6" name="Title 1"/>
          <p:cNvSpPr>
            <a:spLocks noGrp="1"/>
          </p:cNvSpPr>
          <p:nvPr>
            <p:ph type="ctrTitle" idx="4294967295"/>
          </p:nvPr>
        </p:nvSpPr>
        <p:spPr bwMode="auto">
          <a:xfrm>
            <a:off x="1600200" y="3276600"/>
            <a:ext cx="6019800" cy="11385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eaLnBrk="1" hangingPunct="1"/>
            <a:r>
              <a:rPr lang="en-US" altLang="en-US" sz="2800" dirty="0" smtClean="0"/>
              <a:t>DM Collaboration – OMA &amp; BBF</a:t>
            </a:r>
            <a:endParaRPr lang="en-US" altLang="en-US" sz="2800" b="1" dirty="0" smtClean="0">
              <a:solidFill>
                <a:srgbClr val="A0A0A3"/>
              </a:solidFill>
            </a:endParaRPr>
          </a:p>
        </p:txBody>
      </p:sp>
      <p:sp>
        <p:nvSpPr>
          <p:cNvPr id="3077" name="TextBox 4"/>
          <p:cNvSpPr txBox="1">
            <a:spLocks noChangeArrowheads="1"/>
          </p:cNvSpPr>
          <p:nvPr/>
        </p:nvSpPr>
        <p:spPr bwMode="auto">
          <a:xfrm>
            <a:off x="1675520" y="4478920"/>
            <a:ext cx="43820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1200" dirty="0">
                <a:solidFill>
                  <a:srgbClr val="B42025"/>
                </a:solidFill>
              </a:rPr>
              <a:t>Group Name: WG5 - MAS</a:t>
            </a:r>
          </a:p>
          <a:p>
            <a:pPr eaLnBrk="1" hangingPunct="1"/>
            <a:r>
              <a:rPr lang="en-US" altLang="en-US" sz="1200" dirty="0">
                <a:solidFill>
                  <a:srgbClr val="B42025"/>
                </a:solidFill>
              </a:rPr>
              <a:t>Source: Tim Carey, ALU, timothy.carey@alcatel-lucent.com</a:t>
            </a:r>
          </a:p>
          <a:p>
            <a:pPr eaLnBrk="1" hangingPunct="1"/>
            <a:r>
              <a:rPr lang="en-US" altLang="en-US" sz="1200" dirty="0">
                <a:solidFill>
                  <a:srgbClr val="B42025"/>
                </a:solidFill>
              </a:rPr>
              <a:t>Meeting Date: 2013-09-30</a:t>
            </a:r>
          </a:p>
          <a:p>
            <a:pPr eaLnBrk="1" hangingPunct="1"/>
            <a:r>
              <a:rPr lang="en-US" altLang="en-US" sz="1200" dirty="0">
                <a:solidFill>
                  <a:srgbClr val="B42025"/>
                </a:solidFill>
              </a:rPr>
              <a:t>Agenda Item: TP#7 MAS</a:t>
            </a:r>
          </a:p>
        </p:txBody>
      </p:sp>
      <p:sp>
        <p:nvSpPr>
          <p:cNvPr id="3" name="TextBox 2"/>
          <p:cNvSpPr txBox="1"/>
          <p:nvPr/>
        </p:nvSpPr>
        <p:spPr>
          <a:xfrm>
            <a:off x="932924" y="5638800"/>
            <a:ext cx="6915676" cy="338554"/>
          </a:xfrm>
          <a:prstGeom prst="rect">
            <a:avLst/>
          </a:prstGeom>
          <a:noFill/>
        </p:spPr>
        <p:txBody>
          <a:bodyPr wrap="none" rtlCol="0">
            <a:spAutoFit/>
          </a:bodyPr>
          <a:lstStyle/>
          <a:p>
            <a:r>
              <a:rPr lang="en-US" sz="800" dirty="0" smtClean="0"/>
              <a:t>Slide borrowed from: </a:t>
            </a:r>
            <a:r>
              <a:rPr lang="en-US" sz="800" u="sng" dirty="0">
                <a:hlinkClick r:id="rId3"/>
              </a:rPr>
              <a:t>http://member.openmobilealliance.org/ftp/Public_documents/DM/2013/OMA-DM-2013-0112-INP_oneM2M_OMA_BBF_collaboration.zip</a:t>
            </a:r>
            <a:endParaRPr lang="en-US" sz="800" dirty="0"/>
          </a:p>
          <a:p>
            <a:endParaRPr lang="en-US" sz="800" dirty="0"/>
          </a:p>
        </p:txBody>
      </p:sp>
      <p:sp>
        <p:nvSpPr>
          <p:cNvPr id="5" name="TextBox 4"/>
          <p:cNvSpPr txBox="1"/>
          <p:nvPr/>
        </p:nvSpPr>
        <p:spPr>
          <a:xfrm>
            <a:off x="381000" y="6324600"/>
            <a:ext cx="184731" cy="369332"/>
          </a:xfrm>
          <a:prstGeom prst="rect">
            <a:avLst/>
          </a:prstGeom>
          <a:noFill/>
        </p:spPr>
        <p:txBody>
          <a:bodyPr wrap="none" rtlCol="0">
            <a:spAutoFit/>
          </a:bodyPr>
          <a:lstStyle/>
          <a:p>
            <a:endParaRPr lang="en-US" dirty="0"/>
          </a:p>
        </p:txBody>
      </p:sp>
      <p:sp>
        <p:nvSpPr>
          <p:cNvPr id="11" name="TextBox 10"/>
          <p:cNvSpPr txBox="1"/>
          <p:nvPr/>
        </p:nvSpPr>
        <p:spPr>
          <a:xfrm>
            <a:off x="228600" y="5867400"/>
            <a:ext cx="8686799" cy="353943"/>
          </a:xfrm>
          <a:prstGeom prst="rect">
            <a:avLst/>
          </a:prstGeom>
          <a:solidFill>
            <a:srgbClr val="D0EBB3"/>
          </a:solidFill>
        </p:spPr>
        <p:txBody>
          <a:bodyPr wrap="square" rtlCol="0">
            <a:spAutoFit/>
          </a:bodyPr>
          <a:lstStyle/>
          <a:p>
            <a:r>
              <a:rPr lang="en-US" sz="1700" dirty="0" smtClean="0"/>
              <a:t>Collaboration between OMA &amp;oneM2M- Not to add any more to existing </a:t>
            </a:r>
            <a:r>
              <a:rPr lang="en-US" sz="1700" u="sng" dirty="0" smtClean="0"/>
              <a:t>disparate protocols</a:t>
            </a:r>
            <a:endParaRPr lang="en-US" sz="1700" u="sng" dirty="0"/>
          </a:p>
        </p:txBody>
      </p:sp>
      <p:sp>
        <p:nvSpPr>
          <p:cNvPr id="12" name="Rectangle 6"/>
          <p:cNvSpPr txBox="1">
            <a:spLocks noChangeArrowheads="1"/>
          </p:cNvSpPr>
          <p:nvPr/>
        </p:nvSpPr>
        <p:spPr>
          <a:xfrm>
            <a:off x="457200" y="609600"/>
            <a:ext cx="8229600" cy="71596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ltLang="ko-KR" sz="2400" dirty="0" smtClean="0"/>
              <a:t>Collaboration with oneM2M</a:t>
            </a:r>
            <a:endParaRPr lang="en-GB" altLang="ko-KR" sz="2400" dirty="0"/>
          </a:p>
        </p:txBody>
      </p:sp>
    </p:spTree>
    <p:extLst>
      <p:ext uri="{BB962C8B-B14F-4D97-AF65-F5344CB8AC3E}">
        <p14:creationId xmlns:p14="http://schemas.microsoft.com/office/powerpoint/2010/main" val="14774489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143000"/>
            <a:ext cx="7239000" cy="4572000"/>
          </a:xfrm>
          <a:prstGeom prst="rect">
            <a:avLst/>
          </a:prstGeom>
          <a:solidFill>
            <a:srgbClr val="FFFF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bwMode="auto">
          <a:xfrm>
            <a:off x="1524000" y="2057400"/>
            <a:ext cx="6019800"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marL="342900" indent="-342900" eaLnBrk="1" hangingPunct="1">
              <a:buFont typeface="Arial" panose="020B0604020202020204" pitchFamily="34" charset="0"/>
              <a:buChar char="•"/>
            </a:pPr>
            <a:r>
              <a:rPr lang="en-US" altLang="en-US" dirty="0" smtClean="0"/>
              <a:t>Discuss if we should begin to collaborate with OMA and BBF on DM Server Interaction</a:t>
            </a:r>
          </a:p>
          <a:p>
            <a:pPr lvl="1" eaLnBrk="1" hangingPunct="1"/>
            <a:r>
              <a:rPr lang="en-US" altLang="en-US" dirty="0" smtClean="0">
                <a:solidFill>
                  <a:srgbClr val="FF0000"/>
                </a:solidFill>
              </a:rPr>
              <a:t>-Define a framework and requirements for the interaction between the M2M Service Layer and the Device Management Layer via the </a:t>
            </a:r>
            <a:r>
              <a:rPr lang="en-US" altLang="en-US" dirty="0" err="1" smtClean="0">
                <a:solidFill>
                  <a:srgbClr val="FF0000"/>
                </a:solidFill>
              </a:rPr>
              <a:t>ms</a:t>
            </a:r>
            <a:r>
              <a:rPr lang="en-US" altLang="en-US" dirty="0" smtClean="0">
                <a:solidFill>
                  <a:srgbClr val="FF0000"/>
                </a:solidFill>
              </a:rPr>
              <a:t> interface</a:t>
            </a:r>
          </a:p>
        </p:txBody>
      </p:sp>
      <p:sp>
        <p:nvSpPr>
          <p:cNvPr id="4" name="Title 1"/>
          <p:cNvSpPr>
            <a:spLocks noGrp="1"/>
          </p:cNvSpPr>
          <p:nvPr>
            <p:ph type="title"/>
          </p:nvPr>
        </p:nvSpPr>
        <p:spPr bwMode="auto">
          <a:xfrm>
            <a:off x="2057400" y="1295400"/>
            <a:ext cx="4953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l" eaLnBrk="1" hangingPunct="1"/>
            <a:r>
              <a:rPr lang="en-US" altLang="en-US" sz="2800" dirty="0" smtClean="0">
                <a:solidFill>
                  <a:srgbClr val="FF0000"/>
                </a:solidFill>
              </a:rPr>
              <a:t>DM Collaboration – OMA &amp; BBF</a:t>
            </a:r>
          </a:p>
        </p:txBody>
      </p:sp>
      <p:sp>
        <p:nvSpPr>
          <p:cNvPr id="5" name="TextBox 4"/>
          <p:cNvSpPr txBox="1"/>
          <p:nvPr/>
        </p:nvSpPr>
        <p:spPr>
          <a:xfrm>
            <a:off x="457200" y="6019800"/>
            <a:ext cx="6915676" cy="338554"/>
          </a:xfrm>
          <a:prstGeom prst="rect">
            <a:avLst/>
          </a:prstGeom>
          <a:noFill/>
        </p:spPr>
        <p:txBody>
          <a:bodyPr wrap="none" rtlCol="0">
            <a:spAutoFit/>
          </a:bodyPr>
          <a:lstStyle/>
          <a:p>
            <a:r>
              <a:rPr lang="en-US" sz="800" dirty="0" smtClean="0"/>
              <a:t>Slide borrowed from: </a:t>
            </a:r>
            <a:r>
              <a:rPr lang="en-US" sz="800" u="sng" dirty="0">
                <a:hlinkClick r:id="rId3"/>
              </a:rPr>
              <a:t>http://member.openmobilealliance.org/ftp/Public_documents/DM/2013/OMA-DM-2013-0112-INP_oneM2M_OMA_BBF_collaboration.zip</a:t>
            </a:r>
            <a:endParaRPr lang="en-US" sz="800" dirty="0"/>
          </a:p>
          <a:p>
            <a:endParaRPr lang="en-US" sz="800" dirty="0"/>
          </a:p>
        </p:txBody>
      </p:sp>
      <p:graphicFrame>
        <p:nvGraphicFramePr>
          <p:cNvPr id="6" name="Object 5"/>
          <p:cNvGraphicFramePr>
            <a:graphicFrameLocks noChangeAspect="1"/>
          </p:cNvGraphicFramePr>
          <p:nvPr>
            <p:extLst>
              <p:ext uri="{D42A27DB-BD31-4B8C-83A1-F6EECF244321}">
                <p14:modId xmlns:p14="http://schemas.microsoft.com/office/powerpoint/2010/main" val="4195300468"/>
              </p:ext>
            </p:extLst>
          </p:nvPr>
        </p:nvGraphicFramePr>
        <p:xfrm>
          <a:off x="4114800" y="4267200"/>
          <a:ext cx="4114800" cy="1371600"/>
        </p:xfrm>
        <a:graphic>
          <a:graphicData uri="http://schemas.openxmlformats.org/presentationml/2006/ole">
            <mc:AlternateContent xmlns:mc="http://schemas.openxmlformats.org/markup-compatibility/2006">
              <mc:Choice xmlns:v="urn:schemas-microsoft-com:vml" Requires="v">
                <p:oleObj spid="_x0000_s4157" name="Visio" r:id="rId4" imgW="7421632" imgH="2473470" progId="Visio.Drawing.11">
                  <p:embed/>
                </p:oleObj>
              </mc:Choice>
              <mc:Fallback>
                <p:oleObj name="Visio" r:id="rId4" imgW="7421632" imgH="2473470"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267200"/>
                        <a:ext cx="4114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7996225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143000"/>
            <a:ext cx="7239000" cy="4572000"/>
          </a:xfrm>
          <a:prstGeom prst="rect">
            <a:avLst/>
          </a:prstGeom>
          <a:solidFill>
            <a:srgbClr val="FFFF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bwMode="auto">
          <a:xfrm>
            <a:off x="1524000" y="2209800"/>
            <a:ext cx="6019800"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pPr marL="514350" indent="-514350">
              <a:buFont typeface="Calibri" pitchFamily="34" charset="0"/>
              <a:buAutoNum type="arabicPeriod"/>
            </a:pPr>
            <a:r>
              <a:rPr kumimoji="1" lang="en-US" altLang="ja-JP" dirty="0"/>
              <a:t>How is a M2M Service Layer Session Established?</a:t>
            </a:r>
          </a:p>
          <a:p>
            <a:pPr marL="514350" indent="-514350">
              <a:buFont typeface="Calibri" pitchFamily="34" charset="0"/>
              <a:buAutoNum type="arabicPeriod"/>
            </a:pPr>
            <a:r>
              <a:rPr kumimoji="1" lang="en-US" altLang="ja-JP" dirty="0"/>
              <a:t>How does the DM Server Initiate Events to the M2M Service Layer?</a:t>
            </a:r>
          </a:p>
          <a:p>
            <a:pPr marL="514350" indent="-514350">
              <a:buFont typeface="Calibri" pitchFamily="34" charset="0"/>
              <a:buAutoNum type="arabicPeriod"/>
            </a:pPr>
            <a:r>
              <a:rPr kumimoji="1" lang="en-US" altLang="ja-JP" dirty="0"/>
              <a:t>How are resources discovered by the M2M Service Layer?</a:t>
            </a:r>
          </a:p>
        </p:txBody>
      </p:sp>
      <p:sp>
        <p:nvSpPr>
          <p:cNvPr id="4" name="Title 1"/>
          <p:cNvSpPr>
            <a:spLocks noGrp="1"/>
          </p:cNvSpPr>
          <p:nvPr>
            <p:ph type="title"/>
          </p:nvPr>
        </p:nvSpPr>
        <p:spPr bwMode="auto">
          <a:xfrm>
            <a:off x="1524000" y="1295400"/>
            <a:ext cx="6400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l" eaLnBrk="1" hangingPunct="1"/>
            <a:r>
              <a:rPr lang="en-US" altLang="en-US" sz="2800" dirty="0" smtClean="0">
                <a:solidFill>
                  <a:srgbClr val="FF0000"/>
                </a:solidFill>
              </a:rPr>
              <a:t>Some of the questions investigated………..</a:t>
            </a:r>
          </a:p>
        </p:txBody>
      </p:sp>
    </p:spTree>
    <p:extLst>
      <p:ext uri="{BB962C8B-B14F-4D97-AF65-F5344CB8AC3E}">
        <p14:creationId xmlns:p14="http://schemas.microsoft.com/office/powerpoint/2010/main" val="47996225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5638"/>
            <a:ext cx="8229600" cy="792162"/>
          </a:xfrm>
        </p:spPr>
        <p:txBody>
          <a:bodyPr vert="horz" lIns="91440" tIns="45720" rIns="91440" bIns="45720" rtlCol="0" anchor="ctr">
            <a:noAutofit/>
          </a:bodyPr>
          <a:lstStyle/>
          <a:p>
            <a:r>
              <a:rPr lang="en-US" sz="2400" dirty="0" smtClean="0"/>
              <a:t>Summary</a:t>
            </a:r>
            <a:endParaRPr lang="en-US" sz="2400" dirty="0"/>
          </a:p>
        </p:txBody>
      </p:sp>
      <p:sp>
        <p:nvSpPr>
          <p:cNvPr id="3" name="Rectangle 2"/>
          <p:cNvSpPr/>
          <p:nvPr/>
        </p:nvSpPr>
        <p:spPr>
          <a:xfrm>
            <a:off x="925794" y="1295400"/>
            <a:ext cx="7315200" cy="4601260"/>
          </a:xfrm>
          <a:prstGeom prst="rect">
            <a:avLst/>
          </a:prstGeom>
        </p:spPr>
        <p:txBody>
          <a:bodyPr wrap="square">
            <a:spAutoFit/>
          </a:bodyPr>
          <a:lstStyle/>
          <a:p>
            <a:r>
              <a:rPr lang="en-US" dirty="0" smtClean="0"/>
              <a:t>OMA is addressing:</a:t>
            </a:r>
          </a:p>
          <a:p>
            <a:pPr marL="285750" indent="-285750">
              <a:buFont typeface="Wingdings" panose="05000000000000000000" pitchFamily="2" charset="2"/>
              <a:buChar char="Ø"/>
            </a:pPr>
            <a:r>
              <a:rPr lang="en-US" dirty="0" smtClean="0"/>
              <a:t>Smart end devices with OMA-DM new revisions</a:t>
            </a:r>
          </a:p>
          <a:p>
            <a:pPr marL="800100" lvl="1" indent="-342900">
              <a:buFont typeface="Wingdings" panose="05000000000000000000" pitchFamily="2" charset="2"/>
              <a:buChar char="ü"/>
            </a:pPr>
            <a:r>
              <a:rPr lang="en-US" sz="1600" dirty="0" smtClean="0"/>
              <a:t>Gateway Management Object (GwMO) to support non OMA-DM protocol compliant devices </a:t>
            </a:r>
          </a:p>
          <a:p>
            <a:pPr marL="285750" indent="-285750">
              <a:buFont typeface="Wingdings" panose="05000000000000000000" pitchFamily="2" charset="2"/>
              <a:buChar char="Ø"/>
            </a:pPr>
            <a:r>
              <a:rPr lang="en-US" dirty="0" smtClean="0"/>
              <a:t>Resource constrained devices with LWM2M</a:t>
            </a:r>
          </a:p>
          <a:p>
            <a:pPr marL="285750" indent="-285750">
              <a:buFont typeface="Wingdings" panose="05000000000000000000" pitchFamily="2" charset="2"/>
              <a:buChar char="Ø"/>
            </a:pPr>
            <a:r>
              <a:rPr lang="en-US" dirty="0" smtClean="0"/>
              <a:t>Working in close cooperation with oneM2M to address evolving needs identified for various vertical applications</a:t>
            </a:r>
          </a:p>
          <a:p>
            <a:endParaRPr lang="en-GB" altLang="ko-KR" dirty="0" smtClean="0">
              <a:solidFill>
                <a:srgbClr val="FF0000"/>
              </a:solidFill>
              <a:latin typeface="Calibri" pitchFamily="34" charset="0"/>
            </a:endParaRPr>
          </a:p>
          <a:p>
            <a:r>
              <a:rPr lang="en-GB" altLang="ko-KR" b="1" u="sng" dirty="0" smtClean="0">
                <a:solidFill>
                  <a:srgbClr val="FF0000"/>
                </a:solidFill>
                <a:latin typeface="Calibri" pitchFamily="34" charset="0"/>
              </a:rPr>
              <a:t>For more information, please visit:</a:t>
            </a:r>
          </a:p>
          <a:p>
            <a:pPr marL="457200" indent="-457200">
              <a:spcBef>
                <a:spcPct val="25000"/>
              </a:spcBef>
              <a:buClr>
                <a:schemeClr val="tx1"/>
              </a:buClr>
              <a:buSzPct val="80000"/>
              <a:defRPr/>
            </a:pPr>
            <a:r>
              <a:rPr lang="en-GB" altLang="ko-KR" sz="1100" kern="0" dirty="0">
                <a:ea typeface="굴림" pitchFamily="34" charset="-127"/>
              </a:rPr>
              <a:t>RD:      		</a:t>
            </a:r>
            <a:r>
              <a:rPr lang="en-GB" altLang="ko-KR" sz="1100" kern="0" dirty="0">
                <a:ea typeface="굴림" pitchFamily="34" charset="-127"/>
                <a:hlinkClick r:id="rId2"/>
              </a:rPr>
              <a:t>OMA-RD-GwMO-V1_1-20130226-C</a:t>
            </a:r>
            <a:endParaRPr lang="en-US" altLang="ko-KR" sz="900" kern="0" dirty="0">
              <a:ea typeface="SimSun" pitchFamily="2" charset="-122"/>
            </a:endParaRPr>
          </a:p>
          <a:p>
            <a:pPr marL="457200" indent="-457200">
              <a:spcBef>
                <a:spcPct val="25000"/>
              </a:spcBef>
              <a:buClr>
                <a:schemeClr val="tx1"/>
              </a:buClr>
              <a:buSzPct val="80000"/>
              <a:defRPr/>
            </a:pPr>
            <a:r>
              <a:rPr lang="en-GB" altLang="ko-KR" sz="1100" kern="0" dirty="0">
                <a:ea typeface="굴림" pitchFamily="34" charset="-127"/>
              </a:rPr>
              <a:t>AD:      		</a:t>
            </a:r>
            <a:r>
              <a:rPr lang="en-GB" altLang="ko-KR" sz="1100" kern="0" dirty="0">
                <a:ea typeface="굴림" pitchFamily="34" charset="-127"/>
                <a:hlinkClick r:id="rId3"/>
              </a:rPr>
              <a:t>OMA-AD-GwMO-V1_1-20130625-C</a:t>
            </a:r>
            <a:endParaRPr lang="en-GB" altLang="ko-KR" sz="1100" kern="0" dirty="0">
              <a:ea typeface="굴림" pitchFamily="34" charset="-127"/>
            </a:endParaRPr>
          </a:p>
          <a:p>
            <a:pPr marL="457200" indent="-457200">
              <a:spcBef>
                <a:spcPct val="25000"/>
              </a:spcBef>
              <a:buClr>
                <a:schemeClr val="tx1"/>
              </a:buClr>
              <a:buSzPct val="80000"/>
              <a:defRPr/>
            </a:pPr>
            <a:r>
              <a:rPr lang="en-GB" altLang="ko-KR" sz="1100" kern="0" dirty="0">
                <a:ea typeface="굴림" pitchFamily="34" charset="-127"/>
              </a:rPr>
              <a:t>TS:     		GwMO v1.1 main TS</a:t>
            </a:r>
          </a:p>
          <a:p>
            <a:pPr marL="457200" indent="-457200">
              <a:spcBef>
                <a:spcPct val="25000"/>
              </a:spcBef>
              <a:buClr>
                <a:schemeClr val="tx1"/>
              </a:buClr>
              <a:buSzPct val="80000"/>
              <a:defRPr/>
            </a:pPr>
            <a:r>
              <a:rPr lang="en-GB" altLang="ko-KR" sz="1100" kern="0" dirty="0">
                <a:ea typeface="굴림" pitchFamily="34" charset="-127"/>
                <a:hlinkClick r:id="rId4"/>
              </a:rPr>
              <a:t>			OMA-TS-GwMO-V1_1-20140217-D</a:t>
            </a:r>
            <a:endParaRPr lang="en-GB" sz="1100" kern="0" dirty="0">
              <a:ea typeface="굴림" pitchFamily="34" charset="-127"/>
              <a:hlinkClick r:id="rId5"/>
            </a:endParaRPr>
          </a:p>
          <a:p>
            <a:pPr marL="457200" indent="-457200">
              <a:spcBef>
                <a:spcPct val="25000"/>
              </a:spcBef>
              <a:buClr>
                <a:schemeClr val="tx1"/>
              </a:buClr>
              <a:buSzPct val="80000"/>
              <a:defRPr/>
            </a:pPr>
            <a:r>
              <a:rPr lang="en-GB" altLang="ko-KR" sz="1100" kern="0" dirty="0">
                <a:ea typeface="굴림" pitchFamily="34" charset="-127"/>
              </a:rPr>
              <a:t>			GwMO ZigBee MO v1.0 TS	</a:t>
            </a:r>
          </a:p>
          <a:p>
            <a:pPr marL="457200" indent="-457200">
              <a:spcBef>
                <a:spcPct val="25000"/>
              </a:spcBef>
              <a:buClr>
                <a:schemeClr val="tx1"/>
              </a:buClr>
              <a:buSzPct val="80000"/>
              <a:defRPr/>
            </a:pPr>
            <a:r>
              <a:rPr lang="en-GB" altLang="ko-KR" sz="1100" kern="0" dirty="0">
                <a:ea typeface="굴림" pitchFamily="34" charset="-127"/>
                <a:hlinkClick r:id="rId6"/>
              </a:rPr>
              <a:t>			</a:t>
            </a:r>
            <a:r>
              <a:rPr lang="en-GB" altLang="ko-KR" sz="1100" kern="0" dirty="0" smtClean="0">
                <a:ea typeface="굴림" pitchFamily="34" charset="-127"/>
                <a:hlinkClick r:id="rId6"/>
              </a:rPr>
              <a:t>OMA-TS-GwMO_ZigBeeMO-V1_0-20140217-D</a:t>
            </a:r>
            <a:endParaRPr lang="en-GB" altLang="ko-KR" sz="1100" kern="0" dirty="0" smtClean="0">
              <a:ea typeface="굴림" pitchFamily="34" charset="-127"/>
            </a:endParaRPr>
          </a:p>
          <a:p>
            <a:pPr marL="457200" indent="-457200">
              <a:spcBef>
                <a:spcPct val="25000"/>
              </a:spcBef>
              <a:buClr>
                <a:schemeClr val="tx1"/>
              </a:buClr>
              <a:buSzPct val="80000"/>
              <a:buFont typeface="Wingdings" pitchFamily="2" charset="2"/>
              <a:buChar char="§"/>
              <a:defRPr/>
            </a:pPr>
            <a:r>
              <a:rPr lang="en-GB" altLang="ko-KR" sz="1050" b="1" kern="0" dirty="0">
                <a:ea typeface="굴림" pitchFamily="34" charset="-127"/>
              </a:rPr>
              <a:t>GwMO v1.1RD</a:t>
            </a:r>
            <a:r>
              <a:rPr lang="en-GB" altLang="ko-KR" sz="1050" kern="0" dirty="0">
                <a:ea typeface="굴림" pitchFamily="34" charset="-127"/>
              </a:rPr>
              <a:t>:  </a:t>
            </a:r>
          </a:p>
          <a:p>
            <a:pPr marL="914400" lvl="1" indent="-457200">
              <a:spcBef>
                <a:spcPct val="25000"/>
              </a:spcBef>
              <a:buClr>
                <a:schemeClr val="tx1"/>
              </a:buClr>
              <a:buSzPct val="80000"/>
              <a:buFont typeface="Courier New" pitchFamily="49" charset="0"/>
              <a:buChar char="o"/>
              <a:defRPr/>
            </a:pPr>
            <a:r>
              <a:rPr lang="en-GB" altLang="ko-KR" sz="1050" kern="0" dirty="0">
                <a:ea typeface="굴림" pitchFamily="34" charset="-127"/>
                <a:hlinkClick r:id="rId7"/>
              </a:rPr>
              <a:t>OMA-TP-2013-0005-INP_GwMO_V1_1_RD_presentation_for_information</a:t>
            </a:r>
            <a:r>
              <a:rPr lang="en-GB" altLang="ko-KR" sz="1050" kern="0" dirty="0">
                <a:ea typeface="굴림" pitchFamily="34" charset="-127"/>
              </a:rPr>
              <a:t>     		</a:t>
            </a:r>
            <a:endParaRPr lang="en-US" altLang="ko-KR" sz="1050" kern="0" dirty="0">
              <a:ea typeface="SimSun" pitchFamily="2" charset="-122"/>
            </a:endParaRPr>
          </a:p>
          <a:p>
            <a:pPr marL="457200" indent="-457200">
              <a:spcBef>
                <a:spcPct val="25000"/>
              </a:spcBef>
              <a:buClr>
                <a:schemeClr val="tx1"/>
              </a:buClr>
              <a:buSzPct val="80000"/>
              <a:buFont typeface="Wingdings" pitchFamily="2" charset="2"/>
              <a:buChar char="§"/>
              <a:defRPr/>
            </a:pPr>
            <a:r>
              <a:rPr lang="en-GB" altLang="ko-KR" sz="1050" b="1" kern="0" dirty="0">
                <a:ea typeface="굴림" pitchFamily="34" charset="-127"/>
              </a:rPr>
              <a:t>GwMO v1.1 AD</a:t>
            </a:r>
            <a:r>
              <a:rPr lang="en-GB" altLang="ko-KR" sz="1050" kern="0" dirty="0">
                <a:ea typeface="굴림" pitchFamily="34" charset="-127"/>
              </a:rPr>
              <a:t>: </a:t>
            </a:r>
          </a:p>
          <a:p>
            <a:pPr marL="914400" lvl="1" indent="-457200">
              <a:spcBef>
                <a:spcPct val="25000"/>
              </a:spcBef>
              <a:buClr>
                <a:schemeClr val="tx1"/>
              </a:buClr>
              <a:buSzPct val="80000"/>
              <a:buFont typeface="Courier New" pitchFamily="49" charset="0"/>
              <a:buChar char="o"/>
              <a:defRPr/>
            </a:pPr>
            <a:r>
              <a:rPr lang="en-GB" altLang="ko-KR" sz="1050" kern="0" dirty="0" smtClean="0">
                <a:ea typeface="굴림" pitchFamily="34" charset="-127"/>
                <a:hlinkClick r:id="rId8"/>
              </a:rPr>
              <a:t>OMA-TP-2013-0193-INP_GwMO_v1_1_AD_Presentation_for_Information</a:t>
            </a:r>
            <a:endParaRPr lang="en-GB" altLang="ko-KR" sz="800" kern="0" dirty="0">
              <a:ea typeface="굴림" pitchFamily="34" charset="-127"/>
            </a:endParaRPr>
          </a:p>
        </p:txBody>
      </p:sp>
    </p:spTree>
    <p:extLst>
      <p:ext uri="{BB962C8B-B14F-4D97-AF65-F5344CB8AC3E}">
        <p14:creationId xmlns:p14="http://schemas.microsoft.com/office/powerpoint/2010/main" val="47996225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11957" y="3048314"/>
            <a:ext cx="4136379" cy="784225"/>
          </a:xfrm>
        </p:spPr>
        <p:txBody>
          <a:bodyPr/>
          <a:lstStyle/>
          <a:p>
            <a:pPr marL="0" indent="0" algn="ctr">
              <a:buFont typeface="Arial" charset="0"/>
              <a:buNone/>
            </a:pPr>
            <a:r>
              <a:rPr lang="en-US" sz="4400" b="1" i="1" dirty="0" smtClean="0">
                <a:solidFill>
                  <a:srgbClr val="000000"/>
                </a:solidFill>
              </a:rPr>
              <a:t>Thank You!</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2" name="Rectangle 12"/>
          <p:cNvSpPr>
            <a:spLocks noGrp="1"/>
          </p:cNvSpPr>
          <p:nvPr>
            <p:ph type="title" idx="4294967295"/>
          </p:nvPr>
        </p:nvSpPr>
        <p:spPr>
          <a:xfrm>
            <a:off x="171731" y="545034"/>
            <a:ext cx="8923282" cy="819807"/>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eaLnBrk="1" hangingPunct="1"/>
            <a:r>
              <a:rPr lang="en-US" sz="2400" kern="1200" dirty="0" smtClean="0">
                <a:solidFill>
                  <a:schemeClr val="tx1"/>
                </a:solidFill>
                <a:latin typeface="Calibri" pitchFamily="34" charset="0"/>
                <a:ea typeface="ＭＳ Ｐゴシック"/>
                <a:cs typeface="ＭＳ Ｐゴシック"/>
              </a:rPr>
              <a:t>Outline</a:t>
            </a:r>
            <a:endParaRPr lang="en-US" sz="2400" kern="1200" dirty="0">
              <a:solidFill>
                <a:schemeClr val="tx1"/>
              </a:solidFill>
              <a:latin typeface="Calibri" pitchFamily="34" charset="0"/>
              <a:ea typeface="ＭＳ Ｐゴシック"/>
              <a:cs typeface="ＭＳ Ｐゴシック"/>
            </a:endParaRPr>
          </a:p>
        </p:txBody>
      </p:sp>
      <p:sp>
        <p:nvSpPr>
          <p:cNvPr id="51213" name="Rectangle 13"/>
          <p:cNvSpPr>
            <a:spLocks noGrp="1"/>
          </p:cNvSpPr>
          <p:nvPr>
            <p:ph idx="1"/>
          </p:nvPr>
        </p:nvSpPr>
        <p:spPr>
          <a:xfrm>
            <a:off x="483433" y="1317591"/>
            <a:ext cx="7593767" cy="1959009"/>
          </a:xfrm>
        </p:spPr>
        <p:txBody>
          <a:bodyPr lIns="45720" tIns="0" rIns="0" bIns="0">
            <a:noAutofit/>
          </a:bodyPr>
          <a:lstStyle/>
          <a:p>
            <a:pPr marL="176213" indent="-176213" defTabSz="914400">
              <a:lnSpc>
                <a:spcPct val="80000"/>
              </a:lnSpc>
              <a:spcBef>
                <a:spcPts val="0"/>
              </a:spcBef>
              <a:spcAft>
                <a:spcPts val="1200"/>
              </a:spcAft>
              <a:buFont typeface="Arial" pitchFamily="34" charset="0"/>
              <a:buChar char="•"/>
            </a:pPr>
            <a:r>
              <a:rPr lang="en-US" altLang="zh-CN" sz="2000" dirty="0" smtClean="0">
                <a:latin typeface="Calibri" pitchFamily="34" charset="0"/>
              </a:rPr>
              <a:t>Introduction</a:t>
            </a:r>
          </a:p>
          <a:p>
            <a:pPr marL="176213" indent="-176213" defTabSz="914400">
              <a:lnSpc>
                <a:spcPct val="80000"/>
              </a:lnSpc>
              <a:spcBef>
                <a:spcPts val="0"/>
              </a:spcBef>
              <a:spcAft>
                <a:spcPts val="1200"/>
              </a:spcAft>
              <a:buFont typeface="Arial" pitchFamily="34" charset="0"/>
              <a:buChar char="•"/>
            </a:pPr>
            <a:r>
              <a:rPr lang="en-US" altLang="zh-CN" sz="2000" dirty="0" smtClean="0">
                <a:solidFill>
                  <a:schemeClr val="tx1"/>
                </a:solidFill>
                <a:latin typeface="Calibri" pitchFamily="34" charset="0"/>
              </a:rPr>
              <a:t>OMA DM</a:t>
            </a:r>
          </a:p>
          <a:p>
            <a:pPr marL="176213" indent="-176213" defTabSz="914400">
              <a:lnSpc>
                <a:spcPct val="80000"/>
              </a:lnSpc>
              <a:spcBef>
                <a:spcPts val="0"/>
              </a:spcBef>
              <a:spcAft>
                <a:spcPts val="1200"/>
              </a:spcAft>
              <a:buFont typeface="Arial" pitchFamily="34" charset="0"/>
              <a:buChar char="•"/>
            </a:pPr>
            <a:r>
              <a:rPr lang="en-US" altLang="zh-CN" sz="2000" dirty="0" smtClean="0">
                <a:solidFill>
                  <a:schemeClr val="tx1"/>
                </a:solidFill>
                <a:latin typeface="Calibri" pitchFamily="34" charset="0"/>
              </a:rPr>
              <a:t>OMA LWM2M</a:t>
            </a:r>
          </a:p>
          <a:p>
            <a:pPr marL="176213" indent="-176213" defTabSz="914400">
              <a:lnSpc>
                <a:spcPct val="80000"/>
              </a:lnSpc>
              <a:spcBef>
                <a:spcPts val="0"/>
              </a:spcBef>
              <a:spcAft>
                <a:spcPts val="1200"/>
              </a:spcAft>
              <a:buFont typeface="Arial" pitchFamily="34" charset="0"/>
              <a:buChar char="•"/>
            </a:pPr>
            <a:r>
              <a:rPr lang="en-US" altLang="zh-CN" sz="2000" dirty="0" smtClean="0">
                <a:solidFill>
                  <a:schemeClr val="tx1"/>
                </a:solidFill>
                <a:latin typeface="Calibri" pitchFamily="34" charset="0"/>
              </a:rPr>
              <a:t>OMA GwMO</a:t>
            </a:r>
          </a:p>
          <a:p>
            <a:pPr marL="176213" indent="-176213" defTabSz="914400">
              <a:lnSpc>
                <a:spcPct val="80000"/>
              </a:lnSpc>
              <a:spcBef>
                <a:spcPts val="0"/>
              </a:spcBef>
              <a:spcAft>
                <a:spcPts val="1200"/>
              </a:spcAft>
              <a:buFont typeface="Arial" pitchFamily="34" charset="0"/>
              <a:buChar char="•"/>
            </a:pPr>
            <a:r>
              <a:rPr lang="en-US" altLang="zh-CN" sz="2000" dirty="0" smtClean="0">
                <a:latin typeface="Calibri" pitchFamily="34" charset="0"/>
              </a:rPr>
              <a:t>Collaboration with oneM2M</a:t>
            </a:r>
            <a:endParaRPr lang="en-US" altLang="zh-CN" sz="1600" dirty="0" smtClean="0">
              <a:solidFill>
                <a:schemeClr val="tx1"/>
              </a:solidFill>
              <a:latin typeface="Calibri" pitchFamily="34" charset="0"/>
            </a:endParaRPr>
          </a:p>
          <a:p>
            <a:pPr marL="0" indent="0" defTabSz="914400">
              <a:lnSpc>
                <a:spcPct val="80000"/>
              </a:lnSpc>
              <a:buNone/>
            </a:pPr>
            <a:endParaRPr lang="en-US" altLang="zh-CN" sz="2000" dirty="0" smtClean="0">
              <a:solidFill>
                <a:schemeClr val="tx1"/>
              </a:solidFill>
              <a:latin typeface="Calibri" pitchFamily="34" charset="0"/>
            </a:endParaRPr>
          </a:p>
        </p:txBody>
      </p:sp>
    </p:spTree>
    <p:extLst>
      <p:ext uri="{BB962C8B-B14F-4D97-AF65-F5344CB8AC3E}">
        <p14:creationId xmlns:p14="http://schemas.microsoft.com/office/powerpoint/2010/main" val="349213402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5794" y="1600200"/>
            <a:ext cx="7315200" cy="4616648"/>
          </a:xfrm>
          <a:prstGeom prst="rect">
            <a:avLst/>
          </a:prstGeom>
        </p:spPr>
        <p:txBody>
          <a:bodyPr wrap="square">
            <a:spAutoFit/>
          </a:bodyPr>
          <a:lstStyle/>
          <a:p>
            <a:pPr>
              <a:spcAft>
                <a:spcPts val="600"/>
              </a:spcAft>
            </a:pPr>
            <a:r>
              <a:rPr lang="en-US" sz="1700" u="sng" dirty="0" smtClean="0"/>
              <a:t>M2M to </a:t>
            </a:r>
            <a:r>
              <a:rPr lang="en-US" sz="1700" u="sng" dirty="0" err="1" smtClean="0"/>
              <a:t>IoT</a:t>
            </a:r>
            <a:r>
              <a:rPr lang="en-US" sz="1700" u="sng" dirty="0" smtClean="0"/>
              <a:t>- </a:t>
            </a:r>
            <a:r>
              <a:rPr lang="en-US" sz="1700" dirty="0" smtClean="0"/>
              <a:t>Connections:</a:t>
            </a:r>
          </a:p>
          <a:p>
            <a:pPr marL="285750" indent="-285750">
              <a:buFont typeface="Wingdings" panose="05000000000000000000" pitchFamily="2" charset="2"/>
              <a:buChar char="Ø"/>
            </a:pPr>
            <a:r>
              <a:rPr lang="en-US" sz="1700" dirty="0" smtClean="0"/>
              <a:t>Device to Device (D2D)</a:t>
            </a:r>
          </a:p>
          <a:p>
            <a:pPr marL="285750" indent="-285750">
              <a:buFont typeface="Wingdings" panose="05000000000000000000" pitchFamily="2" charset="2"/>
              <a:buChar char="Ø"/>
            </a:pPr>
            <a:r>
              <a:rPr lang="en-US" sz="1700" dirty="0" smtClean="0"/>
              <a:t>Device to Server </a:t>
            </a:r>
            <a:r>
              <a:rPr lang="en-US" sz="1700" dirty="0"/>
              <a:t>(D2S</a:t>
            </a:r>
            <a:r>
              <a:rPr lang="en-US" sz="1700" dirty="0" smtClean="0"/>
              <a:t>)</a:t>
            </a:r>
          </a:p>
          <a:p>
            <a:pPr indent="-285750">
              <a:buFont typeface="Wingdings" panose="05000000000000000000" pitchFamily="2" charset="2"/>
              <a:buChar char="Ø"/>
            </a:pPr>
            <a:r>
              <a:rPr lang="en-US" sz="1700" dirty="0"/>
              <a:t>S</a:t>
            </a:r>
            <a:r>
              <a:rPr lang="en-US" sz="1700" dirty="0" smtClean="0"/>
              <a:t>erver to Server (S2S)</a:t>
            </a:r>
          </a:p>
          <a:p>
            <a:endParaRPr lang="en-US" sz="1700" dirty="0" smtClean="0"/>
          </a:p>
          <a:p>
            <a:r>
              <a:rPr lang="en-US" sz="1700" dirty="0" smtClean="0"/>
              <a:t>On top of this, if you add People (P), there are several more combinations</a:t>
            </a:r>
          </a:p>
          <a:p>
            <a:endParaRPr lang="en-US" sz="1700" dirty="0" smtClean="0"/>
          </a:p>
          <a:p>
            <a:r>
              <a:rPr lang="en-US" sz="1700" u="sng" dirty="0" smtClean="0"/>
              <a:t>Disparate protocols </a:t>
            </a:r>
            <a:r>
              <a:rPr lang="en-US" sz="1700" dirty="0" smtClean="0"/>
              <a:t>- As a broad categorization of protocols, we see:</a:t>
            </a:r>
          </a:p>
          <a:p>
            <a:pPr indent="-285750">
              <a:buFont typeface="Wingdings" panose="05000000000000000000" pitchFamily="2" charset="2"/>
              <a:buChar char="Ø"/>
            </a:pPr>
            <a:r>
              <a:rPr lang="en-US" sz="1700" dirty="0" smtClean="0"/>
              <a:t>OMA-DM/MQTT/</a:t>
            </a:r>
            <a:r>
              <a:rPr lang="en-US" sz="1700" dirty="0" err="1" smtClean="0"/>
              <a:t>CoAP</a:t>
            </a:r>
            <a:r>
              <a:rPr lang="en-US" sz="1700" dirty="0" smtClean="0"/>
              <a:t>: a protocol for collecting device data and communicating it to servers (D2S)</a:t>
            </a:r>
          </a:p>
          <a:p>
            <a:pPr marL="285750" indent="-285750">
              <a:buFont typeface="Wingdings" panose="05000000000000000000" pitchFamily="2" charset="2"/>
              <a:buChar char="Ø"/>
            </a:pPr>
            <a:r>
              <a:rPr lang="en-US" sz="1700" dirty="0" smtClean="0"/>
              <a:t>XMPP: a protocol best for connecting devices to people, a special case of the D2S, since people are connected to the servers</a:t>
            </a:r>
          </a:p>
          <a:p>
            <a:pPr marL="285750" indent="-285750">
              <a:buFont typeface="Wingdings" panose="05000000000000000000" pitchFamily="2" charset="2"/>
              <a:buChar char="Ø"/>
            </a:pPr>
            <a:r>
              <a:rPr lang="en-US" sz="1700" dirty="0" smtClean="0"/>
              <a:t>DDS (Data Distribution Service): a fast bus for integrating intelligent machines (D2D)</a:t>
            </a:r>
          </a:p>
          <a:p>
            <a:pPr marL="285750" indent="-285750">
              <a:buFont typeface="Wingdings" panose="05000000000000000000" pitchFamily="2" charset="2"/>
              <a:buChar char="Ø"/>
            </a:pPr>
            <a:r>
              <a:rPr lang="en-US" sz="1700" dirty="0" smtClean="0"/>
              <a:t>AMQP (Advanced Message Queuing Protocol): a queuing system designed to connect servers to each other (S2S)</a:t>
            </a:r>
          </a:p>
          <a:p>
            <a:pPr marL="285750" lvl="1" indent="-285750">
              <a:buFont typeface="Wingdings" panose="05000000000000000000" pitchFamily="2" charset="2"/>
              <a:buChar char="Ø"/>
            </a:pPr>
            <a:r>
              <a:rPr lang="en-US" sz="1700" dirty="0" smtClean="0"/>
              <a:t>Others: </a:t>
            </a:r>
            <a:r>
              <a:rPr lang="en-US" sz="1700" dirty="0" smtClean="0">
                <a:latin typeface="Calibri" pitchFamily="34" charset="0"/>
              </a:rPr>
              <a:t>UPnP DM, TR069,</a:t>
            </a:r>
            <a:r>
              <a:rPr lang="en-GB" altLang="ko-KR" sz="1700" dirty="0" smtClean="0">
                <a:latin typeface="Calibri" pitchFamily="34" charset="0"/>
              </a:rPr>
              <a:t> ZigBee, KNX, </a:t>
            </a:r>
            <a:r>
              <a:rPr lang="en-GB" altLang="ko-KR" sz="1700" dirty="0" err="1" smtClean="0">
                <a:latin typeface="Calibri" pitchFamily="34" charset="0"/>
              </a:rPr>
              <a:t>OpenWebNet</a:t>
            </a:r>
            <a:r>
              <a:rPr lang="en-GB" altLang="ko-KR" sz="1700" dirty="0" smtClean="0">
                <a:latin typeface="Calibri" pitchFamily="34" charset="0"/>
              </a:rPr>
              <a:t>, &amp; Bluetooth), etc.</a:t>
            </a:r>
            <a:endParaRPr lang="en-GB" altLang="ko-KR" sz="1700" dirty="0">
              <a:latin typeface="Calibri" pitchFamily="34" charset="0"/>
            </a:endParaRPr>
          </a:p>
        </p:txBody>
      </p:sp>
      <p:sp>
        <p:nvSpPr>
          <p:cNvPr id="6" name="Rectangle 6"/>
          <p:cNvSpPr txBox="1">
            <a:spLocks noChangeArrowheads="1"/>
          </p:cNvSpPr>
          <p:nvPr/>
        </p:nvSpPr>
        <p:spPr>
          <a:xfrm>
            <a:off x="457200" y="533400"/>
            <a:ext cx="8229600" cy="7159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ltLang="ko-KR" sz="2400" dirty="0" smtClean="0">
                <a:latin typeface="+mn-lt"/>
                <a:ea typeface="굴림" pitchFamily="34" charset="-127"/>
              </a:rPr>
              <a:t>Introduction</a:t>
            </a:r>
          </a:p>
        </p:txBody>
      </p:sp>
      <p:sp>
        <p:nvSpPr>
          <p:cNvPr id="3" name="TextBox 2"/>
          <p:cNvSpPr txBox="1"/>
          <p:nvPr/>
        </p:nvSpPr>
        <p:spPr>
          <a:xfrm>
            <a:off x="436418" y="1219200"/>
            <a:ext cx="8194038" cy="369332"/>
          </a:xfrm>
          <a:prstGeom prst="rect">
            <a:avLst/>
          </a:prstGeom>
          <a:noFill/>
        </p:spPr>
        <p:txBody>
          <a:bodyPr wrap="none" rtlCol="0">
            <a:spAutoFit/>
          </a:bodyPr>
          <a:lstStyle/>
          <a:p>
            <a:r>
              <a:rPr lang="en-US" dirty="0"/>
              <a:t>Beyond traditional </a:t>
            </a:r>
            <a:r>
              <a:rPr lang="en-US" u="sng" dirty="0"/>
              <a:t>M2M to the </a:t>
            </a:r>
            <a:r>
              <a:rPr lang="en-US" u="sng" dirty="0" err="1"/>
              <a:t>IoT</a:t>
            </a:r>
            <a:r>
              <a:rPr lang="en-US" dirty="0"/>
              <a:t>: Aggregating </a:t>
            </a:r>
            <a:r>
              <a:rPr lang="en-US" u="sng" dirty="0"/>
              <a:t>Disparate Data Protocols </a:t>
            </a:r>
            <a:r>
              <a:rPr lang="en-US" dirty="0"/>
              <a:t>on the </a:t>
            </a:r>
            <a:r>
              <a:rPr lang="en-US" dirty="0" err="1"/>
              <a:t>IoT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438"/>
            <a:ext cx="8229600" cy="1020762"/>
          </a:xfrm>
        </p:spPr>
        <p:txBody>
          <a:bodyPr>
            <a:normAutofit/>
          </a:bodyPr>
          <a:lstStyle/>
          <a:p>
            <a:r>
              <a:rPr lang="en-US" sz="2400" dirty="0"/>
              <a:t>Aggregating Disparate Data Protocols on the </a:t>
            </a:r>
            <a:r>
              <a:rPr lang="en-US" sz="2400" dirty="0" err="1"/>
              <a:t>IoT</a:t>
            </a:r>
            <a:endParaRPr lang="en-US" sz="2400" dirty="0"/>
          </a:p>
        </p:txBody>
      </p:sp>
      <p:pic>
        <p:nvPicPr>
          <p:cNvPr id="61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296" y="1631467"/>
            <a:ext cx="3476544" cy="2178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399" y="1428749"/>
            <a:ext cx="5018139" cy="2583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2610" y="5197473"/>
            <a:ext cx="1042637" cy="717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5171828"/>
            <a:ext cx="1280304" cy="771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2935174"/>
            <a:ext cx="959345" cy="66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a:off x="2065186" y="3962400"/>
            <a:ext cx="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507552" y="4114800"/>
            <a:ext cx="11099" cy="99060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200399" y="1579324"/>
            <a:ext cx="1524000" cy="307777"/>
          </a:xfrm>
          <a:prstGeom prst="rect">
            <a:avLst/>
          </a:prstGeom>
          <a:noFill/>
        </p:spPr>
        <p:txBody>
          <a:bodyPr wrap="square" rtlCol="0">
            <a:spAutoFit/>
          </a:bodyPr>
          <a:lstStyle/>
          <a:p>
            <a:r>
              <a:rPr lang="en-GB" sz="1400" dirty="0" smtClean="0"/>
              <a:t>End Devices</a:t>
            </a:r>
            <a:endParaRPr lang="en-GB" sz="1400" dirty="0"/>
          </a:p>
        </p:txBody>
      </p:sp>
      <p:sp>
        <p:nvSpPr>
          <p:cNvPr id="22" name="TextBox 21"/>
          <p:cNvSpPr txBox="1"/>
          <p:nvPr/>
        </p:nvSpPr>
        <p:spPr>
          <a:xfrm>
            <a:off x="1143000" y="2375355"/>
            <a:ext cx="914400" cy="430887"/>
          </a:xfrm>
          <a:prstGeom prst="rect">
            <a:avLst/>
          </a:prstGeom>
          <a:noFill/>
        </p:spPr>
        <p:txBody>
          <a:bodyPr wrap="square" rtlCol="0">
            <a:spAutoFit/>
          </a:bodyPr>
          <a:lstStyle/>
          <a:p>
            <a:r>
              <a:rPr lang="en-GB" sz="1100" dirty="0" smtClean="0"/>
              <a:t>Smart Devices</a:t>
            </a:r>
            <a:endParaRPr lang="en-GB" sz="1100" dirty="0"/>
          </a:p>
        </p:txBody>
      </p:sp>
      <p:sp>
        <p:nvSpPr>
          <p:cNvPr id="23" name="TextBox 22"/>
          <p:cNvSpPr txBox="1"/>
          <p:nvPr/>
        </p:nvSpPr>
        <p:spPr>
          <a:xfrm>
            <a:off x="2209800" y="2438805"/>
            <a:ext cx="914400" cy="430887"/>
          </a:xfrm>
          <a:prstGeom prst="rect">
            <a:avLst/>
          </a:prstGeom>
          <a:noFill/>
        </p:spPr>
        <p:txBody>
          <a:bodyPr wrap="square" rtlCol="0">
            <a:spAutoFit/>
          </a:bodyPr>
          <a:lstStyle/>
          <a:p>
            <a:pPr algn="ctr"/>
            <a:r>
              <a:rPr lang="en-GB" sz="1100" dirty="0" smtClean="0"/>
              <a:t>Non OMA-DM</a:t>
            </a:r>
            <a:endParaRPr lang="en-GB" sz="1100" dirty="0"/>
          </a:p>
        </p:txBody>
      </p:sp>
      <p:sp>
        <p:nvSpPr>
          <p:cNvPr id="24" name="TextBox 23"/>
          <p:cNvSpPr txBox="1"/>
          <p:nvPr/>
        </p:nvSpPr>
        <p:spPr>
          <a:xfrm>
            <a:off x="5410200" y="2813591"/>
            <a:ext cx="1524000" cy="430887"/>
          </a:xfrm>
          <a:prstGeom prst="rect">
            <a:avLst/>
          </a:prstGeom>
          <a:noFill/>
        </p:spPr>
        <p:txBody>
          <a:bodyPr wrap="square" rtlCol="0">
            <a:spAutoFit/>
          </a:bodyPr>
          <a:lstStyle/>
          <a:p>
            <a:pPr algn="ctr"/>
            <a:r>
              <a:rPr lang="en-GB" sz="1100" dirty="0" smtClean="0"/>
              <a:t>Resource Constrained Devices</a:t>
            </a:r>
            <a:endParaRPr lang="en-GB" sz="1100" dirty="0"/>
          </a:p>
        </p:txBody>
      </p:sp>
      <p:sp>
        <p:nvSpPr>
          <p:cNvPr id="25" name="TextBox 24"/>
          <p:cNvSpPr txBox="1"/>
          <p:nvPr/>
        </p:nvSpPr>
        <p:spPr>
          <a:xfrm>
            <a:off x="2057400" y="4242256"/>
            <a:ext cx="914400" cy="430887"/>
          </a:xfrm>
          <a:prstGeom prst="rect">
            <a:avLst/>
          </a:prstGeom>
          <a:noFill/>
        </p:spPr>
        <p:txBody>
          <a:bodyPr wrap="square" rtlCol="0">
            <a:spAutoFit/>
          </a:bodyPr>
          <a:lstStyle/>
          <a:p>
            <a:pPr algn="ctr"/>
            <a:r>
              <a:rPr lang="en-GB" sz="1100" dirty="0" smtClean="0"/>
              <a:t>OMA DM Protocol</a:t>
            </a:r>
            <a:endParaRPr lang="en-GB" sz="1100" dirty="0"/>
          </a:p>
        </p:txBody>
      </p:sp>
      <p:sp>
        <p:nvSpPr>
          <p:cNvPr id="26" name="TextBox 25"/>
          <p:cNvSpPr txBox="1"/>
          <p:nvPr/>
        </p:nvSpPr>
        <p:spPr>
          <a:xfrm>
            <a:off x="6690504" y="4200436"/>
            <a:ext cx="914400" cy="600164"/>
          </a:xfrm>
          <a:prstGeom prst="rect">
            <a:avLst/>
          </a:prstGeom>
          <a:noFill/>
        </p:spPr>
        <p:txBody>
          <a:bodyPr wrap="square" rtlCol="0">
            <a:spAutoFit/>
          </a:bodyPr>
          <a:lstStyle/>
          <a:p>
            <a:pPr algn="ctr"/>
            <a:r>
              <a:rPr lang="en-GB" sz="1100" dirty="0" smtClean="0"/>
              <a:t>OMA LWM2M Protocol</a:t>
            </a:r>
            <a:endParaRPr lang="en-GB" sz="1100" dirty="0"/>
          </a:p>
        </p:txBody>
      </p:sp>
      <p:cxnSp>
        <p:nvCxnSpPr>
          <p:cNvPr id="15" name="Straight Connector 14"/>
          <p:cNvCxnSpPr/>
          <p:nvPr/>
        </p:nvCxnSpPr>
        <p:spPr>
          <a:xfrm flipH="1">
            <a:off x="2286000" y="2720733"/>
            <a:ext cx="228600" cy="21444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1371600" y="2935174"/>
            <a:ext cx="533400" cy="21702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555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15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2" name="Rectangle 12"/>
          <p:cNvSpPr>
            <a:spLocks noGrp="1"/>
          </p:cNvSpPr>
          <p:nvPr>
            <p:ph type="title" idx="4294967295"/>
          </p:nvPr>
        </p:nvSpPr>
        <p:spPr>
          <a:xfrm>
            <a:off x="171731" y="545034"/>
            <a:ext cx="8923282" cy="819807"/>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eaLnBrk="1" hangingPunct="1"/>
            <a:r>
              <a:rPr lang="en-US" sz="2400" kern="1200" dirty="0" smtClean="0">
                <a:solidFill>
                  <a:schemeClr val="tx1"/>
                </a:solidFill>
                <a:latin typeface="Calibri" pitchFamily="34" charset="0"/>
                <a:ea typeface="ＭＳ Ｐゴシック"/>
                <a:cs typeface="ＭＳ Ｐゴシック"/>
              </a:rPr>
              <a:t>OMA-DM and OMA-LWM2M</a:t>
            </a:r>
            <a:endParaRPr lang="en-US" sz="2400" kern="1200" dirty="0">
              <a:solidFill>
                <a:schemeClr val="tx1"/>
              </a:solidFill>
              <a:latin typeface="Calibri" pitchFamily="34" charset="0"/>
              <a:ea typeface="ＭＳ Ｐゴシック"/>
              <a:cs typeface="ＭＳ Ｐゴシック"/>
            </a:endParaRPr>
          </a:p>
        </p:txBody>
      </p:sp>
      <p:sp>
        <p:nvSpPr>
          <p:cNvPr id="51213" name="Rectangle 13"/>
          <p:cNvSpPr>
            <a:spLocks noGrp="1"/>
          </p:cNvSpPr>
          <p:nvPr>
            <p:ph idx="1"/>
          </p:nvPr>
        </p:nvSpPr>
        <p:spPr>
          <a:xfrm>
            <a:off x="483433" y="1371600"/>
            <a:ext cx="8127167" cy="4397409"/>
          </a:xfrm>
        </p:spPr>
        <p:txBody>
          <a:bodyPr lIns="45720" tIns="0" rIns="0" bIns="0">
            <a:noAutofit/>
          </a:bodyPr>
          <a:lstStyle/>
          <a:p>
            <a:pPr marL="176213" indent="-176213" defTabSz="914400">
              <a:lnSpc>
                <a:spcPct val="80000"/>
              </a:lnSpc>
              <a:buFont typeface="Arial" pitchFamily="34" charset="0"/>
              <a:buChar char="•"/>
            </a:pPr>
            <a:r>
              <a:rPr lang="en-US" altLang="zh-CN" sz="2000" dirty="0" smtClean="0">
                <a:solidFill>
                  <a:schemeClr val="tx1"/>
                </a:solidFill>
                <a:latin typeface="Calibri" pitchFamily="34" charset="0"/>
              </a:rPr>
              <a:t>OMA DM</a:t>
            </a:r>
          </a:p>
          <a:p>
            <a:pPr marL="576263" lvl="1" indent="-176213">
              <a:lnSpc>
                <a:spcPct val="80000"/>
              </a:lnSpc>
            </a:pPr>
            <a:r>
              <a:rPr lang="en-US" altLang="zh-CN" sz="1800" dirty="0" smtClean="0">
                <a:latin typeface="Calibri" pitchFamily="34" charset="0"/>
              </a:rPr>
              <a:t>Enables </a:t>
            </a:r>
            <a:r>
              <a:rPr lang="en-US" altLang="zh-CN" sz="1800" dirty="0">
                <a:latin typeface="Calibri" pitchFamily="34" charset="0"/>
              </a:rPr>
              <a:t>device customization and services configuration </a:t>
            </a:r>
            <a:r>
              <a:rPr lang="en-US" altLang="zh-CN" sz="1800" dirty="0" smtClean="0">
                <a:latin typeface="Calibri" pitchFamily="34" charset="0"/>
              </a:rPr>
              <a:t>remotely</a:t>
            </a:r>
          </a:p>
          <a:p>
            <a:pPr marL="576263" lvl="1" indent="-176213">
              <a:lnSpc>
                <a:spcPct val="80000"/>
              </a:lnSpc>
            </a:pPr>
            <a:r>
              <a:rPr lang="en-US" altLang="zh-CN" sz="1800" dirty="0">
                <a:latin typeface="Calibri" pitchFamily="34" charset="0"/>
              </a:rPr>
              <a:t>Configuration and management is exposed in a </a:t>
            </a:r>
            <a:r>
              <a:rPr lang="en-US" altLang="zh-CN" sz="1800" dirty="0" smtClean="0">
                <a:latin typeface="Calibri" pitchFamily="34" charset="0"/>
              </a:rPr>
              <a:t>Management Object(MO)within </a:t>
            </a:r>
            <a:r>
              <a:rPr lang="en-US" altLang="zh-CN" sz="1800" dirty="0">
                <a:latin typeface="Calibri" pitchFamily="34" charset="0"/>
              </a:rPr>
              <a:t>the Management Tree. </a:t>
            </a:r>
          </a:p>
          <a:p>
            <a:pPr marL="576263" lvl="1" indent="-176213">
              <a:lnSpc>
                <a:spcPct val="80000"/>
              </a:lnSpc>
            </a:pPr>
            <a:r>
              <a:rPr lang="en-US" altLang="zh-CN" sz="1800" dirty="0" smtClean="0">
                <a:latin typeface="Calibri" pitchFamily="34" charset="0"/>
              </a:rPr>
              <a:t>MO can be modified by DM Commands </a:t>
            </a:r>
            <a:r>
              <a:rPr lang="en-US" altLang="zh-CN" sz="1800" dirty="0">
                <a:latin typeface="Calibri" pitchFamily="34" charset="0"/>
              </a:rPr>
              <a:t>triggering of functional behavior in the device,</a:t>
            </a:r>
            <a:endParaRPr lang="en-US" altLang="zh-CN" sz="1800" dirty="0" smtClean="0">
              <a:latin typeface="Calibri" pitchFamily="34" charset="0"/>
            </a:endParaRPr>
          </a:p>
          <a:p>
            <a:pPr marL="576263" lvl="1" indent="-176213">
              <a:lnSpc>
                <a:spcPct val="80000"/>
              </a:lnSpc>
            </a:pPr>
            <a:r>
              <a:rPr lang="en-US" altLang="zh-CN" sz="1800" dirty="0" smtClean="0">
                <a:latin typeface="Calibri" pitchFamily="34" charset="0"/>
              </a:rPr>
              <a:t>Examples include FUMO, SCOMO, etc.</a:t>
            </a:r>
            <a:endParaRPr lang="en-US" altLang="zh-CN" sz="1800" dirty="0">
              <a:latin typeface="Calibri" pitchFamily="34" charset="0"/>
            </a:endParaRPr>
          </a:p>
          <a:p>
            <a:pPr marL="176213" indent="-176213" defTabSz="914400">
              <a:lnSpc>
                <a:spcPct val="80000"/>
              </a:lnSpc>
              <a:buFont typeface="Arial" pitchFamily="34" charset="0"/>
              <a:buChar char="•"/>
            </a:pPr>
            <a:endParaRPr lang="en-US" altLang="zh-CN" sz="2400" dirty="0">
              <a:latin typeface="Calibri" pitchFamily="34" charset="0"/>
            </a:endParaRPr>
          </a:p>
          <a:p>
            <a:pPr marL="176213" indent="-176213" defTabSz="914400">
              <a:lnSpc>
                <a:spcPct val="80000"/>
              </a:lnSpc>
              <a:buFont typeface="Arial" pitchFamily="34" charset="0"/>
              <a:buChar char="•"/>
            </a:pPr>
            <a:r>
              <a:rPr lang="en-US" altLang="zh-CN" sz="2000" dirty="0" smtClean="0">
                <a:solidFill>
                  <a:schemeClr val="tx1"/>
                </a:solidFill>
                <a:latin typeface="Calibri" pitchFamily="34" charset="0"/>
              </a:rPr>
              <a:t>OMA LWM2M</a:t>
            </a:r>
          </a:p>
          <a:p>
            <a:pPr marL="571500" lvl="1" indent="-171450">
              <a:lnSpc>
                <a:spcPct val="90000"/>
              </a:lnSpc>
              <a:buFont typeface="Arial" charset="0"/>
              <a:buChar char="•"/>
            </a:pPr>
            <a:r>
              <a:rPr lang="en-US" sz="1800" dirty="0">
                <a:latin typeface="Calibri" pitchFamily="34" charset="0"/>
                <a:cs typeface="ＭＳ Ｐゴシック" pitchFamily="95" charset="-128"/>
              </a:rPr>
              <a:t>Lightweight M2M is focused on constrained M2M devices, and is applicable to Cellular, 6LoWPAN, </a:t>
            </a:r>
            <a:r>
              <a:rPr lang="en-US" sz="1800" dirty="0" err="1">
                <a:latin typeface="Calibri" pitchFamily="34" charset="0"/>
                <a:cs typeface="ＭＳ Ｐゴシック" pitchFamily="95" charset="-128"/>
              </a:rPr>
              <a:t>WiFi</a:t>
            </a:r>
            <a:r>
              <a:rPr lang="en-US" sz="1800" dirty="0">
                <a:latin typeface="Calibri" pitchFamily="34" charset="0"/>
                <a:cs typeface="ＭＳ Ｐゴシック" pitchFamily="95" charset="-128"/>
              </a:rPr>
              <a:t> and ZigBee IP or any other IP based devices</a:t>
            </a:r>
          </a:p>
          <a:p>
            <a:pPr marL="571500" lvl="1" indent="-171450">
              <a:lnSpc>
                <a:spcPct val="90000"/>
              </a:lnSpc>
              <a:buFont typeface="Arial" charset="0"/>
              <a:buChar char="•"/>
            </a:pPr>
            <a:r>
              <a:rPr lang="en-US" sz="1800" dirty="0">
                <a:latin typeface="Calibri" pitchFamily="34" charset="0"/>
                <a:cs typeface="ＭＳ Ｐゴシック" pitchFamily="95" charset="-128"/>
              </a:rPr>
              <a:t>Can be combined with existing DM offerings</a:t>
            </a:r>
          </a:p>
          <a:p>
            <a:pPr marL="571500" lvl="1" indent="-171450">
              <a:lnSpc>
                <a:spcPct val="90000"/>
              </a:lnSpc>
              <a:buFont typeface="Arial" charset="0"/>
              <a:buChar char="•"/>
            </a:pPr>
            <a:r>
              <a:rPr lang="en-US" sz="1800" dirty="0">
                <a:latin typeface="Calibri" pitchFamily="34" charset="0"/>
                <a:cs typeface="ＭＳ Ｐゴシック" pitchFamily="95" charset="-128"/>
              </a:rPr>
              <a:t>OMA Lightweight M2M protocol supports both device management and service logic. </a:t>
            </a:r>
          </a:p>
        </p:txBody>
      </p:sp>
    </p:spTree>
    <p:extLst>
      <p:ext uri="{BB962C8B-B14F-4D97-AF65-F5344CB8AC3E}">
        <p14:creationId xmlns:p14="http://schemas.microsoft.com/office/powerpoint/2010/main" val="22903836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5638"/>
            <a:ext cx="8229600" cy="792162"/>
          </a:xfrm>
        </p:spPr>
        <p:txBody>
          <a:bodyPr vert="horz" lIns="91440" tIns="45720" rIns="91440" bIns="45720" rtlCol="0" anchor="ctr">
            <a:noAutofit/>
          </a:bodyPr>
          <a:lstStyle/>
          <a:p>
            <a:r>
              <a:rPr lang="en-US" sz="2400" dirty="0"/>
              <a:t>OMA DM Gateway Management Object (GwMO</a:t>
            </a:r>
            <a:r>
              <a:rPr lang="en-US" sz="2400" dirty="0" smtClean="0"/>
              <a:t>)-v1.1</a:t>
            </a:r>
            <a:endParaRPr lang="en-US" sz="2400" dirty="0"/>
          </a:p>
        </p:txBody>
      </p:sp>
      <p:sp>
        <p:nvSpPr>
          <p:cNvPr id="3" name="Content Placeholder 2"/>
          <p:cNvSpPr>
            <a:spLocks noGrp="1"/>
          </p:cNvSpPr>
          <p:nvPr>
            <p:ph idx="1"/>
          </p:nvPr>
        </p:nvSpPr>
        <p:spPr>
          <a:xfrm>
            <a:off x="457200" y="3810000"/>
            <a:ext cx="8153400" cy="2057400"/>
          </a:xfrm>
        </p:spPr>
        <p:txBody>
          <a:bodyPr vert="horz" lIns="45720" tIns="0" rIns="0" bIns="0" rtlCol="0">
            <a:noAutofit/>
          </a:bodyPr>
          <a:lstStyle/>
          <a:p>
            <a:pPr marL="0" indent="0" defTabSz="914400">
              <a:spcBef>
                <a:spcPts val="0"/>
              </a:spcBef>
              <a:spcAft>
                <a:spcPts val="600"/>
              </a:spcAft>
              <a:buNone/>
            </a:pPr>
            <a:r>
              <a:rPr lang="en-GB" sz="1800" dirty="0">
                <a:latin typeface="Calibri" pitchFamily="34" charset="0"/>
              </a:rPr>
              <a:t>Three different supported modes:</a:t>
            </a:r>
          </a:p>
          <a:p>
            <a:pPr marL="452438" lvl="1" indent="-187325" defTabSz="914400">
              <a:spcBef>
                <a:spcPts val="0"/>
              </a:spcBef>
              <a:buFont typeface="Arial" pitchFamily="34" charset="0"/>
              <a:buChar char="•"/>
            </a:pPr>
            <a:r>
              <a:rPr lang="en-GB" sz="1600" u="sng" dirty="0" smtClean="0">
                <a:latin typeface="Calibri" pitchFamily="34" charset="0"/>
              </a:rPr>
              <a:t>Transparent Mode</a:t>
            </a:r>
            <a:r>
              <a:rPr lang="en-GB" sz="1600" dirty="0" smtClean="0">
                <a:latin typeface="Calibri" pitchFamily="34" charset="0"/>
              </a:rPr>
              <a:t>: </a:t>
            </a:r>
            <a:r>
              <a:rPr lang="en-US" sz="1600" dirty="0">
                <a:latin typeface="Calibri" pitchFamily="34" charset="0"/>
              </a:rPr>
              <a:t>The DM Gateway assists the DM Server in sending a DM Notification to the End Device(s) behind the DM Gateway</a:t>
            </a:r>
          </a:p>
          <a:p>
            <a:pPr marL="452438" lvl="1" indent="-187325" defTabSz="914400">
              <a:lnSpc>
                <a:spcPct val="80000"/>
              </a:lnSpc>
              <a:buFont typeface="Arial" pitchFamily="34" charset="0"/>
              <a:buChar char="•"/>
            </a:pPr>
            <a:r>
              <a:rPr lang="en-GB" sz="1600" u="sng" dirty="0" smtClean="0">
                <a:latin typeface="Calibri" pitchFamily="34" charset="0"/>
              </a:rPr>
              <a:t>Proxy Mode</a:t>
            </a:r>
            <a:r>
              <a:rPr lang="en-GB" sz="1600" dirty="0" smtClean="0">
                <a:latin typeface="Calibri" pitchFamily="34" charset="0"/>
              </a:rPr>
              <a:t>: </a:t>
            </a:r>
            <a:r>
              <a:rPr lang="en-US" sz="1600" dirty="0">
                <a:latin typeface="Calibri" pitchFamily="34" charset="0"/>
              </a:rPr>
              <a:t>The DM Gateway manages End Device(s) behind the DM Gateway on behalf of the DM Server over DM protocol</a:t>
            </a:r>
            <a:endParaRPr lang="en-GB" sz="1600" dirty="0">
              <a:latin typeface="Calibri" pitchFamily="34" charset="0"/>
            </a:endParaRPr>
          </a:p>
          <a:p>
            <a:pPr marL="452438" lvl="1" indent="-187325" defTabSz="914400">
              <a:lnSpc>
                <a:spcPct val="80000"/>
              </a:lnSpc>
              <a:buFont typeface="Arial" pitchFamily="34" charset="0"/>
              <a:buChar char="•"/>
            </a:pPr>
            <a:r>
              <a:rPr lang="en-GB" sz="1600" u="sng" dirty="0" smtClean="0">
                <a:latin typeface="Calibri" pitchFamily="34" charset="0"/>
              </a:rPr>
              <a:t>Adaptation Mode</a:t>
            </a:r>
            <a:r>
              <a:rPr lang="en-GB" sz="1600" dirty="0" smtClean="0">
                <a:latin typeface="Calibri" pitchFamily="34" charset="0"/>
              </a:rPr>
              <a:t>: </a:t>
            </a:r>
            <a:r>
              <a:rPr lang="en-US" sz="1600" dirty="0">
                <a:latin typeface="Calibri" pitchFamily="34" charset="0"/>
              </a:rPr>
              <a:t>Similar to the Proxy Mode with the difference that the DM Gateway manages End Device(s) behind the DM Gateway on behalf of the DM Server over non-OMA-DM protocols (such as UPnP DM, TR069, etc.)</a:t>
            </a:r>
          </a:p>
        </p:txBody>
      </p:sp>
      <p:sp>
        <p:nvSpPr>
          <p:cNvPr id="7" name="Footer Placeholder 6"/>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1447126"/>
            <a:ext cx="3539860" cy="265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81000" y="1447126"/>
            <a:ext cx="4800600" cy="2160591"/>
          </a:xfrm>
          <a:prstGeom prst="rect">
            <a:avLst/>
          </a:prstGeom>
        </p:spPr>
        <p:txBody>
          <a:bodyPr wrap="square">
            <a:spAutoFit/>
          </a:bodyPr>
          <a:lstStyle/>
          <a:p>
            <a:pPr marL="176213" indent="-176213">
              <a:lnSpc>
                <a:spcPct val="80000"/>
              </a:lnSpc>
              <a:buFont typeface="Arial" pitchFamily="34" charset="0"/>
              <a:buChar char="•"/>
            </a:pPr>
            <a:r>
              <a:rPr lang="it-IT" dirty="0">
                <a:latin typeface="Calibri" pitchFamily="34" charset="0"/>
              </a:rPr>
              <a:t>OMA DM GwMO </a:t>
            </a:r>
            <a:r>
              <a:rPr lang="it-IT" dirty="0" smtClean="0">
                <a:latin typeface="Calibri" pitchFamily="34" charset="0"/>
              </a:rPr>
              <a:t>(v1.0) </a:t>
            </a:r>
            <a:r>
              <a:rPr lang="en-US" dirty="0" smtClean="0">
                <a:latin typeface="Calibri" pitchFamily="34" charset="0"/>
              </a:rPr>
              <a:t>provides </a:t>
            </a:r>
            <a:r>
              <a:rPr lang="en-US" dirty="0">
                <a:latin typeface="Calibri" pitchFamily="34" charset="0"/>
              </a:rPr>
              <a:t>a mechanism for OMA DM to manage devices indirectly, through a gateway, when</a:t>
            </a:r>
            <a:r>
              <a:rPr lang="en-US" dirty="0" smtClean="0">
                <a:latin typeface="Calibri" pitchFamily="34" charset="0"/>
              </a:rPr>
              <a:t>:</a:t>
            </a:r>
          </a:p>
          <a:p>
            <a:pPr>
              <a:lnSpc>
                <a:spcPct val="80000"/>
              </a:lnSpc>
            </a:pPr>
            <a:endParaRPr lang="en-US" dirty="0">
              <a:latin typeface="Calibri" pitchFamily="34" charset="0"/>
            </a:endParaRPr>
          </a:p>
          <a:p>
            <a:pPr marL="452438" lvl="1" indent="-187325">
              <a:lnSpc>
                <a:spcPct val="80000"/>
              </a:lnSpc>
              <a:buFont typeface="Arial" pitchFamily="34" charset="0"/>
              <a:buChar char="•"/>
            </a:pPr>
            <a:r>
              <a:rPr lang="en-US" sz="1600" dirty="0">
                <a:latin typeface="Calibri" pitchFamily="34" charset="0"/>
              </a:rPr>
              <a:t>Direct </a:t>
            </a:r>
            <a:r>
              <a:rPr lang="en-US" sz="1600" dirty="0" smtClean="0">
                <a:latin typeface="Calibri" pitchFamily="34" charset="0"/>
              </a:rPr>
              <a:t>interaction </a:t>
            </a:r>
            <a:r>
              <a:rPr lang="en-US" sz="1600" dirty="0">
                <a:latin typeface="Calibri" pitchFamily="34" charset="0"/>
              </a:rPr>
              <a:t>between server and client is not possible</a:t>
            </a:r>
          </a:p>
          <a:p>
            <a:pPr marL="452438" lvl="1" indent="-187325">
              <a:lnSpc>
                <a:spcPct val="80000"/>
              </a:lnSpc>
              <a:buFont typeface="Arial" pitchFamily="34" charset="0"/>
              <a:buChar char="•"/>
            </a:pPr>
            <a:r>
              <a:rPr lang="en-US" sz="1600" dirty="0">
                <a:latin typeface="Calibri" pitchFamily="34" charset="0"/>
              </a:rPr>
              <a:t>Device does not have a publicly routable address</a:t>
            </a:r>
          </a:p>
          <a:p>
            <a:pPr marL="452438" lvl="1" indent="-187325">
              <a:lnSpc>
                <a:spcPct val="80000"/>
              </a:lnSpc>
              <a:buFont typeface="Arial" pitchFamily="34" charset="0"/>
              <a:buChar char="•"/>
            </a:pPr>
            <a:r>
              <a:rPr lang="en-US" sz="1600" dirty="0">
                <a:latin typeface="Calibri" pitchFamily="34" charset="0"/>
              </a:rPr>
              <a:t>Device may be sitting behind a firewall</a:t>
            </a:r>
          </a:p>
          <a:p>
            <a:pPr marL="452438" lvl="1" indent="-187325">
              <a:lnSpc>
                <a:spcPct val="80000"/>
              </a:lnSpc>
              <a:buFont typeface="Arial" pitchFamily="34" charset="0"/>
              <a:buChar char="•"/>
            </a:pPr>
            <a:r>
              <a:rPr lang="en-US" sz="1600" dirty="0">
                <a:latin typeface="Calibri" pitchFamily="34" charset="0"/>
              </a:rPr>
              <a:t>Device supports a management protocol other than </a:t>
            </a:r>
            <a:r>
              <a:rPr lang="en-US" sz="1600" dirty="0" smtClean="0">
                <a:latin typeface="Calibri" pitchFamily="34" charset="0"/>
              </a:rPr>
              <a:t>OMA-DM</a:t>
            </a:r>
            <a:endParaRPr lang="en-US" sz="1600" dirty="0">
              <a:latin typeface="Calibri" pitchFamily="34" charset="0"/>
            </a:endParaRPr>
          </a:p>
        </p:txBody>
      </p:sp>
      <p:sp>
        <p:nvSpPr>
          <p:cNvPr id="8" name="Flowchart: Alternate Process 7"/>
          <p:cNvSpPr/>
          <p:nvPr/>
        </p:nvSpPr>
        <p:spPr>
          <a:xfrm rot="19455321">
            <a:off x="7696200" y="2314775"/>
            <a:ext cx="533400" cy="4571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Alternate Process 9"/>
          <p:cNvSpPr/>
          <p:nvPr/>
        </p:nvSpPr>
        <p:spPr>
          <a:xfrm>
            <a:off x="7620000" y="2798425"/>
            <a:ext cx="533400" cy="4571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Alternate Process 10"/>
          <p:cNvSpPr/>
          <p:nvPr/>
        </p:nvSpPr>
        <p:spPr>
          <a:xfrm>
            <a:off x="3723861" y="4922519"/>
            <a:ext cx="533400" cy="45719"/>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Alternate Process 11"/>
          <p:cNvSpPr/>
          <p:nvPr/>
        </p:nvSpPr>
        <p:spPr>
          <a:xfrm rot="2724837">
            <a:off x="7404399" y="3200400"/>
            <a:ext cx="533400" cy="45719"/>
          </a:xfrm>
          <a:prstGeom prst="flowChartAlternate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Alternate Process 12"/>
          <p:cNvSpPr/>
          <p:nvPr/>
        </p:nvSpPr>
        <p:spPr>
          <a:xfrm>
            <a:off x="4800600" y="5638800"/>
            <a:ext cx="533400" cy="45719"/>
          </a:xfrm>
          <a:prstGeom prst="flowChartAlternate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Alternate Process 13"/>
          <p:cNvSpPr/>
          <p:nvPr/>
        </p:nvSpPr>
        <p:spPr>
          <a:xfrm>
            <a:off x="4495800" y="4465319"/>
            <a:ext cx="800100" cy="45719"/>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lowchart: Alternate Process 14"/>
          <p:cNvSpPr/>
          <p:nvPr/>
        </p:nvSpPr>
        <p:spPr>
          <a:xfrm>
            <a:off x="6303830" y="2466269"/>
            <a:ext cx="800100" cy="45719"/>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655787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5104" y="3557270"/>
            <a:ext cx="5097696" cy="261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2"/>
          <p:cNvSpPr>
            <a:spLocks noGrp="1"/>
          </p:cNvSpPr>
          <p:nvPr>
            <p:ph idx="1"/>
          </p:nvPr>
        </p:nvSpPr>
        <p:spPr>
          <a:xfrm>
            <a:off x="762000" y="1219200"/>
            <a:ext cx="7827696" cy="2335212"/>
          </a:xfrm>
        </p:spPr>
        <p:txBody>
          <a:bodyPr>
            <a:normAutofit/>
          </a:bodyPr>
          <a:lstStyle/>
          <a:p>
            <a:pPr marL="182880" indent="-182880">
              <a:spcBef>
                <a:spcPts val="0"/>
              </a:spcBef>
              <a:buFont typeface="Wingdings" panose="05000000000000000000" pitchFamily="2" charset="2"/>
              <a:buChar char="Ø"/>
            </a:pPr>
            <a:r>
              <a:rPr lang="en-GB" altLang="en-US" sz="1600" b="0" dirty="0" smtClean="0"/>
              <a:t>Enables management of OMA DM and non-OMA DM devices behind a DM Gateway using OMA DM Server and DM Gateway pair.</a:t>
            </a:r>
          </a:p>
          <a:p>
            <a:pPr marL="182880" indent="-182880">
              <a:spcBef>
                <a:spcPts val="0"/>
              </a:spcBef>
              <a:buFont typeface="Wingdings" panose="05000000000000000000" pitchFamily="2" charset="2"/>
              <a:buChar char="Ø"/>
            </a:pPr>
            <a:r>
              <a:rPr lang="en-GB" altLang="en-US" sz="1600" b="0" dirty="0" smtClean="0"/>
              <a:t>Option to have  adaptation functionality implemented in the management server or the Gateway.</a:t>
            </a:r>
          </a:p>
          <a:p>
            <a:pPr marL="182880" indent="-182880">
              <a:spcBef>
                <a:spcPts val="0"/>
              </a:spcBef>
              <a:buFont typeface="Wingdings" panose="05000000000000000000" pitchFamily="2" charset="2"/>
              <a:buChar char="Ø"/>
            </a:pPr>
            <a:r>
              <a:rPr lang="en-GB" altLang="en-US" sz="1600" b="0" dirty="0" smtClean="0"/>
              <a:t>Existing devices supporting OMA DM and new devices only supporting non-OMA DM protocol can be easily and cost-effectively managed and provisioned by the Service Provider.</a:t>
            </a:r>
          </a:p>
          <a:p>
            <a:pPr marL="182880" indent="-182880">
              <a:spcBef>
                <a:spcPts val="0"/>
              </a:spcBef>
              <a:buFont typeface="Wingdings" panose="05000000000000000000" pitchFamily="2" charset="2"/>
              <a:buChar char="Ø"/>
            </a:pPr>
            <a:r>
              <a:rPr lang="en-GB" altLang="en-US" sz="1600" b="0" dirty="0" smtClean="0"/>
              <a:t>Extend the use of OMA DM Server available in the Service Provider’s network without additional installations or support or cost. </a:t>
            </a:r>
          </a:p>
        </p:txBody>
      </p:sp>
      <p:sp>
        <p:nvSpPr>
          <p:cNvPr id="5" name="Rectangle 6"/>
          <p:cNvSpPr>
            <a:spLocks noGrp="1" noChangeArrowheads="1"/>
          </p:cNvSpPr>
          <p:nvPr>
            <p:ph type="title"/>
          </p:nvPr>
        </p:nvSpPr>
        <p:spPr>
          <a:xfrm>
            <a:off x="457200" y="579438"/>
            <a:ext cx="8229600" cy="715962"/>
          </a:xfrm>
        </p:spPr>
        <p:txBody>
          <a:bodyPr>
            <a:normAutofit/>
          </a:bodyPr>
          <a:lstStyle/>
          <a:p>
            <a:r>
              <a:rPr lang="en-GB" altLang="ko-KR" sz="2400" dirty="0" smtClean="0"/>
              <a:t>DM Gateway Adaptation Mode</a:t>
            </a:r>
            <a:endParaRPr lang="en-GB" altLang="ko-KR" sz="2400" dirty="0"/>
          </a:p>
        </p:txBody>
      </p:sp>
    </p:spTree>
    <p:extLst>
      <p:ext uri="{BB962C8B-B14F-4D97-AF65-F5344CB8AC3E}">
        <p14:creationId xmlns:p14="http://schemas.microsoft.com/office/powerpoint/2010/main" val="47996225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title"/>
          </p:nvPr>
        </p:nvSpPr>
        <p:spPr>
          <a:xfrm>
            <a:off x="457200" y="731838"/>
            <a:ext cx="8229600" cy="715962"/>
          </a:xfrm>
        </p:spPr>
        <p:txBody>
          <a:bodyPr>
            <a:normAutofit/>
          </a:bodyPr>
          <a:lstStyle/>
          <a:p>
            <a:r>
              <a:rPr lang="en-GB" altLang="ko-KR" sz="2400" dirty="0" smtClean="0"/>
              <a:t>DM Gateway Adaptation Mode (Use case 1)</a:t>
            </a:r>
            <a:endParaRPr lang="en-GB" altLang="ko-KR" sz="2400" dirty="0"/>
          </a:p>
        </p:txBody>
      </p:sp>
      <p:grpSp>
        <p:nvGrpSpPr>
          <p:cNvPr id="6" name="Group 5"/>
          <p:cNvGrpSpPr/>
          <p:nvPr/>
        </p:nvGrpSpPr>
        <p:grpSpPr>
          <a:xfrm>
            <a:off x="1830479" y="3581655"/>
            <a:ext cx="5637121" cy="2503577"/>
            <a:chOff x="1557337" y="2135670"/>
            <a:chExt cx="6260356" cy="2780370"/>
          </a:xfrm>
        </p:grpSpPr>
        <p:grpSp>
          <p:nvGrpSpPr>
            <p:cNvPr id="7" name="Group 6"/>
            <p:cNvGrpSpPr/>
            <p:nvPr/>
          </p:nvGrpSpPr>
          <p:grpSpPr>
            <a:xfrm>
              <a:off x="1557337" y="2767792"/>
              <a:ext cx="3352801" cy="1581958"/>
              <a:chOff x="242888" y="2290763"/>
              <a:chExt cx="4743450" cy="2238110"/>
            </a:xfrm>
          </p:grpSpPr>
          <p:pic>
            <p:nvPicPr>
              <p:cNvPr id="17" name="Picture 10" descr="http://t3.gstatic.com/images?q=tbn:ANd9GcRI0MsPQqs5yF7aST5ShFuFIPqWVbh1m4IKec9ZDGQgLY7trP93_G2D8kq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29088" y="3433763"/>
                <a:ext cx="85725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ounded Rectangle 7"/>
              <p:cNvSpPr>
                <a:spLocks noChangeArrowheads="1"/>
              </p:cNvSpPr>
              <p:nvPr/>
            </p:nvSpPr>
            <p:spPr bwMode="auto">
              <a:xfrm>
                <a:off x="242888" y="2290763"/>
                <a:ext cx="2057400" cy="1371600"/>
              </a:xfrm>
              <a:prstGeom prst="roundRect">
                <a:avLst>
                  <a:gd name="adj" fmla="val 16667"/>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en-US" sz="1400"/>
              </a:p>
            </p:txBody>
          </p:sp>
          <p:sp>
            <p:nvSpPr>
              <p:cNvPr id="19" name="TextBox 18"/>
              <p:cNvSpPr txBox="1"/>
              <p:nvPr/>
            </p:nvSpPr>
            <p:spPr>
              <a:xfrm>
                <a:off x="471488" y="2366963"/>
                <a:ext cx="1676400" cy="1267112"/>
              </a:xfrm>
              <a:prstGeom prst="rect">
                <a:avLst/>
              </a:prstGeom>
              <a:noFill/>
            </p:spPr>
            <p:txBody>
              <a:bodyPr>
                <a:spAutoFit/>
              </a:bodyPr>
              <a:lstStyle/>
              <a:p>
                <a:pPr algn="ctr">
                  <a:defRPr/>
                </a:pPr>
                <a:r>
                  <a:rPr lang="en-GB" sz="1200" b="1" dirty="0"/>
                  <a:t>Management Authorit</a:t>
                </a:r>
                <a:r>
                  <a:rPr lang="en-GB" sz="1200" dirty="0"/>
                  <a:t>y</a:t>
                </a:r>
              </a:p>
              <a:p>
                <a:pPr algn="ctr">
                  <a:defRPr/>
                </a:pPr>
                <a:r>
                  <a:rPr lang="en-GB" sz="1050" b="1" dirty="0" smtClean="0">
                    <a:solidFill>
                      <a:schemeClr val="accent6"/>
                    </a:solidFill>
                  </a:rPr>
                  <a:t>MNO/Energy </a:t>
                </a:r>
                <a:r>
                  <a:rPr lang="en-GB" sz="1050" b="1" dirty="0">
                    <a:solidFill>
                      <a:schemeClr val="accent6"/>
                    </a:solidFill>
                  </a:rPr>
                  <a:t>Supplier </a:t>
                </a:r>
              </a:p>
            </p:txBody>
          </p:sp>
          <p:cxnSp>
            <p:nvCxnSpPr>
              <p:cNvPr id="20" name="Straight Arrow Connector 18"/>
              <p:cNvCxnSpPr>
                <a:cxnSpLocks noChangeShapeType="1"/>
              </p:cNvCxnSpPr>
              <p:nvPr/>
            </p:nvCxnSpPr>
            <p:spPr bwMode="auto">
              <a:xfrm>
                <a:off x="2376488" y="3052763"/>
                <a:ext cx="1600200" cy="685800"/>
              </a:xfrm>
              <a:prstGeom prst="straightConnector1">
                <a:avLst/>
              </a:prstGeom>
              <a:noFill/>
              <a:ln w="38100" algn="ctr">
                <a:solidFill>
                  <a:srgbClr val="0B52FC"/>
                </a:solidFill>
                <a:round/>
                <a:headEnd type="triangle" w="med" len="med"/>
                <a:tailEnd type="triangle" w="med" len="med"/>
              </a:ln>
              <a:extLst>
                <a:ext uri="{909E8E84-426E-40dd-AFC4-6F175D3DCCD1}">
                  <a14:hiddenFill xmlns:a14="http://schemas.microsoft.com/office/drawing/2010/main">
                    <a:noFill/>
                  </a14:hiddenFill>
                </a:ext>
              </a:extLst>
            </p:spPr>
          </p:cxnSp>
          <p:sp>
            <p:nvSpPr>
              <p:cNvPr id="21" name="TextBox 22"/>
              <p:cNvSpPr txBox="1">
                <a:spLocks noChangeArrowheads="1"/>
              </p:cNvSpPr>
              <p:nvPr/>
            </p:nvSpPr>
            <p:spPr bwMode="auto">
              <a:xfrm>
                <a:off x="3385904" y="3967163"/>
                <a:ext cx="1079968" cy="561710"/>
              </a:xfrm>
              <a:prstGeom prst="rect">
                <a:avLst/>
              </a:prstGeom>
              <a:noFill/>
              <a:ln w="9525">
                <a:noFill/>
                <a:miter lim="800000"/>
                <a:headEnd/>
                <a:tailEnd/>
              </a:ln>
            </p:spPr>
            <p:txBody>
              <a:bodyPr wrap="none">
                <a:spAutoFit/>
              </a:bodyPr>
              <a:lstStyle/>
              <a:p>
                <a:pPr algn="ctr">
                  <a:defRPr/>
                </a:pPr>
                <a:r>
                  <a:rPr lang="en-GB" sz="1100" b="1" dirty="0">
                    <a:solidFill>
                      <a:schemeClr val="accent1">
                        <a:lumMod val="75000"/>
                      </a:schemeClr>
                    </a:solidFill>
                    <a:latin typeface="Arial" pitchFamily="34" charset="0"/>
                  </a:rPr>
                  <a:t>Home </a:t>
                </a:r>
              </a:p>
              <a:p>
                <a:pPr algn="ctr">
                  <a:defRPr/>
                </a:pPr>
                <a:r>
                  <a:rPr lang="en-GB" sz="1100" b="1" dirty="0">
                    <a:solidFill>
                      <a:schemeClr val="accent1">
                        <a:lumMod val="75000"/>
                      </a:schemeClr>
                    </a:solidFill>
                    <a:latin typeface="Arial" pitchFamily="34" charset="0"/>
                  </a:rPr>
                  <a:t>Gateway</a:t>
                </a:r>
              </a:p>
            </p:txBody>
          </p:sp>
          <p:sp>
            <p:nvSpPr>
              <p:cNvPr id="22" name="TextBox 23"/>
              <p:cNvSpPr txBox="1">
                <a:spLocks noChangeArrowheads="1"/>
              </p:cNvSpPr>
              <p:nvPr/>
            </p:nvSpPr>
            <p:spPr bwMode="auto">
              <a:xfrm rot="1386379">
                <a:off x="2282814" y="3018062"/>
                <a:ext cx="1930423" cy="32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sz="1000"/>
                  <a:t>GSM/CDMA/3G/LTE</a:t>
                </a:r>
              </a:p>
            </p:txBody>
          </p:sp>
        </p:grpSp>
        <p:pic>
          <p:nvPicPr>
            <p:cNvPr id="8" name="Picture 8" descr="http://health.discovery.com/tools/childproof/images/house_off.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8902" y="2135670"/>
              <a:ext cx="2848791" cy="278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 descr="http://acprices.org/wp-content/uploads/2012/03/home-air-conditioning-system.jpg"/>
            <p:cNvPicPr>
              <a:picLocks noChangeAspect="1" noChangeArrowheads="1"/>
            </p:cNvPicPr>
            <p:nvPr/>
          </p:nvPicPr>
          <p:blipFill>
            <a:blip r:embed="rId4" cstate="print">
              <a:extLst>
                <a:ext uri="{28A0092B-C50C-407E-A947-70E740481C1C}">
                  <a14:useLocalDpi xmlns:a14="http://schemas.microsoft.com/office/drawing/2010/main" val="0"/>
                </a:ext>
              </a:extLst>
            </a:blip>
            <a:srcRect l="22501" t="26666" r="47501" b="35001"/>
            <a:stretch>
              <a:fillRect/>
            </a:stretch>
          </p:blipFill>
          <p:spPr bwMode="auto">
            <a:xfrm>
              <a:off x="6679421" y="2384473"/>
              <a:ext cx="718418" cy="49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http://t0.gstatic.com/images?q=tbn:ANd9GcQD-ExLZSLk1TGPHequYT65aC8uFStIwy8s23tFYPp_dKurcb5HITncfDx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01670" y="4474415"/>
              <a:ext cx="330700" cy="32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23"/>
            <p:cNvSpPr>
              <a:spLocks noChangeArrowheads="1"/>
            </p:cNvSpPr>
            <p:nvPr/>
          </p:nvSpPr>
          <p:spPr bwMode="auto">
            <a:xfrm>
              <a:off x="5059093" y="2732796"/>
              <a:ext cx="2587548" cy="1940661"/>
            </a:xfrm>
            <a:prstGeom prst="cloudCallout">
              <a:avLst>
                <a:gd name="adj1" fmla="val -48435"/>
                <a:gd name="adj2" fmla="val 3898"/>
              </a:avLst>
            </a:prstGeom>
            <a:solidFill>
              <a:schemeClr val="accent2">
                <a:alpha val="14902"/>
              </a:schemeClr>
            </a:solidFill>
            <a:ln w="9525">
              <a:solidFill>
                <a:schemeClr val="bg1"/>
              </a:solidFill>
              <a:round/>
              <a:headEnd/>
              <a:tailEnd/>
            </a:ln>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endParaRPr lang="ja-JP" altLang="en-US">
                <a:ea typeface="ＭＳ Ｐゴシック" pitchFamily="34" charset="-128"/>
              </a:endParaRPr>
            </a:p>
          </p:txBody>
        </p:sp>
        <p:cxnSp>
          <p:nvCxnSpPr>
            <p:cNvPr id="12" name="Straight Arrow Connector 13"/>
            <p:cNvCxnSpPr>
              <a:cxnSpLocks noChangeShapeType="1"/>
            </p:cNvCxnSpPr>
            <p:nvPr/>
          </p:nvCxnSpPr>
          <p:spPr bwMode="auto">
            <a:xfrm>
              <a:off x="5071533" y="3792281"/>
              <a:ext cx="1430616" cy="731895"/>
            </a:xfrm>
            <a:prstGeom prst="straightConnector1">
              <a:avLst/>
            </a:prstGeom>
            <a:noFill/>
            <a:ln w="25400" algn="ctr">
              <a:solidFill>
                <a:schemeClr val="hlink"/>
              </a:solidFill>
              <a:round/>
              <a:headEnd type="triangle" w="med" len="med"/>
              <a:tailEnd type="triangle" w="med" len="med"/>
            </a:ln>
            <a:effectLst>
              <a:outerShdw dist="35921" dir="2700000" algn="ctr" rotWithShape="0">
                <a:srgbClr val="808080"/>
              </a:outerShdw>
            </a:effectLst>
          </p:spPr>
        </p:cxnSp>
        <p:cxnSp>
          <p:nvCxnSpPr>
            <p:cNvPr id="13" name="Straight Arrow Connector 12"/>
            <p:cNvCxnSpPr>
              <a:cxnSpLocks noChangeShapeType="1"/>
            </p:cNvCxnSpPr>
            <p:nvPr/>
          </p:nvCxnSpPr>
          <p:spPr bwMode="auto">
            <a:xfrm flipV="1">
              <a:off x="5071533" y="3181678"/>
              <a:ext cx="211482" cy="610604"/>
            </a:xfrm>
            <a:prstGeom prst="straightConnector1">
              <a:avLst/>
            </a:prstGeom>
            <a:noFill/>
            <a:ln w="25400" algn="ctr">
              <a:solidFill>
                <a:schemeClr val="hlink"/>
              </a:solidFill>
              <a:round/>
              <a:headEnd type="triangle" w="med" len="med"/>
              <a:tailEnd type="triangle" w="med" len="med"/>
            </a:ln>
            <a:effectLst>
              <a:outerShdw dist="35921" dir="2700000" algn="ctr" rotWithShape="0">
                <a:srgbClr val="808080"/>
              </a:outerShdw>
            </a:effectLst>
          </p:spPr>
        </p:cxnSp>
        <p:pic>
          <p:nvPicPr>
            <p:cNvPr id="14" name="Picture 16" descr="http://t2.gstatic.com/images?q=tbn:ANd9GcSrW49JrT7u2hJtt9Bikzg5s3La8rKqGMp-QqG3REQGU5bHSvb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58614" y="2931839"/>
              <a:ext cx="248803" cy="249839"/>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cxnSp>
          <p:nvCxnSpPr>
            <p:cNvPr id="15" name="Straight Arrow Connector 36"/>
            <p:cNvCxnSpPr>
              <a:cxnSpLocks noChangeShapeType="1"/>
            </p:cNvCxnSpPr>
            <p:nvPr/>
          </p:nvCxnSpPr>
          <p:spPr bwMode="auto">
            <a:xfrm flipV="1">
              <a:off x="5059093" y="2832318"/>
              <a:ext cx="1716739" cy="959964"/>
            </a:xfrm>
            <a:prstGeom prst="straightConnector1">
              <a:avLst/>
            </a:prstGeom>
            <a:noFill/>
            <a:ln w="25400" algn="ctr">
              <a:solidFill>
                <a:schemeClr val="hlink"/>
              </a:solidFill>
              <a:round/>
              <a:headEnd type="triangle" w="med" len="med"/>
              <a:tailEnd type="triangle" w="med" len="med"/>
            </a:ln>
            <a:effectLst>
              <a:outerShdw dist="35921" dir="2700000" algn="ctr" rotWithShape="0">
                <a:srgbClr val="808080"/>
              </a:outerShdw>
            </a:effectLst>
          </p:spPr>
        </p:cxnSp>
        <p:sp>
          <p:nvSpPr>
            <p:cNvPr id="16" name="TextBox 10"/>
            <p:cNvSpPr txBox="1">
              <a:spLocks noChangeArrowheads="1"/>
            </p:cNvSpPr>
            <p:nvPr/>
          </p:nvSpPr>
          <p:spPr bwMode="auto">
            <a:xfrm>
              <a:off x="5198142" y="3699207"/>
              <a:ext cx="2488027" cy="563231"/>
            </a:xfrm>
            <a:prstGeom prst="rect">
              <a:avLst/>
            </a:prstGeom>
            <a:noFill/>
            <a:ln w="9525">
              <a:noFill/>
              <a:miter lim="800000"/>
              <a:headEnd/>
              <a:tailEnd/>
            </a:ln>
            <a:effectLst>
              <a:outerShdw dist="35921" dir="2700000" algn="ctr" rotWithShape="0">
                <a:srgbClr val="808080"/>
              </a:outerShdw>
            </a:effectLst>
          </p:spPr>
          <p:txBody>
            <a:bodyPr>
              <a:spAutoFit/>
            </a:bodyPr>
            <a:lstStyle/>
            <a:p>
              <a:pPr algn="ctr">
                <a:defRPr/>
              </a:pPr>
              <a:r>
                <a:rPr lang="en-GB" altLang="ja-JP" sz="1400" b="1" dirty="0" err="1">
                  <a:solidFill>
                    <a:schemeClr val="bg1"/>
                  </a:solidFill>
                  <a:latin typeface="Arial" pitchFamily="34" charset="0"/>
                  <a:ea typeface="ＭＳ Ｐゴシック" pitchFamily="34" charset="-128"/>
                </a:rPr>
                <a:t>Zigbee</a:t>
              </a:r>
              <a:r>
                <a:rPr lang="en-GB" altLang="ja-JP" sz="1400" b="1" dirty="0">
                  <a:solidFill>
                    <a:schemeClr val="bg1"/>
                  </a:solidFill>
                  <a:latin typeface="Arial" pitchFamily="34" charset="0"/>
                  <a:ea typeface="ＭＳ Ｐゴシック" pitchFamily="34" charset="-128"/>
                </a:rPr>
                <a:t> </a:t>
              </a:r>
            </a:p>
            <a:p>
              <a:pPr algn="ctr">
                <a:defRPr/>
              </a:pPr>
              <a:r>
                <a:rPr lang="en-GB" altLang="ja-JP" sz="1400" b="1" dirty="0">
                  <a:solidFill>
                    <a:schemeClr val="bg1"/>
                  </a:solidFill>
                  <a:latin typeface="Arial" pitchFamily="34" charset="0"/>
                  <a:ea typeface="ＭＳ Ｐゴシック" pitchFamily="34" charset="-128"/>
                </a:rPr>
                <a:t>Home Area Network (HAN</a:t>
              </a:r>
              <a:r>
                <a:rPr lang="en-GB" altLang="ja-JP" b="1" dirty="0">
                  <a:solidFill>
                    <a:schemeClr val="bg1"/>
                  </a:solidFill>
                  <a:latin typeface="Arial" pitchFamily="34" charset="0"/>
                  <a:ea typeface="ＭＳ Ｐゴシック" pitchFamily="34" charset="-128"/>
                </a:rPr>
                <a:t>)</a:t>
              </a:r>
            </a:p>
          </p:txBody>
        </p:sp>
      </p:grpSp>
      <p:sp>
        <p:nvSpPr>
          <p:cNvPr id="23" name="Rectangle 3"/>
          <p:cNvSpPr>
            <a:spLocks noGrp="1" noChangeArrowheads="1"/>
          </p:cNvSpPr>
          <p:nvPr>
            <p:ph type="body" idx="1"/>
          </p:nvPr>
        </p:nvSpPr>
        <p:spPr>
          <a:xfrm>
            <a:off x="228601" y="1635480"/>
            <a:ext cx="8305800" cy="2022120"/>
          </a:xfrm>
        </p:spPr>
        <p:txBody>
          <a:bodyPr>
            <a:noAutofit/>
          </a:bodyPr>
          <a:lstStyle/>
          <a:p>
            <a:pPr>
              <a:lnSpc>
                <a:spcPct val="90000"/>
              </a:lnSpc>
            </a:pPr>
            <a:r>
              <a:rPr lang="en-US" altLang="ja-JP" sz="1700" b="0" dirty="0" smtClean="0">
                <a:ea typeface="ＭＳ Ｐゴシック" pitchFamily="34" charset="-128"/>
              </a:rPr>
              <a:t>Device Management via DM Gateway </a:t>
            </a:r>
          </a:p>
          <a:p>
            <a:pPr lvl="1">
              <a:lnSpc>
                <a:spcPct val="90000"/>
              </a:lnSpc>
              <a:buFont typeface="Wingdings" pitchFamily="2" charset="2"/>
              <a:buChar char="§"/>
            </a:pPr>
            <a:r>
              <a:rPr lang="en-US" altLang="ja-JP" sz="1700" b="0" dirty="0" smtClean="0">
                <a:ea typeface="ＭＳ Ｐゴシック" pitchFamily="34" charset="-128"/>
              </a:rPr>
              <a:t>A </a:t>
            </a:r>
            <a:r>
              <a:rPr lang="en-US" altLang="ja-JP" sz="1700" b="0" dirty="0" err="1" smtClean="0">
                <a:ea typeface="ＭＳ Ｐゴシック" pitchFamily="34" charset="-128"/>
              </a:rPr>
              <a:t>Zigbee</a:t>
            </a:r>
            <a:r>
              <a:rPr lang="en-US" altLang="ja-JP" sz="1700" b="0" dirty="0" smtClean="0">
                <a:ea typeface="ＭＳ Ｐゴシック" pitchFamily="34" charset="-128"/>
              </a:rPr>
              <a:t> Home Area Network (HAN) is composed of home appliances, e.g. Smart Meter, Air Conditioner, Programmable Communicating Thermostat (PCT) </a:t>
            </a:r>
          </a:p>
          <a:p>
            <a:pPr lvl="1">
              <a:lnSpc>
                <a:spcPct val="90000"/>
              </a:lnSpc>
              <a:buFont typeface="Wingdings" pitchFamily="2" charset="2"/>
              <a:buChar char="§"/>
            </a:pPr>
            <a:r>
              <a:rPr lang="en-US" altLang="ja-JP" sz="1700" b="0" dirty="0" smtClean="0">
                <a:ea typeface="ＭＳ Ｐゴシック" pitchFamily="34" charset="-128"/>
              </a:rPr>
              <a:t>The Home Gateway with GSM/CDMA/3G/LTE connectivity acts as a DM Gateway.  Note that many of GSM/CDMA/3G/LTE communication modules today implement OMA DM functionality.  </a:t>
            </a:r>
          </a:p>
          <a:p>
            <a:pPr lvl="1">
              <a:lnSpc>
                <a:spcPct val="90000"/>
              </a:lnSpc>
              <a:buFont typeface="Wingdings" pitchFamily="2" charset="2"/>
              <a:buChar char="§"/>
            </a:pPr>
            <a:r>
              <a:rPr lang="en-US" altLang="ja-JP" sz="1700" b="0" dirty="0" smtClean="0">
                <a:ea typeface="ＭＳ Ｐゴシック" pitchFamily="34" charset="-128"/>
              </a:rPr>
              <a:t>A Management Authority e.g. MNO or Energy Supplier configures remotely via DM protocols the HAN, then leverages that connection for demand-response, load-balancing, etc.  </a:t>
            </a:r>
          </a:p>
        </p:txBody>
      </p:sp>
    </p:spTree>
    <p:extLst>
      <p:ext uri="{BB962C8B-B14F-4D97-AF65-F5344CB8AC3E}">
        <p14:creationId xmlns:p14="http://schemas.microsoft.com/office/powerpoint/2010/main" val="214403641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title"/>
          </p:nvPr>
        </p:nvSpPr>
        <p:spPr>
          <a:xfrm>
            <a:off x="457200" y="579438"/>
            <a:ext cx="8229600" cy="715962"/>
          </a:xfrm>
        </p:spPr>
        <p:txBody>
          <a:bodyPr>
            <a:normAutofit/>
          </a:bodyPr>
          <a:lstStyle/>
          <a:p>
            <a:r>
              <a:rPr lang="en-GB" altLang="ko-KR" sz="2400" dirty="0" smtClean="0"/>
              <a:t>DM Gateway Adaptation Mode (Use case 2)</a:t>
            </a:r>
            <a:endParaRPr lang="en-GB" altLang="ko-KR" sz="2400" dirty="0"/>
          </a:p>
        </p:txBody>
      </p:sp>
      <p:grpSp>
        <p:nvGrpSpPr>
          <p:cNvPr id="24" name="Group 23"/>
          <p:cNvGrpSpPr/>
          <p:nvPr/>
        </p:nvGrpSpPr>
        <p:grpSpPr>
          <a:xfrm>
            <a:off x="2090108" y="3399845"/>
            <a:ext cx="5873615" cy="2749851"/>
            <a:chOff x="1557337" y="3521032"/>
            <a:chExt cx="6592123" cy="3086234"/>
          </a:xfrm>
        </p:grpSpPr>
        <p:grpSp>
          <p:nvGrpSpPr>
            <p:cNvPr id="25" name="Group 24"/>
            <p:cNvGrpSpPr/>
            <p:nvPr/>
          </p:nvGrpSpPr>
          <p:grpSpPr>
            <a:xfrm>
              <a:off x="1557337" y="4055622"/>
              <a:ext cx="2631311" cy="2130038"/>
              <a:chOff x="261938" y="1682750"/>
              <a:chExt cx="4090270" cy="3311061"/>
            </a:xfrm>
          </p:grpSpPr>
          <p:sp>
            <p:nvSpPr>
              <p:cNvPr id="38" name="Rounded Rectangle 7"/>
              <p:cNvSpPr>
                <a:spLocks noChangeArrowheads="1"/>
              </p:cNvSpPr>
              <p:nvPr/>
            </p:nvSpPr>
            <p:spPr bwMode="auto">
              <a:xfrm>
                <a:off x="261938" y="1682750"/>
                <a:ext cx="2057400" cy="1371600"/>
              </a:xfrm>
              <a:prstGeom prst="roundRect">
                <a:avLst>
                  <a:gd name="adj" fmla="val 16667"/>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en-US" sz="1100"/>
              </a:p>
            </p:txBody>
          </p:sp>
          <p:sp>
            <p:nvSpPr>
              <p:cNvPr id="39" name="TextBox 38"/>
              <p:cNvSpPr txBox="1"/>
              <p:nvPr/>
            </p:nvSpPr>
            <p:spPr>
              <a:xfrm>
                <a:off x="490538" y="1700255"/>
                <a:ext cx="1676401" cy="1449770"/>
              </a:xfrm>
              <a:prstGeom prst="rect">
                <a:avLst/>
              </a:prstGeom>
              <a:noFill/>
            </p:spPr>
            <p:txBody>
              <a:bodyPr>
                <a:spAutoFit/>
              </a:bodyPr>
              <a:lstStyle/>
              <a:p>
                <a:pPr algn="ctr">
                  <a:defRPr/>
                </a:pPr>
                <a:r>
                  <a:rPr lang="en-GB" sz="1050" b="1" dirty="0"/>
                  <a:t>Management Authorit</a:t>
                </a:r>
                <a:r>
                  <a:rPr lang="en-GB" sz="1050" dirty="0"/>
                  <a:t>y</a:t>
                </a:r>
              </a:p>
              <a:p>
                <a:pPr algn="ctr">
                  <a:defRPr/>
                </a:pPr>
                <a:r>
                  <a:rPr lang="en-GB" sz="900" b="1" dirty="0" smtClean="0"/>
                  <a:t>MNO/Healthcare </a:t>
                </a:r>
                <a:r>
                  <a:rPr lang="en-GB" sz="900" b="1" dirty="0"/>
                  <a:t>Service Provider</a:t>
                </a:r>
              </a:p>
            </p:txBody>
          </p:sp>
          <p:cxnSp>
            <p:nvCxnSpPr>
              <p:cNvPr id="40" name="Straight Arrow Connector 39"/>
              <p:cNvCxnSpPr/>
              <p:nvPr/>
            </p:nvCxnSpPr>
            <p:spPr bwMode="auto">
              <a:xfrm flipH="1" flipV="1">
                <a:off x="2166938" y="3206750"/>
                <a:ext cx="1752600" cy="685800"/>
              </a:xfrm>
              <a:prstGeom prst="straightConnector1">
                <a:avLst/>
              </a:prstGeom>
              <a:solidFill>
                <a:schemeClr val="accent1"/>
              </a:solidFill>
              <a:ln w="38100" cap="flat" cmpd="sng" algn="ctr">
                <a:solidFill>
                  <a:schemeClr val="accent1">
                    <a:lumMod val="75000"/>
                  </a:schemeClr>
                </a:solidFill>
                <a:prstDash val="solid"/>
                <a:round/>
                <a:headEnd type="triangle" w="med" len="med"/>
                <a:tailEnd type="triangle" w="med" len="med"/>
              </a:ln>
              <a:effectLst/>
            </p:spPr>
          </p:cxnSp>
          <p:sp>
            <p:nvSpPr>
              <p:cNvPr id="41" name="TextBox 22"/>
              <p:cNvSpPr txBox="1">
                <a:spLocks noChangeArrowheads="1"/>
              </p:cNvSpPr>
              <p:nvPr/>
            </p:nvSpPr>
            <p:spPr bwMode="auto">
              <a:xfrm>
                <a:off x="2553419" y="4295773"/>
                <a:ext cx="1798789" cy="698038"/>
              </a:xfrm>
              <a:prstGeom prst="rect">
                <a:avLst/>
              </a:prstGeom>
              <a:noFill/>
              <a:ln w="9525">
                <a:noFill/>
                <a:miter lim="800000"/>
                <a:headEnd/>
                <a:tailEnd/>
              </a:ln>
            </p:spPr>
            <p:txBody>
              <a:bodyPr wrap="none">
                <a:spAutoFit/>
              </a:bodyPr>
              <a:lstStyle/>
              <a:p>
                <a:pPr algn="ctr">
                  <a:defRPr/>
                </a:pPr>
                <a:r>
                  <a:rPr lang="en-GB" altLang="ja-JP" sz="1000" b="1" dirty="0">
                    <a:solidFill>
                      <a:schemeClr val="accent1">
                        <a:lumMod val="75000"/>
                      </a:schemeClr>
                    </a:solidFill>
                    <a:latin typeface="Arial" pitchFamily="34" charset="0"/>
                    <a:ea typeface="ＭＳ Ｐゴシック" pitchFamily="34" charset="-128"/>
                  </a:rPr>
                  <a:t>Smartphone </a:t>
                </a:r>
                <a:br>
                  <a:rPr lang="en-GB" altLang="ja-JP" sz="1000" b="1" dirty="0">
                    <a:solidFill>
                      <a:schemeClr val="accent1">
                        <a:lumMod val="75000"/>
                      </a:schemeClr>
                    </a:solidFill>
                    <a:latin typeface="Arial" pitchFamily="34" charset="0"/>
                    <a:ea typeface="ＭＳ Ｐゴシック" pitchFamily="34" charset="-128"/>
                  </a:rPr>
                </a:br>
                <a:r>
                  <a:rPr lang="en-GB" altLang="ja-JP" sz="1000" b="1" dirty="0">
                    <a:solidFill>
                      <a:schemeClr val="accent1">
                        <a:lumMod val="75000"/>
                      </a:schemeClr>
                    </a:solidFill>
                    <a:latin typeface="Arial" pitchFamily="34" charset="0"/>
                    <a:ea typeface="ＭＳ Ｐゴシック" pitchFamily="34" charset="-128"/>
                  </a:rPr>
                  <a:t>(DM Gateway)</a:t>
                </a:r>
                <a:endParaRPr lang="en-GB" sz="1000" b="1" dirty="0">
                  <a:solidFill>
                    <a:schemeClr val="accent1">
                      <a:lumMod val="75000"/>
                    </a:schemeClr>
                  </a:solidFill>
                  <a:latin typeface="Arial" pitchFamily="34" charset="0"/>
                </a:endParaRPr>
              </a:p>
            </p:txBody>
          </p:sp>
          <p:sp>
            <p:nvSpPr>
              <p:cNvPr id="42" name="TextBox 23"/>
              <p:cNvSpPr txBox="1">
                <a:spLocks noChangeArrowheads="1"/>
              </p:cNvSpPr>
              <p:nvPr/>
            </p:nvSpPr>
            <p:spPr bwMode="auto">
              <a:xfrm rot="1275977">
                <a:off x="2178012" y="3177454"/>
                <a:ext cx="1762206" cy="31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sz="800"/>
                  <a:t>GSM/CDMA/3G/LTE</a:t>
                </a:r>
              </a:p>
            </p:txBody>
          </p:sp>
        </p:grpSp>
        <p:grpSp>
          <p:nvGrpSpPr>
            <p:cNvPr id="26" name="Group 25"/>
            <p:cNvGrpSpPr/>
            <p:nvPr/>
          </p:nvGrpSpPr>
          <p:grpSpPr>
            <a:xfrm>
              <a:off x="6547702" y="5813646"/>
              <a:ext cx="1601758" cy="793620"/>
              <a:chOff x="6434138" y="5503863"/>
              <a:chExt cx="2928937" cy="1451196"/>
            </a:xfrm>
          </p:grpSpPr>
          <p:pic>
            <p:nvPicPr>
              <p:cNvPr id="36" name="Picture 4" descr="http://www.technology-guide.co.uk/images/tanitaHS302sca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34138" y="5503863"/>
                <a:ext cx="1184275"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1"/>
              <p:cNvSpPr txBox="1">
                <a:spLocks noChangeArrowheads="1"/>
              </p:cNvSpPr>
              <p:nvPr/>
            </p:nvSpPr>
            <p:spPr bwMode="auto">
              <a:xfrm>
                <a:off x="7458076" y="6102348"/>
                <a:ext cx="1904999" cy="85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GB" altLang="ja-JP" sz="1000" dirty="0">
                    <a:ea typeface="ＭＳ Ｐゴシック" pitchFamily="34" charset="-128"/>
                  </a:rPr>
                  <a:t>Weighing Scales</a:t>
                </a:r>
                <a:endParaRPr lang="en-GB" altLang="en-US" sz="1000" dirty="0"/>
              </a:p>
            </p:txBody>
          </p:sp>
        </p:grpSp>
        <p:grpSp>
          <p:nvGrpSpPr>
            <p:cNvPr id="27" name="Group 26"/>
            <p:cNvGrpSpPr/>
            <p:nvPr/>
          </p:nvGrpSpPr>
          <p:grpSpPr>
            <a:xfrm>
              <a:off x="3936717" y="3521032"/>
              <a:ext cx="3227433" cy="2842791"/>
              <a:chOff x="3919538" y="1149350"/>
              <a:chExt cx="5181600" cy="4564063"/>
            </a:xfrm>
          </p:grpSpPr>
          <p:pic>
            <p:nvPicPr>
              <p:cNvPr id="28" name="Picture 2" descr="http://keep3.sjfc.edu/students/ajs01549/e-port/vsg/pers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7738" y="1149350"/>
                <a:ext cx="3581400" cy="456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9538" y="3206750"/>
                <a:ext cx="82073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 name="TextBox 10"/>
              <p:cNvSpPr txBox="1">
                <a:spLocks noChangeArrowheads="1"/>
              </p:cNvSpPr>
              <p:nvPr/>
            </p:nvSpPr>
            <p:spPr bwMode="auto">
              <a:xfrm rot="20864678">
                <a:off x="5848485" y="3180197"/>
                <a:ext cx="1253858" cy="39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sz="1100">
                    <a:solidFill>
                      <a:srgbClr val="FF0000"/>
                    </a:solidFill>
                  </a:rPr>
                  <a:t>Bluetooth</a:t>
                </a:r>
              </a:p>
            </p:txBody>
          </p:sp>
          <p:cxnSp>
            <p:nvCxnSpPr>
              <p:cNvPr id="31" name="Straight Arrow Connector 12"/>
              <p:cNvCxnSpPr>
                <a:cxnSpLocks noChangeShapeType="1"/>
              </p:cNvCxnSpPr>
              <p:nvPr/>
            </p:nvCxnSpPr>
            <p:spPr bwMode="auto">
              <a:xfrm flipV="1">
                <a:off x="4740275" y="3228975"/>
                <a:ext cx="3087688" cy="663575"/>
              </a:xfrm>
              <a:prstGeom prst="straightConnector1">
                <a:avLst/>
              </a:prstGeom>
              <a:noFill/>
              <a:ln w="1905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2" name="Straight Arrow Connector 13"/>
              <p:cNvCxnSpPr>
                <a:cxnSpLocks noChangeShapeType="1"/>
              </p:cNvCxnSpPr>
              <p:nvPr/>
            </p:nvCxnSpPr>
            <p:spPr bwMode="auto">
              <a:xfrm>
                <a:off x="4740275" y="3892550"/>
                <a:ext cx="2209800" cy="1154113"/>
              </a:xfrm>
              <a:prstGeom prst="straightConnector1">
                <a:avLst/>
              </a:prstGeom>
              <a:noFill/>
              <a:ln w="1905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33" name="TextBox 16"/>
              <p:cNvSpPr txBox="1">
                <a:spLocks noChangeArrowheads="1"/>
              </p:cNvSpPr>
              <p:nvPr/>
            </p:nvSpPr>
            <p:spPr bwMode="auto">
              <a:xfrm rot="1652558">
                <a:off x="5467484" y="4212071"/>
                <a:ext cx="1253858" cy="39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sz="1100">
                    <a:solidFill>
                      <a:srgbClr val="FF0000"/>
                    </a:solidFill>
                  </a:rPr>
                  <a:t>Bluetooth</a:t>
                </a:r>
              </a:p>
            </p:txBody>
          </p:sp>
          <p:pic>
            <p:nvPicPr>
              <p:cNvPr id="34" name="Picture 8" descr="http://t0.gstatic.com/images?q=tbn:ANd9GcRzBDFi393rFIoASbZIaQ3hqQ2o1oxyPvvbu8G8DOvc40LhZWH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8138" y="2673350"/>
                <a:ext cx="105568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1"/>
              <p:cNvSpPr txBox="1">
                <a:spLocks noChangeArrowheads="1"/>
              </p:cNvSpPr>
              <p:nvPr/>
            </p:nvSpPr>
            <p:spPr bwMode="auto">
              <a:xfrm>
                <a:off x="7196137" y="2292351"/>
                <a:ext cx="1905001" cy="72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ja-JP" sz="1000" dirty="0">
                    <a:solidFill>
                      <a:srgbClr val="000000"/>
                    </a:solidFill>
                    <a:ea typeface="ＭＳ Ｐゴシック" pitchFamily="34" charset="-128"/>
                  </a:rPr>
                  <a:t>Blood Pressure Meter</a:t>
                </a:r>
                <a:endParaRPr lang="en-GB" altLang="en-US" sz="1000" dirty="0">
                  <a:solidFill>
                    <a:srgbClr val="000000"/>
                  </a:solidFill>
                </a:endParaRPr>
              </a:p>
            </p:txBody>
          </p:sp>
        </p:grpSp>
      </p:grpSp>
      <p:sp>
        <p:nvSpPr>
          <p:cNvPr id="43" name="Content Placeholder 2"/>
          <p:cNvSpPr>
            <a:spLocks noGrp="1"/>
          </p:cNvSpPr>
          <p:nvPr>
            <p:ph idx="1"/>
          </p:nvPr>
        </p:nvSpPr>
        <p:spPr>
          <a:xfrm>
            <a:off x="228600" y="1143000"/>
            <a:ext cx="8778875" cy="2362200"/>
          </a:xfrm>
        </p:spPr>
        <p:txBody>
          <a:bodyPr>
            <a:normAutofit/>
          </a:bodyPr>
          <a:lstStyle/>
          <a:p>
            <a:pPr>
              <a:lnSpc>
                <a:spcPct val="90000"/>
              </a:lnSpc>
            </a:pPr>
            <a:r>
              <a:rPr lang="en-US" altLang="ja-JP" sz="1800" b="0" dirty="0" smtClean="0">
                <a:ea typeface="ＭＳ Ｐゴシック" pitchFamily="34" charset="-128"/>
              </a:rPr>
              <a:t>Continua (CHA/PCHA)-compliant Device Management via DM Gateway</a:t>
            </a:r>
          </a:p>
          <a:p>
            <a:pPr lvl="1">
              <a:lnSpc>
                <a:spcPct val="90000"/>
              </a:lnSpc>
              <a:buFont typeface="Wingdings" pitchFamily="2" charset="2"/>
              <a:buChar char="§"/>
            </a:pPr>
            <a:r>
              <a:rPr lang="en-US" altLang="ja-JP" sz="1800" b="0" dirty="0" smtClean="0">
                <a:ea typeface="ＭＳ Ｐゴシック" pitchFamily="34" charset="-128"/>
              </a:rPr>
              <a:t>Some weight scales, Blood-Pressure Gauges which are compliant with Continua, transfer the data over Bluetooth (or USB, NFC) but  these devices don’t have GSM/CDMA /3G connectivity.  </a:t>
            </a:r>
          </a:p>
          <a:p>
            <a:pPr lvl="1">
              <a:lnSpc>
                <a:spcPct val="90000"/>
              </a:lnSpc>
              <a:buFont typeface="Wingdings" pitchFamily="2" charset="2"/>
              <a:buChar char="§"/>
            </a:pPr>
            <a:r>
              <a:rPr lang="en-US" altLang="ja-JP" sz="1800" b="0" dirty="0" smtClean="0">
                <a:ea typeface="ＭＳ Ｐゴシック" pitchFamily="34" charset="-128"/>
              </a:rPr>
              <a:t>A mobile handset with Bluetooth connectivity acts as a DM Gateway.  </a:t>
            </a:r>
          </a:p>
          <a:p>
            <a:pPr lvl="1">
              <a:lnSpc>
                <a:spcPct val="90000"/>
              </a:lnSpc>
              <a:buFont typeface="Wingdings" pitchFamily="2" charset="2"/>
              <a:buChar char="§"/>
            </a:pPr>
            <a:r>
              <a:rPr lang="en-US" altLang="ja-JP" sz="1800" b="0" dirty="0" smtClean="0">
                <a:ea typeface="ＭＳ Ｐゴシック" pitchFamily="34" charset="-128"/>
              </a:rPr>
              <a:t>A Management Authority (e.g. MNO or Health-care Service Provider) configures remotely via DM protocols the Bluetooth devices, then leverages that connection for diagnosis etc.  </a:t>
            </a:r>
          </a:p>
        </p:txBody>
      </p:sp>
    </p:spTree>
    <p:extLst>
      <p:ext uri="{BB962C8B-B14F-4D97-AF65-F5344CB8AC3E}">
        <p14:creationId xmlns:p14="http://schemas.microsoft.com/office/powerpoint/2010/main" val="328443598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1224</TotalTime>
  <Words>1354</Words>
  <Application>Microsoft Macintosh PowerPoint</Application>
  <PresentationFormat>On-screen Show (4:3)</PresentationFormat>
  <Paragraphs>129</Paragraphs>
  <Slides>14</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Office Theme</vt:lpstr>
      <vt:lpstr>Visio</vt:lpstr>
      <vt:lpstr>PowerPoint Presentation</vt:lpstr>
      <vt:lpstr>Outline</vt:lpstr>
      <vt:lpstr>PowerPoint Presentation</vt:lpstr>
      <vt:lpstr>Aggregating Disparate Data Protocols on the IoT</vt:lpstr>
      <vt:lpstr>OMA-DM and OMA-LWM2M</vt:lpstr>
      <vt:lpstr>OMA DM Gateway Management Object (GwMO)-v1.1</vt:lpstr>
      <vt:lpstr>DM Gateway Adaptation Mode</vt:lpstr>
      <vt:lpstr>DM Gateway Adaptation Mode (Use case 1)</vt:lpstr>
      <vt:lpstr>DM Gateway Adaptation Mode (Use case 2)</vt:lpstr>
      <vt:lpstr>DM Collaboration – OMA &amp; BBF</vt:lpstr>
      <vt:lpstr>DM Collaboration – OMA &amp; BBF</vt:lpstr>
      <vt:lpstr>Some of the questions investigated………..</vt:lpstr>
      <vt:lpstr>Summary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cditullio</dc:creator>
  <cp:lastModifiedBy>Elizabeth Rose</cp:lastModifiedBy>
  <cp:revision>131</cp:revision>
  <dcterms:created xsi:type="dcterms:W3CDTF">2011-08-18T14:43:33Z</dcterms:created>
  <dcterms:modified xsi:type="dcterms:W3CDTF">2014-08-07T21:15:35Z</dcterms:modified>
</cp:coreProperties>
</file>