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292" r:id="rId2"/>
    <p:sldId id="294" r:id="rId3"/>
    <p:sldId id="290" r:id="rId4"/>
    <p:sldId id="293" r:id="rId5"/>
    <p:sldId id="307" r:id="rId6"/>
    <p:sldId id="295" r:id="rId7"/>
    <p:sldId id="308" r:id="rId8"/>
    <p:sldId id="296" r:id="rId9"/>
    <p:sldId id="297" r:id="rId10"/>
    <p:sldId id="312" r:id="rId11"/>
    <p:sldId id="299" r:id="rId12"/>
    <p:sldId id="300" r:id="rId13"/>
    <p:sldId id="301" r:id="rId14"/>
    <p:sldId id="306" r:id="rId15"/>
    <p:sldId id="302" r:id="rId16"/>
    <p:sldId id="309" r:id="rId17"/>
    <p:sldId id="310" r:id="rId18"/>
    <p:sldId id="311" r:id="rId19"/>
    <p:sldId id="303" r:id="rId20"/>
    <p:sldId id="304" r:id="rId21"/>
    <p:sldId id="305" r:id="rId22"/>
    <p:sldId id="291" r:id="rId23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EC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5" autoAdjust="0"/>
    <p:restoredTop sz="94645" autoAdjust="0"/>
  </p:normalViewPr>
  <p:slideViewPr>
    <p:cSldViewPr snapToGrid="0" snapToObjects="1">
      <p:cViewPr>
        <p:scale>
          <a:sx n="80" d="100"/>
          <a:sy n="80" d="100"/>
        </p:scale>
        <p:origin x="-2526" y="-118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2CC08-3EC7-1246-952D-71DE81925A1A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441205-EA7D-3F4B-92F8-AA44B2BD3DC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39982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A9D62-86C0-EF43-9440-E3526533F0E3}" type="datetimeFigureOut">
              <a:rPr lang="en-US" smtClean="0"/>
              <a:t>9/10/2014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4AA30F-43C9-254D-9C05-203888F9F5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101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524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4AA30F-43C9-254D-9C05-203888F9F541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6070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ctrTitle"/>
          </p:nvPr>
        </p:nvSpPr>
        <p:spPr>
          <a:xfrm>
            <a:off x="838200" y="2377268"/>
            <a:ext cx="7772400" cy="64506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638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092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>
            <a:lvl1pPr>
              <a:defRPr sz="800"/>
            </a:lvl1pPr>
          </a:lstStyle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12844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2287129"/>
            <a:ext cx="9144000" cy="1881890"/>
          </a:xfrm>
          <a:prstGeom prst="rect">
            <a:avLst/>
          </a:prstGeom>
          <a:solidFill>
            <a:schemeClr val="tx1">
              <a:alpha val="63000"/>
            </a:schemeClr>
          </a:solidFill>
          <a:ln>
            <a:noFill/>
          </a:ln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838200" y="2377268"/>
            <a:ext cx="7772400" cy="645068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838200" y="3036278"/>
            <a:ext cx="7772400" cy="1314450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7404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19925"/>
            <a:ext cx="8229600" cy="28746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4779710"/>
            <a:ext cx="8229600" cy="2489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00" b="1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The information in this presentation is public.     |     Copyright © 2013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666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9" r:id="rId3"/>
    <p:sldLayoutId id="2147483660" r:id="rId4"/>
    <p:sldLayoutId id="2147483661" r:id="rId5"/>
    <p:sldLayoutId id="2147483658" r:id="rId6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2400" b="1" i="0" kern="1200" cap="all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14350" indent="-51435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971550" indent="-51435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45720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indent="-45720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286000" indent="-457200" algn="l" defTabSz="457200" rtl="0" eaLnBrk="1" latinLnBrk="0" hangingPunct="1">
        <a:spcBef>
          <a:spcPct val="20000"/>
        </a:spcBef>
        <a:buClr>
          <a:srgbClr val="00ECEF"/>
        </a:buClr>
        <a:buFont typeface="+mj-lt"/>
        <a:buAutoNum type="arabicPeriod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ensinode.com/EN/news/sensinode-announces-commercial-support-of-oma-lightweight-m2m-at-mobile-world-congress.html" TargetMode="External"/><Relationship Id="rId2" Type="http://schemas.openxmlformats.org/officeDocument/2006/relationships/hyperlink" Target="http://newsroom.sprint.com/news-releases/metrum-tollgrade-and-sprint-make-the-smart-grid-smarter.htm" TargetMode="External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friendly-tech.com/products/the-connected-home-management.aspx" TargetMode="External"/><Relationship Id="rId4" Type="http://schemas.openxmlformats.org/officeDocument/2006/relationships/hyperlink" Target="http://www.redbend.com/index.php?option=com_releases&amp;view=article&amp;id=2216&amp;lang=en" TargetMode="Externa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838200" y="2558030"/>
            <a:ext cx="7772400" cy="645068"/>
          </a:xfrm>
        </p:spPr>
        <p:txBody>
          <a:bodyPr/>
          <a:lstStyle/>
          <a:p>
            <a:r>
              <a:rPr lang="en-US" dirty="0" smtClean="0"/>
              <a:t>The role of standardization in m2m/</a:t>
            </a:r>
            <a:r>
              <a:rPr lang="en-US" dirty="0" err="1" smtClean="0"/>
              <a:t>iOT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 </a:t>
            </a:r>
          </a:p>
        </p:txBody>
      </p:sp>
      <p:sp>
        <p:nvSpPr>
          <p:cNvPr id="10" name="Subtitle 9"/>
          <p:cNvSpPr>
            <a:spLocks noGrp="1"/>
          </p:cNvSpPr>
          <p:nvPr>
            <p:ph type="subTitle" idx="1"/>
          </p:nvPr>
        </p:nvSpPr>
        <p:spPr>
          <a:xfrm>
            <a:off x="838200" y="3189763"/>
            <a:ext cx="7772400" cy="847153"/>
          </a:xfrm>
        </p:spPr>
        <p:txBody>
          <a:bodyPr>
            <a:normAutofit fontScale="77500" lnSpcReduction="20000"/>
          </a:bodyPr>
          <a:lstStyle/>
          <a:p>
            <a:r>
              <a:rPr lang="en-US" sz="2200" b="1" dirty="0" smtClean="0"/>
              <a:t>London SDI, September 2014</a:t>
            </a:r>
          </a:p>
          <a:p>
            <a:r>
              <a:rPr lang="en-US" sz="2200" b="1" dirty="0" smtClean="0"/>
              <a:t>Joaquin Prado</a:t>
            </a:r>
          </a:p>
          <a:p>
            <a:r>
              <a:rPr lang="en-US" sz="2200" b="1" dirty="0" smtClean="0"/>
              <a:t>Director of Technical Program</a:t>
            </a:r>
            <a:endParaRPr lang="en-US" sz="2200" b="1" dirty="0"/>
          </a:p>
          <a:p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57200" y="4767263"/>
            <a:ext cx="8229600" cy="273844"/>
          </a:xfrm>
        </p:spPr>
        <p:txBody>
          <a:bodyPr/>
          <a:lstStyle/>
          <a:p>
            <a:r>
              <a:rPr lang="en-US" sz="1000" dirty="0"/>
              <a:t>The information in this presentation is public.     |     Copyright © 2014</a:t>
            </a:r>
          </a:p>
        </p:txBody>
      </p:sp>
    </p:spTree>
    <p:extLst>
      <p:ext uri="{BB962C8B-B14F-4D97-AF65-F5344CB8AC3E}">
        <p14:creationId xmlns:p14="http://schemas.microsoft.com/office/powerpoint/2010/main" val="215167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/ I</a:t>
            </a:r>
            <a:r>
              <a:rPr lang="en-US" sz="1800" dirty="0" smtClean="0"/>
              <a:t>O</a:t>
            </a:r>
            <a:r>
              <a:rPr lang="en-US" dirty="0" smtClean="0"/>
              <a:t>T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19925"/>
            <a:ext cx="8586952" cy="2874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Difference in standardizing M2M vs other mobile Enabler/Services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Current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Standardization efforts in M2M/</a:t>
            </a:r>
            <a:r>
              <a:rPr lang="en-US" sz="2200" dirty="0" err="1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How the Industry will benefit from M2M Standardization</a:t>
            </a:r>
          </a:p>
          <a:p>
            <a:pPr marL="0" indent="0">
              <a:buNone/>
            </a:pP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/>
              <a:t>OMA </a:t>
            </a:r>
            <a:r>
              <a:rPr lang="en-US" sz="2200" dirty="0"/>
              <a:t>Offering in M2M/</a:t>
            </a:r>
            <a:r>
              <a:rPr lang="en-US" sz="2200" dirty="0" err="1"/>
              <a:t>IoT</a:t>
            </a:r>
            <a:endParaRPr lang="en-US" sz="2200" dirty="0"/>
          </a:p>
          <a:p>
            <a:pPr marL="0" indent="0">
              <a:buNone/>
            </a:pP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Commercial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DM Deployments a Global Scale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37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3630" y="1246908"/>
            <a:ext cx="8229600" cy="336071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OMA Device Management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Firmware Update 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Diagnostic and Monitoring</a:t>
            </a:r>
          </a:p>
          <a:p>
            <a:pPr marL="0" indent="0">
              <a:buNone/>
            </a:pPr>
            <a:r>
              <a:rPr lang="en-US" sz="1200" dirty="0"/>
              <a:t>	</a:t>
            </a:r>
            <a:r>
              <a:rPr lang="en-US" sz="1200" dirty="0" smtClean="0"/>
              <a:t>Connectivity Management Objects</a:t>
            </a:r>
          </a:p>
          <a:p>
            <a:pPr marL="0" indent="0">
              <a:buNone/>
            </a:pPr>
            <a:r>
              <a:rPr lang="en-US" sz="1200" dirty="0" smtClean="0"/>
              <a:t>	Device Capability Management Objects</a:t>
            </a:r>
          </a:p>
          <a:p>
            <a:pPr marL="457200" lvl="1" indent="0">
              <a:buNone/>
            </a:pPr>
            <a:r>
              <a:rPr lang="en-US" sz="1200" dirty="0"/>
              <a:t>Install &amp; update software</a:t>
            </a:r>
          </a:p>
          <a:p>
            <a:pPr marL="457200" lvl="1" indent="0">
              <a:buNone/>
            </a:pPr>
            <a:r>
              <a:rPr lang="en-US" sz="1200" dirty="0"/>
              <a:t>Lock &amp; Wipe Personal Data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OMA LightweightM2M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OMA Gateway Management Object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340770" y="2039003"/>
            <a:ext cx="3289738" cy="21756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514350" indent="-514350" algn="l" defTabSz="457200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71550" indent="-514350" algn="l" defTabSz="457200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371600" indent="-457200" algn="l" defTabSz="457200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indent="-457200" algn="l" defTabSz="457200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86000" indent="-457200" algn="l" defTabSz="457200" rtl="0" eaLnBrk="1" latinLnBrk="0" hangingPunct="1">
              <a:spcBef>
                <a:spcPct val="20000"/>
              </a:spcBef>
              <a:buClr>
                <a:srgbClr val="00ECEF"/>
              </a:buClr>
              <a:buFont typeface="+mj-lt"/>
              <a:buAutoNum type="arabicPeriod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+mj-lt"/>
              <a:buNone/>
            </a:pPr>
            <a:r>
              <a:rPr lang="en-US" sz="3900" smtClean="0"/>
              <a:t>OMA Offering </a:t>
            </a:r>
          </a:p>
          <a:p>
            <a:pPr marL="0" indent="0" algn="ctr">
              <a:buFont typeface="+mj-lt"/>
              <a:buNone/>
            </a:pPr>
            <a:r>
              <a:rPr lang="en-US" sz="3900" smtClean="0"/>
              <a:t>in </a:t>
            </a:r>
          </a:p>
          <a:p>
            <a:pPr marL="0" indent="0" algn="ctr">
              <a:buFont typeface="+mj-lt"/>
              <a:buNone/>
            </a:pPr>
            <a:r>
              <a:rPr lang="en-US" sz="3900" smtClean="0"/>
              <a:t>M2M/IoT</a:t>
            </a:r>
            <a:endParaRPr lang="en-US" sz="3900" dirty="0" smtClean="0"/>
          </a:p>
        </p:txBody>
      </p: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644065"/>
          </a:xfrm>
        </p:spPr>
        <p:txBody>
          <a:bodyPr/>
          <a:lstStyle/>
          <a:p>
            <a:r>
              <a:rPr lang="en-US" dirty="0" smtClean="0"/>
              <a:t>OMA Device Management (DM </a:t>
            </a:r>
            <a:r>
              <a:rPr lang="en-US" sz="1600" dirty="0" smtClean="0"/>
              <a:t>V</a:t>
            </a:r>
            <a:r>
              <a:rPr lang="en-US" dirty="0" smtClean="0"/>
              <a:t>2.0, </a:t>
            </a:r>
            <a:r>
              <a:rPr lang="en-US" sz="1600" dirty="0" smtClean="0"/>
              <a:t>V</a:t>
            </a:r>
            <a:r>
              <a:rPr lang="en-US" dirty="0" smtClean="0"/>
              <a:t>1.3)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009" y="1320536"/>
            <a:ext cx="8597734" cy="193767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/>
              <a:t>F</a:t>
            </a:r>
            <a:r>
              <a:rPr lang="en-US" sz="1800" dirty="0" smtClean="0"/>
              <a:t>ramework that enables remote device customization &amp; service configuration </a:t>
            </a:r>
          </a:p>
          <a:p>
            <a:pPr marL="0" indent="0">
              <a:buNone/>
            </a:pPr>
            <a:r>
              <a:rPr lang="en-US" sz="1800" dirty="0" smtClean="0"/>
              <a:t>Two-way message protocol </a:t>
            </a:r>
            <a:r>
              <a:rPr lang="en-US" sz="1800" dirty="0"/>
              <a:t>MO information can be modified by DM Commands</a:t>
            </a:r>
          </a:p>
          <a:p>
            <a:pPr marL="0" indent="0">
              <a:buNone/>
            </a:pPr>
            <a:r>
              <a:rPr lang="en-US" sz="1800" dirty="0" smtClean="0"/>
              <a:t>Data Model (Management Object, MO) exposes Client </a:t>
            </a:r>
          </a:p>
          <a:p>
            <a:pPr marL="0" indent="0">
              <a:buNone/>
            </a:pPr>
            <a:r>
              <a:rPr lang="en-US" sz="1800" dirty="0" smtClean="0"/>
              <a:t>configuration information to be manipulated by a Server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4572000" y="3893499"/>
            <a:ext cx="1487313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5000"/>
              </a:spcBef>
              <a:buClr>
                <a:schemeClr val="tx1"/>
              </a:buClr>
              <a:buSzPct val="80000"/>
              <a:buChar char="•"/>
              <a:defRPr sz="2600">
                <a:solidFill>
                  <a:srgbClr val="000066"/>
                </a:solidFill>
                <a:latin typeface="Arial Narrow" pitchFamily="34" charset="0"/>
              </a:defRPr>
            </a:lvl1pPr>
            <a:lvl2pPr marL="341313" indent="-115888">
              <a:spcBef>
                <a:spcPct val="25000"/>
              </a:spcBef>
              <a:buClr>
                <a:schemeClr val="tx1"/>
              </a:buClr>
              <a:buSzPct val="80000"/>
              <a:buChar char="•"/>
              <a:defRPr sz="2200">
                <a:solidFill>
                  <a:srgbClr val="480024"/>
                </a:solidFill>
                <a:latin typeface="Arial Narrow" pitchFamily="34" charset="0"/>
              </a:defRPr>
            </a:lvl2pPr>
            <a:lvl3pPr marL="569913" indent="-114300">
              <a:spcBef>
                <a:spcPct val="25000"/>
              </a:spcBef>
              <a:buClr>
                <a:schemeClr val="tx1"/>
              </a:buClr>
              <a:buSzPct val="80000"/>
              <a:buChar char="•"/>
              <a:defRPr sz="2000">
                <a:solidFill>
                  <a:srgbClr val="0B2200"/>
                </a:solidFill>
                <a:latin typeface="Arial Narrow" pitchFamily="34" charset="0"/>
              </a:defRPr>
            </a:lvl3pPr>
            <a:lvl4pPr marL="795338" indent="-111125">
              <a:spcBef>
                <a:spcPct val="20000"/>
              </a:spcBef>
              <a:buClr>
                <a:schemeClr val="tx1"/>
              </a:buClr>
              <a:buSzPct val="80000"/>
              <a:buChar char="•"/>
              <a:defRPr>
                <a:solidFill>
                  <a:srgbClr val="543800"/>
                </a:solidFill>
                <a:latin typeface="Arial Narrow" pitchFamily="34" charset="0"/>
              </a:defRPr>
            </a:lvl4pPr>
            <a:lvl5pPr marL="1028700" indent="-119063">
              <a:spcBef>
                <a:spcPct val="20000"/>
              </a:spcBef>
              <a:buClr>
                <a:schemeClr val="tx1"/>
              </a:buClr>
              <a:buSzPct val="80000"/>
              <a:buChar char="•"/>
              <a:defRPr sz="1600">
                <a:solidFill>
                  <a:srgbClr val="330066"/>
                </a:solidFill>
                <a:latin typeface="Arial Narrow" pitchFamily="34" charset="0"/>
              </a:defRPr>
            </a:lvl5pPr>
            <a:lvl6pPr marL="1485900" indent="-1190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•"/>
              <a:defRPr sz="1600">
                <a:solidFill>
                  <a:srgbClr val="330066"/>
                </a:solidFill>
                <a:latin typeface="Arial Narrow" pitchFamily="34" charset="0"/>
              </a:defRPr>
            </a:lvl6pPr>
            <a:lvl7pPr marL="1943100" indent="-1190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•"/>
              <a:defRPr sz="1600">
                <a:solidFill>
                  <a:srgbClr val="330066"/>
                </a:solidFill>
                <a:latin typeface="Arial Narrow" pitchFamily="34" charset="0"/>
              </a:defRPr>
            </a:lvl7pPr>
            <a:lvl8pPr marL="2400300" indent="-1190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•"/>
              <a:defRPr sz="1600">
                <a:solidFill>
                  <a:srgbClr val="330066"/>
                </a:solidFill>
                <a:latin typeface="Arial Narrow" pitchFamily="34" charset="0"/>
              </a:defRPr>
            </a:lvl8pPr>
            <a:lvl9pPr marL="2857500" indent="-11906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80000"/>
              <a:buChar char="•"/>
              <a:defRPr sz="1600">
                <a:solidFill>
                  <a:srgbClr val="330066"/>
                </a:solidFill>
                <a:latin typeface="Arial Narrow" pitchFamily="34" charset="0"/>
              </a:defRPr>
            </a:lvl9pPr>
          </a:lstStyle>
          <a:p>
            <a:pPr algn="ctr">
              <a:spcBef>
                <a:spcPct val="0"/>
              </a:spcBef>
              <a:buClrTx/>
              <a:buSzTx/>
              <a:buFontTx/>
              <a:buNone/>
            </a:pPr>
            <a:r>
              <a:rPr lang="en-GB" altLang="en-US" sz="1600" b="1" dirty="0">
                <a:solidFill>
                  <a:srgbClr val="C00000"/>
                </a:solidFill>
                <a:latin typeface="Arial" charset="0"/>
              </a:rPr>
              <a:t>DM Protocol</a:t>
            </a:r>
          </a:p>
        </p:txBody>
      </p:sp>
      <p:pic>
        <p:nvPicPr>
          <p:cNvPr id="8" name="Picture 4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0069" y="4043106"/>
            <a:ext cx="936306" cy="711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4256" y="3615198"/>
            <a:ext cx="932375" cy="11963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631" y="3004444"/>
            <a:ext cx="788001" cy="10506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4328168" y="3990669"/>
            <a:ext cx="3667317" cy="858727"/>
          </a:xfrm>
          <a:prstGeom prst="leftRightArrow">
            <a:avLst>
              <a:gd name="adj1" fmla="val 48611"/>
              <a:gd name="adj2" fmla="val 2480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 defTabSz="914400" eaLnBrk="0" hangingPunct="0">
              <a:lnSpc>
                <a:spcPct val="90000"/>
              </a:lnSpc>
            </a:pPr>
            <a:r>
              <a:rPr lang="en-US" altLang="zh-CN" sz="1200" dirty="0">
                <a:solidFill>
                  <a:schemeClr val="bg1"/>
                </a:solidFill>
                <a:ea typeface="宋体" charset="-122"/>
              </a:rPr>
              <a:t>DM Commands:</a:t>
            </a:r>
          </a:p>
          <a:p>
            <a:pPr algn="ctr" defTabSz="914400" eaLnBrk="0" hangingPunct="0">
              <a:lnSpc>
                <a:spcPct val="90000"/>
              </a:lnSpc>
            </a:pPr>
            <a:r>
              <a:rPr lang="en-US" altLang="zh-CN" sz="1200" dirty="0">
                <a:solidFill>
                  <a:schemeClr val="bg1"/>
                </a:solidFill>
                <a:ea typeface="宋体" charset="-122"/>
              </a:rPr>
              <a:t>Add, Get, Replace, Delete, Exec, Alert, etc.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125" y="2812306"/>
            <a:ext cx="4572000" cy="1471172"/>
          </a:xfrm>
          <a:prstGeom prst="rect">
            <a:avLst/>
          </a:prstGeom>
        </p:spPr>
        <p:txBody>
          <a:bodyPr>
            <a:spAutoFit/>
          </a:bodyPr>
          <a:lstStyle/>
          <a:p>
            <a:pPr marL="265113" lvl="1" defTabSz="914400">
              <a:lnSpc>
                <a:spcPct val="80000"/>
              </a:lnSpc>
            </a:pPr>
            <a:r>
              <a:rPr lang="en-US" sz="1400" dirty="0" smtClean="0">
                <a:latin typeface="Calibri" pitchFamily="34" charset="0"/>
              </a:rPr>
              <a:t>DM Functions: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 smtClean="0">
                <a:latin typeface="Calibri" pitchFamily="34" charset="0"/>
              </a:rPr>
              <a:t>Configure </a:t>
            </a:r>
            <a:r>
              <a:rPr lang="en-US" sz="1400" dirty="0">
                <a:latin typeface="Calibri" pitchFamily="34" charset="0"/>
              </a:rPr>
              <a:t>connectivity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Update firmware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Diagnose problems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Monitor performance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Install and update software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Lock and wipe personal data</a:t>
            </a:r>
          </a:p>
          <a:p>
            <a:pPr marL="452438" lvl="1" indent="-187325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sz="1400" dirty="0">
                <a:latin typeface="Calibri" pitchFamily="34" charset="0"/>
              </a:rPr>
              <a:t>Manage device capabilities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6328841" y="2251489"/>
            <a:ext cx="1339508" cy="1817706"/>
            <a:chOff x="6629322" y="3031089"/>
            <a:chExt cx="1339508" cy="1363278"/>
          </a:xfrm>
        </p:grpSpPr>
        <p:sp>
          <p:nvSpPr>
            <p:cNvPr id="14" name="TextBox 93"/>
            <p:cNvSpPr txBox="1">
              <a:spLocks noChangeArrowheads="1"/>
            </p:cNvSpPr>
            <p:nvPr/>
          </p:nvSpPr>
          <p:spPr bwMode="auto">
            <a:xfrm>
              <a:off x="6629322" y="4230115"/>
              <a:ext cx="1339508" cy="164252"/>
            </a:xfrm>
            <a:prstGeom prst="rect">
              <a:avLst/>
            </a:prstGeom>
            <a:noFill/>
            <a:ln w="9525">
              <a:solidFill>
                <a:srgbClr val="00B0F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9721" tIns="39862" rIns="79721" bIns="39862">
              <a:spAutoFit/>
            </a:bodyPr>
            <a:lstStyle>
              <a:lvl1pPr defTabSz="912813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altLang="zh-CN" sz="900" b="1" dirty="0">
                  <a:solidFill>
                    <a:srgbClr val="00B0F0"/>
                  </a:solidFill>
                  <a:ea typeface="宋体" pitchFamily="2" charset="-122"/>
                </a:rPr>
                <a:t>Transports</a:t>
              </a:r>
            </a:p>
          </p:txBody>
        </p:sp>
        <p:sp>
          <p:nvSpPr>
            <p:cNvPr id="15" name="TextBox 94"/>
            <p:cNvSpPr txBox="1">
              <a:spLocks noChangeArrowheads="1"/>
            </p:cNvSpPr>
            <p:nvPr/>
          </p:nvSpPr>
          <p:spPr bwMode="auto">
            <a:xfrm>
              <a:off x="6629322" y="3258965"/>
              <a:ext cx="1339508" cy="164252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9721" tIns="39862" rIns="79721" bIns="39862">
              <a:spAutoFit/>
            </a:bodyPr>
            <a:lstStyle>
              <a:lvl1pPr defTabSz="912813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altLang="zh-CN" sz="900" b="1">
                  <a:solidFill>
                    <a:srgbClr val="FF0000"/>
                  </a:solidFill>
                  <a:ea typeface="宋体" pitchFamily="2" charset="-122"/>
                </a:rPr>
                <a:t>DM Protocol</a:t>
              </a:r>
            </a:p>
          </p:txBody>
        </p:sp>
        <p:sp>
          <p:nvSpPr>
            <p:cNvPr id="16" name="TextBox 95"/>
            <p:cNvSpPr txBox="1">
              <a:spLocks noChangeArrowheads="1"/>
            </p:cNvSpPr>
            <p:nvPr/>
          </p:nvSpPr>
          <p:spPr bwMode="auto">
            <a:xfrm>
              <a:off x="6629322" y="3499631"/>
              <a:ext cx="1339508" cy="164252"/>
            </a:xfrm>
            <a:prstGeom prst="rect">
              <a:avLst/>
            </a:prstGeom>
            <a:noFill/>
            <a:ln w="9525">
              <a:solidFill>
                <a:srgbClr val="FF66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9721" tIns="39862" rIns="79721" bIns="39862">
              <a:spAutoFit/>
            </a:bodyPr>
            <a:lstStyle>
              <a:lvl1pPr defTabSz="912813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altLang="zh-CN" sz="900" b="1" dirty="0">
                  <a:ea typeface="宋体" pitchFamily="2" charset="-122"/>
                </a:rPr>
                <a:t>DM Representation</a:t>
              </a:r>
            </a:p>
          </p:txBody>
        </p:sp>
        <p:sp>
          <p:nvSpPr>
            <p:cNvPr id="17" name="TextBox 96"/>
            <p:cNvSpPr txBox="1">
              <a:spLocks noChangeArrowheads="1"/>
            </p:cNvSpPr>
            <p:nvPr/>
          </p:nvSpPr>
          <p:spPr bwMode="auto">
            <a:xfrm>
              <a:off x="6629322" y="3842608"/>
              <a:ext cx="1339508" cy="268126"/>
            </a:xfrm>
            <a:prstGeom prst="rect">
              <a:avLst/>
            </a:prstGeom>
            <a:noFill/>
            <a:ln w="9525">
              <a:solidFill>
                <a:srgbClr val="00B05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9721" tIns="39862" rIns="79721" bIns="39862">
              <a:spAutoFit/>
            </a:bodyPr>
            <a:lstStyle>
              <a:lvl1pPr defTabSz="912813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altLang="zh-CN" sz="900" b="1" dirty="0">
                  <a:solidFill>
                    <a:srgbClr val="00B050"/>
                  </a:solidFill>
                  <a:ea typeface="宋体" pitchFamily="2" charset="-122"/>
                </a:rPr>
                <a:t>Bindings to Transports</a:t>
              </a:r>
            </a:p>
          </p:txBody>
        </p:sp>
        <p:sp>
          <p:nvSpPr>
            <p:cNvPr id="18" name="TextBox 94"/>
            <p:cNvSpPr txBox="1">
              <a:spLocks noChangeArrowheads="1"/>
            </p:cNvSpPr>
            <p:nvPr/>
          </p:nvSpPr>
          <p:spPr bwMode="auto">
            <a:xfrm>
              <a:off x="6629322" y="3031089"/>
              <a:ext cx="1339508" cy="164252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79721" tIns="39862" rIns="79721" bIns="39862">
              <a:spAutoFit/>
            </a:bodyPr>
            <a:lstStyle>
              <a:lvl1pPr defTabSz="912813">
                <a:defRPr sz="2400"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defTabSz="912813">
                <a:defRPr sz="2400"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defTabSz="912813">
                <a:defRPr sz="2400"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defTabSz="912813" eaLnBrk="0" fontAlgn="base" hangingPunct="0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r>
                <a:rPr lang="en-GB" altLang="zh-CN" sz="900" b="1" dirty="0">
                  <a:ea typeface="宋体" pitchFamily="2" charset="-122"/>
                </a:rPr>
                <a:t>Application MO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563753"/>
          </a:xfrm>
        </p:spPr>
        <p:txBody>
          <a:bodyPr/>
          <a:lstStyle/>
          <a:p>
            <a:r>
              <a:rPr lang="en-US" dirty="0" smtClean="0"/>
              <a:t>OMA LightweightM2M (LWM2M)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67544"/>
            <a:ext cx="8229600" cy="2529444"/>
          </a:xfrm>
        </p:spPr>
        <p:txBody>
          <a:bodyPr>
            <a:no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Framework for Constrained M2M IP based Devices &amp; Networks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6LoWPAN, </a:t>
            </a:r>
            <a:r>
              <a:rPr lang="en-US" sz="1600" dirty="0" err="1" smtClean="0"/>
              <a:t>WiFI</a:t>
            </a:r>
            <a:r>
              <a:rPr lang="en-US" sz="1600" dirty="0" smtClean="0"/>
              <a:t>, ZigBee, </a:t>
            </a:r>
            <a:r>
              <a:rPr lang="en-US" sz="1600" dirty="0" err="1" smtClean="0"/>
              <a:t>etc</a:t>
            </a: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Protocol Commands &amp; Data </a:t>
            </a:r>
            <a:r>
              <a:rPr lang="en-US" sz="1800" dirty="0" err="1" smtClean="0"/>
              <a:t>Data</a:t>
            </a:r>
            <a:r>
              <a:rPr lang="en-US" sz="1800" dirty="0" smtClean="0"/>
              <a:t> Model</a:t>
            </a:r>
            <a:endParaRPr lang="en-US" sz="1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Supports Device Management &amp; Service Logic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Public registry of Objects &amp; Resources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Satisfy requirements for specific Service Logic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355" y="1345324"/>
            <a:ext cx="3467829" cy="3430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497" y="3246054"/>
            <a:ext cx="2094221" cy="17388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563753"/>
          </a:xfrm>
        </p:spPr>
        <p:txBody>
          <a:bodyPr/>
          <a:lstStyle/>
          <a:p>
            <a:r>
              <a:rPr lang="en-US" dirty="0" smtClean="0"/>
              <a:t>OMA LightweightM2M (LWM2M)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85949"/>
            <a:ext cx="8229600" cy="3249299"/>
          </a:xfrm>
        </p:spPr>
        <p:txBody>
          <a:bodyPr>
            <a:norm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Device-Server Protocol based on </a:t>
            </a:r>
            <a:r>
              <a:rPr lang="en-US" sz="1600" dirty="0" err="1" smtClean="0"/>
              <a:t>CoAP</a:t>
            </a:r>
            <a:r>
              <a:rPr lang="en-US" sz="1600" dirty="0" smtClean="0"/>
              <a:t> (IETF)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err="1" smtClean="0"/>
              <a:t>CoAP</a:t>
            </a:r>
            <a:r>
              <a:rPr lang="en-US" sz="1200" dirty="0" smtClean="0"/>
              <a:t> and DTLS bound to UDP or SMS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Extensible Object &amp; Resource Model for application semantics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A Client has one or more Object Instances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An Object is collection of Resources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A Resource is an atomic piece of information </a:t>
            </a:r>
          </a:p>
          <a:p>
            <a:pPr marL="1143000" lvl="2" indent="-285750">
              <a:buFont typeface="Arial" panose="020B0604020202020204" pitchFamily="34" charset="0"/>
              <a:buChar char="•"/>
            </a:pPr>
            <a:r>
              <a:rPr lang="en-US" sz="1000" dirty="0" smtClean="0"/>
              <a:t>Read, Written or Executed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200" dirty="0" smtClean="0"/>
              <a:t>Resources can have multiple instances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  <p:sp>
        <p:nvSpPr>
          <p:cNvPr id="6" name="Oval 1"/>
          <p:cNvSpPr>
            <a:spLocks noChangeArrowheads="1"/>
          </p:cNvSpPr>
          <p:nvPr/>
        </p:nvSpPr>
        <p:spPr bwMode="auto">
          <a:xfrm>
            <a:off x="527877" y="3730687"/>
            <a:ext cx="1600200" cy="457200"/>
          </a:xfrm>
          <a:prstGeom prst="ellipse">
            <a:avLst/>
          </a:prstGeom>
          <a:noFill/>
          <a:ln w="31750" algn="ctr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endParaRPr lang="en-GB" altLang="en-US"/>
          </a:p>
        </p:txBody>
      </p:sp>
      <p:pic>
        <p:nvPicPr>
          <p:cNvPr id="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1838" y="2940361"/>
            <a:ext cx="1621517" cy="1851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36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430" y="2137560"/>
            <a:ext cx="4108404" cy="264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DM Gateway Management Object </a:t>
            </a:r>
            <a:r>
              <a:rPr lang="en-US" sz="2000" dirty="0" smtClean="0"/>
              <a:t>(</a:t>
            </a:r>
            <a:r>
              <a:rPr lang="en-US" sz="2000" dirty="0" err="1" smtClean="0"/>
              <a:t>GwMO</a:t>
            </a:r>
            <a:r>
              <a:rPr lang="en-US" sz="2000" dirty="0" smtClean="0"/>
              <a:t> v1.1)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18050"/>
            <a:ext cx="8229600" cy="287469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OMA DM manages devices indirectly, through a gateway when:</a:t>
            </a:r>
          </a:p>
          <a:p>
            <a:pPr marL="150813" indent="-3429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latin typeface="Calibri" pitchFamily="34" charset="0"/>
              </a:rPr>
              <a:t>Direct interaction between server and client is not possible</a:t>
            </a:r>
          </a:p>
          <a:p>
            <a:pPr marL="150813" indent="-3429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latin typeface="Calibri" pitchFamily="34" charset="0"/>
              </a:rPr>
              <a:t>Device does not have a publicly routable address</a:t>
            </a:r>
          </a:p>
          <a:p>
            <a:pPr marL="150813" indent="-3429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latin typeface="Calibri" pitchFamily="34" charset="0"/>
              </a:rPr>
              <a:t>Device may be sitting behind a firewall</a:t>
            </a:r>
          </a:p>
          <a:p>
            <a:pPr marL="150813" indent="-342900">
              <a:lnSpc>
                <a:spcPct val="80000"/>
              </a:lnSpc>
              <a:buFont typeface="Arial" panose="020B0604020202020204" pitchFamily="34" charset="0"/>
              <a:buChar char="•"/>
              <a:defRPr/>
            </a:pPr>
            <a:r>
              <a:rPr lang="en-US" altLang="en-US" sz="1800" dirty="0">
                <a:latin typeface="Calibri" pitchFamily="34" charset="0"/>
              </a:rPr>
              <a:t>D</a:t>
            </a:r>
            <a:r>
              <a:rPr lang="en-US" altLang="en-US" dirty="0">
                <a:latin typeface="Calibri" pitchFamily="34" charset="0"/>
              </a:rPr>
              <a:t>evice supports a management protocol other</a:t>
            </a:r>
          </a:p>
          <a:p>
            <a:pPr marL="265113" lvl="1" indent="0">
              <a:lnSpc>
                <a:spcPct val="80000"/>
              </a:lnSpc>
              <a:buNone/>
              <a:defRPr/>
            </a:pPr>
            <a:r>
              <a:rPr lang="en-US" altLang="en-US" sz="1400" dirty="0">
                <a:latin typeface="Calibri" pitchFamily="34" charset="0"/>
              </a:rPr>
              <a:t>     </a:t>
            </a:r>
            <a:r>
              <a:rPr lang="en-US" altLang="en-US" sz="1600" dirty="0">
                <a:latin typeface="Calibri" pitchFamily="34" charset="0"/>
              </a:rPr>
              <a:t>than OMA-DM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/ I</a:t>
            </a:r>
            <a:r>
              <a:rPr lang="en-US" sz="1800" dirty="0" smtClean="0"/>
              <a:t>O</a:t>
            </a:r>
            <a:r>
              <a:rPr lang="en-US" dirty="0" smtClean="0"/>
              <a:t>T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19925"/>
            <a:ext cx="8586952" cy="2874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Difference in standardizing M2M vs other mobile Enabler/Services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Current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Standardization efforts in M2M/</a:t>
            </a:r>
            <a:r>
              <a:rPr lang="en-US" sz="2200" dirty="0" err="1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How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the Industry will benefit from M2M Standardization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OMA Offering in M2M/</a:t>
            </a:r>
            <a:r>
              <a:rPr lang="en-US" sz="2200" dirty="0" err="1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200" dirty="0"/>
          </a:p>
          <a:p>
            <a:pPr marL="0" indent="0">
              <a:buNone/>
            </a:pPr>
            <a:r>
              <a:rPr lang="en-US" sz="2200" dirty="0"/>
              <a:t>Commercial DM Deployments a Global Scale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58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Commercial DM Deployment on a Global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48675"/>
            <a:ext cx="8229600" cy="2874698"/>
          </a:xfrm>
        </p:spPr>
        <p:txBody>
          <a:bodyPr>
            <a:normAutofit fontScale="92500" lnSpcReduction="20000"/>
          </a:bodyPr>
          <a:lstStyle/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</a:rPr>
              <a:t>OMA has achieved commercial deployment of 1.6 Billion devices implementing the Firmware Update Management Object enabler (February 2013)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endParaRPr lang="en-US" dirty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</a:rPr>
              <a:t>Press release, May 21</a:t>
            </a:r>
            <a:r>
              <a:rPr lang="en-US" baseline="30000" dirty="0">
                <a:latin typeface="Calibri" pitchFamily="34" charset="0"/>
              </a:rPr>
              <a:t>st</a:t>
            </a:r>
            <a:r>
              <a:rPr lang="en-US" dirty="0">
                <a:latin typeface="Calibri" pitchFamily="34" charset="0"/>
              </a:rPr>
              <a:t> 2012 – Sprint, </a:t>
            </a:r>
            <a:r>
              <a:rPr lang="en-US" dirty="0" err="1">
                <a:latin typeface="Calibri" pitchFamily="34" charset="0"/>
              </a:rPr>
              <a:t>Metrum</a:t>
            </a:r>
            <a:r>
              <a:rPr lang="en-US" dirty="0">
                <a:latin typeface="Calibri" pitchFamily="34" charset="0"/>
              </a:rPr>
              <a:t>, </a:t>
            </a:r>
            <a:r>
              <a:rPr lang="en-US" dirty="0" err="1">
                <a:latin typeface="Calibri" pitchFamily="34" charset="0"/>
              </a:rPr>
              <a:t>Tollgrade</a:t>
            </a:r>
            <a:r>
              <a:rPr lang="en-US" dirty="0">
                <a:latin typeface="Calibri" pitchFamily="34" charset="0"/>
              </a:rPr>
              <a:t> Make Smart Grid Smarter Enabling smart meters with wireless connectivity (</a:t>
            </a:r>
            <a:r>
              <a:rPr lang="en-US" dirty="0">
                <a:latin typeface="Calibri" pitchFamily="34" charset="0"/>
                <a:hlinkClick r:id="rId2"/>
              </a:rPr>
              <a:t>link</a:t>
            </a:r>
            <a:r>
              <a:rPr lang="en-US" dirty="0">
                <a:latin typeface="Calibri" pitchFamily="34" charset="0"/>
              </a:rPr>
              <a:t>)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endParaRPr lang="en-US" dirty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err="1">
                <a:latin typeface="Calibri" pitchFamily="34" charset="0"/>
              </a:rPr>
              <a:t>Sensinode</a:t>
            </a:r>
            <a:r>
              <a:rPr lang="en-US" dirty="0">
                <a:latin typeface="Calibri" pitchFamily="34" charset="0"/>
              </a:rPr>
              <a:t> Announces Commercial Support of OMA Lightweight M2M at Mobile World Congress, February 27</a:t>
            </a:r>
            <a:r>
              <a:rPr lang="en-US" baseline="30000" dirty="0">
                <a:latin typeface="Calibri" pitchFamily="34" charset="0"/>
              </a:rPr>
              <a:t>th</a:t>
            </a:r>
            <a:r>
              <a:rPr lang="en-US" dirty="0">
                <a:latin typeface="Calibri" pitchFamily="34" charset="0"/>
              </a:rPr>
              <a:t> 2013 (</a:t>
            </a:r>
            <a:r>
              <a:rPr lang="en-US" dirty="0">
                <a:latin typeface="Calibri" pitchFamily="34" charset="0"/>
                <a:hlinkClick r:id="rId3"/>
              </a:rPr>
              <a:t>link</a:t>
            </a:r>
            <a:r>
              <a:rPr lang="en-US" dirty="0">
                <a:latin typeface="Calibri" pitchFamily="34" charset="0"/>
              </a:rPr>
              <a:t>)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endParaRPr lang="en-US" dirty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 err="1">
                <a:latin typeface="Calibri" pitchFamily="34" charset="0"/>
              </a:rPr>
              <a:t>MediaTek</a:t>
            </a:r>
            <a:r>
              <a:rPr lang="en-US" dirty="0">
                <a:latin typeface="Calibri" pitchFamily="34" charset="0"/>
              </a:rPr>
              <a:t> Chooses Red Bend FOTA Software to Update #Wearables, July 1</a:t>
            </a:r>
            <a:r>
              <a:rPr lang="en-US" baseline="30000" dirty="0">
                <a:latin typeface="Calibri" pitchFamily="34" charset="0"/>
              </a:rPr>
              <a:t>st</a:t>
            </a:r>
            <a:r>
              <a:rPr lang="en-US" dirty="0">
                <a:latin typeface="Calibri" pitchFamily="34" charset="0"/>
              </a:rPr>
              <a:t> 2014  (</a:t>
            </a:r>
            <a:r>
              <a:rPr lang="en-US" dirty="0">
                <a:latin typeface="Calibri" pitchFamily="34" charset="0"/>
                <a:hlinkClick r:id="rId4"/>
              </a:rPr>
              <a:t>link</a:t>
            </a:r>
            <a:r>
              <a:rPr lang="en-US" dirty="0">
                <a:latin typeface="Calibri" pitchFamily="34" charset="0"/>
              </a:rPr>
              <a:t>)</a:t>
            </a: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endParaRPr lang="en-US" dirty="0">
              <a:latin typeface="Calibri" pitchFamily="34" charset="0"/>
            </a:endParaRPr>
          </a:p>
          <a:p>
            <a:pPr marL="176213" indent="-176213" defTabSz="914400">
              <a:lnSpc>
                <a:spcPct val="80000"/>
              </a:lnSpc>
              <a:buFont typeface="Arial" pitchFamily="34" charset="0"/>
              <a:buChar char="•"/>
            </a:pPr>
            <a:r>
              <a:rPr lang="en-US" dirty="0">
                <a:latin typeface="Calibri" pitchFamily="34" charset="0"/>
              </a:rPr>
              <a:t>The Connected Home Management (</a:t>
            </a:r>
            <a:r>
              <a:rPr lang="en-US" dirty="0">
                <a:latin typeface="Calibri" pitchFamily="34" charset="0"/>
                <a:hlinkClick r:id="rId5"/>
              </a:rPr>
              <a:t>link</a:t>
            </a:r>
            <a:r>
              <a:rPr lang="en-US" dirty="0">
                <a:latin typeface="Calibri" pitchFamily="34" charset="0"/>
              </a:rPr>
              <a:t>)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26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2147234"/>
            <a:ext cx="4251366" cy="857250"/>
          </a:xfrm>
        </p:spPr>
        <p:txBody>
          <a:bodyPr/>
          <a:lstStyle/>
          <a:p>
            <a:r>
              <a:rPr lang="en-US" dirty="0" smtClean="0"/>
              <a:t>OMA LWm2M Test Event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5112" y="2023909"/>
            <a:ext cx="3895107" cy="2274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     Vodafone – OMA </a:t>
            </a:r>
            <a:r>
              <a:rPr lang="en-US" b="1" dirty="0" err="1" smtClean="0"/>
              <a:t>TestFest</a:t>
            </a:r>
            <a:r>
              <a:rPr lang="en-US" b="1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        Dusseldorf – Germany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</a:t>
            </a:r>
            <a:r>
              <a:rPr lang="en-US" sz="1800" dirty="0" smtClean="0"/>
              <a:t>8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to 11</a:t>
            </a:r>
            <a:r>
              <a:rPr lang="en-US" sz="1800" baseline="30000" dirty="0" smtClean="0"/>
              <a:t>th</a:t>
            </a:r>
            <a:r>
              <a:rPr lang="en-US" sz="1800" dirty="0" smtClean="0"/>
              <a:t> December </a:t>
            </a:r>
            <a:r>
              <a:rPr lang="en-US" sz="1800" dirty="0" smtClean="0"/>
              <a:t>2014</a:t>
            </a:r>
            <a:endParaRPr lang="en-US" sz="1800" dirty="0" smtClean="0"/>
          </a:p>
          <a:p>
            <a:pPr marL="0" indent="0">
              <a:buNone/>
            </a:pPr>
            <a:r>
              <a:rPr lang="en-US" sz="1800" dirty="0"/>
              <a:t> </a:t>
            </a:r>
            <a:r>
              <a:rPr lang="en-US" sz="1800" dirty="0" smtClean="0"/>
              <a:t>                   </a:t>
            </a:r>
            <a:r>
              <a:rPr lang="en-US" sz="1600" dirty="0" smtClean="0"/>
              <a:t>Free Event</a:t>
            </a:r>
          </a:p>
          <a:p>
            <a:pPr marL="0" indent="0">
              <a:buNone/>
            </a:pPr>
            <a:r>
              <a:rPr lang="en-US" sz="1600" dirty="0"/>
              <a:t> </a:t>
            </a:r>
            <a:r>
              <a:rPr lang="en-US" sz="1600" dirty="0" smtClean="0"/>
              <a:t>         Members &amp; Non-Members</a:t>
            </a:r>
            <a:endParaRPr lang="en-US" sz="1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322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2179" y="2704965"/>
            <a:ext cx="6185337" cy="857250"/>
          </a:xfrm>
        </p:spPr>
        <p:txBody>
          <a:bodyPr/>
          <a:lstStyle/>
          <a:p>
            <a:r>
              <a:rPr lang="en-US" sz="4000" dirty="0" smtClean="0"/>
              <a:t>Summary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Who knows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Open Mobile Alliance?</a:t>
            </a:r>
          </a:p>
          <a:p>
            <a:pPr marL="0" indent="0">
              <a:buNone/>
            </a:pPr>
            <a:r>
              <a:rPr lang="en-US" dirty="0" smtClean="0"/>
              <a:t>OMA Device Management?</a:t>
            </a:r>
          </a:p>
          <a:p>
            <a:pPr marL="0" indent="0">
              <a:buNone/>
            </a:pPr>
            <a:r>
              <a:rPr lang="en-US" dirty="0" smtClean="0"/>
              <a:t>OMA LightweightM2M?</a:t>
            </a:r>
          </a:p>
          <a:p>
            <a:pPr marL="0" indent="0">
              <a:buNone/>
            </a:pPr>
            <a:r>
              <a:rPr lang="en-US" dirty="0" smtClean="0"/>
              <a:t>OMA Device Management Gateway Management Object?</a:t>
            </a:r>
          </a:p>
          <a:p>
            <a:pPr marL="0" indent="0">
              <a:buNone/>
            </a:pPr>
            <a:r>
              <a:rPr lang="en-US" dirty="0" smtClean="0"/>
              <a:t>OMA Push?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3049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714720"/>
          </a:xfrm>
        </p:spPr>
        <p:txBody>
          <a:bodyPr/>
          <a:lstStyle/>
          <a:p>
            <a:r>
              <a:rPr lang="en-US" dirty="0" smtClean="0"/>
              <a:t>Summary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79418"/>
            <a:ext cx="8229600" cy="301520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M2M/</a:t>
            </a:r>
            <a:r>
              <a:rPr lang="en-US" dirty="0" err="1" smtClean="0"/>
              <a:t>IoT</a:t>
            </a:r>
            <a:r>
              <a:rPr lang="en-US" dirty="0" smtClean="0"/>
              <a:t> is characterized by Constrained Devices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Low Cost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Limited Processing 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Battery to last many years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Network variable availability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Often low bitrate</a:t>
            </a:r>
          </a:p>
          <a:p>
            <a:pPr marL="0" indent="0">
              <a:buNone/>
            </a:pPr>
            <a:r>
              <a:rPr lang="en-US" dirty="0" smtClean="0"/>
              <a:t>Current </a:t>
            </a:r>
            <a:r>
              <a:rPr lang="en-US" dirty="0" err="1" smtClean="0"/>
              <a:t>IoT</a:t>
            </a:r>
            <a:r>
              <a:rPr lang="en-US" dirty="0" smtClean="0"/>
              <a:t> standards emerge from different backgrounds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ea typeface="SimSun" pitchFamily="2" charset="-122"/>
              </a:rPr>
              <a:t>We are at the infancy of </a:t>
            </a:r>
            <a:r>
              <a:rPr lang="en-US" sz="1600" dirty="0" smtClean="0">
                <a:solidFill>
                  <a:srgbClr val="0070C0"/>
                </a:solidFill>
                <a:ea typeface="SimSun" pitchFamily="2" charset="-122"/>
              </a:rPr>
              <a:t>the </a:t>
            </a:r>
            <a:r>
              <a:rPr lang="en-US" sz="1600" dirty="0" err="1" smtClean="0">
                <a:solidFill>
                  <a:srgbClr val="0070C0"/>
                </a:solidFill>
                <a:ea typeface="SimSun" pitchFamily="2" charset="-122"/>
              </a:rPr>
              <a:t>IoT</a:t>
            </a:r>
            <a:endParaRPr lang="en-US" sz="1600" dirty="0">
              <a:solidFill>
                <a:srgbClr val="0070C0"/>
              </a:solidFill>
              <a:ea typeface="SimSun" pitchFamily="2" charset="-122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ea typeface="SimSun" pitchFamily="2" charset="-122"/>
              </a:rPr>
              <a:t>More protocols to </a:t>
            </a:r>
            <a:r>
              <a:rPr lang="en-US" sz="1600" dirty="0" smtClean="0">
                <a:solidFill>
                  <a:srgbClr val="0070C0"/>
                </a:solidFill>
                <a:ea typeface="SimSun" pitchFamily="2" charset="-122"/>
              </a:rPr>
              <a:t>come, consolidate, merge &amp; evolve</a:t>
            </a:r>
            <a:endParaRPr lang="en-US" sz="1600" dirty="0">
              <a:solidFill>
                <a:srgbClr val="0070C0"/>
              </a:solidFill>
              <a:ea typeface="SimSun" pitchFamily="2" charset="-122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70C0"/>
                </a:solidFill>
                <a:ea typeface="SimSun" pitchFamily="2" charset="-122"/>
              </a:rPr>
              <a:t>Markets needs will decide what to use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7112" y="2186765"/>
            <a:ext cx="946001" cy="7977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5895615" y="2186765"/>
            <a:ext cx="152958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zh-CN" sz="1600" dirty="0">
                <a:solidFill>
                  <a:srgbClr val="00B050"/>
                </a:solidFill>
                <a:ea typeface="SimSun" pitchFamily="2" charset="-122"/>
              </a:rPr>
              <a:t>10KB RAM, </a:t>
            </a:r>
            <a:endParaRPr lang="en-GB" altLang="zh-CN" sz="1600" dirty="0" smtClean="0">
              <a:solidFill>
                <a:srgbClr val="00B050"/>
              </a:solidFill>
              <a:ea typeface="SimSun" pitchFamily="2" charset="-122"/>
            </a:endParaRPr>
          </a:p>
          <a:p>
            <a:r>
              <a:rPr lang="en-GB" altLang="zh-CN" sz="1600" dirty="0" smtClean="0">
                <a:solidFill>
                  <a:srgbClr val="00B050"/>
                </a:solidFill>
                <a:ea typeface="SimSun" pitchFamily="2" charset="-122"/>
              </a:rPr>
              <a:t>100 </a:t>
            </a:r>
            <a:r>
              <a:rPr lang="en-GB" altLang="zh-CN" sz="1600" dirty="0">
                <a:solidFill>
                  <a:srgbClr val="00B050"/>
                </a:solidFill>
                <a:ea typeface="SimSun" pitchFamily="2" charset="-122"/>
              </a:rPr>
              <a:t>KB Flash, </a:t>
            </a:r>
            <a:endParaRPr lang="en-GB" altLang="zh-CN" sz="1600" dirty="0" smtClean="0">
              <a:solidFill>
                <a:srgbClr val="00B050"/>
              </a:solidFill>
              <a:ea typeface="SimSun" pitchFamily="2" charset="-122"/>
            </a:endParaRPr>
          </a:p>
          <a:p>
            <a:r>
              <a:rPr lang="en-GB" altLang="zh-CN" sz="1600" dirty="0" smtClean="0">
                <a:solidFill>
                  <a:srgbClr val="00B050"/>
                </a:solidFill>
                <a:ea typeface="SimSun" pitchFamily="2" charset="-122"/>
              </a:rPr>
              <a:t>40 </a:t>
            </a:r>
            <a:r>
              <a:rPr lang="en-GB" altLang="zh-CN" sz="1600" dirty="0">
                <a:solidFill>
                  <a:srgbClr val="00B050"/>
                </a:solidFill>
                <a:ea typeface="SimSun" pitchFamily="2" charset="-122"/>
              </a:rPr>
              <a:t>MHz</a:t>
            </a:r>
            <a:endParaRPr lang="en-GB" altLang="en-US" sz="1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 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145" y="1719925"/>
            <a:ext cx="8723586" cy="287469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Open Mobile Alliance has specifically designed Enablers in M2M/</a:t>
            </a:r>
            <a:r>
              <a:rPr lang="en-US" dirty="0" err="1" smtClean="0"/>
              <a:t>IoT</a:t>
            </a:r>
            <a:r>
              <a:rPr lang="en-US" dirty="0" smtClean="0"/>
              <a:t> space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OMA Lightweight M2M (v1.0)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OMA Device Management  (v1.1.2, v1.2.1, v1.3, (v2.0 </a:t>
            </a:r>
            <a:r>
              <a:rPr lang="en-GB" altLang="zh-CN" sz="1600" dirty="0" err="1">
                <a:solidFill>
                  <a:srgbClr val="0070C0"/>
                </a:solidFill>
                <a:ea typeface="SimSun" pitchFamily="2" charset="-122"/>
              </a:rPr>
              <a:t>RESTful</a:t>
            </a: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)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>
                <a:solidFill>
                  <a:srgbClr val="0070C0"/>
                </a:solidFill>
                <a:ea typeface="SimSun" pitchFamily="2" charset="-122"/>
              </a:rPr>
              <a:t>OMA DM Gateway Management Object (v1.0, v1.1</a:t>
            </a:r>
            <a:r>
              <a:rPr lang="en-GB" altLang="zh-CN" sz="1600" dirty="0" smtClean="0">
                <a:solidFill>
                  <a:srgbClr val="0070C0"/>
                </a:solidFill>
                <a:ea typeface="SimSun" pitchFamily="2" charset="-122"/>
              </a:rPr>
              <a:t>)</a:t>
            </a:r>
          </a:p>
          <a:p>
            <a:pPr marL="111125" lvl="1" indent="-111125">
              <a:buFontTx/>
              <a:buNone/>
              <a:defRPr/>
            </a:pPr>
            <a:endParaRPr lang="en-GB" altLang="zh-CN" sz="1600" dirty="0">
              <a:solidFill>
                <a:srgbClr val="0070C0"/>
              </a:solidFill>
              <a:ea typeface="SimSun" pitchFamily="2" charset="-122"/>
            </a:endParaRPr>
          </a:p>
          <a:p>
            <a:pPr marL="111125" lvl="1" indent="-111125">
              <a:buFontTx/>
              <a:buNone/>
              <a:defRPr/>
            </a:pPr>
            <a:r>
              <a:rPr lang="en-GB" altLang="zh-CN" sz="2000" dirty="0"/>
              <a:t>OMA </a:t>
            </a:r>
            <a:r>
              <a:rPr lang="en-GB" altLang="zh-CN" sz="2000" dirty="0" err="1"/>
              <a:t>TestFest</a:t>
            </a:r>
            <a:r>
              <a:rPr lang="en-GB" altLang="zh-CN" sz="2000" dirty="0"/>
              <a:t> Event in collaboration with Vodafone </a:t>
            </a:r>
          </a:p>
          <a:p>
            <a:pPr marL="111125" lvl="1" indent="-111125">
              <a:buFontTx/>
              <a:buNone/>
              <a:defRPr/>
            </a:pPr>
            <a:r>
              <a:rPr lang="en-GB" altLang="zh-CN" sz="1600" dirty="0" smtClean="0">
                <a:solidFill>
                  <a:srgbClr val="0070C0"/>
                </a:solidFill>
                <a:ea typeface="SimSun" pitchFamily="2" charset="-122"/>
              </a:rPr>
              <a:t>Dusseldorf, 8</a:t>
            </a:r>
            <a:r>
              <a:rPr lang="en-GB" altLang="zh-CN" sz="1600" baseline="30000" dirty="0" smtClean="0">
                <a:solidFill>
                  <a:srgbClr val="0070C0"/>
                </a:solidFill>
                <a:ea typeface="SimSun" pitchFamily="2" charset="-122"/>
              </a:rPr>
              <a:t>th</a:t>
            </a:r>
            <a:r>
              <a:rPr lang="en-GB" altLang="zh-CN" sz="1600" dirty="0" smtClean="0">
                <a:solidFill>
                  <a:srgbClr val="0070C0"/>
                </a:solidFill>
                <a:ea typeface="SimSun" pitchFamily="2" charset="-122"/>
              </a:rPr>
              <a:t> to 11</a:t>
            </a:r>
            <a:r>
              <a:rPr lang="en-GB" altLang="zh-CN" sz="1600" baseline="30000" dirty="0" smtClean="0">
                <a:solidFill>
                  <a:srgbClr val="0070C0"/>
                </a:solidFill>
                <a:ea typeface="SimSun" pitchFamily="2" charset="-122"/>
              </a:rPr>
              <a:t>th</a:t>
            </a:r>
            <a:r>
              <a:rPr lang="en-GB" altLang="zh-CN" sz="1600" dirty="0" smtClean="0">
                <a:solidFill>
                  <a:srgbClr val="0070C0"/>
                </a:solidFill>
                <a:ea typeface="SimSun" pitchFamily="2" charset="-122"/>
              </a:rPr>
              <a:t> December – Free Event</a:t>
            </a:r>
            <a:endParaRPr lang="en-GB" altLang="zh-CN" sz="1600" dirty="0">
              <a:solidFill>
                <a:srgbClr val="0070C0"/>
              </a:solidFill>
              <a:ea typeface="SimSun" pitchFamily="2" charset="-122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138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7"/>
          <p:cNvSpPr>
            <a:spLocks noGrp="1"/>
          </p:cNvSpPr>
          <p:nvPr>
            <p:ph type="ctrTitle"/>
          </p:nvPr>
        </p:nvSpPr>
        <p:spPr bwMode="auto">
          <a:xfrm>
            <a:off x="685800" y="2981326"/>
            <a:ext cx="7772400" cy="504825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6600" cap="none">
                <a:ea typeface="ＭＳ Ｐゴシック" pitchFamily="34" charset="-128"/>
              </a:rPr>
              <a:t>Thank You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 </a:t>
            </a:r>
            <a:r>
              <a:rPr lang="en-US" dirty="0"/>
              <a:t>Copyright © 2014  Open Mobile Alliance Ltd. All rights reserved</a:t>
            </a:r>
          </a:p>
        </p:txBody>
      </p:sp>
    </p:spTree>
    <p:extLst>
      <p:ext uri="{BB962C8B-B14F-4D97-AF65-F5344CB8AC3E}">
        <p14:creationId xmlns:p14="http://schemas.microsoft.com/office/powerpoint/2010/main" val="1598239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/ I</a:t>
            </a:r>
            <a:r>
              <a:rPr lang="en-US" sz="1800" dirty="0" smtClean="0"/>
              <a:t>O</a:t>
            </a:r>
            <a:r>
              <a:rPr lang="en-US" dirty="0" smtClean="0"/>
              <a:t>T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19925"/>
            <a:ext cx="8586952" cy="2874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 smtClean="0"/>
              <a:t>Difference in standardizing M2M vs other mobile Enabler/Services</a:t>
            </a:r>
          </a:p>
          <a:p>
            <a:pPr marL="0" indent="0">
              <a:buNone/>
            </a:pP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Current </a:t>
            </a: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Standardization efforts in M2M/</a:t>
            </a:r>
            <a:r>
              <a:rPr lang="en-US" sz="2200" dirty="0" err="1" smtClean="0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How </a:t>
            </a: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the Industry will benefit from M2M Standardization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OMA Offering in M2M/</a:t>
            </a:r>
            <a:r>
              <a:rPr lang="en-US" sz="2200" dirty="0" err="1" smtClean="0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Commercial </a:t>
            </a: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DM Deployments a Global Scale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680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187" y="757953"/>
            <a:ext cx="8229600" cy="696363"/>
          </a:xfrm>
        </p:spPr>
        <p:txBody>
          <a:bodyPr/>
          <a:lstStyle/>
          <a:p>
            <a:r>
              <a:rPr lang="en-US" dirty="0" smtClean="0"/>
              <a:t>Standardizing M2M </a:t>
            </a:r>
            <a:r>
              <a:rPr lang="en-US" sz="1400" dirty="0" smtClean="0"/>
              <a:t>VS</a:t>
            </a:r>
            <a:r>
              <a:rPr lang="en-US" dirty="0" smtClean="0"/>
              <a:t> other Mobile Services</a:t>
            </a:r>
            <a:br>
              <a:rPr lang="en-US" dirty="0" smtClean="0"/>
            </a:br>
            <a:r>
              <a:rPr lang="en-US" sz="1800" dirty="0" smtClean="0"/>
              <a:t>Differences</a:t>
            </a: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</a:t>
            </a:r>
            <a:r>
              <a:rPr lang="en-US" dirty="0"/>
              <a:t>|     Copyright © 2014  Open Mobile Alliance Ltd. All rights reserved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181475" y="4843463"/>
            <a:ext cx="505327" cy="197644"/>
          </a:xfrm>
          <a:prstGeom prst="rect">
            <a:avLst/>
          </a:prstGeom>
        </p:spPr>
        <p:txBody>
          <a:bodyPr/>
          <a:lstStyle/>
          <a:p>
            <a:fld id="{679F4819-889C-46A3-ABDF-6E6B594B586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3268" y="1719925"/>
            <a:ext cx="8597462" cy="287469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M2M/</a:t>
            </a:r>
            <a:r>
              <a:rPr lang="en-US" dirty="0" err="1" smtClean="0"/>
              <a:t>IoT</a:t>
            </a:r>
            <a:r>
              <a:rPr lang="en-US" dirty="0" smtClean="0"/>
              <a:t> characterized by Constrained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 smtClean="0"/>
              <a:t>Low Cost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 smtClean="0"/>
              <a:t>Limited Processing Power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 smtClean="0"/>
              <a:t>Battery to last years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 smtClean="0"/>
              <a:t>Network variable availability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 smtClean="0"/>
              <a:t>Often low bitrate</a:t>
            </a:r>
          </a:p>
          <a:p>
            <a:pPr marL="0" indent="0">
              <a:buNone/>
            </a:pPr>
            <a:r>
              <a:rPr lang="en-US" dirty="0" smtClean="0"/>
              <a:t>M2M for Non-Constrained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/>
              <a:t>Full IP Stack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/>
              <a:t>About limitations don’t apply</a:t>
            </a:r>
          </a:p>
          <a:p>
            <a:pPr marL="0" indent="0">
              <a:buNone/>
            </a:pPr>
            <a:r>
              <a:rPr lang="en-US" dirty="0" smtClean="0"/>
              <a:t>Whole M2M/</a:t>
            </a:r>
            <a:r>
              <a:rPr lang="en-US" dirty="0" err="1" smtClean="0"/>
              <a:t>IoT</a:t>
            </a:r>
            <a:r>
              <a:rPr lang="en-US" dirty="0" smtClean="0"/>
              <a:t> Ecosystem 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/>
              <a:t>OneM2M </a:t>
            </a:r>
            <a:r>
              <a:rPr lang="en-US" sz="1200" dirty="0" smtClean="0"/>
              <a:t>(ETSI TC) is </a:t>
            </a:r>
            <a:r>
              <a:rPr lang="en-US" sz="1200" dirty="0"/>
              <a:t>defining a </a:t>
            </a:r>
            <a:r>
              <a:rPr lang="en-US" sz="1200" dirty="0" smtClean="0"/>
              <a:t>Conceptual/Functional M2M/</a:t>
            </a:r>
            <a:r>
              <a:rPr lang="en-US" sz="1200" dirty="0" err="1" smtClean="0"/>
              <a:t>IoT</a:t>
            </a:r>
            <a:r>
              <a:rPr lang="en-US" sz="1200" dirty="0" smtClean="0"/>
              <a:t> Architecture Model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200" dirty="0" smtClean="0"/>
              <a:t>OMA is collaborating with ETSI TC M2M</a:t>
            </a:r>
            <a:endParaRPr lang="en-US" sz="1200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4425048" y="2195136"/>
            <a:ext cx="466826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marL="342900" indent="-342900">
              <a:defRPr sz="2000">
                <a:solidFill>
                  <a:schemeClr val="tx1"/>
                </a:solidFill>
                <a:latin typeface="Arial" charset="0"/>
              </a:defRPr>
            </a:lvl1pPr>
            <a:lvl2pPr marL="225425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lvl="1" algn="ctr"/>
            <a:r>
              <a:rPr lang="en-GB" altLang="zh-CN" sz="1600" dirty="0" smtClean="0">
                <a:solidFill>
                  <a:srgbClr val="00B050"/>
                </a:solidFill>
                <a:ea typeface="SimSun" pitchFamily="2" charset="-122"/>
              </a:rPr>
              <a:t>Large % of billions of Devices are restricted to:</a:t>
            </a:r>
            <a:endParaRPr lang="en-GB" altLang="zh-CN" sz="1600" dirty="0">
              <a:solidFill>
                <a:srgbClr val="00B050"/>
              </a:solidFill>
              <a:ea typeface="SimSun" pitchFamily="2" charset="-122"/>
            </a:endParaRPr>
          </a:p>
          <a:p>
            <a:pPr lvl="1" algn="ctr"/>
            <a:endParaRPr lang="en-GB" altLang="zh-CN" sz="1600" dirty="0">
              <a:solidFill>
                <a:srgbClr val="00B050"/>
              </a:solidFill>
              <a:ea typeface="SimSun" pitchFamily="2" charset="-122"/>
            </a:endParaRPr>
          </a:p>
          <a:p>
            <a:pPr lvl="1" algn="ctr"/>
            <a:r>
              <a:rPr lang="en-GB" altLang="zh-CN" sz="1600" dirty="0">
                <a:solidFill>
                  <a:srgbClr val="00B050"/>
                </a:solidFill>
                <a:ea typeface="SimSun" pitchFamily="2" charset="-122"/>
              </a:rPr>
              <a:t>10KB RAM, 100 KB Flash, 40 MHz</a:t>
            </a:r>
          </a:p>
        </p:txBody>
      </p:sp>
    </p:spTree>
    <p:extLst>
      <p:ext uri="{BB962C8B-B14F-4D97-AF65-F5344CB8AC3E}">
        <p14:creationId xmlns:p14="http://schemas.microsoft.com/office/powerpoint/2010/main" val="295666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/ I</a:t>
            </a:r>
            <a:r>
              <a:rPr lang="en-US" sz="1800" dirty="0" smtClean="0"/>
              <a:t>O</a:t>
            </a:r>
            <a:r>
              <a:rPr lang="en-US" dirty="0" smtClean="0"/>
              <a:t>T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19925"/>
            <a:ext cx="8586952" cy="2874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Difference in standardizing M2M vs other mobile Enabler/Services</a:t>
            </a:r>
          </a:p>
          <a:p>
            <a:pPr marL="0" indent="0">
              <a:buNone/>
            </a:pPr>
            <a:endParaRPr lang="en-US" sz="2200" dirty="0" smtClean="0"/>
          </a:p>
          <a:p>
            <a:pPr marL="0" indent="0">
              <a:buNone/>
            </a:pPr>
            <a:r>
              <a:rPr lang="en-US" sz="2200" dirty="0" smtClean="0"/>
              <a:t>Current Standardization efforts in M2M/</a:t>
            </a:r>
            <a:r>
              <a:rPr lang="en-US" sz="2200" dirty="0" err="1" smtClean="0"/>
              <a:t>IoT</a:t>
            </a:r>
            <a:endParaRPr lang="en-US" sz="2200" dirty="0" smtClean="0"/>
          </a:p>
          <a:p>
            <a:pPr marL="0" indent="0">
              <a:buNone/>
            </a:pP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How </a:t>
            </a: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the Industry will benefit from M2M Standardization</a:t>
            </a:r>
          </a:p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OMA Offering in M2M/</a:t>
            </a:r>
            <a:r>
              <a:rPr lang="en-US" sz="2200" dirty="0" err="1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Commercial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DM Deployments a Global Scale</a:t>
            </a:r>
          </a:p>
          <a:p>
            <a:pPr marL="0" indent="0">
              <a:buNone/>
            </a:pP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46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81571"/>
            <a:ext cx="8229600" cy="541011"/>
          </a:xfrm>
        </p:spPr>
        <p:txBody>
          <a:bodyPr/>
          <a:lstStyle/>
          <a:p>
            <a:r>
              <a:rPr lang="en-US" dirty="0" smtClean="0"/>
              <a:t>M</a:t>
            </a:r>
            <a:r>
              <a:rPr lang="en-US" sz="1600" dirty="0" smtClean="0"/>
              <a:t>2</a:t>
            </a:r>
            <a:r>
              <a:rPr lang="en-US" dirty="0" smtClean="0"/>
              <a:t>M/</a:t>
            </a:r>
            <a:r>
              <a:rPr lang="en-US" dirty="0" err="1" smtClean="0"/>
              <a:t>I</a:t>
            </a:r>
            <a:r>
              <a:rPr lang="en-US" sz="1600" dirty="0" err="1" smtClean="0"/>
              <a:t>o</a:t>
            </a:r>
            <a:r>
              <a:rPr lang="en-US" dirty="0" err="1" smtClean="0"/>
              <a:t>t</a:t>
            </a:r>
            <a:r>
              <a:rPr lang="en-US" dirty="0" smtClean="0"/>
              <a:t> Protocol WAR?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  <p:sp>
        <p:nvSpPr>
          <p:cNvPr id="5" name="Oval 4"/>
          <p:cNvSpPr/>
          <p:nvPr/>
        </p:nvSpPr>
        <p:spPr bwMode="auto">
          <a:xfrm>
            <a:off x="4217843" y="2133600"/>
            <a:ext cx="1190634" cy="1500953"/>
          </a:xfrm>
          <a:prstGeom prst="ellipse">
            <a:avLst/>
          </a:prstGeom>
          <a:solidFill>
            <a:schemeClr val="accent5">
              <a:lumMod val="20000"/>
              <a:lumOff val="80000"/>
            </a:schemeClr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endParaRPr lang="en-GB" sz="1600" b="1" dirty="0" smtClean="0"/>
          </a:p>
          <a:p>
            <a:pPr algn="ctr">
              <a:defRPr/>
            </a:pPr>
            <a:endParaRPr lang="en-GB" sz="1200" b="1" dirty="0" smtClean="0">
              <a:solidFill>
                <a:srgbClr val="00B050"/>
              </a:solidFill>
            </a:endParaRPr>
          </a:p>
          <a:p>
            <a:pPr algn="ctr">
              <a:defRPr/>
            </a:pPr>
            <a:r>
              <a:rPr lang="en-GB" sz="1200" b="1" dirty="0" smtClean="0">
                <a:solidFill>
                  <a:srgbClr val="00B050"/>
                </a:solidFill>
              </a:rPr>
              <a:t>M2M/</a:t>
            </a:r>
            <a:r>
              <a:rPr lang="en-GB" sz="1200" b="1" dirty="0" err="1" smtClean="0">
                <a:solidFill>
                  <a:srgbClr val="00B050"/>
                </a:solidFill>
              </a:rPr>
              <a:t>IoT</a:t>
            </a:r>
            <a:endParaRPr lang="en-GB" sz="1200" b="1" dirty="0">
              <a:solidFill>
                <a:srgbClr val="00B050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20488" y="1330960"/>
            <a:ext cx="414418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/>
            <a:r>
              <a:rPr lang="en-GB" altLang="en-US" sz="1600" b="1" dirty="0" smtClean="0"/>
              <a:t>Internet Standards – </a:t>
            </a:r>
            <a:r>
              <a:rPr lang="en-GB" altLang="en-US" sz="1400" b="1" dirty="0" smtClean="0"/>
              <a:t>IETF </a:t>
            </a:r>
            <a:r>
              <a:rPr lang="en-GB" altLang="en-US" sz="1600" b="1" dirty="0" smtClean="0"/>
              <a:t>- </a:t>
            </a:r>
            <a:r>
              <a:rPr lang="en-GB" altLang="en-US" sz="1600" b="1" dirty="0" err="1" smtClean="0"/>
              <a:t>CoAP</a:t>
            </a:r>
            <a:endParaRPr lang="en-GB" altLang="en-US" sz="1600" b="1" dirty="0"/>
          </a:p>
          <a:p>
            <a:pPr algn="r"/>
            <a:r>
              <a:rPr lang="en-GB" altLang="en-US" sz="1200" dirty="0"/>
              <a:t>Small foot-print devices (10KB RAM, 100KB Flash, </a:t>
            </a:r>
            <a:endParaRPr lang="en-GB" altLang="en-US" sz="1200" dirty="0" smtClean="0"/>
          </a:p>
          <a:p>
            <a:pPr algn="r"/>
            <a:r>
              <a:rPr lang="en-GB" altLang="en-US" sz="1200" dirty="0" smtClean="0"/>
              <a:t>8-bits </a:t>
            </a:r>
            <a:r>
              <a:rPr lang="en-GB" altLang="en-US" sz="1200" dirty="0"/>
              <a:t>microcontrollers,  &lt; 40MHz</a:t>
            </a:r>
            <a:r>
              <a:rPr lang="en-GB" altLang="en-US" sz="1200" dirty="0" smtClean="0"/>
              <a:t>), Base </a:t>
            </a:r>
            <a:r>
              <a:rPr lang="en-GB" altLang="en-US" sz="1200" dirty="0"/>
              <a:t>on HTTP (UDP)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509223" y="2384411"/>
            <a:ext cx="3626062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1600" b="1" dirty="0" smtClean="0"/>
              <a:t>Mobile Standards – </a:t>
            </a:r>
            <a:r>
              <a:rPr lang="en-GB" altLang="en-US" sz="1400" b="1" dirty="0" smtClean="0"/>
              <a:t>OMA </a:t>
            </a:r>
            <a:r>
              <a:rPr lang="en-GB" altLang="en-US" sz="1600" b="1" dirty="0" smtClean="0"/>
              <a:t>– LWM2M</a:t>
            </a:r>
            <a:endParaRPr lang="en-GB" altLang="en-US" sz="1600" b="1" dirty="0"/>
          </a:p>
          <a:p>
            <a:r>
              <a:rPr lang="en-GB" altLang="en-US" sz="1200" dirty="0"/>
              <a:t>Based on </a:t>
            </a:r>
            <a:r>
              <a:rPr lang="en-GB" altLang="en-US" sz="1200" dirty="0" err="1"/>
              <a:t>CoAP</a:t>
            </a:r>
            <a:endParaRPr lang="en-GB" altLang="en-US" sz="1200" dirty="0"/>
          </a:p>
          <a:p>
            <a:r>
              <a:rPr lang="en-GB" altLang="en-US" sz="1200" dirty="0"/>
              <a:t>Applicable to Cellular, 6LoWPAN, </a:t>
            </a:r>
            <a:r>
              <a:rPr lang="en-GB" altLang="en-US" sz="1200" dirty="0" err="1"/>
              <a:t>WiFi</a:t>
            </a:r>
            <a:r>
              <a:rPr lang="en-GB" altLang="en-US" sz="1200" dirty="0"/>
              <a:t>, ZigBee</a:t>
            </a:r>
          </a:p>
          <a:p>
            <a:r>
              <a:rPr lang="en-GB" altLang="en-US" sz="1200" dirty="0"/>
              <a:t>Data structure (Objects/Resources)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14943" y="1322582"/>
            <a:ext cx="3939572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GB" sz="1600" b="1" dirty="0" smtClean="0"/>
              <a:t>Industrial background – </a:t>
            </a:r>
            <a:r>
              <a:rPr lang="en-GB" sz="1400" b="1" dirty="0" smtClean="0"/>
              <a:t>OASIS </a:t>
            </a:r>
            <a:r>
              <a:rPr lang="en-GB" sz="1600" b="1" dirty="0" smtClean="0"/>
              <a:t>- MQTT</a:t>
            </a:r>
            <a:endParaRPr lang="en-GB" sz="1600" b="1" dirty="0"/>
          </a:p>
          <a:p>
            <a:pPr>
              <a:defRPr/>
            </a:pPr>
            <a:r>
              <a:rPr lang="en-GB" sz="1200" dirty="0" smtClean="0"/>
              <a:t>Small </a:t>
            </a:r>
            <a:r>
              <a:rPr lang="en-GB" sz="1200" dirty="0"/>
              <a:t>code foot-print</a:t>
            </a:r>
          </a:p>
          <a:p>
            <a:pPr>
              <a:defRPr/>
            </a:pPr>
            <a:r>
              <a:rPr lang="en-GB" sz="1200" dirty="0"/>
              <a:t>Transport layer agnostic</a:t>
            </a:r>
          </a:p>
          <a:p>
            <a:pPr>
              <a:defRPr/>
            </a:pPr>
            <a:r>
              <a:rPr lang="en-GB" sz="1200" dirty="0"/>
              <a:t>Mobile cross-platform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84080" y="3333947"/>
            <a:ext cx="4647794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1600" b="1" dirty="0" smtClean="0"/>
              <a:t>Consumer </a:t>
            </a:r>
            <a:r>
              <a:rPr lang="en-GB" altLang="en-US" sz="1600" b="1" dirty="0"/>
              <a:t>space</a:t>
            </a:r>
            <a:r>
              <a:rPr lang="en-GB" altLang="en-US" sz="1600" b="1" dirty="0" smtClean="0"/>
              <a:t> – </a:t>
            </a:r>
            <a:r>
              <a:rPr lang="en-GB" altLang="en-US" sz="1400" b="1" dirty="0" err="1" smtClean="0"/>
              <a:t>AllSeen</a:t>
            </a:r>
            <a:r>
              <a:rPr lang="en-GB" altLang="en-US" sz="1400" b="1" dirty="0" smtClean="0"/>
              <a:t> Alliance</a:t>
            </a:r>
            <a:r>
              <a:rPr lang="en-GB" altLang="en-US" sz="1600" b="1" dirty="0" smtClean="0"/>
              <a:t> - </a:t>
            </a:r>
            <a:r>
              <a:rPr lang="en-GB" altLang="en-US" sz="1600" b="1" dirty="0" err="1" smtClean="0"/>
              <a:t>AllJoyn</a:t>
            </a:r>
            <a:endParaRPr lang="en-GB" altLang="en-US" sz="1600" b="1" dirty="0"/>
          </a:p>
          <a:p>
            <a:r>
              <a:rPr lang="en-GB" altLang="en-US" sz="1200" dirty="0" smtClean="0"/>
              <a:t>Devices </a:t>
            </a:r>
            <a:r>
              <a:rPr lang="en-GB" altLang="en-US" sz="1200" dirty="0"/>
              <a:t>to discover, connect &amp; Interact</a:t>
            </a:r>
          </a:p>
          <a:p>
            <a:r>
              <a:rPr lang="en-GB" altLang="en-US" sz="1200" dirty="0"/>
              <a:t>Transport layer agnostic</a:t>
            </a:r>
          </a:p>
          <a:p>
            <a:r>
              <a:rPr lang="en-GB" altLang="en-US" sz="1200" dirty="0"/>
              <a:t>Mobile cross-platform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00173" y="2383294"/>
            <a:ext cx="4035971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r">
              <a:defRPr sz="1600" b="1">
                <a:latin typeface="Arial" charset="0"/>
              </a:defRPr>
            </a:lvl1pPr>
            <a:lvl2pPr marL="742950" indent="-285750">
              <a:defRPr sz="2000">
                <a:latin typeface="Arial" charset="0"/>
              </a:defRPr>
            </a:lvl2pPr>
            <a:lvl3pPr marL="1143000" indent="-228600">
              <a:defRPr sz="2000">
                <a:latin typeface="Arial" charset="0"/>
              </a:defRPr>
            </a:lvl3pPr>
            <a:lvl4pPr marL="1600200" indent="-228600">
              <a:defRPr sz="2000">
                <a:latin typeface="Arial" charset="0"/>
              </a:defRPr>
            </a:lvl4pPr>
            <a:lvl5pPr marL="2057400" indent="-228600">
              <a:defRPr sz="2000"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latin typeface="Arial" charset="0"/>
              </a:defRPr>
            </a:lvl9pPr>
          </a:lstStyle>
          <a:p>
            <a:r>
              <a:rPr lang="en-GB" altLang="en-US" dirty="0"/>
              <a:t>M2M / </a:t>
            </a:r>
            <a:r>
              <a:rPr lang="en-GB" altLang="en-US" dirty="0" err="1"/>
              <a:t>IoT</a:t>
            </a:r>
            <a:r>
              <a:rPr lang="en-GB" altLang="en-US" dirty="0"/>
              <a:t> Standards – </a:t>
            </a:r>
            <a:r>
              <a:rPr lang="en-GB" altLang="en-US" sz="1400" dirty="0"/>
              <a:t>OneM2M (ETSI)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278003" y="3329763"/>
            <a:ext cx="3865997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altLang="en-US" sz="1600" b="1" dirty="0" smtClean="0"/>
              <a:t>Internet Standards – </a:t>
            </a:r>
            <a:r>
              <a:rPr lang="en-GB" altLang="en-US" sz="1400" b="1" dirty="0" smtClean="0"/>
              <a:t>IETF </a:t>
            </a:r>
            <a:r>
              <a:rPr lang="en-GB" altLang="en-US" sz="1600" b="1" dirty="0" smtClean="0"/>
              <a:t>– 6LoWPAN</a:t>
            </a:r>
            <a:endParaRPr lang="en-GB" altLang="en-US" sz="1600" b="1" dirty="0"/>
          </a:p>
          <a:p>
            <a:r>
              <a:rPr lang="en-GB" altLang="en-US" sz="1200" dirty="0"/>
              <a:t>IPV</a:t>
            </a:r>
            <a:r>
              <a:rPr lang="en-GB" altLang="en-US" sz="1200" b="1" dirty="0"/>
              <a:t>6</a:t>
            </a:r>
            <a:r>
              <a:rPr lang="en-GB" altLang="en-US" sz="1200" dirty="0"/>
              <a:t> over </a:t>
            </a:r>
            <a:r>
              <a:rPr lang="en-GB" altLang="en-US" sz="1200" b="1" dirty="0"/>
              <a:t>Low</a:t>
            </a:r>
            <a:r>
              <a:rPr lang="en-GB" altLang="en-US" sz="1200" dirty="0"/>
              <a:t> Power </a:t>
            </a:r>
            <a:r>
              <a:rPr lang="en-GB" altLang="en-US" sz="1200" b="1" dirty="0"/>
              <a:t>P</a:t>
            </a:r>
            <a:r>
              <a:rPr lang="en-GB" altLang="en-US" sz="1200" dirty="0"/>
              <a:t>ersonal </a:t>
            </a:r>
            <a:r>
              <a:rPr lang="en-GB" altLang="en-US" sz="1200" b="1" dirty="0"/>
              <a:t>A</a:t>
            </a:r>
            <a:r>
              <a:rPr lang="en-GB" altLang="en-US" sz="1200" dirty="0"/>
              <a:t>rea </a:t>
            </a:r>
            <a:r>
              <a:rPr lang="en-GB" altLang="en-US" sz="1200" b="1" dirty="0"/>
              <a:t>N</a:t>
            </a:r>
            <a:r>
              <a:rPr lang="en-GB" altLang="en-US" sz="1200" dirty="0"/>
              <a:t>etworks</a:t>
            </a:r>
          </a:p>
          <a:p>
            <a:r>
              <a:rPr lang="en-GB" altLang="en-US" sz="1200" dirty="0"/>
              <a:t>Allow small foot-print sensors to communicate over IEEE 802.15.4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4170" y="4343162"/>
            <a:ext cx="8953500" cy="4667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GB" sz="900" dirty="0">
                <a:solidFill>
                  <a:schemeClr val="bg1">
                    <a:lumMod val="65000"/>
                  </a:schemeClr>
                </a:solidFill>
              </a:rPr>
              <a:t>Other Standards efforts: oneM2M; IEEE 802.15.4  Low rate wireless personal area Network; </a:t>
            </a:r>
            <a:r>
              <a:rPr lang="en-GB" sz="900" dirty="0" err="1">
                <a:solidFill>
                  <a:schemeClr val="bg1">
                    <a:lumMod val="65000"/>
                  </a:schemeClr>
                </a:solidFill>
              </a:rPr>
              <a:t>BACNet</a:t>
            </a:r>
            <a:r>
              <a:rPr lang="en-GB" sz="900" dirty="0">
                <a:solidFill>
                  <a:schemeClr val="bg1">
                    <a:lumMod val="65000"/>
                  </a:schemeClr>
                </a:solidFill>
              </a:rPr>
              <a:t> – American Society of Heating; AMQP – Open source; DDS – Data Distributed Service – Open Source; RPL – Routing protocol low power devices; </a:t>
            </a:r>
            <a:r>
              <a:rPr lang="en-GB" sz="900" dirty="0" err="1">
                <a:solidFill>
                  <a:schemeClr val="bg1">
                    <a:lumMod val="65000"/>
                  </a:schemeClr>
                </a:solidFill>
              </a:rPr>
              <a:t>RESTful</a:t>
            </a:r>
            <a:r>
              <a:rPr lang="en-GB" sz="900" dirty="0">
                <a:solidFill>
                  <a:schemeClr val="bg1">
                    <a:lumMod val="65000"/>
                  </a:schemeClr>
                </a:solidFill>
              </a:rPr>
              <a:t> HTTP – Runs over HTTP; DASH7 – DASH7 Alliance; DTLS – IETF Security Protocol; UDP - IETF; ZigBee Pro – ZigBee Alliance; </a:t>
            </a:r>
            <a:r>
              <a:rPr lang="en-GB" sz="900" dirty="0" err="1">
                <a:solidFill>
                  <a:schemeClr val="bg1">
                    <a:lumMod val="65000"/>
                  </a:schemeClr>
                </a:solidFill>
              </a:rPr>
              <a:t>RFiD</a:t>
            </a:r>
            <a:r>
              <a:rPr lang="en-GB" sz="900" dirty="0">
                <a:solidFill>
                  <a:schemeClr val="bg1">
                    <a:lumMod val="65000"/>
                  </a:schemeClr>
                </a:solidFill>
              </a:rPr>
              <a:t>; Bluetooth</a:t>
            </a:r>
          </a:p>
        </p:txBody>
      </p:sp>
    </p:spTree>
    <p:extLst>
      <p:ext uri="{BB962C8B-B14F-4D97-AF65-F5344CB8AC3E}">
        <p14:creationId xmlns:p14="http://schemas.microsoft.com/office/powerpoint/2010/main" val="273898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M2M / I</a:t>
            </a:r>
            <a:r>
              <a:rPr lang="en-US" sz="1800" dirty="0" smtClean="0"/>
              <a:t>O</a:t>
            </a:r>
            <a:r>
              <a:rPr lang="en-US" dirty="0" smtClean="0"/>
              <a:t>T Standards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719925"/>
            <a:ext cx="8586952" cy="287469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Difference in standardizing M2M vs other mobile Enabler/Services</a:t>
            </a: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Current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Standardization efforts in M2M/</a:t>
            </a:r>
            <a:r>
              <a:rPr lang="en-US" sz="2200" dirty="0" err="1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/>
              <a:t>How the Industry will benefit from M2M Standardization</a:t>
            </a:r>
          </a:p>
          <a:p>
            <a:pPr marL="0" indent="0">
              <a:buNone/>
            </a:pPr>
            <a:endParaRPr lang="en-US" sz="2200" dirty="0" smtClean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OMA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Offering in M2M/</a:t>
            </a:r>
            <a:r>
              <a:rPr lang="en-US" sz="2200" dirty="0" err="1">
                <a:solidFill>
                  <a:schemeClr val="bg1">
                    <a:lumMod val="75000"/>
                  </a:schemeClr>
                </a:solidFill>
              </a:rPr>
              <a:t>IoT</a:t>
            </a:r>
            <a:endParaRPr lang="en-US" sz="2200" dirty="0">
              <a:solidFill>
                <a:schemeClr val="bg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sz="2200" dirty="0" smtClean="0">
                <a:solidFill>
                  <a:schemeClr val="bg1">
                    <a:lumMod val="75000"/>
                  </a:schemeClr>
                </a:solidFill>
              </a:rPr>
              <a:t>Commercial </a:t>
            </a:r>
            <a:r>
              <a:rPr lang="en-US" sz="2200" dirty="0">
                <a:solidFill>
                  <a:schemeClr val="bg1">
                    <a:lumMod val="75000"/>
                  </a:schemeClr>
                </a:solidFill>
              </a:rPr>
              <a:t>DM Deployments a Global Scale</a:t>
            </a:r>
          </a:p>
          <a:p>
            <a:pPr marL="0" indent="0">
              <a:buNone/>
            </a:pPr>
            <a:endParaRPr lang="en-US" sz="2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950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the industry will benefit from standardization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err="1" smtClean="0"/>
              <a:t>IoT</a:t>
            </a:r>
            <a:r>
              <a:rPr lang="en-US" dirty="0" smtClean="0"/>
              <a:t> Ecosystems is complex &amp; with large number of interested parties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Different type of economic &amp; social drivers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Large number of interested parties: Private sector, Government, </a:t>
            </a:r>
            <a:r>
              <a:rPr lang="en-US" sz="1200" dirty="0"/>
              <a:t>S</a:t>
            </a:r>
            <a:r>
              <a:rPr lang="en-US" sz="1200" dirty="0" smtClean="0"/>
              <a:t>tandards Bodies, Academia, </a:t>
            </a:r>
            <a:r>
              <a:rPr lang="en-US" sz="1200" dirty="0" err="1" smtClean="0"/>
              <a:t>etc</a:t>
            </a:r>
            <a:endParaRPr lang="en-US" sz="12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Privacy, Data Security … of paramount importance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Currently large number of protocols covering different market needs</a:t>
            </a:r>
          </a:p>
          <a:p>
            <a:pPr marL="0" indent="0">
              <a:buNone/>
            </a:pPr>
            <a:r>
              <a:rPr lang="en-US" dirty="0" smtClean="0"/>
              <a:t>Standardization is </a:t>
            </a:r>
            <a:r>
              <a:rPr lang="en-US" u="sng" dirty="0" smtClean="0"/>
              <a:t>NOT</a:t>
            </a:r>
            <a:r>
              <a:rPr lang="en-US" dirty="0" smtClean="0"/>
              <a:t> Innovation but creates a level-playing-field</a:t>
            </a: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Ensure interoperability among components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Promote proprietary deployments (Innovation) on top of standardized protocols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1200" dirty="0" smtClean="0"/>
              <a:t>Allows deployment escalation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77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… at the 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2800" dirty="0" smtClean="0"/>
              <a:t>Markets will decide what standard to use …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1600" dirty="0" smtClean="0"/>
              <a:t>M2M / </a:t>
            </a:r>
            <a:r>
              <a:rPr lang="en-US" sz="1600" dirty="0" err="1" smtClean="0"/>
              <a:t>IoT</a:t>
            </a:r>
            <a:r>
              <a:rPr lang="en-US" sz="1600" dirty="0" smtClean="0"/>
              <a:t> Standards consolidation and evolution &amp; reused is already happening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 information in this presentation is public.     |     Copyright © 2014  Open Mobile Alliance Ltd. All rights reserved.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767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1066</TotalTime>
  <Words>1563</Words>
  <Application>Microsoft Office PowerPoint</Application>
  <PresentationFormat>On-screen Show (16:9)</PresentationFormat>
  <Paragraphs>230</Paragraphs>
  <Slides>22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The role of standardization in m2m/iOT  </vt:lpstr>
      <vt:lpstr>Who knows …</vt:lpstr>
      <vt:lpstr>M2M / IOT Standards</vt:lpstr>
      <vt:lpstr>Standardizing M2M VS other Mobile Services Differences</vt:lpstr>
      <vt:lpstr>M2M / IOT Standards</vt:lpstr>
      <vt:lpstr>M2M/Iot Protocol WAR?</vt:lpstr>
      <vt:lpstr>M2M / IOT Standards</vt:lpstr>
      <vt:lpstr>How the industry will benefit from standardization</vt:lpstr>
      <vt:lpstr>… at the end</vt:lpstr>
      <vt:lpstr>M2M / IOT Standards</vt:lpstr>
      <vt:lpstr>PowerPoint Presentation</vt:lpstr>
      <vt:lpstr>OMA Device Management (DM V2.0, V1.3)</vt:lpstr>
      <vt:lpstr>OMA LightweightM2M (LWM2M) </vt:lpstr>
      <vt:lpstr>OMA LightweightM2M (LWM2M) </vt:lpstr>
      <vt:lpstr>DM Gateway Management Object (GwMO v1.1)</vt:lpstr>
      <vt:lpstr>M2M / IOT Standards</vt:lpstr>
      <vt:lpstr>Commercial DM Deployment on a Global Scale</vt:lpstr>
      <vt:lpstr>OMA LWm2M Test Event</vt:lpstr>
      <vt:lpstr>Summary</vt:lpstr>
      <vt:lpstr>Summary II</vt:lpstr>
      <vt:lpstr>Summary II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Checkers McGee</dc:creator>
  <cp:lastModifiedBy>Joaquin</cp:lastModifiedBy>
  <cp:revision>87</cp:revision>
  <dcterms:created xsi:type="dcterms:W3CDTF">2013-01-09T22:19:17Z</dcterms:created>
  <dcterms:modified xsi:type="dcterms:W3CDTF">2014-09-10T18:23:18Z</dcterms:modified>
</cp:coreProperties>
</file>