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309" r:id="rId3"/>
    <p:sldId id="338" r:id="rId4"/>
    <p:sldId id="339" r:id="rId5"/>
    <p:sldId id="341" r:id="rId6"/>
    <p:sldId id="340" r:id="rId7"/>
    <p:sldId id="347" r:id="rId8"/>
    <p:sldId id="344" r:id="rId9"/>
    <p:sldId id="357" r:id="rId10"/>
    <p:sldId id="358" r:id="rId11"/>
    <p:sldId id="359" r:id="rId12"/>
    <p:sldId id="350" r:id="rId13"/>
    <p:sldId id="361" r:id="rId14"/>
    <p:sldId id="362" r:id="rId15"/>
    <p:sldId id="363" r:id="rId16"/>
    <p:sldId id="364" r:id="rId17"/>
    <p:sldId id="366" r:id="rId18"/>
    <p:sldId id="367" r:id="rId19"/>
    <p:sldId id="368" r:id="rId20"/>
  </p:sldIdLst>
  <p:sldSz cx="9144000" cy="5143500" type="screen16x9"/>
  <p:notesSz cx="9144000" cy="6858000"/>
  <p:defaultTextStyle>
    <a:defPPr>
      <a:defRPr lang="en-US"/>
    </a:defPPr>
    <a:lvl1pPr marL="0" algn="l" defTabSz="4571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04" algn="l" defTabSz="4571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08" algn="l" defTabSz="4571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12" algn="l" defTabSz="4571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16" algn="l" defTabSz="4571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20" algn="l" defTabSz="4571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23" algn="l" defTabSz="4571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27" algn="l" defTabSz="4571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831" algn="l" defTabSz="4571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CCCC00"/>
    <a:srgbClr val="FF9F9F"/>
    <a:srgbClr val="99FF33"/>
    <a:srgbClr val="FF00FF"/>
    <a:srgbClr val="00ECEF"/>
    <a:srgbClr val="19C93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71" autoAdjust="0"/>
    <p:restoredTop sz="83086" autoAdjust="0"/>
  </p:normalViewPr>
  <p:slideViewPr>
    <p:cSldViewPr snapToGrid="0" snapToObjects="1">
      <p:cViewPr>
        <p:scale>
          <a:sx n="100" d="100"/>
          <a:sy n="100" d="100"/>
        </p:scale>
        <p:origin x="-1976" y="-6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handoutMaster" Target="handoutMasters/handout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2CC08-3EC7-1246-952D-71DE81925A1A}" type="datetimeFigureOut">
              <a:rPr lang="en-US" smtClean="0"/>
              <a:pPr/>
              <a:t>9/10/14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41205-EA7D-3F4B-92F8-AA44B2BD3D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39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A9D62-86C0-EF43-9440-E3526533F0E3}" type="datetimeFigureOut">
              <a:rPr lang="en-US" smtClean="0"/>
              <a:pPr/>
              <a:t>9/10/14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AA30F-43C9-254D-9C05-203888F9F5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101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1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04" algn="l" defTabSz="4571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08" algn="l" defTabSz="4571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12" algn="l" defTabSz="4571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16" algn="l" defTabSz="4571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20" algn="l" defTabSz="4571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23" algn="l" defTabSz="4571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27" algn="l" defTabSz="4571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31" algn="l" defTabSz="4571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5247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6506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1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261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1239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070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2286000" y="514350"/>
            <a:ext cx="4572000" cy="2571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461963"/>
            <a:fld id="{20E2D716-42F5-439F-82F3-4DDAB76AC7B3}" type="slidenum">
              <a:rPr lang="en-US" smtClean="0">
                <a:solidFill>
                  <a:srgbClr val="000000"/>
                </a:solidFill>
                <a:ea typeface="MS PGothic" pitchFamily="34" charset="-128"/>
              </a:rPr>
              <a:pPr defTabSz="461963"/>
              <a:t>2</a:t>
            </a:fld>
            <a:endParaRPr lang="en-US" dirty="0" smtClean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86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361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651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54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7078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1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062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91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287129"/>
            <a:ext cx="9144000" cy="188189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20" tIns="45710" rIns="91420" bIns="45710" rtlCol="0" anchor="ctr"/>
          <a:lstStyle/>
          <a:p>
            <a:pPr algn="ctr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838200" y="2377269"/>
            <a:ext cx="7772400" cy="645068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838200" y="3036278"/>
            <a:ext cx="7772400" cy="131445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404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2014</a:t>
            </a:r>
            <a:endParaRPr lang="en-US" dirty="0"/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181475" y="4843463"/>
            <a:ext cx="505327" cy="197644"/>
          </a:xfrm>
          <a:prstGeom prst="rect">
            <a:avLst/>
          </a:prstGeom>
        </p:spPr>
        <p:txBody>
          <a:bodyPr vert="horz" lIns="91420" tIns="45710" rIns="91420" bIns="4571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F4819-889C-46A3-ABDF-6E6B594B586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284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2014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2287129"/>
            <a:ext cx="9144000" cy="188189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20" tIns="45710" rIns="91420" bIns="45710"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838200" y="2377269"/>
            <a:ext cx="7772400" cy="645068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838200" y="3036278"/>
            <a:ext cx="7772400" cy="131445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380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2014</a:t>
            </a:r>
            <a:endParaRPr lang="en-US" dirty="0"/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181475" y="4843463"/>
            <a:ext cx="505327" cy="197644"/>
          </a:xfrm>
          <a:prstGeom prst="rect">
            <a:avLst/>
          </a:prstGeom>
        </p:spPr>
        <p:txBody>
          <a:bodyPr vert="horz" lIns="91420" tIns="45710" rIns="91420" bIns="4571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F4819-889C-46A3-ABDF-6E6B594B586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092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12153" y="4925616"/>
            <a:ext cx="803275" cy="16787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E5403-609A-431E-8500-AD9AA40C5B13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25675912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4459704" y="4735744"/>
            <a:ext cx="505327" cy="197644"/>
          </a:xfrm>
          <a:prstGeom prst="rect">
            <a:avLst/>
          </a:prstGeom>
        </p:spPr>
        <p:txBody>
          <a:bodyPr vert="horz" lIns="91420" tIns="45710" rIns="91420" bIns="4571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F4819-889C-46A3-ABDF-6E6B594B586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482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265" y="856863"/>
            <a:ext cx="4212318" cy="394249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418" y="856863"/>
            <a:ext cx="4212317" cy="394249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63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81571"/>
            <a:ext cx="8229600" cy="857250"/>
          </a:xfrm>
          <a:prstGeom prst="rect">
            <a:avLst/>
          </a:prstGeom>
        </p:spPr>
        <p:txBody>
          <a:bodyPr vert="horz" lIns="91420" tIns="45710" rIns="91420" bIns="4571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19926"/>
            <a:ext cx="8229600" cy="2874698"/>
          </a:xfrm>
          <a:prstGeom prst="rect">
            <a:avLst/>
          </a:prstGeom>
        </p:spPr>
        <p:txBody>
          <a:bodyPr vert="horz" lIns="91420" tIns="45710" rIns="91420" bIns="4571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779712"/>
            <a:ext cx="8229600" cy="248949"/>
          </a:xfrm>
          <a:prstGeom prst="rect">
            <a:avLst/>
          </a:prstGeom>
        </p:spPr>
        <p:txBody>
          <a:bodyPr vert="horz" lIns="91420" tIns="45710" rIns="91420" bIns="45710" rtlCol="0" anchor="ctr"/>
          <a:lstStyle>
            <a:lvl1pPr algn="ctr">
              <a:defRPr sz="800" b="1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The information in this presentation is public.     |     Copyright © 2014</a:t>
            </a:r>
            <a:endParaRPr lang="en-US" dirty="0"/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181475" y="4843463"/>
            <a:ext cx="505327" cy="197644"/>
          </a:xfrm>
          <a:prstGeom prst="rect">
            <a:avLst/>
          </a:prstGeom>
        </p:spPr>
        <p:txBody>
          <a:bodyPr vert="horz" lIns="91420" tIns="45710" rIns="91420" bIns="4571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F4819-889C-46A3-ABDF-6E6B594B586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66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1" r:id="rId2"/>
    <p:sldLayoutId id="2147483649" r:id="rId3"/>
    <p:sldLayoutId id="2147483650" r:id="rId4"/>
    <p:sldLayoutId id="2147483664" r:id="rId5"/>
    <p:sldLayoutId id="2147483665" r:id="rId6"/>
    <p:sldLayoutId id="2147483692" r:id="rId7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ctr" defTabSz="457104" rtl="0" eaLnBrk="1" latinLnBrk="0" hangingPunct="1">
        <a:spcBef>
          <a:spcPct val="0"/>
        </a:spcBef>
        <a:buNone/>
        <a:defRPr sz="2400" b="1" i="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242" indent="-514242" algn="l" defTabSz="457104" rtl="0" eaLnBrk="1" latinLnBrk="0" hangingPunct="1">
        <a:spcBef>
          <a:spcPct val="20000"/>
        </a:spcBef>
        <a:buClr>
          <a:srgbClr val="00ECEF"/>
        </a:buClr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971346" indent="-514242" algn="l" defTabSz="457104" rtl="0" eaLnBrk="1" latinLnBrk="0" hangingPunct="1">
        <a:spcBef>
          <a:spcPct val="20000"/>
        </a:spcBef>
        <a:buClr>
          <a:srgbClr val="00ECEF"/>
        </a:buClr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312" indent="-457104" algn="l" defTabSz="457104" rtl="0" eaLnBrk="1" latinLnBrk="0" hangingPunct="1">
        <a:spcBef>
          <a:spcPct val="20000"/>
        </a:spcBef>
        <a:buClr>
          <a:srgbClr val="00ECEF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16" indent="-457104" algn="l" defTabSz="457104" rtl="0" eaLnBrk="1" latinLnBrk="0" hangingPunct="1">
        <a:spcBef>
          <a:spcPct val="20000"/>
        </a:spcBef>
        <a:buClr>
          <a:srgbClr val="00ECEF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520" indent="-457104" algn="l" defTabSz="457104" rtl="0" eaLnBrk="1" latinLnBrk="0" hangingPunct="1">
        <a:spcBef>
          <a:spcPct val="20000"/>
        </a:spcBef>
        <a:buClr>
          <a:srgbClr val="00ECEF"/>
        </a:buClr>
        <a:buFont typeface="+mj-lt"/>
        <a:buAutoNum type="arabicPeriod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72" indent="-228552" algn="l" defTabSz="45710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75" indent="-228552" algn="l" defTabSz="45710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79" indent="-228552" algn="l" defTabSz="45710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83" indent="-228552" algn="l" defTabSz="45710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4" algn="l" defTabSz="457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08" algn="l" defTabSz="457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2" algn="l" defTabSz="457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16" algn="l" defTabSz="457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20" algn="l" defTabSz="457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23" algn="l" defTabSz="457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27" algn="l" defTabSz="457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31" algn="l" defTabSz="457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jpe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png"/><Relationship Id="rId12" Type="http://schemas.openxmlformats.org/officeDocument/2006/relationships/image" Target="../media/image11.jpeg"/><Relationship Id="rId13" Type="http://schemas.openxmlformats.org/officeDocument/2006/relationships/image" Target="../media/image12.png"/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5.xml"/><Relationship Id="rId6" Type="http://schemas.openxmlformats.org/officeDocument/2006/relationships/image" Target="../media/image13.jpeg"/><Relationship Id="rId7" Type="http://schemas.openxmlformats.org/officeDocument/2006/relationships/image" Target="../media/image14.png"/><Relationship Id="rId8" Type="http://schemas.openxmlformats.org/officeDocument/2006/relationships/image" Target="../media/image15.jpeg"/><Relationship Id="rId9" Type="http://schemas.openxmlformats.org/officeDocument/2006/relationships/image" Target="../media/image16.jpeg"/><Relationship Id="rId10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jpeg"/><Relationship Id="rId8" Type="http://schemas.openxmlformats.org/officeDocument/2006/relationships/image" Target="../media/image25.png"/><Relationship Id="rId9" Type="http://schemas.openxmlformats.org/officeDocument/2006/relationships/image" Target="../media/image26.png"/><Relationship Id="rId10" Type="http://schemas.openxmlformats.org/officeDocument/2006/relationships/image" Target="../media/image2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8" Type="http://schemas.openxmlformats.org/officeDocument/2006/relationships/image" Target="../media/image35.wmf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hyperlink" Target="http://fire.nist.gov/bfrlpubs/fire04/art095.html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838200" y="2558030"/>
            <a:ext cx="7772400" cy="645068"/>
          </a:xfrm>
        </p:spPr>
        <p:txBody>
          <a:bodyPr/>
          <a:lstStyle/>
          <a:p>
            <a:r>
              <a:rPr lang="en-US" dirty="0"/>
              <a:t>Network of the </a:t>
            </a:r>
            <a:r>
              <a:rPr lang="en-US" dirty="0" smtClean="0"/>
              <a:t>future - Market </a:t>
            </a:r>
            <a:r>
              <a:rPr lang="en-US" dirty="0"/>
              <a:t>need and its influence on services standards </a:t>
            </a:r>
            <a:br>
              <a:rPr lang="en-US" dirty="0"/>
            </a:br>
            <a:r>
              <a:rPr lang="en-US" dirty="0"/>
              <a:t> </a:t>
            </a:r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>
          <a:xfrm>
            <a:off x="838200" y="3325090"/>
            <a:ext cx="7772400" cy="807523"/>
          </a:xfrm>
        </p:spPr>
        <p:txBody>
          <a:bodyPr>
            <a:normAutofit fontScale="92500"/>
          </a:bodyPr>
          <a:lstStyle/>
          <a:p>
            <a:r>
              <a:rPr lang="en-US" sz="2200" b="1" dirty="0" smtClean="0"/>
              <a:t>Francesco </a:t>
            </a:r>
            <a:r>
              <a:rPr lang="en-US" sz="2400" b="1" dirty="0" err="1" smtClean="0"/>
              <a:t>Vadalà</a:t>
            </a:r>
            <a:r>
              <a:rPr lang="en-US" sz="2200" b="1" dirty="0" smtClean="0"/>
              <a:t>, Technical Plenary Chair, OMA</a:t>
            </a:r>
          </a:p>
          <a:p>
            <a:r>
              <a:rPr lang="en-US" sz="2200" b="1" dirty="0" smtClean="0"/>
              <a:t>Eshwar Pittampalli, Ph.D., Market Development Director, OMA</a:t>
            </a:r>
            <a:endParaRPr lang="en-US" sz="2200" b="1" dirty="0"/>
          </a:p>
          <a:p>
            <a:endParaRPr lang="en-US" sz="1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/>
          <a:p>
            <a:r>
              <a:rPr lang="en-US" sz="1000" dirty="0"/>
              <a:t>The information in this presentation is public.     |     Copyright © 2014</a:t>
            </a:r>
          </a:p>
        </p:txBody>
      </p:sp>
    </p:spTree>
    <p:extLst>
      <p:ext uri="{BB962C8B-B14F-4D97-AF65-F5344CB8AC3E}">
        <p14:creationId xmlns:p14="http://schemas.microsoft.com/office/powerpoint/2010/main" val="557268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66170" y="34811"/>
            <a:ext cx="8229600" cy="857250"/>
          </a:xfrm>
        </p:spPr>
        <p:txBody>
          <a:bodyPr/>
          <a:lstStyle/>
          <a:p>
            <a:r>
              <a:rPr lang="en-US" sz="2400" dirty="0" smtClean="0"/>
              <a:t>The “inertial” way</a:t>
            </a:r>
            <a:endParaRPr lang="en-US" sz="2400" dirty="0"/>
          </a:p>
        </p:txBody>
      </p:sp>
      <p:sp>
        <p:nvSpPr>
          <p:cNvPr id="15" name="Figura a mano libera 14"/>
          <p:cNvSpPr/>
          <p:nvPr/>
        </p:nvSpPr>
        <p:spPr>
          <a:xfrm>
            <a:off x="1288158" y="3079844"/>
            <a:ext cx="6668218" cy="1328111"/>
          </a:xfrm>
          <a:custGeom>
            <a:avLst/>
            <a:gdLst>
              <a:gd name="connsiteX0" fmla="*/ 0 w 6668218"/>
              <a:gd name="connsiteY0" fmla="*/ 1751163 h 1751163"/>
              <a:gd name="connsiteX1" fmla="*/ 1673524 w 6668218"/>
              <a:gd name="connsiteY1" fmla="*/ 1388853 h 1751163"/>
              <a:gd name="connsiteX2" fmla="*/ 3329796 w 6668218"/>
              <a:gd name="connsiteY2" fmla="*/ 1285336 h 1751163"/>
              <a:gd name="connsiteX3" fmla="*/ 5848709 w 6668218"/>
              <a:gd name="connsiteY3" fmla="*/ 267419 h 1751163"/>
              <a:gd name="connsiteX4" fmla="*/ 5572664 w 6668218"/>
              <a:gd name="connsiteY4" fmla="*/ 60385 h 1751163"/>
              <a:gd name="connsiteX5" fmla="*/ 6625086 w 6668218"/>
              <a:gd name="connsiteY5" fmla="*/ 0 h 1751163"/>
              <a:gd name="connsiteX6" fmla="*/ 6668218 w 6668218"/>
              <a:gd name="connsiteY6" fmla="*/ 871268 h 1751163"/>
              <a:gd name="connsiteX7" fmla="*/ 6271403 w 6668218"/>
              <a:gd name="connsiteY7" fmla="*/ 621102 h 1751163"/>
              <a:gd name="connsiteX8" fmla="*/ 4839418 w 6668218"/>
              <a:gd name="connsiteY8" fmla="*/ 1276710 h 1751163"/>
              <a:gd name="connsiteX9" fmla="*/ 3459192 w 6668218"/>
              <a:gd name="connsiteY9" fmla="*/ 1639019 h 1751163"/>
              <a:gd name="connsiteX10" fmla="*/ 0 w 6668218"/>
              <a:gd name="connsiteY10" fmla="*/ 1751163 h 1751163"/>
              <a:gd name="connsiteX0" fmla="*/ 40637 w 6708855"/>
              <a:gd name="connsiteY0" fmla="*/ 1751163 h 1751163"/>
              <a:gd name="connsiteX1" fmla="*/ 1714161 w 6708855"/>
              <a:gd name="connsiteY1" fmla="*/ 1388853 h 1751163"/>
              <a:gd name="connsiteX2" fmla="*/ 3370433 w 6708855"/>
              <a:gd name="connsiteY2" fmla="*/ 1285336 h 1751163"/>
              <a:gd name="connsiteX3" fmla="*/ 5889346 w 6708855"/>
              <a:gd name="connsiteY3" fmla="*/ 267419 h 1751163"/>
              <a:gd name="connsiteX4" fmla="*/ 5613301 w 6708855"/>
              <a:gd name="connsiteY4" fmla="*/ 60385 h 1751163"/>
              <a:gd name="connsiteX5" fmla="*/ 6665723 w 6708855"/>
              <a:gd name="connsiteY5" fmla="*/ 0 h 1751163"/>
              <a:gd name="connsiteX6" fmla="*/ 6708855 w 6708855"/>
              <a:gd name="connsiteY6" fmla="*/ 871268 h 1751163"/>
              <a:gd name="connsiteX7" fmla="*/ 6312040 w 6708855"/>
              <a:gd name="connsiteY7" fmla="*/ 621102 h 1751163"/>
              <a:gd name="connsiteX8" fmla="*/ 4880055 w 6708855"/>
              <a:gd name="connsiteY8" fmla="*/ 1276710 h 1751163"/>
              <a:gd name="connsiteX9" fmla="*/ 3499829 w 6708855"/>
              <a:gd name="connsiteY9" fmla="*/ 1639019 h 1751163"/>
              <a:gd name="connsiteX10" fmla="*/ 40637 w 6708855"/>
              <a:gd name="connsiteY10" fmla="*/ 1751163 h 1751163"/>
              <a:gd name="connsiteX0" fmla="*/ 40637 w 6708855"/>
              <a:gd name="connsiteY0" fmla="*/ 1751163 h 1751163"/>
              <a:gd name="connsiteX1" fmla="*/ 1714161 w 6708855"/>
              <a:gd name="connsiteY1" fmla="*/ 1388853 h 1751163"/>
              <a:gd name="connsiteX2" fmla="*/ 3370433 w 6708855"/>
              <a:gd name="connsiteY2" fmla="*/ 1285336 h 1751163"/>
              <a:gd name="connsiteX3" fmla="*/ 5889346 w 6708855"/>
              <a:gd name="connsiteY3" fmla="*/ 267419 h 1751163"/>
              <a:gd name="connsiteX4" fmla="*/ 5613301 w 6708855"/>
              <a:gd name="connsiteY4" fmla="*/ 60385 h 1751163"/>
              <a:gd name="connsiteX5" fmla="*/ 6665723 w 6708855"/>
              <a:gd name="connsiteY5" fmla="*/ 0 h 1751163"/>
              <a:gd name="connsiteX6" fmla="*/ 6708855 w 6708855"/>
              <a:gd name="connsiteY6" fmla="*/ 871268 h 1751163"/>
              <a:gd name="connsiteX7" fmla="*/ 6312040 w 6708855"/>
              <a:gd name="connsiteY7" fmla="*/ 621102 h 1751163"/>
              <a:gd name="connsiteX8" fmla="*/ 4880055 w 6708855"/>
              <a:gd name="connsiteY8" fmla="*/ 1276710 h 1751163"/>
              <a:gd name="connsiteX9" fmla="*/ 3499829 w 6708855"/>
              <a:gd name="connsiteY9" fmla="*/ 1639019 h 1751163"/>
              <a:gd name="connsiteX10" fmla="*/ 40637 w 6708855"/>
              <a:gd name="connsiteY10" fmla="*/ 1751163 h 1751163"/>
              <a:gd name="connsiteX0" fmla="*/ 40637 w 6708855"/>
              <a:gd name="connsiteY0" fmla="*/ 1751163 h 1751163"/>
              <a:gd name="connsiteX1" fmla="*/ 1714161 w 6708855"/>
              <a:gd name="connsiteY1" fmla="*/ 1388853 h 1751163"/>
              <a:gd name="connsiteX2" fmla="*/ 3370433 w 6708855"/>
              <a:gd name="connsiteY2" fmla="*/ 1285336 h 1751163"/>
              <a:gd name="connsiteX3" fmla="*/ 5889346 w 6708855"/>
              <a:gd name="connsiteY3" fmla="*/ 267419 h 1751163"/>
              <a:gd name="connsiteX4" fmla="*/ 5613301 w 6708855"/>
              <a:gd name="connsiteY4" fmla="*/ 60385 h 1751163"/>
              <a:gd name="connsiteX5" fmla="*/ 6665723 w 6708855"/>
              <a:gd name="connsiteY5" fmla="*/ 0 h 1751163"/>
              <a:gd name="connsiteX6" fmla="*/ 6708855 w 6708855"/>
              <a:gd name="connsiteY6" fmla="*/ 871268 h 1751163"/>
              <a:gd name="connsiteX7" fmla="*/ 6312040 w 6708855"/>
              <a:gd name="connsiteY7" fmla="*/ 621102 h 1751163"/>
              <a:gd name="connsiteX8" fmla="*/ 4880055 w 6708855"/>
              <a:gd name="connsiteY8" fmla="*/ 1276710 h 1751163"/>
              <a:gd name="connsiteX9" fmla="*/ 3499829 w 6708855"/>
              <a:gd name="connsiteY9" fmla="*/ 1639019 h 1751163"/>
              <a:gd name="connsiteX10" fmla="*/ 40637 w 6708855"/>
              <a:gd name="connsiteY10" fmla="*/ 1751163 h 1751163"/>
              <a:gd name="connsiteX0" fmla="*/ 38060 w 6706278"/>
              <a:gd name="connsiteY0" fmla="*/ 1751163 h 1751163"/>
              <a:gd name="connsiteX1" fmla="*/ 1823727 w 6706278"/>
              <a:gd name="connsiteY1" fmla="*/ 1431985 h 1751163"/>
              <a:gd name="connsiteX2" fmla="*/ 3367856 w 6706278"/>
              <a:gd name="connsiteY2" fmla="*/ 1285336 h 1751163"/>
              <a:gd name="connsiteX3" fmla="*/ 5886769 w 6706278"/>
              <a:gd name="connsiteY3" fmla="*/ 267419 h 1751163"/>
              <a:gd name="connsiteX4" fmla="*/ 5610724 w 6706278"/>
              <a:gd name="connsiteY4" fmla="*/ 60385 h 1751163"/>
              <a:gd name="connsiteX5" fmla="*/ 6663146 w 6706278"/>
              <a:gd name="connsiteY5" fmla="*/ 0 h 1751163"/>
              <a:gd name="connsiteX6" fmla="*/ 6706278 w 6706278"/>
              <a:gd name="connsiteY6" fmla="*/ 871268 h 1751163"/>
              <a:gd name="connsiteX7" fmla="*/ 6309463 w 6706278"/>
              <a:gd name="connsiteY7" fmla="*/ 621102 h 1751163"/>
              <a:gd name="connsiteX8" fmla="*/ 4877478 w 6706278"/>
              <a:gd name="connsiteY8" fmla="*/ 1276710 h 1751163"/>
              <a:gd name="connsiteX9" fmla="*/ 3497252 w 6706278"/>
              <a:gd name="connsiteY9" fmla="*/ 1639019 h 1751163"/>
              <a:gd name="connsiteX10" fmla="*/ 38060 w 6706278"/>
              <a:gd name="connsiteY10" fmla="*/ 1751163 h 1751163"/>
              <a:gd name="connsiteX0" fmla="*/ 38060 w 6706278"/>
              <a:gd name="connsiteY0" fmla="*/ 1751163 h 1760406"/>
              <a:gd name="connsiteX1" fmla="*/ 1823727 w 6706278"/>
              <a:gd name="connsiteY1" fmla="*/ 1431985 h 1760406"/>
              <a:gd name="connsiteX2" fmla="*/ 3367856 w 6706278"/>
              <a:gd name="connsiteY2" fmla="*/ 1285336 h 1760406"/>
              <a:gd name="connsiteX3" fmla="*/ 5886769 w 6706278"/>
              <a:gd name="connsiteY3" fmla="*/ 267419 h 1760406"/>
              <a:gd name="connsiteX4" fmla="*/ 5610724 w 6706278"/>
              <a:gd name="connsiteY4" fmla="*/ 60385 h 1760406"/>
              <a:gd name="connsiteX5" fmla="*/ 6663146 w 6706278"/>
              <a:gd name="connsiteY5" fmla="*/ 0 h 1760406"/>
              <a:gd name="connsiteX6" fmla="*/ 6706278 w 6706278"/>
              <a:gd name="connsiteY6" fmla="*/ 871268 h 1760406"/>
              <a:gd name="connsiteX7" fmla="*/ 6309463 w 6706278"/>
              <a:gd name="connsiteY7" fmla="*/ 621102 h 1760406"/>
              <a:gd name="connsiteX8" fmla="*/ 4877478 w 6706278"/>
              <a:gd name="connsiteY8" fmla="*/ 1276710 h 1760406"/>
              <a:gd name="connsiteX9" fmla="*/ 3497252 w 6706278"/>
              <a:gd name="connsiteY9" fmla="*/ 1639019 h 1760406"/>
              <a:gd name="connsiteX10" fmla="*/ 38060 w 6706278"/>
              <a:gd name="connsiteY10" fmla="*/ 1751163 h 1760406"/>
              <a:gd name="connsiteX0" fmla="*/ 38060 w 6706278"/>
              <a:gd name="connsiteY0" fmla="*/ 1751163 h 1760406"/>
              <a:gd name="connsiteX1" fmla="*/ 1823727 w 6706278"/>
              <a:gd name="connsiteY1" fmla="*/ 1431985 h 1760406"/>
              <a:gd name="connsiteX2" fmla="*/ 3367856 w 6706278"/>
              <a:gd name="connsiteY2" fmla="*/ 1285336 h 1760406"/>
              <a:gd name="connsiteX3" fmla="*/ 5886769 w 6706278"/>
              <a:gd name="connsiteY3" fmla="*/ 267419 h 1760406"/>
              <a:gd name="connsiteX4" fmla="*/ 5610724 w 6706278"/>
              <a:gd name="connsiteY4" fmla="*/ 60385 h 1760406"/>
              <a:gd name="connsiteX5" fmla="*/ 6663146 w 6706278"/>
              <a:gd name="connsiteY5" fmla="*/ 0 h 1760406"/>
              <a:gd name="connsiteX6" fmla="*/ 6706278 w 6706278"/>
              <a:gd name="connsiteY6" fmla="*/ 871268 h 1760406"/>
              <a:gd name="connsiteX7" fmla="*/ 6309463 w 6706278"/>
              <a:gd name="connsiteY7" fmla="*/ 621102 h 1760406"/>
              <a:gd name="connsiteX8" fmla="*/ 4877478 w 6706278"/>
              <a:gd name="connsiteY8" fmla="*/ 1276710 h 1760406"/>
              <a:gd name="connsiteX9" fmla="*/ 3497252 w 6706278"/>
              <a:gd name="connsiteY9" fmla="*/ 1639019 h 1760406"/>
              <a:gd name="connsiteX10" fmla="*/ 38060 w 6706278"/>
              <a:gd name="connsiteY10" fmla="*/ 1751163 h 1760406"/>
              <a:gd name="connsiteX0" fmla="*/ 38060 w 6706278"/>
              <a:gd name="connsiteY0" fmla="*/ 1751163 h 1760406"/>
              <a:gd name="connsiteX1" fmla="*/ 1823727 w 6706278"/>
              <a:gd name="connsiteY1" fmla="*/ 1431985 h 1760406"/>
              <a:gd name="connsiteX2" fmla="*/ 3367856 w 6706278"/>
              <a:gd name="connsiteY2" fmla="*/ 1285336 h 1760406"/>
              <a:gd name="connsiteX3" fmla="*/ 5886769 w 6706278"/>
              <a:gd name="connsiteY3" fmla="*/ 267419 h 1760406"/>
              <a:gd name="connsiteX4" fmla="*/ 5610724 w 6706278"/>
              <a:gd name="connsiteY4" fmla="*/ 60385 h 1760406"/>
              <a:gd name="connsiteX5" fmla="*/ 6663146 w 6706278"/>
              <a:gd name="connsiteY5" fmla="*/ 0 h 1760406"/>
              <a:gd name="connsiteX6" fmla="*/ 6706278 w 6706278"/>
              <a:gd name="connsiteY6" fmla="*/ 871268 h 1760406"/>
              <a:gd name="connsiteX7" fmla="*/ 6309463 w 6706278"/>
              <a:gd name="connsiteY7" fmla="*/ 621102 h 1760406"/>
              <a:gd name="connsiteX8" fmla="*/ 4877478 w 6706278"/>
              <a:gd name="connsiteY8" fmla="*/ 1276710 h 1760406"/>
              <a:gd name="connsiteX9" fmla="*/ 3497252 w 6706278"/>
              <a:gd name="connsiteY9" fmla="*/ 1639019 h 1760406"/>
              <a:gd name="connsiteX10" fmla="*/ 38060 w 6706278"/>
              <a:gd name="connsiteY10" fmla="*/ 1751163 h 1760406"/>
              <a:gd name="connsiteX0" fmla="*/ 38060 w 6706278"/>
              <a:gd name="connsiteY0" fmla="*/ 1751163 h 1760406"/>
              <a:gd name="connsiteX1" fmla="*/ 1823727 w 6706278"/>
              <a:gd name="connsiteY1" fmla="*/ 1431985 h 1760406"/>
              <a:gd name="connsiteX2" fmla="*/ 4109727 w 6706278"/>
              <a:gd name="connsiteY2" fmla="*/ 1035170 h 1760406"/>
              <a:gd name="connsiteX3" fmla="*/ 5886769 w 6706278"/>
              <a:gd name="connsiteY3" fmla="*/ 267419 h 1760406"/>
              <a:gd name="connsiteX4" fmla="*/ 5610724 w 6706278"/>
              <a:gd name="connsiteY4" fmla="*/ 60385 h 1760406"/>
              <a:gd name="connsiteX5" fmla="*/ 6663146 w 6706278"/>
              <a:gd name="connsiteY5" fmla="*/ 0 h 1760406"/>
              <a:gd name="connsiteX6" fmla="*/ 6706278 w 6706278"/>
              <a:gd name="connsiteY6" fmla="*/ 871268 h 1760406"/>
              <a:gd name="connsiteX7" fmla="*/ 6309463 w 6706278"/>
              <a:gd name="connsiteY7" fmla="*/ 621102 h 1760406"/>
              <a:gd name="connsiteX8" fmla="*/ 4877478 w 6706278"/>
              <a:gd name="connsiteY8" fmla="*/ 1276710 h 1760406"/>
              <a:gd name="connsiteX9" fmla="*/ 3497252 w 6706278"/>
              <a:gd name="connsiteY9" fmla="*/ 1639019 h 1760406"/>
              <a:gd name="connsiteX10" fmla="*/ 38060 w 6706278"/>
              <a:gd name="connsiteY10" fmla="*/ 1751163 h 1760406"/>
              <a:gd name="connsiteX0" fmla="*/ 26406 w 6694624"/>
              <a:gd name="connsiteY0" fmla="*/ 1751163 h 1760406"/>
              <a:gd name="connsiteX1" fmla="*/ 2588450 w 6694624"/>
              <a:gd name="connsiteY1" fmla="*/ 1319842 h 1760406"/>
              <a:gd name="connsiteX2" fmla="*/ 4098073 w 6694624"/>
              <a:gd name="connsiteY2" fmla="*/ 1035170 h 1760406"/>
              <a:gd name="connsiteX3" fmla="*/ 5875115 w 6694624"/>
              <a:gd name="connsiteY3" fmla="*/ 267419 h 1760406"/>
              <a:gd name="connsiteX4" fmla="*/ 5599070 w 6694624"/>
              <a:gd name="connsiteY4" fmla="*/ 60385 h 1760406"/>
              <a:gd name="connsiteX5" fmla="*/ 6651492 w 6694624"/>
              <a:gd name="connsiteY5" fmla="*/ 0 h 1760406"/>
              <a:gd name="connsiteX6" fmla="*/ 6694624 w 6694624"/>
              <a:gd name="connsiteY6" fmla="*/ 871268 h 1760406"/>
              <a:gd name="connsiteX7" fmla="*/ 6297809 w 6694624"/>
              <a:gd name="connsiteY7" fmla="*/ 621102 h 1760406"/>
              <a:gd name="connsiteX8" fmla="*/ 4865824 w 6694624"/>
              <a:gd name="connsiteY8" fmla="*/ 1276710 h 1760406"/>
              <a:gd name="connsiteX9" fmla="*/ 3485598 w 6694624"/>
              <a:gd name="connsiteY9" fmla="*/ 1639019 h 1760406"/>
              <a:gd name="connsiteX10" fmla="*/ 26406 w 6694624"/>
              <a:gd name="connsiteY10" fmla="*/ 1751163 h 1760406"/>
              <a:gd name="connsiteX0" fmla="*/ 26406 w 6694624"/>
              <a:gd name="connsiteY0" fmla="*/ 1751163 h 1760406"/>
              <a:gd name="connsiteX1" fmla="*/ 2588450 w 6694624"/>
              <a:gd name="connsiteY1" fmla="*/ 1319842 h 1760406"/>
              <a:gd name="connsiteX2" fmla="*/ 4089447 w 6694624"/>
              <a:gd name="connsiteY2" fmla="*/ 1121435 h 1760406"/>
              <a:gd name="connsiteX3" fmla="*/ 5875115 w 6694624"/>
              <a:gd name="connsiteY3" fmla="*/ 267419 h 1760406"/>
              <a:gd name="connsiteX4" fmla="*/ 5599070 w 6694624"/>
              <a:gd name="connsiteY4" fmla="*/ 60385 h 1760406"/>
              <a:gd name="connsiteX5" fmla="*/ 6651492 w 6694624"/>
              <a:gd name="connsiteY5" fmla="*/ 0 h 1760406"/>
              <a:gd name="connsiteX6" fmla="*/ 6694624 w 6694624"/>
              <a:gd name="connsiteY6" fmla="*/ 871268 h 1760406"/>
              <a:gd name="connsiteX7" fmla="*/ 6297809 w 6694624"/>
              <a:gd name="connsiteY7" fmla="*/ 621102 h 1760406"/>
              <a:gd name="connsiteX8" fmla="*/ 4865824 w 6694624"/>
              <a:gd name="connsiteY8" fmla="*/ 1276710 h 1760406"/>
              <a:gd name="connsiteX9" fmla="*/ 3485598 w 6694624"/>
              <a:gd name="connsiteY9" fmla="*/ 1639019 h 1760406"/>
              <a:gd name="connsiteX10" fmla="*/ 26406 w 6694624"/>
              <a:gd name="connsiteY10" fmla="*/ 1751163 h 1760406"/>
              <a:gd name="connsiteX0" fmla="*/ 26406 w 6694624"/>
              <a:gd name="connsiteY0" fmla="*/ 1751163 h 1760406"/>
              <a:gd name="connsiteX1" fmla="*/ 2588450 w 6694624"/>
              <a:gd name="connsiteY1" fmla="*/ 1319842 h 1760406"/>
              <a:gd name="connsiteX2" fmla="*/ 4072194 w 6694624"/>
              <a:gd name="connsiteY2" fmla="*/ 1069676 h 1760406"/>
              <a:gd name="connsiteX3" fmla="*/ 5875115 w 6694624"/>
              <a:gd name="connsiteY3" fmla="*/ 267419 h 1760406"/>
              <a:gd name="connsiteX4" fmla="*/ 5599070 w 6694624"/>
              <a:gd name="connsiteY4" fmla="*/ 60385 h 1760406"/>
              <a:gd name="connsiteX5" fmla="*/ 6651492 w 6694624"/>
              <a:gd name="connsiteY5" fmla="*/ 0 h 1760406"/>
              <a:gd name="connsiteX6" fmla="*/ 6694624 w 6694624"/>
              <a:gd name="connsiteY6" fmla="*/ 871268 h 1760406"/>
              <a:gd name="connsiteX7" fmla="*/ 6297809 w 6694624"/>
              <a:gd name="connsiteY7" fmla="*/ 621102 h 1760406"/>
              <a:gd name="connsiteX8" fmla="*/ 4865824 w 6694624"/>
              <a:gd name="connsiteY8" fmla="*/ 1276710 h 1760406"/>
              <a:gd name="connsiteX9" fmla="*/ 3485598 w 6694624"/>
              <a:gd name="connsiteY9" fmla="*/ 1639019 h 1760406"/>
              <a:gd name="connsiteX10" fmla="*/ 26406 w 6694624"/>
              <a:gd name="connsiteY10" fmla="*/ 1751163 h 1760406"/>
              <a:gd name="connsiteX0" fmla="*/ 0 w 6668218"/>
              <a:gd name="connsiteY0" fmla="*/ 1751163 h 1760406"/>
              <a:gd name="connsiteX1" fmla="*/ 2510285 w 6668218"/>
              <a:gd name="connsiteY1" fmla="*/ 1414732 h 1760406"/>
              <a:gd name="connsiteX2" fmla="*/ 4045788 w 6668218"/>
              <a:gd name="connsiteY2" fmla="*/ 1069676 h 1760406"/>
              <a:gd name="connsiteX3" fmla="*/ 5848709 w 6668218"/>
              <a:gd name="connsiteY3" fmla="*/ 267419 h 1760406"/>
              <a:gd name="connsiteX4" fmla="*/ 5572664 w 6668218"/>
              <a:gd name="connsiteY4" fmla="*/ 60385 h 1760406"/>
              <a:gd name="connsiteX5" fmla="*/ 6625086 w 6668218"/>
              <a:gd name="connsiteY5" fmla="*/ 0 h 1760406"/>
              <a:gd name="connsiteX6" fmla="*/ 6668218 w 6668218"/>
              <a:gd name="connsiteY6" fmla="*/ 871268 h 1760406"/>
              <a:gd name="connsiteX7" fmla="*/ 6271403 w 6668218"/>
              <a:gd name="connsiteY7" fmla="*/ 621102 h 1760406"/>
              <a:gd name="connsiteX8" fmla="*/ 4839418 w 6668218"/>
              <a:gd name="connsiteY8" fmla="*/ 1276710 h 1760406"/>
              <a:gd name="connsiteX9" fmla="*/ 3459192 w 6668218"/>
              <a:gd name="connsiteY9" fmla="*/ 1639019 h 1760406"/>
              <a:gd name="connsiteX10" fmla="*/ 0 w 6668218"/>
              <a:gd name="connsiteY10" fmla="*/ 1751163 h 1760406"/>
              <a:gd name="connsiteX0" fmla="*/ 0 w 6668218"/>
              <a:gd name="connsiteY0" fmla="*/ 1751163 h 1756128"/>
              <a:gd name="connsiteX1" fmla="*/ 2510285 w 6668218"/>
              <a:gd name="connsiteY1" fmla="*/ 1414732 h 1756128"/>
              <a:gd name="connsiteX2" fmla="*/ 4045788 w 6668218"/>
              <a:gd name="connsiteY2" fmla="*/ 1069676 h 1756128"/>
              <a:gd name="connsiteX3" fmla="*/ 5848709 w 6668218"/>
              <a:gd name="connsiteY3" fmla="*/ 267419 h 1756128"/>
              <a:gd name="connsiteX4" fmla="*/ 5572664 w 6668218"/>
              <a:gd name="connsiteY4" fmla="*/ 60385 h 1756128"/>
              <a:gd name="connsiteX5" fmla="*/ 6625086 w 6668218"/>
              <a:gd name="connsiteY5" fmla="*/ 0 h 1756128"/>
              <a:gd name="connsiteX6" fmla="*/ 6668218 w 6668218"/>
              <a:gd name="connsiteY6" fmla="*/ 871268 h 1756128"/>
              <a:gd name="connsiteX7" fmla="*/ 6271403 w 6668218"/>
              <a:gd name="connsiteY7" fmla="*/ 621102 h 1756128"/>
              <a:gd name="connsiteX8" fmla="*/ 4839418 w 6668218"/>
              <a:gd name="connsiteY8" fmla="*/ 1276710 h 1756128"/>
              <a:gd name="connsiteX9" fmla="*/ 3597214 w 6668218"/>
              <a:gd name="connsiteY9" fmla="*/ 1552755 h 1756128"/>
              <a:gd name="connsiteX10" fmla="*/ 0 w 6668218"/>
              <a:gd name="connsiteY10" fmla="*/ 1751163 h 1756128"/>
              <a:gd name="connsiteX0" fmla="*/ 0 w 6668218"/>
              <a:gd name="connsiteY0" fmla="*/ 1751163 h 1770814"/>
              <a:gd name="connsiteX1" fmla="*/ 2510285 w 6668218"/>
              <a:gd name="connsiteY1" fmla="*/ 1414732 h 1770814"/>
              <a:gd name="connsiteX2" fmla="*/ 4045788 w 6668218"/>
              <a:gd name="connsiteY2" fmla="*/ 1069676 h 1770814"/>
              <a:gd name="connsiteX3" fmla="*/ 5848709 w 6668218"/>
              <a:gd name="connsiteY3" fmla="*/ 267419 h 1770814"/>
              <a:gd name="connsiteX4" fmla="*/ 5572664 w 6668218"/>
              <a:gd name="connsiteY4" fmla="*/ 60385 h 1770814"/>
              <a:gd name="connsiteX5" fmla="*/ 6625086 w 6668218"/>
              <a:gd name="connsiteY5" fmla="*/ 0 h 1770814"/>
              <a:gd name="connsiteX6" fmla="*/ 6668218 w 6668218"/>
              <a:gd name="connsiteY6" fmla="*/ 871268 h 1770814"/>
              <a:gd name="connsiteX7" fmla="*/ 6271403 w 6668218"/>
              <a:gd name="connsiteY7" fmla="*/ 621102 h 1770814"/>
              <a:gd name="connsiteX8" fmla="*/ 4839418 w 6668218"/>
              <a:gd name="connsiteY8" fmla="*/ 1276710 h 1770814"/>
              <a:gd name="connsiteX9" fmla="*/ 3381554 w 6668218"/>
              <a:gd name="connsiteY9" fmla="*/ 1699404 h 1770814"/>
              <a:gd name="connsiteX10" fmla="*/ 0 w 6668218"/>
              <a:gd name="connsiteY10" fmla="*/ 1751163 h 1770814"/>
              <a:gd name="connsiteX0" fmla="*/ 0 w 6668218"/>
              <a:gd name="connsiteY0" fmla="*/ 1751163 h 1770814"/>
              <a:gd name="connsiteX1" fmla="*/ 2510285 w 6668218"/>
              <a:gd name="connsiteY1" fmla="*/ 1414732 h 1770814"/>
              <a:gd name="connsiteX2" fmla="*/ 3735237 w 6668218"/>
              <a:gd name="connsiteY2" fmla="*/ 1268084 h 1770814"/>
              <a:gd name="connsiteX3" fmla="*/ 5848709 w 6668218"/>
              <a:gd name="connsiteY3" fmla="*/ 267419 h 1770814"/>
              <a:gd name="connsiteX4" fmla="*/ 5572664 w 6668218"/>
              <a:gd name="connsiteY4" fmla="*/ 60385 h 1770814"/>
              <a:gd name="connsiteX5" fmla="*/ 6625086 w 6668218"/>
              <a:gd name="connsiteY5" fmla="*/ 0 h 1770814"/>
              <a:gd name="connsiteX6" fmla="*/ 6668218 w 6668218"/>
              <a:gd name="connsiteY6" fmla="*/ 871268 h 1770814"/>
              <a:gd name="connsiteX7" fmla="*/ 6271403 w 6668218"/>
              <a:gd name="connsiteY7" fmla="*/ 621102 h 1770814"/>
              <a:gd name="connsiteX8" fmla="*/ 4839418 w 6668218"/>
              <a:gd name="connsiteY8" fmla="*/ 1276710 h 1770814"/>
              <a:gd name="connsiteX9" fmla="*/ 3381554 w 6668218"/>
              <a:gd name="connsiteY9" fmla="*/ 1699404 h 1770814"/>
              <a:gd name="connsiteX10" fmla="*/ 0 w 6668218"/>
              <a:gd name="connsiteY10" fmla="*/ 1751163 h 1770814"/>
              <a:gd name="connsiteX0" fmla="*/ 0 w 6668218"/>
              <a:gd name="connsiteY0" fmla="*/ 1751163 h 1770814"/>
              <a:gd name="connsiteX1" fmla="*/ 1966821 w 6668218"/>
              <a:gd name="connsiteY1" fmla="*/ 1544128 h 1770814"/>
              <a:gd name="connsiteX2" fmla="*/ 3735237 w 6668218"/>
              <a:gd name="connsiteY2" fmla="*/ 1268084 h 1770814"/>
              <a:gd name="connsiteX3" fmla="*/ 5848709 w 6668218"/>
              <a:gd name="connsiteY3" fmla="*/ 267419 h 1770814"/>
              <a:gd name="connsiteX4" fmla="*/ 5572664 w 6668218"/>
              <a:gd name="connsiteY4" fmla="*/ 60385 h 1770814"/>
              <a:gd name="connsiteX5" fmla="*/ 6625086 w 6668218"/>
              <a:gd name="connsiteY5" fmla="*/ 0 h 1770814"/>
              <a:gd name="connsiteX6" fmla="*/ 6668218 w 6668218"/>
              <a:gd name="connsiteY6" fmla="*/ 871268 h 1770814"/>
              <a:gd name="connsiteX7" fmla="*/ 6271403 w 6668218"/>
              <a:gd name="connsiteY7" fmla="*/ 621102 h 1770814"/>
              <a:gd name="connsiteX8" fmla="*/ 4839418 w 6668218"/>
              <a:gd name="connsiteY8" fmla="*/ 1276710 h 1770814"/>
              <a:gd name="connsiteX9" fmla="*/ 3381554 w 6668218"/>
              <a:gd name="connsiteY9" fmla="*/ 1699404 h 1770814"/>
              <a:gd name="connsiteX10" fmla="*/ 0 w 6668218"/>
              <a:gd name="connsiteY10" fmla="*/ 1751163 h 1770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8218" h="1770814">
                <a:moveTo>
                  <a:pt x="0" y="1751163"/>
                </a:moveTo>
                <a:lnTo>
                  <a:pt x="1966821" y="1544128"/>
                </a:lnTo>
                <a:cubicBezTo>
                  <a:pt x="2521787" y="1466490"/>
                  <a:pt x="3039373" y="1454990"/>
                  <a:pt x="3735237" y="1268084"/>
                </a:cubicBezTo>
                <a:cubicBezTo>
                  <a:pt x="4431101" y="1081178"/>
                  <a:pt x="5474898" y="471578"/>
                  <a:pt x="5848709" y="267419"/>
                </a:cubicBezTo>
                <a:lnTo>
                  <a:pt x="5572664" y="60385"/>
                </a:lnTo>
                <a:lnTo>
                  <a:pt x="6625086" y="0"/>
                </a:lnTo>
                <a:lnTo>
                  <a:pt x="6668218" y="871268"/>
                </a:lnTo>
                <a:lnTo>
                  <a:pt x="6271403" y="621102"/>
                </a:lnTo>
                <a:cubicBezTo>
                  <a:pt x="5966603" y="688676"/>
                  <a:pt x="5308120" y="1107057"/>
                  <a:pt x="4839418" y="1276710"/>
                </a:cubicBezTo>
                <a:cubicBezTo>
                  <a:pt x="4370716" y="1446363"/>
                  <a:pt x="4188124" y="1620329"/>
                  <a:pt x="3381554" y="1699404"/>
                </a:cubicBezTo>
                <a:cubicBezTo>
                  <a:pt x="2574984" y="1778480"/>
                  <a:pt x="278921" y="1785669"/>
                  <a:pt x="0" y="1751163"/>
                </a:cubicBezTo>
                <a:close/>
              </a:path>
            </a:pathLst>
          </a:custGeom>
          <a:solidFill>
            <a:srgbClr val="FFC000"/>
          </a:solidFill>
          <a:ln w="57150">
            <a:solidFill>
              <a:schemeClr val="accent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40" tIns="40820" rIns="81640" bIns="40820" rtlCol="0" anchor="ctr"/>
          <a:lstStyle/>
          <a:p>
            <a:pPr algn="ctr"/>
            <a:endParaRPr lang="en-US"/>
          </a:p>
        </p:txBody>
      </p:sp>
      <p:sp>
        <p:nvSpPr>
          <p:cNvPr id="37" name="Rectangle 10"/>
          <p:cNvSpPr/>
          <p:nvPr/>
        </p:nvSpPr>
        <p:spPr>
          <a:xfrm>
            <a:off x="7240613" y="2773402"/>
            <a:ext cx="1537045" cy="467158"/>
          </a:xfrm>
          <a:prstGeom prst="rect">
            <a:avLst/>
          </a:prstGeom>
          <a:noFill/>
        </p:spPr>
        <p:txBody>
          <a:bodyPr wrap="none" lIns="81640" tIns="40820" rIns="81640" bIns="408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500" b="1">
                <a:ln w="11430"/>
                <a:solidFill>
                  <a:srgbClr val="D6A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Dumb Pipe</a:t>
            </a:r>
          </a:p>
        </p:txBody>
      </p:sp>
      <p:sp>
        <p:nvSpPr>
          <p:cNvPr id="38" name="Segnaposto contenuto 1"/>
          <p:cNvSpPr txBox="1">
            <a:spLocks/>
          </p:cNvSpPr>
          <p:nvPr/>
        </p:nvSpPr>
        <p:spPr>
          <a:xfrm>
            <a:off x="1" y="2729544"/>
            <a:ext cx="1632135" cy="868320"/>
          </a:xfrm>
          <a:prstGeom prst="rect">
            <a:avLst/>
          </a:prstGeom>
        </p:spPr>
        <p:txBody>
          <a:bodyPr lIns="81640" tIns="40820" rIns="81640" bIns="40820"/>
          <a:lstStyle/>
          <a:p>
            <a:pPr marL="161579" indent="-161579" defTabSz="816400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200" kern="0" dirty="0">
                <a:latin typeface="Calibri" pitchFamily="34" charset="0"/>
                <a:cs typeface="Calibri" pitchFamily="34" charset="0"/>
              </a:rPr>
              <a:t>Only phone call</a:t>
            </a:r>
          </a:p>
          <a:p>
            <a:pPr marL="161579" indent="-161579" defTabSz="816400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200" kern="0" dirty="0">
                <a:latin typeface="Calibri" pitchFamily="34" charset="0"/>
                <a:cs typeface="Calibri" pitchFamily="34" charset="0"/>
              </a:rPr>
              <a:t>The whole  chain under control</a:t>
            </a:r>
          </a:p>
          <a:p>
            <a:pPr marL="161579" indent="-161579" defTabSz="816400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200" kern="0" dirty="0">
                <a:latin typeface="Calibri" pitchFamily="34" charset="0"/>
                <a:cs typeface="Calibri" pitchFamily="34" charset="0"/>
              </a:rPr>
              <a:t>No competition</a:t>
            </a:r>
            <a:endParaRPr lang="en-US" sz="1200" kern="0" dirty="0"/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710" y="3709586"/>
            <a:ext cx="761114" cy="468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Rectangle 17"/>
          <p:cNvSpPr/>
          <p:nvPr/>
        </p:nvSpPr>
        <p:spPr>
          <a:xfrm>
            <a:off x="435811" y="2258820"/>
            <a:ext cx="530359" cy="467158"/>
          </a:xfrm>
          <a:prstGeom prst="rect">
            <a:avLst/>
          </a:prstGeom>
          <a:noFill/>
        </p:spPr>
        <p:txBody>
          <a:bodyPr wrap="none" lIns="81640" tIns="40820" rIns="81640" bIns="408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500" b="1">
                <a:ln w="11430"/>
                <a:solidFill>
                  <a:srgbClr val="D6A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‘80</a:t>
            </a:r>
          </a:p>
        </p:txBody>
      </p:sp>
      <p:pic>
        <p:nvPicPr>
          <p:cNvPr id="41" name="Picture 2" descr="http://4.bp.blogspot.com/-RWokukjwvzQ/UN8mjdKMgII/AAAAAAAAAKw/RsToCX-NozE/s1600/DSC02957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EE1F5"/>
              </a:clrFrom>
              <a:clrTo>
                <a:srgbClr val="BEE1F5">
                  <a:alpha val="0"/>
                </a:srgbClr>
              </a:clrTo>
            </a:clrChange>
          </a:blip>
          <a:srcRect l="14173" r="16535"/>
          <a:stretch>
            <a:fillRect/>
          </a:stretch>
        </p:blipFill>
        <p:spPr bwMode="auto">
          <a:xfrm>
            <a:off x="501079" y="3785592"/>
            <a:ext cx="633618" cy="514350"/>
          </a:xfrm>
          <a:prstGeom prst="rect">
            <a:avLst/>
          </a:prstGeom>
          <a:noFill/>
        </p:spPr>
      </p:pic>
      <p:sp>
        <p:nvSpPr>
          <p:cNvPr id="42" name="Segnaposto contenuto 1"/>
          <p:cNvSpPr txBox="1">
            <a:spLocks/>
          </p:cNvSpPr>
          <p:nvPr/>
        </p:nvSpPr>
        <p:spPr>
          <a:xfrm>
            <a:off x="1632136" y="2532653"/>
            <a:ext cx="2147777" cy="807158"/>
          </a:xfrm>
          <a:prstGeom prst="rect">
            <a:avLst/>
          </a:prstGeom>
        </p:spPr>
        <p:txBody>
          <a:bodyPr lIns="81640" tIns="40820" rIns="81640" bIns="40820"/>
          <a:lstStyle/>
          <a:p>
            <a:pPr marL="161579" indent="-161579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</a:pPr>
            <a:r>
              <a:rPr lang="en-US" sz="1200">
                <a:latin typeface="Calibri" pitchFamily="34" charset="0"/>
                <a:cs typeface="Calibri" pitchFamily="34" charset="0"/>
              </a:rPr>
              <a:t>Mobile, SMS, IN and VAS</a:t>
            </a:r>
          </a:p>
          <a:p>
            <a:pPr marL="161579" indent="-161579" defTabSz="816400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200" kern="0">
                <a:latin typeface="Calibri" pitchFamily="34" charset="0"/>
                <a:cs typeface="Calibri" pitchFamily="34" charset="0"/>
              </a:rPr>
              <a:t>The whole  chain under control</a:t>
            </a:r>
          </a:p>
          <a:p>
            <a:pPr marL="161579" indent="-161579" defTabSz="816400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200" kern="0">
                <a:latin typeface="Calibri" pitchFamily="34" charset="0"/>
                <a:cs typeface="Calibri" pitchFamily="34" charset="0"/>
              </a:rPr>
              <a:t>Competition among operators</a:t>
            </a:r>
          </a:p>
          <a:p>
            <a:pPr defTabSz="816400">
              <a:spcAft>
                <a:spcPct val="40000"/>
              </a:spcAft>
              <a:buClr>
                <a:srgbClr val="FF0000"/>
              </a:buClr>
              <a:buSzPct val="50000"/>
              <a:defRPr/>
            </a:pPr>
            <a:r>
              <a:rPr lang="en-US" sz="1200" kern="0"/>
              <a:t> </a:t>
            </a:r>
          </a:p>
          <a:p>
            <a:pPr defTabSz="816400">
              <a:spcAft>
                <a:spcPct val="40000"/>
              </a:spcAft>
              <a:buClr>
                <a:srgbClr val="FF0000"/>
              </a:buClr>
              <a:buSzPct val="50000"/>
              <a:defRPr/>
            </a:pPr>
            <a:endParaRPr lang="en-US" sz="1200" kern="0"/>
          </a:p>
        </p:txBody>
      </p:sp>
      <p:sp>
        <p:nvSpPr>
          <p:cNvPr id="43" name="Rectangle 18"/>
          <p:cNvSpPr/>
          <p:nvPr/>
        </p:nvSpPr>
        <p:spPr>
          <a:xfrm>
            <a:off x="2308234" y="2031691"/>
            <a:ext cx="530359" cy="467158"/>
          </a:xfrm>
          <a:prstGeom prst="rect">
            <a:avLst/>
          </a:prstGeom>
          <a:noFill/>
        </p:spPr>
        <p:txBody>
          <a:bodyPr wrap="none" lIns="81640" tIns="40820" rIns="81640" bIns="408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500" b="1">
                <a:ln w="11430"/>
                <a:solidFill>
                  <a:srgbClr val="D6A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‘90</a:t>
            </a:r>
          </a:p>
        </p:txBody>
      </p:sp>
      <p:sp>
        <p:nvSpPr>
          <p:cNvPr id="44" name="Segnaposto contenuto 1"/>
          <p:cNvSpPr txBox="1">
            <a:spLocks/>
          </p:cNvSpPr>
          <p:nvPr/>
        </p:nvSpPr>
        <p:spPr>
          <a:xfrm>
            <a:off x="3621038" y="2247714"/>
            <a:ext cx="1887067" cy="807158"/>
          </a:xfrm>
          <a:prstGeom prst="rect">
            <a:avLst/>
          </a:prstGeom>
        </p:spPr>
        <p:txBody>
          <a:bodyPr lIns="81640" tIns="40820" rIns="81640" bIns="40820"/>
          <a:lstStyle/>
          <a:p>
            <a:pPr marL="161579" indent="-161579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</a:pPr>
            <a:r>
              <a:rPr lang="en-US" sz="1200">
                <a:latin typeface="Calibri" pitchFamily="34" charset="0"/>
                <a:cs typeface="Calibri" pitchFamily="34" charset="0"/>
              </a:rPr>
              <a:t>Data explosion</a:t>
            </a:r>
          </a:p>
          <a:p>
            <a:pPr marL="161579" indent="-161579" defTabSz="816400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200" kern="0">
                <a:latin typeface="Calibri" pitchFamily="34" charset="0"/>
                <a:cs typeface="Calibri" pitchFamily="34" charset="0"/>
              </a:rPr>
              <a:t>The whole  chain under control</a:t>
            </a:r>
          </a:p>
          <a:p>
            <a:pPr marL="161579" indent="-161579" defTabSz="816400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200" kern="0">
                <a:latin typeface="Calibri" pitchFamily="34" charset="0"/>
                <a:cs typeface="Calibri" pitchFamily="34" charset="0"/>
              </a:rPr>
              <a:t>Competition among operators increases</a:t>
            </a:r>
          </a:p>
        </p:txBody>
      </p:sp>
      <p:sp>
        <p:nvSpPr>
          <p:cNvPr id="45" name="Rectangle 21"/>
          <p:cNvSpPr/>
          <p:nvPr/>
        </p:nvSpPr>
        <p:spPr>
          <a:xfrm>
            <a:off x="3992765" y="1599643"/>
            <a:ext cx="748368" cy="467158"/>
          </a:xfrm>
          <a:prstGeom prst="rect">
            <a:avLst/>
          </a:prstGeom>
          <a:noFill/>
        </p:spPr>
        <p:txBody>
          <a:bodyPr wrap="none" lIns="81640" tIns="40820" rIns="81640" bIns="408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500" b="1">
                <a:ln w="11430"/>
                <a:solidFill>
                  <a:srgbClr val="D6A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2000</a:t>
            </a:r>
          </a:p>
        </p:txBody>
      </p:sp>
      <p:sp>
        <p:nvSpPr>
          <p:cNvPr id="48" name="Rectangle 23"/>
          <p:cNvSpPr/>
          <p:nvPr/>
        </p:nvSpPr>
        <p:spPr>
          <a:xfrm>
            <a:off x="932739" y="4515712"/>
            <a:ext cx="6303558" cy="270284"/>
          </a:xfrm>
          <a:prstGeom prst="rect">
            <a:avLst/>
          </a:prstGeom>
        </p:spPr>
        <p:txBody>
          <a:bodyPr lIns="81640" tIns="40820" rIns="81640" bIns="40820">
            <a:prstTxWarp prst="textChevronInverted">
              <a:avLst>
                <a:gd name="adj" fmla="val 50000"/>
              </a:avLst>
            </a:prstTxWarp>
            <a:spAutoFit/>
          </a:bodyPr>
          <a:lstStyle/>
          <a:p>
            <a:r>
              <a:rPr lang="en-US" sz="1200">
                <a:solidFill>
                  <a:srgbClr val="FF0000"/>
                </a:solidFill>
              </a:rPr>
              <a:t>ASSET: Network, Billing, Customer care, CRM,  Identity and Authentication, Security</a:t>
            </a:r>
          </a:p>
        </p:txBody>
      </p:sp>
      <p:sp>
        <p:nvSpPr>
          <p:cNvPr id="49" name="Rectangle 28"/>
          <p:cNvSpPr/>
          <p:nvPr/>
        </p:nvSpPr>
        <p:spPr>
          <a:xfrm rot="20070493">
            <a:off x="5725701" y="3633561"/>
            <a:ext cx="1421302" cy="267103"/>
          </a:xfrm>
          <a:prstGeom prst="rect">
            <a:avLst/>
          </a:prstGeom>
        </p:spPr>
        <p:txBody>
          <a:bodyPr wrap="square" lIns="81640" tIns="40820" rIns="81640" bIns="40820">
            <a:spAutoFit/>
          </a:bodyPr>
          <a:lstStyle/>
          <a:p>
            <a:r>
              <a:rPr lang="en-US" sz="1200" i="1"/>
              <a:t>The inertial way</a:t>
            </a:r>
          </a:p>
        </p:txBody>
      </p:sp>
      <p:pic>
        <p:nvPicPr>
          <p:cNvPr id="50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9" y="3390117"/>
            <a:ext cx="820999" cy="531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903302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3" descr="https://encrypted-tbn0.google.com/images?q=tbn:ANd9GcSJoimIhENPVY2hpfHOESTzM4gVHZTdcyQmlh3N1HCDOBW_-98x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686" y="735546"/>
            <a:ext cx="980634" cy="270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286" y="915142"/>
            <a:ext cx="789883" cy="233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17" descr="http://www.blitzquotidiano.it/wp/wp/wp-content/uploads/2011/01/apple-logo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732" y="1113588"/>
            <a:ext cx="584164" cy="532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1" descr="http://www.ideawebtreviso.it/posizionamento/google_logo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059583"/>
            <a:ext cx="1055752" cy="372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Figura a mano libera 30"/>
          <p:cNvSpPr/>
          <p:nvPr/>
        </p:nvSpPr>
        <p:spPr>
          <a:xfrm>
            <a:off x="4644009" y="2031690"/>
            <a:ext cx="2666795" cy="2254738"/>
          </a:xfrm>
          <a:custGeom>
            <a:avLst/>
            <a:gdLst>
              <a:gd name="connsiteX0" fmla="*/ 0 w 2665562"/>
              <a:gd name="connsiteY0" fmla="*/ 3001992 h 3001992"/>
              <a:gd name="connsiteX1" fmla="*/ 957532 w 2665562"/>
              <a:gd name="connsiteY1" fmla="*/ 2553419 h 3001992"/>
              <a:gd name="connsiteX2" fmla="*/ 1207698 w 2665562"/>
              <a:gd name="connsiteY2" fmla="*/ 1147313 h 3001992"/>
              <a:gd name="connsiteX3" fmla="*/ 2035834 w 2665562"/>
              <a:gd name="connsiteY3" fmla="*/ 603849 h 3001992"/>
              <a:gd name="connsiteX4" fmla="*/ 2044460 w 2665562"/>
              <a:gd name="connsiteY4" fmla="*/ 897147 h 3001992"/>
              <a:gd name="connsiteX5" fmla="*/ 2665562 w 2665562"/>
              <a:gd name="connsiteY5" fmla="*/ 414068 h 3001992"/>
              <a:gd name="connsiteX6" fmla="*/ 2009954 w 2665562"/>
              <a:gd name="connsiteY6" fmla="*/ 0 h 3001992"/>
              <a:gd name="connsiteX7" fmla="*/ 2035834 w 2665562"/>
              <a:gd name="connsiteY7" fmla="*/ 284672 h 3001992"/>
              <a:gd name="connsiteX8" fmla="*/ 905773 w 2665562"/>
              <a:gd name="connsiteY8" fmla="*/ 897147 h 3001992"/>
              <a:gd name="connsiteX9" fmla="*/ 759124 w 2665562"/>
              <a:gd name="connsiteY9" fmla="*/ 2346385 h 3001992"/>
              <a:gd name="connsiteX10" fmla="*/ 0 w 2665562"/>
              <a:gd name="connsiteY10" fmla="*/ 3001992 h 3001992"/>
              <a:gd name="connsiteX0" fmla="*/ 1233 w 2666795"/>
              <a:gd name="connsiteY0" fmla="*/ 3001992 h 3001992"/>
              <a:gd name="connsiteX1" fmla="*/ 958765 w 2666795"/>
              <a:gd name="connsiteY1" fmla="*/ 2553419 h 3001992"/>
              <a:gd name="connsiteX2" fmla="*/ 1208931 w 2666795"/>
              <a:gd name="connsiteY2" fmla="*/ 1147313 h 3001992"/>
              <a:gd name="connsiteX3" fmla="*/ 2037067 w 2666795"/>
              <a:gd name="connsiteY3" fmla="*/ 603849 h 3001992"/>
              <a:gd name="connsiteX4" fmla="*/ 2045693 w 2666795"/>
              <a:gd name="connsiteY4" fmla="*/ 897147 h 3001992"/>
              <a:gd name="connsiteX5" fmla="*/ 2666795 w 2666795"/>
              <a:gd name="connsiteY5" fmla="*/ 414068 h 3001992"/>
              <a:gd name="connsiteX6" fmla="*/ 2011187 w 2666795"/>
              <a:gd name="connsiteY6" fmla="*/ 0 h 3001992"/>
              <a:gd name="connsiteX7" fmla="*/ 2037067 w 2666795"/>
              <a:gd name="connsiteY7" fmla="*/ 284672 h 3001992"/>
              <a:gd name="connsiteX8" fmla="*/ 907006 w 2666795"/>
              <a:gd name="connsiteY8" fmla="*/ 897147 h 3001992"/>
              <a:gd name="connsiteX9" fmla="*/ 760357 w 2666795"/>
              <a:gd name="connsiteY9" fmla="*/ 2346385 h 3001992"/>
              <a:gd name="connsiteX10" fmla="*/ 1233 w 2666795"/>
              <a:gd name="connsiteY10" fmla="*/ 3001992 h 3001992"/>
              <a:gd name="connsiteX0" fmla="*/ 1233 w 2666795"/>
              <a:gd name="connsiteY0" fmla="*/ 3001992 h 3001992"/>
              <a:gd name="connsiteX1" fmla="*/ 958765 w 2666795"/>
              <a:gd name="connsiteY1" fmla="*/ 2553419 h 3001992"/>
              <a:gd name="connsiteX2" fmla="*/ 1208931 w 2666795"/>
              <a:gd name="connsiteY2" fmla="*/ 1147313 h 3001992"/>
              <a:gd name="connsiteX3" fmla="*/ 2037067 w 2666795"/>
              <a:gd name="connsiteY3" fmla="*/ 603849 h 3001992"/>
              <a:gd name="connsiteX4" fmla="*/ 2045693 w 2666795"/>
              <a:gd name="connsiteY4" fmla="*/ 897147 h 3001992"/>
              <a:gd name="connsiteX5" fmla="*/ 2666795 w 2666795"/>
              <a:gd name="connsiteY5" fmla="*/ 414068 h 3001992"/>
              <a:gd name="connsiteX6" fmla="*/ 2011187 w 2666795"/>
              <a:gd name="connsiteY6" fmla="*/ 0 h 3001992"/>
              <a:gd name="connsiteX7" fmla="*/ 2037067 w 2666795"/>
              <a:gd name="connsiteY7" fmla="*/ 284672 h 3001992"/>
              <a:gd name="connsiteX8" fmla="*/ 907006 w 2666795"/>
              <a:gd name="connsiteY8" fmla="*/ 897147 h 3001992"/>
              <a:gd name="connsiteX9" fmla="*/ 760357 w 2666795"/>
              <a:gd name="connsiteY9" fmla="*/ 2346385 h 3001992"/>
              <a:gd name="connsiteX10" fmla="*/ 1233 w 2666795"/>
              <a:gd name="connsiteY10" fmla="*/ 3001992 h 3001992"/>
              <a:gd name="connsiteX0" fmla="*/ 1233 w 2666795"/>
              <a:gd name="connsiteY0" fmla="*/ 3001992 h 3001992"/>
              <a:gd name="connsiteX1" fmla="*/ 958765 w 2666795"/>
              <a:gd name="connsiteY1" fmla="*/ 2553419 h 3001992"/>
              <a:gd name="connsiteX2" fmla="*/ 1208931 w 2666795"/>
              <a:gd name="connsiteY2" fmla="*/ 1147313 h 3001992"/>
              <a:gd name="connsiteX3" fmla="*/ 2037067 w 2666795"/>
              <a:gd name="connsiteY3" fmla="*/ 603849 h 3001992"/>
              <a:gd name="connsiteX4" fmla="*/ 2045693 w 2666795"/>
              <a:gd name="connsiteY4" fmla="*/ 897147 h 3001992"/>
              <a:gd name="connsiteX5" fmla="*/ 2666795 w 2666795"/>
              <a:gd name="connsiteY5" fmla="*/ 414068 h 3001992"/>
              <a:gd name="connsiteX6" fmla="*/ 2011187 w 2666795"/>
              <a:gd name="connsiteY6" fmla="*/ 0 h 3001992"/>
              <a:gd name="connsiteX7" fmla="*/ 2037067 w 2666795"/>
              <a:gd name="connsiteY7" fmla="*/ 284672 h 3001992"/>
              <a:gd name="connsiteX8" fmla="*/ 907006 w 2666795"/>
              <a:gd name="connsiteY8" fmla="*/ 897147 h 3001992"/>
              <a:gd name="connsiteX9" fmla="*/ 760357 w 2666795"/>
              <a:gd name="connsiteY9" fmla="*/ 2346385 h 3001992"/>
              <a:gd name="connsiteX10" fmla="*/ 1233 w 2666795"/>
              <a:gd name="connsiteY10" fmla="*/ 3001992 h 3001992"/>
              <a:gd name="connsiteX0" fmla="*/ 1233 w 2666795"/>
              <a:gd name="connsiteY0" fmla="*/ 3001992 h 3001992"/>
              <a:gd name="connsiteX1" fmla="*/ 958765 w 2666795"/>
              <a:gd name="connsiteY1" fmla="*/ 2553419 h 3001992"/>
              <a:gd name="connsiteX2" fmla="*/ 1208931 w 2666795"/>
              <a:gd name="connsiteY2" fmla="*/ 1147313 h 3001992"/>
              <a:gd name="connsiteX3" fmla="*/ 2037067 w 2666795"/>
              <a:gd name="connsiteY3" fmla="*/ 603849 h 3001992"/>
              <a:gd name="connsiteX4" fmla="*/ 2045693 w 2666795"/>
              <a:gd name="connsiteY4" fmla="*/ 897147 h 3001992"/>
              <a:gd name="connsiteX5" fmla="*/ 2666795 w 2666795"/>
              <a:gd name="connsiteY5" fmla="*/ 414068 h 3001992"/>
              <a:gd name="connsiteX6" fmla="*/ 2011187 w 2666795"/>
              <a:gd name="connsiteY6" fmla="*/ 0 h 3001992"/>
              <a:gd name="connsiteX7" fmla="*/ 2037067 w 2666795"/>
              <a:gd name="connsiteY7" fmla="*/ 284672 h 3001992"/>
              <a:gd name="connsiteX8" fmla="*/ 907006 w 2666795"/>
              <a:gd name="connsiteY8" fmla="*/ 897147 h 3001992"/>
              <a:gd name="connsiteX9" fmla="*/ 760357 w 2666795"/>
              <a:gd name="connsiteY9" fmla="*/ 2346385 h 3001992"/>
              <a:gd name="connsiteX10" fmla="*/ 1233 w 2666795"/>
              <a:gd name="connsiteY10" fmla="*/ 3001992 h 3001992"/>
              <a:gd name="connsiteX0" fmla="*/ 1233 w 2666795"/>
              <a:gd name="connsiteY0" fmla="*/ 3001992 h 3001992"/>
              <a:gd name="connsiteX1" fmla="*/ 958765 w 2666795"/>
              <a:gd name="connsiteY1" fmla="*/ 2553419 h 3001992"/>
              <a:gd name="connsiteX2" fmla="*/ 1208931 w 2666795"/>
              <a:gd name="connsiteY2" fmla="*/ 1147313 h 3001992"/>
              <a:gd name="connsiteX3" fmla="*/ 2037067 w 2666795"/>
              <a:gd name="connsiteY3" fmla="*/ 603849 h 3001992"/>
              <a:gd name="connsiteX4" fmla="*/ 2045693 w 2666795"/>
              <a:gd name="connsiteY4" fmla="*/ 897147 h 3001992"/>
              <a:gd name="connsiteX5" fmla="*/ 2666795 w 2666795"/>
              <a:gd name="connsiteY5" fmla="*/ 414068 h 3001992"/>
              <a:gd name="connsiteX6" fmla="*/ 2011187 w 2666795"/>
              <a:gd name="connsiteY6" fmla="*/ 0 h 3001992"/>
              <a:gd name="connsiteX7" fmla="*/ 2037067 w 2666795"/>
              <a:gd name="connsiteY7" fmla="*/ 284672 h 3001992"/>
              <a:gd name="connsiteX8" fmla="*/ 907006 w 2666795"/>
              <a:gd name="connsiteY8" fmla="*/ 897147 h 3001992"/>
              <a:gd name="connsiteX9" fmla="*/ 760357 w 2666795"/>
              <a:gd name="connsiteY9" fmla="*/ 2346385 h 3001992"/>
              <a:gd name="connsiteX10" fmla="*/ 1233 w 2666795"/>
              <a:gd name="connsiteY10" fmla="*/ 3001992 h 3001992"/>
              <a:gd name="connsiteX0" fmla="*/ 1233 w 2666795"/>
              <a:gd name="connsiteY0" fmla="*/ 3001992 h 3006318"/>
              <a:gd name="connsiteX1" fmla="*/ 958765 w 2666795"/>
              <a:gd name="connsiteY1" fmla="*/ 2553419 h 3006318"/>
              <a:gd name="connsiteX2" fmla="*/ 1208931 w 2666795"/>
              <a:gd name="connsiteY2" fmla="*/ 1147313 h 3006318"/>
              <a:gd name="connsiteX3" fmla="*/ 2037067 w 2666795"/>
              <a:gd name="connsiteY3" fmla="*/ 603849 h 3006318"/>
              <a:gd name="connsiteX4" fmla="*/ 2045693 w 2666795"/>
              <a:gd name="connsiteY4" fmla="*/ 897147 h 3006318"/>
              <a:gd name="connsiteX5" fmla="*/ 2666795 w 2666795"/>
              <a:gd name="connsiteY5" fmla="*/ 414068 h 3006318"/>
              <a:gd name="connsiteX6" fmla="*/ 2011187 w 2666795"/>
              <a:gd name="connsiteY6" fmla="*/ 0 h 3006318"/>
              <a:gd name="connsiteX7" fmla="*/ 2037067 w 2666795"/>
              <a:gd name="connsiteY7" fmla="*/ 284672 h 3006318"/>
              <a:gd name="connsiteX8" fmla="*/ 907006 w 2666795"/>
              <a:gd name="connsiteY8" fmla="*/ 897147 h 3006318"/>
              <a:gd name="connsiteX9" fmla="*/ 760357 w 2666795"/>
              <a:gd name="connsiteY9" fmla="*/ 2346385 h 3006318"/>
              <a:gd name="connsiteX10" fmla="*/ 1233 w 2666795"/>
              <a:gd name="connsiteY10" fmla="*/ 3001992 h 3006318"/>
              <a:gd name="connsiteX0" fmla="*/ 1233 w 2666795"/>
              <a:gd name="connsiteY0" fmla="*/ 3001992 h 3006318"/>
              <a:gd name="connsiteX1" fmla="*/ 958765 w 2666795"/>
              <a:gd name="connsiteY1" fmla="*/ 2553419 h 3006318"/>
              <a:gd name="connsiteX2" fmla="*/ 1208931 w 2666795"/>
              <a:gd name="connsiteY2" fmla="*/ 1147313 h 3006318"/>
              <a:gd name="connsiteX3" fmla="*/ 2037067 w 2666795"/>
              <a:gd name="connsiteY3" fmla="*/ 603849 h 3006318"/>
              <a:gd name="connsiteX4" fmla="*/ 2045693 w 2666795"/>
              <a:gd name="connsiteY4" fmla="*/ 1026544 h 3006318"/>
              <a:gd name="connsiteX5" fmla="*/ 2666795 w 2666795"/>
              <a:gd name="connsiteY5" fmla="*/ 414068 h 3006318"/>
              <a:gd name="connsiteX6" fmla="*/ 2011187 w 2666795"/>
              <a:gd name="connsiteY6" fmla="*/ 0 h 3006318"/>
              <a:gd name="connsiteX7" fmla="*/ 2037067 w 2666795"/>
              <a:gd name="connsiteY7" fmla="*/ 284672 h 3006318"/>
              <a:gd name="connsiteX8" fmla="*/ 907006 w 2666795"/>
              <a:gd name="connsiteY8" fmla="*/ 897147 h 3006318"/>
              <a:gd name="connsiteX9" fmla="*/ 760357 w 2666795"/>
              <a:gd name="connsiteY9" fmla="*/ 2346385 h 3006318"/>
              <a:gd name="connsiteX10" fmla="*/ 1233 w 2666795"/>
              <a:gd name="connsiteY10" fmla="*/ 3001992 h 3006318"/>
              <a:gd name="connsiteX0" fmla="*/ 1233 w 2666795"/>
              <a:gd name="connsiteY0" fmla="*/ 3001992 h 3006318"/>
              <a:gd name="connsiteX1" fmla="*/ 958765 w 2666795"/>
              <a:gd name="connsiteY1" fmla="*/ 2553419 h 3006318"/>
              <a:gd name="connsiteX2" fmla="*/ 1208931 w 2666795"/>
              <a:gd name="connsiteY2" fmla="*/ 1147313 h 3006318"/>
              <a:gd name="connsiteX3" fmla="*/ 2037067 w 2666795"/>
              <a:gd name="connsiteY3" fmla="*/ 733245 h 3006318"/>
              <a:gd name="connsiteX4" fmla="*/ 2045693 w 2666795"/>
              <a:gd name="connsiteY4" fmla="*/ 1026544 h 3006318"/>
              <a:gd name="connsiteX5" fmla="*/ 2666795 w 2666795"/>
              <a:gd name="connsiteY5" fmla="*/ 414068 h 3006318"/>
              <a:gd name="connsiteX6" fmla="*/ 2011187 w 2666795"/>
              <a:gd name="connsiteY6" fmla="*/ 0 h 3006318"/>
              <a:gd name="connsiteX7" fmla="*/ 2037067 w 2666795"/>
              <a:gd name="connsiteY7" fmla="*/ 284672 h 3006318"/>
              <a:gd name="connsiteX8" fmla="*/ 907006 w 2666795"/>
              <a:gd name="connsiteY8" fmla="*/ 897147 h 3006318"/>
              <a:gd name="connsiteX9" fmla="*/ 760357 w 2666795"/>
              <a:gd name="connsiteY9" fmla="*/ 2346385 h 3006318"/>
              <a:gd name="connsiteX10" fmla="*/ 1233 w 2666795"/>
              <a:gd name="connsiteY10" fmla="*/ 3001992 h 3006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66795" h="3006318">
                <a:moveTo>
                  <a:pt x="1233" y="3001992"/>
                </a:moveTo>
                <a:cubicBezTo>
                  <a:pt x="34301" y="3036498"/>
                  <a:pt x="757482" y="2862532"/>
                  <a:pt x="958765" y="2553419"/>
                </a:cubicBezTo>
                <a:cubicBezTo>
                  <a:pt x="1160048" y="2244306"/>
                  <a:pt x="1029214" y="1472241"/>
                  <a:pt x="1208931" y="1147313"/>
                </a:cubicBezTo>
                <a:cubicBezTo>
                  <a:pt x="1388648" y="822385"/>
                  <a:pt x="1897607" y="774939"/>
                  <a:pt x="2037067" y="733245"/>
                </a:cubicBezTo>
                <a:lnTo>
                  <a:pt x="2045693" y="1026544"/>
                </a:lnTo>
                <a:lnTo>
                  <a:pt x="2666795" y="414068"/>
                </a:lnTo>
                <a:lnTo>
                  <a:pt x="2011187" y="0"/>
                </a:lnTo>
                <a:lnTo>
                  <a:pt x="2037067" y="284672"/>
                </a:lnTo>
                <a:cubicBezTo>
                  <a:pt x="1853037" y="434196"/>
                  <a:pt x="1119791" y="553528"/>
                  <a:pt x="907006" y="897147"/>
                </a:cubicBezTo>
                <a:cubicBezTo>
                  <a:pt x="694221" y="1240766"/>
                  <a:pt x="911319" y="1995578"/>
                  <a:pt x="760357" y="2346385"/>
                </a:cubicBezTo>
                <a:cubicBezTo>
                  <a:pt x="609395" y="2697193"/>
                  <a:pt x="-31835" y="2967486"/>
                  <a:pt x="1233" y="3001992"/>
                </a:cubicBezTo>
                <a:close/>
              </a:path>
            </a:pathLst>
          </a:custGeom>
          <a:gradFill flip="none" rotWithShape="1">
            <a:gsLst>
              <a:gs pos="25000">
                <a:srgbClr val="FFC000"/>
              </a:gs>
              <a:gs pos="53000">
                <a:schemeClr val="accent1"/>
              </a:gs>
            </a:gsLst>
            <a:lin ang="0" scaled="1"/>
            <a:tileRect/>
          </a:gradFill>
          <a:ln w="571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40" tIns="40820" rIns="81640" bIns="40820" rtlCol="0" anchor="ctr"/>
          <a:lstStyle/>
          <a:p>
            <a:pPr algn="ctr"/>
            <a:endParaRPr lang="en-US"/>
          </a:p>
        </p:txBody>
      </p:sp>
      <p:sp>
        <p:nvSpPr>
          <p:cNvPr id="36" name="Rectangle 11"/>
          <p:cNvSpPr/>
          <p:nvPr/>
        </p:nvSpPr>
        <p:spPr>
          <a:xfrm>
            <a:off x="7502323" y="2193709"/>
            <a:ext cx="1426758" cy="420991"/>
          </a:xfrm>
          <a:prstGeom prst="rect">
            <a:avLst/>
          </a:prstGeom>
          <a:noFill/>
        </p:spPr>
        <p:txBody>
          <a:bodyPr wrap="none" lIns="81640" tIns="40820" rIns="81640" bIns="408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200" b="1" spc="44" dirty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Smart Pipe</a:t>
            </a:r>
          </a:p>
        </p:txBody>
      </p:sp>
      <p:sp>
        <p:nvSpPr>
          <p:cNvPr id="37" name="Rectangle 10"/>
          <p:cNvSpPr/>
          <p:nvPr/>
        </p:nvSpPr>
        <p:spPr>
          <a:xfrm>
            <a:off x="7240613" y="2773402"/>
            <a:ext cx="1537045" cy="467158"/>
          </a:xfrm>
          <a:prstGeom prst="rect">
            <a:avLst/>
          </a:prstGeom>
          <a:noFill/>
        </p:spPr>
        <p:txBody>
          <a:bodyPr wrap="none" lIns="81640" tIns="40820" rIns="81640" bIns="408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500" b="1">
                <a:ln w="11430"/>
                <a:solidFill>
                  <a:srgbClr val="D6A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Dumb Pipe</a:t>
            </a:r>
          </a:p>
        </p:txBody>
      </p:sp>
      <p:sp>
        <p:nvSpPr>
          <p:cNvPr id="47" name="Segnaposto contenuto 1"/>
          <p:cNvSpPr txBox="1">
            <a:spLocks/>
          </p:cNvSpPr>
          <p:nvPr/>
        </p:nvSpPr>
        <p:spPr>
          <a:xfrm>
            <a:off x="5089556" y="1288200"/>
            <a:ext cx="2682379" cy="807158"/>
          </a:xfrm>
          <a:prstGeom prst="rect">
            <a:avLst/>
          </a:prstGeom>
        </p:spPr>
        <p:txBody>
          <a:bodyPr lIns="81640" tIns="40820" rIns="81640" bIns="40820"/>
          <a:lstStyle>
            <a:defPPr>
              <a:defRPr lang="en-US"/>
            </a:defPPr>
            <a:lvl1pPr marL="185318" indent="-185318">
              <a:lnSpc>
                <a:spcPct val="100000"/>
              </a:lnSpc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 sz="140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Smartphone &amp; Tablet</a:t>
            </a:r>
          </a:p>
          <a:p>
            <a:r>
              <a:rPr lang="en-US" dirty="0"/>
              <a:t>Smart Apps, App Store</a:t>
            </a:r>
          </a:p>
          <a:p>
            <a:r>
              <a:rPr lang="en-US" dirty="0"/>
              <a:t>New business model having intelligence at network </a:t>
            </a:r>
            <a:r>
              <a:rPr lang="en-US" dirty="0" smtClean="0"/>
              <a:t>edge</a:t>
            </a:r>
            <a:endParaRPr lang="en-US" dirty="0"/>
          </a:p>
        </p:txBody>
      </p:sp>
      <p:pic>
        <p:nvPicPr>
          <p:cNvPr id="35" name="Immagine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592" y="2895787"/>
            <a:ext cx="886690" cy="569837"/>
          </a:xfrm>
          <a:prstGeom prst="rect">
            <a:avLst/>
          </a:prstGeom>
        </p:spPr>
      </p:pic>
      <p:sp>
        <p:nvSpPr>
          <p:cNvPr id="29" name="Figura a mano libera 14"/>
          <p:cNvSpPr/>
          <p:nvPr/>
        </p:nvSpPr>
        <p:spPr>
          <a:xfrm>
            <a:off x="1288158" y="3079844"/>
            <a:ext cx="6668218" cy="1328111"/>
          </a:xfrm>
          <a:custGeom>
            <a:avLst/>
            <a:gdLst>
              <a:gd name="connsiteX0" fmla="*/ 0 w 6668218"/>
              <a:gd name="connsiteY0" fmla="*/ 1751163 h 1751163"/>
              <a:gd name="connsiteX1" fmla="*/ 1673524 w 6668218"/>
              <a:gd name="connsiteY1" fmla="*/ 1388853 h 1751163"/>
              <a:gd name="connsiteX2" fmla="*/ 3329796 w 6668218"/>
              <a:gd name="connsiteY2" fmla="*/ 1285336 h 1751163"/>
              <a:gd name="connsiteX3" fmla="*/ 5848709 w 6668218"/>
              <a:gd name="connsiteY3" fmla="*/ 267419 h 1751163"/>
              <a:gd name="connsiteX4" fmla="*/ 5572664 w 6668218"/>
              <a:gd name="connsiteY4" fmla="*/ 60385 h 1751163"/>
              <a:gd name="connsiteX5" fmla="*/ 6625086 w 6668218"/>
              <a:gd name="connsiteY5" fmla="*/ 0 h 1751163"/>
              <a:gd name="connsiteX6" fmla="*/ 6668218 w 6668218"/>
              <a:gd name="connsiteY6" fmla="*/ 871268 h 1751163"/>
              <a:gd name="connsiteX7" fmla="*/ 6271403 w 6668218"/>
              <a:gd name="connsiteY7" fmla="*/ 621102 h 1751163"/>
              <a:gd name="connsiteX8" fmla="*/ 4839418 w 6668218"/>
              <a:gd name="connsiteY8" fmla="*/ 1276710 h 1751163"/>
              <a:gd name="connsiteX9" fmla="*/ 3459192 w 6668218"/>
              <a:gd name="connsiteY9" fmla="*/ 1639019 h 1751163"/>
              <a:gd name="connsiteX10" fmla="*/ 0 w 6668218"/>
              <a:gd name="connsiteY10" fmla="*/ 1751163 h 1751163"/>
              <a:gd name="connsiteX0" fmla="*/ 40637 w 6708855"/>
              <a:gd name="connsiteY0" fmla="*/ 1751163 h 1751163"/>
              <a:gd name="connsiteX1" fmla="*/ 1714161 w 6708855"/>
              <a:gd name="connsiteY1" fmla="*/ 1388853 h 1751163"/>
              <a:gd name="connsiteX2" fmla="*/ 3370433 w 6708855"/>
              <a:gd name="connsiteY2" fmla="*/ 1285336 h 1751163"/>
              <a:gd name="connsiteX3" fmla="*/ 5889346 w 6708855"/>
              <a:gd name="connsiteY3" fmla="*/ 267419 h 1751163"/>
              <a:gd name="connsiteX4" fmla="*/ 5613301 w 6708855"/>
              <a:gd name="connsiteY4" fmla="*/ 60385 h 1751163"/>
              <a:gd name="connsiteX5" fmla="*/ 6665723 w 6708855"/>
              <a:gd name="connsiteY5" fmla="*/ 0 h 1751163"/>
              <a:gd name="connsiteX6" fmla="*/ 6708855 w 6708855"/>
              <a:gd name="connsiteY6" fmla="*/ 871268 h 1751163"/>
              <a:gd name="connsiteX7" fmla="*/ 6312040 w 6708855"/>
              <a:gd name="connsiteY7" fmla="*/ 621102 h 1751163"/>
              <a:gd name="connsiteX8" fmla="*/ 4880055 w 6708855"/>
              <a:gd name="connsiteY8" fmla="*/ 1276710 h 1751163"/>
              <a:gd name="connsiteX9" fmla="*/ 3499829 w 6708855"/>
              <a:gd name="connsiteY9" fmla="*/ 1639019 h 1751163"/>
              <a:gd name="connsiteX10" fmla="*/ 40637 w 6708855"/>
              <a:gd name="connsiteY10" fmla="*/ 1751163 h 1751163"/>
              <a:gd name="connsiteX0" fmla="*/ 40637 w 6708855"/>
              <a:gd name="connsiteY0" fmla="*/ 1751163 h 1751163"/>
              <a:gd name="connsiteX1" fmla="*/ 1714161 w 6708855"/>
              <a:gd name="connsiteY1" fmla="*/ 1388853 h 1751163"/>
              <a:gd name="connsiteX2" fmla="*/ 3370433 w 6708855"/>
              <a:gd name="connsiteY2" fmla="*/ 1285336 h 1751163"/>
              <a:gd name="connsiteX3" fmla="*/ 5889346 w 6708855"/>
              <a:gd name="connsiteY3" fmla="*/ 267419 h 1751163"/>
              <a:gd name="connsiteX4" fmla="*/ 5613301 w 6708855"/>
              <a:gd name="connsiteY4" fmla="*/ 60385 h 1751163"/>
              <a:gd name="connsiteX5" fmla="*/ 6665723 w 6708855"/>
              <a:gd name="connsiteY5" fmla="*/ 0 h 1751163"/>
              <a:gd name="connsiteX6" fmla="*/ 6708855 w 6708855"/>
              <a:gd name="connsiteY6" fmla="*/ 871268 h 1751163"/>
              <a:gd name="connsiteX7" fmla="*/ 6312040 w 6708855"/>
              <a:gd name="connsiteY7" fmla="*/ 621102 h 1751163"/>
              <a:gd name="connsiteX8" fmla="*/ 4880055 w 6708855"/>
              <a:gd name="connsiteY8" fmla="*/ 1276710 h 1751163"/>
              <a:gd name="connsiteX9" fmla="*/ 3499829 w 6708855"/>
              <a:gd name="connsiteY9" fmla="*/ 1639019 h 1751163"/>
              <a:gd name="connsiteX10" fmla="*/ 40637 w 6708855"/>
              <a:gd name="connsiteY10" fmla="*/ 1751163 h 1751163"/>
              <a:gd name="connsiteX0" fmla="*/ 40637 w 6708855"/>
              <a:gd name="connsiteY0" fmla="*/ 1751163 h 1751163"/>
              <a:gd name="connsiteX1" fmla="*/ 1714161 w 6708855"/>
              <a:gd name="connsiteY1" fmla="*/ 1388853 h 1751163"/>
              <a:gd name="connsiteX2" fmla="*/ 3370433 w 6708855"/>
              <a:gd name="connsiteY2" fmla="*/ 1285336 h 1751163"/>
              <a:gd name="connsiteX3" fmla="*/ 5889346 w 6708855"/>
              <a:gd name="connsiteY3" fmla="*/ 267419 h 1751163"/>
              <a:gd name="connsiteX4" fmla="*/ 5613301 w 6708855"/>
              <a:gd name="connsiteY4" fmla="*/ 60385 h 1751163"/>
              <a:gd name="connsiteX5" fmla="*/ 6665723 w 6708855"/>
              <a:gd name="connsiteY5" fmla="*/ 0 h 1751163"/>
              <a:gd name="connsiteX6" fmla="*/ 6708855 w 6708855"/>
              <a:gd name="connsiteY6" fmla="*/ 871268 h 1751163"/>
              <a:gd name="connsiteX7" fmla="*/ 6312040 w 6708855"/>
              <a:gd name="connsiteY7" fmla="*/ 621102 h 1751163"/>
              <a:gd name="connsiteX8" fmla="*/ 4880055 w 6708855"/>
              <a:gd name="connsiteY8" fmla="*/ 1276710 h 1751163"/>
              <a:gd name="connsiteX9" fmla="*/ 3499829 w 6708855"/>
              <a:gd name="connsiteY9" fmla="*/ 1639019 h 1751163"/>
              <a:gd name="connsiteX10" fmla="*/ 40637 w 6708855"/>
              <a:gd name="connsiteY10" fmla="*/ 1751163 h 1751163"/>
              <a:gd name="connsiteX0" fmla="*/ 38060 w 6706278"/>
              <a:gd name="connsiteY0" fmla="*/ 1751163 h 1751163"/>
              <a:gd name="connsiteX1" fmla="*/ 1823727 w 6706278"/>
              <a:gd name="connsiteY1" fmla="*/ 1431985 h 1751163"/>
              <a:gd name="connsiteX2" fmla="*/ 3367856 w 6706278"/>
              <a:gd name="connsiteY2" fmla="*/ 1285336 h 1751163"/>
              <a:gd name="connsiteX3" fmla="*/ 5886769 w 6706278"/>
              <a:gd name="connsiteY3" fmla="*/ 267419 h 1751163"/>
              <a:gd name="connsiteX4" fmla="*/ 5610724 w 6706278"/>
              <a:gd name="connsiteY4" fmla="*/ 60385 h 1751163"/>
              <a:gd name="connsiteX5" fmla="*/ 6663146 w 6706278"/>
              <a:gd name="connsiteY5" fmla="*/ 0 h 1751163"/>
              <a:gd name="connsiteX6" fmla="*/ 6706278 w 6706278"/>
              <a:gd name="connsiteY6" fmla="*/ 871268 h 1751163"/>
              <a:gd name="connsiteX7" fmla="*/ 6309463 w 6706278"/>
              <a:gd name="connsiteY7" fmla="*/ 621102 h 1751163"/>
              <a:gd name="connsiteX8" fmla="*/ 4877478 w 6706278"/>
              <a:gd name="connsiteY8" fmla="*/ 1276710 h 1751163"/>
              <a:gd name="connsiteX9" fmla="*/ 3497252 w 6706278"/>
              <a:gd name="connsiteY9" fmla="*/ 1639019 h 1751163"/>
              <a:gd name="connsiteX10" fmla="*/ 38060 w 6706278"/>
              <a:gd name="connsiteY10" fmla="*/ 1751163 h 1751163"/>
              <a:gd name="connsiteX0" fmla="*/ 38060 w 6706278"/>
              <a:gd name="connsiteY0" fmla="*/ 1751163 h 1760406"/>
              <a:gd name="connsiteX1" fmla="*/ 1823727 w 6706278"/>
              <a:gd name="connsiteY1" fmla="*/ 1431985 h 1760406"/>
              <a:gd name="connsiteX2" fmla="*/ 3367856 w 6706278"/>
              <a:gd name="connsiteY2" fmla="*/ 1285336 h 1760406"/>
              <a:gd name="connsiteX3" fmla="*/ 5886769 w 6706278"/>
              <a:gd name="connsiteY3" fmla="*/ 267419 h 1760406"/>
              <a:gd name="connsiteX4" fmla="*/ 5610724 w 6706278"/>
              <a:gd name="connsiteY4" fmla="*/ 60385 h 1760406"/>
              <a:gd name="connsiteX5" fmla="*/ 6663146 w 6706278"/>
              <a:gd name="connsiteY5" fmla="*/ 0 h 1760406"/>
              <a:gd name="connsiteX6" fmla="*/ 6706278 w 6706278"/>
              <a:gd name="connsiteY6" fmla="*/ 871268 h 1760406"/>
              <a:gd name="connsiteX7" fmla="*/ 6309463 w 6706278"/>
              <a:gd name="connsiteY7" fmla="*/ 621102 h 1760406"/>
              <a:gd name="connsiteX8" fmla="*/ 4877478 w 6706278"/>
              <a:gd name="connsiteY8" fmla="*/ 1276710 h 1760406"/>
              <a:gd name="connsiteX9" fmla="*/ 3497252 w 6706278"/>
              <a:gd name="connsiteY9" fmla="*/ 1639019 h 1760406"/>
              <a:gd name="connsiteX10" fmla="*/ 38060 w 6706278"/>
              <a:gd name="connsiteY10" fmla="*/ 1751163 h 1760406"/>
              <a:gd name="connsiteX0" fmla="*/ 38060 w 6706278"/>
              <a:gd name="connsiteY0" fmla="*/ 1751163 h 1760406"/>
              <a:gd name="connsiteX1" fmla="*/ 1823727 w 6706278"/>
              <a:gd name="connsiteY1" fmla="*/ 1431985 h 1760406"/>
              <a:gd name="connsiteX2" fmla="*/ 3367856 w 6706278"/>
              <a:gd name="connsiteY2" fmla="*/ 1285336 h 1760406"/>
              <a:gd name="connsiteX3" fmla="*/ 5886769 w 6706278"/>
              <a:gd name="connsiteY3" fmla="*/ 267419 h 1760406"/>
              <a:gd name="connsiteX4" fmla="*/ 5610724 w 6706278"/>
              <a:gd name="connsiteY4" fmla="*/ 60385 h 1760406"/>
              <a:gd name="connsiteX5" fmla="*/ 6663146 w 6706278"/>
              <a:gd name="connsiteY5" fmla="*/ 0 h 1760406"/>
              <a:gd name="connsiteX6" fmla="*/ 6706278 w 6706278"/>
              <a:gd name="connsiteY6" fmla="*/ 871268 h 1760406"/>
              <a:gd name="connsiteX7" fmla="*/ 6309463 w 6706278"/>
              <a:gd name="connsiteY7" fmla="*/ 621102 h 1760406"/>
              <a:gd name="connsiteX8" fmla="*/ 4877478 w 6706278"/>
              <a:gd name="connsiteY8" fmla="*/ 1276710 h 1760406"/>
              <a:gd name="connsiteX9" fmla="*/ 3497252 w 6706278"/>
              <a:gd name="connsiteY9" fmla="*/ 1639019 h 1760406"/>
              <a:gd name="connsiteX10" fmla="*/ 38060 w 6706278"/>
              <a:gd name="connsiteY10" fmla="*/ 1751163 h 1760406"/>
              <a:gd name="connsiteX0" fmla="*/ 38060 w 6706278"/>
              <a:gd name="connsiteY0" fmla="*/ 1751163 h 1760406"/>
              <a:gd name="connsiteX1" fmla="*/ 1823727 w 6706278"/>
              <a:gd name="connsiteY1" fmla="*/ 1431985 h 1760406"/>
              <a:gd name="connsiteX2" fmla="*/ 3367856 w 6706278"/>
              <a:gd name="connsiteY2" fmla="*/ 1285336 h 1760406"/>
              <a:gd name="connsiteX3" fmla="*/ 5886769 w 6706278"/>
              <a:gd name="connsiteY3" fmla="*/ 267419 h 1760406"/>
              <a:gd name="connsiteX4" fmla="*/ 5610724 w 6706278"/>
              <a:gd name="connsiteY4" fmla="*/ 60385 h 1760406"/>
              <a:gd name="connsiteX5" fmla="*/ 6663146 w 6706278"/>
              <a:gd name="connsiteY5" fmla="*/ 0 h 1760406"/>
              <a:gd name="connsiteX6" fmla="*/ 6706278 w 6706278"/>
              <a:gd name="connsiteY6" fmla="*/ 871268 h 1760406"/>
              <a:gd name="connsiteX7" fmla="*/ 6309463 w 6706278"/>
              <a:gd name="connsiteY7" fmla="*/ 621102 h 1760406"/>
              <a:gd name="connsiteX8" fmla="*/ 4877478 w 6706278"/>
              <a:gd name="connsiteY8" fmla="*/ 1276710 h 1760406"/>
              <a:gd name="connsiteX9" fmla="*/ 3497252 w 6706278"/>
              <a:gd name="connsiteY9" fmla="*/ 1639019 h 1760406"/>
              <a:gd name="connsiteX10" fmla="*/ 38060 w 6706278"/>
              <a:gd name="connsiteY10" fmla="*/ 1751163 h 1760406"/>
              <a:gd name="connsiteX0" fmla="*/ 38060 w 6706278"/>
              <a:gd name="connsiteY0" fmla="*/ 1751163 h 1760406"/>
              <a:gd name="connsiteX1" fmla="*/ 1823727 w 6706278"/>
              <a:gd name="connsiteY1" fmla="*/ 1431985 h 1760406"/>
              <a:gd name="connsiteX2" fmla="*/ 4109727 w 6706278"/>
              <a:gd name="connsiteY2" fmla="*/ 1035170 h 1760406"/>
              <a:gd name="connsiteX3" fmla="*/ 5886769 w 6706278"/>
              <a:gd name="connsiteY3" fmla="*/ 267419 h 1760406"/>
              <a:gd name="connsiteX4" fmla="*/ 5610724 w 6706278"/>
              <a:gd name="connsiteY4" fmla="*/ 60385 h 1760406"/>
              <a:gd name="connsiteX5" fmla="*/ 6663146 w 6706278"/>
              <a:gd name="connsiteY5" fmla="*/ 0 h 1760406"/>
              <a:gd name="connsiteX6" fmla="*/ 6706278 w 6706278"/>
              <a:gd name="connsiteY6" fmla="*/ 871268 h 1760406"/>
              <a:gd name="connsiteX7" fmla="*/ 6309463 w 6706278"/>
              <a:gd name="connsiteY7" fmla="*/ 621102 h 1760406"/>
              <a:gd name="connsiteX8" fmla="*/ 4877478 w 6706278"/>
              <a:gd name="connsiteY8" fmla="*/ 1276710 h 1760406"/>
              <a:gd name="connsiteX9" fmla="*/ 3497252 w 6706278"/>
              <a:gd name="connsiteY9" fmla="*/ 1639019 h 1760406"/>
              <a:gd name="connsiteX10" fmla="*/ 38060 w 6706278"/>
              <a:gd name="connsiteY10" fmla="*/ 1751163 h 1760406"/>
              <a:gd name="connsiteX0" fmla="*/ 26406 w 6694624"/>
              <a:gd name="connsiteY0" fmla="*/ 1751163 h 1760406"/>
              <a:gd name="connsiteX1" fmla="*/ 2588450 w 6694624"/>
              <a:gd name="connsiteY1" fmla="*/ 1319842 h 1760406"/>
              <a:gd name="connsiteX2" fmla="*/ 4098073 w 6694624"/>
              <a:gd name="connsiteY2" fmla="*/ 1035170 h 1760406"/>
              <a:gd name="connsiteX3" fmla="*/ 5875115 w 6694624"/>
              <a:gd name="connsiteY3" fmla="*/ 267419 h 1760406"/>
              <a:gd name="connsiteX4" fmla="*/ 5599070 w 6694624"/>
              <a:gd name="connsiteY4" fmla="*/ 60385 h 1760406"/>
              <a:gd name="connsiteX5" fmla="*/ 6651492 w 6694624"/>
              <a:gd name="connsiteY5" fmla="*/ 0 h 1760406"/>
              <a:gd name="connsiteX6" fmla="*/ 6694624 w 6694624"/>
              <a:gd name="connsiteY6" fmla="*/ 871268 h 1760406"/>
              <a:gd name="connsiteX7" fmla="*/ 6297809 w 6694624"/>
              <a:gd name="connsiteY7" fmla="*/ 621102 h 1760406"/>
              <a:gd name="connsiteX8" fmla="*/ 4865824 w 6694624"/>
              <a:gd name="connsiteY8" fmla="*/ 1276710 h 1760406"/>
              <a:gd name="connsiteX9" fmla="*/ 3485598 w 6694624"/>
              <a:gd name="connsiteY9" fmla="*/ 1639019 h 1760406"/>
              <a:gd name="connsiteX10" fmla="*/ 26406 w 6694624"/>
              <a:gd name="connsiteY10" fmla="*/ 1751163 h 1760406"/>
              <a:gd name="connsiteX0" fmla="*/ 26406 w 6694624"/>
              <a:gd name="connsiteY0" fmla="*/ 1751163 h 1760406"/>
              <a:gd name="connsiteX1" fmla="*/ 2588450 w 6694624"/>
              <a:gd name="connsiteY1" fmla="*/ 1319842 h 1760406"/>
              <a:gd name="connsiteX2" fmla="*/ 4089447 w 6694624"/>
              <a:gd name="connsiteY2" fmla="*/ 1121435 h 1760406"/>
              <a:gd name="connsiteX3" fmla="*/ 5875115 w 6694624"/>
              <a:gd name="connsiteY3" fmla="*/ 267419 h 1760406"/>
              <a:gd name="connsiteX4" fmla="*/ 5599070 w 6694624"/>
              <a:gd name="connsiteY4" fmla="*/ 60385 h 1760406"/>
              <a:gd name="connsiteX5" fmla="*/ 6651492 w 6694624"/>
              <a:gd name="connsiteY5" fmla="*/ 0 h 1760406"/>
              <a:gd name="connsiteX6" fmla="*/ 6694624 w 6694624"/>
              <a:gd name="connsiteY6" fmla="*/ 871268 h 1760406"/>
              <a:gd name="connsiteX7" fmla="*/ 6297809 w 6694624"/>
              <a:gd name="connsiteY7" fmla="*/ 621102 h 1760406"/>
              <a:gd name="connsiteX8" fmla="*/ 4865824 w 6694624"/>
              <a:gd name="connsiteY8" fmla="*/ 1276710 h 1760406"/>
              <a:gd name="connsiteX9" fmla="*/ 3485598 w 6694624"/>
              <a:gd name="connsiteY9" fmla="*/ 1639019 h 1760406"/>
              <a:gd name="connsiteX10" fmla="*/ 26406 w 6694624"/>
              <a:gd name="connsiteY10" fmla="*/ 1751163 h 1760406"/>
              <a:gd name="connsiteX0" fmla="*/ 26406 w 6694624"/>
              <a:gd name="connsiteY0" fmla="*/ 1751163 h 1760406"/>
              <a:gd name="connsiteX1" fmla="*/ 2588450 w 6694624"/>
              <a:gd name="connsiteY1" fmla="*/ 1319842 h 1760406"/>
              <a:gd name="connsiteX2" fmla="*/ 4072194 w 6694624"/>
              <a:gd name="connsiteY2" fmla="*/ 1069676 h 1760406"/>
              <a:gd name="connsiteX3" fmla="*/ 5875115 w 6694624"/>
              <a:gd name="connsiteY3" fmla="*/ 267419 h 1760406"/>
              <a:gd name="connsiteX4" fmla="*/ 5599070 w 6694624"/>
              <a:gd name="connsiteY4" fmla="*/ 60385 h 1760406"/>
              <a:gd name="connsiteX5" fmla="*/ 6651492 w 6694624"/>
              <a:gd name="connsiteY5" fmla="*/ 0 h 1760406"/>
              <a:gd name="connsiteX6" fmla="*/ 6694624 w 6694624"/>
              <a:gd name="connsiteY6" fmla="*/ 871268 h 1760406"/>
              <a:gd name="connsiteX7" fmla="*/ 6297809 w 6694624"/>
              <a:gd name="connsiteY7" fmla="*/ 621102 h 1760406"/>
              <a:gd name="connsiteX8" fmla="*/ 4865824 w 6694624"/>
              <a:gd name="connsiteY8" fmla="*/ 1276710 h 1760406"/>
              <a:gd name="connsiteX9" fmla="*/ 3485598 w 6694624"/>
              <a:gd name="connsiteY9" fmla="*/ 1639019 h 1760406"/>
              <a:gd name="connsiteX10" fmla="*/ 26406 w 6694624"/>
              <a:gd name="connsiteY10" fmla="*/ 1751163 h 1760406"/>
              <a:gd name="connsiteX0" fmla="*/ 0 w 6668218"/>
              <a:gd name="connsiteY0" fmla="*/ 1751163 h 1760406"/>
              <a:gd name="connsiteX1" fmla="*/ 2510285 w 6668218"/>
              <a:gd name="connsiteY1" fmla="*/ 1414732 h 1760406"/>
              <a:gd name="connsiteX2" fmla="*/ 4045788 w 6668218"/>
              <a:gd name="connsiteY2" fmla="*/ 1069676 h 1760406"/>
              <a:gd name="connsiteX3" fmla="*/ 5848709 w 6668218"/>
              <a:gd name="connsiteY3" fmla="*/ 267419 h 1760406"/>
              <a:gd name="connsiteX4" fmla="*/ 5572664 w 6668218"/>
              <a:gd name="connsiteY4" fmla="*/ 60385 h 1760406"/>
              <a:gd name="connsiteX5" fmla="*/ 6625086 w 6668218"/>
              <a:gd name="connsiteY5" fmla="*/ 0 h 1760406"/>
              <a:gd name="connsiteX6" fmla="*/ 6668218 w 6668218"/>
              <a:gd name="connsiteY6" fmla="*/ 871268 h 1760406"/>
              <a:gd name="connsiteX7" fmla="*/ 6271403 w 6668218"/>
              <a:gd name="connsiteY7" fmla="*/ 621102 h 1760406"/>
              <a:gd name="connsiteX8" fmla="*/ 4839418 w 6668218"/>
              <a:gd name="connsiteY8" fmla="*/ 1276710 h 1760406"/>
              <a:gd name="connsiteX9" fmla="*/ 3459192 w 6668218"/>
              <a:gd name="connsiteY9" fmla="*/ 1639019 h 1760406"/>
              <a:gd name="connsiteX10" fmla="*/ 0 w 6668218"/>
              <a:gd name="connsiteY10" fmla="*/ 1751163 h 1760406"/>
              <a:gd name="connsiteX0" fmla="*/ 0 w 6668218"/>
              <a:gd name="connsiteY0" fmla="*/ 1751163 h 1756128"/>
              <a:gd name="connsiteX1" fmla="*/ 2510285 w 6668218"/>
              <a:gd name="connsiteY1" fmla="*/ 1414732 h 1756128"/>
              <a:gd name="connsiteX2" fmla="*/ 4045788 w 6668218"/>
              <a:gd name="connsiteY2" fmla="*/ 1069676 h 1756128"/>
              <a:gd name="connsiteX3" fmla="*/ 5848709 w 6668218"/>
              <a:gd name="connsiteY3" fmla="*/ 267419 h 1756128"/>
              <a:gd name="connsiteX4" fmla="*/ 5572664 w 6668218"/>
              <a:gd name="connsiteY4" fmla="*/ 60385 h 1756128"/>
              <a:gd name="connsiteX5" fmla="*/ 6625086 w 6668218"/>
              <a:gd name="connsiteY5" fmla="*/ 0 h 1756128"/>
              <a:gd name="connsiteX6" fmla="*/ 6668218 w 6668218"/>
              <a:gd name="connsiteY6" fmla="*/ 871268 h 1756128"/>
              <a:gd name="connsiteX7" fmla="*/ 6271403 w 6668218"/>
              <a:gd name="connsiteY7" fmla="*/ 621102 h 1756128"/>
              <a:gd name="connsiteX8" fmla="*/ 4839418 w 6668218"/>
              <a:gd name="connsiteY8" fmla="*/ 1276710 h 1756128"/>
              <a:gd name="connsiteX9" fmla="*/ 3597214 w 6668218"/>
              <a:gd name="connsiteY9" fmla="*/ 1552755 h 1756128"/>
              <a:gd name="connsiteX10" fmla="*/ 0 w 6668218"/>
              <a:gd name="connsiteY10" fmla="*/ 1751163 h 1756128"/>
              <a:gd name="connsiteX0" fmla="*/ 0 w 6668218"/>
              <a:gd name="connsiteY0" fmla="*/ 1751163 h 1770814"/>
              <a:gd name="connsiteX1" fmla="*/ 2510285 w 6668218"/>
              <a:gd name="connsiteY1" fmla="*/ 1414732 h 1770814"/>
              <a:gd name="connsiteX2" fmla="*/ 4045788 w 6668218"/>
              <a:gd name="connsiteY2" fmla="*/ 1069676 h 1770814"/>
              <a:gd name="connsiteX3" fmla="*/ 5848709 w 6668218"/>
              <a:gd name="connsiteY3" fmla="*/ 267419 h 1770814"/>
              <a:gd name="connsiteX4" fmla="*/ 5572664 w 6668218"/>
              <a:gd name="connsiteY4" fmla="*/ 60385 h 1770814"/>
              <a:gd name="connsiteX5" fmla="*/ 6625086 w 6668218"/>
              <a:gd name="connsiteY5" fmla="*/ 0 h 1770814"/>
              <a:gd name="connsiteX6" fmla="*/ 6668218 w 6668218"/>
              <a:gd name="connsiteY6" fmla="*/ 871268 h 1770814"/>
              <a:gd name="connsiteX7" fmla="*/ 6271403 w 6668218"/>
              <a:gd name="connsiteY7" fmla="*/ 621102 h 1770814"/>
              <a:gd name="connsiteX8" fmla="*/ 4839418 w 6668218"/>
              <a:gd name="connsiteY8" fmla="*/ 1276710 h 1770814"/>
              <a:gd name="connsiteX9" fmla="*/ 3381554 w 6668218"/>
              <a:gd name="connsiteY9" fmla="*/ 1699404 h 1770814"/>
              <a:gd name="connsiteX10" fmla="*/ 0 w 6668218"/>
              <a:gd name="connsiteY10" fmla="*/ 1751163 h 1770814"/>
              <a:gd name="connsiteX0" fmla="*/ 0 w 6668218"/>
              <a:gd name="connsiteY0" fmla="*/ 1751163 h 1770814"/>
              <a:gd name="connsiteX1" fmla="*/ 2510285 w 6668218"/>
              <a:gd name="connsiteY1" fmla="*/ 1414732 h 1770814"/>
              <a:gd name="connsiteX2" fmla="*/ 3735237 w 6668218"/>
              <a:gd name="connsiteY2" fmla="*/ 1268084 h 1770814"/>
              <a:gd name="connsiteX3" fmla="*/ 5848709 w 6668218"/>
              <a:gd name="connsiteY3" fmla="*/ 267419 h 1770814"/>
              <a:gd name="connsiteX4" fmla="*/ 5572664 w 6668218"/>
              <a:gd name="connsiteY4" fmla="*/ 60385 h 1770814"/>
              <a:gd name="connsiteX5" fmla="*/ 6625086 w 6668218"/>
              <a:gd name="connsiteY5" fmla="*/ 0 h 1770814"/>
              <a:gd name="connsiteX6" fmla="*/ 6668218 w 6668218"/>
              <a:gd name="connsiteY6" fmla="*/ 871268 h 1770814"/>
              <a:gd name="connsiteX7" fmla="*/ 6271403 w 6668218"/>
              <a:gd name="connsiteY7" fmla="*/ 621102 h 1770814"/>
              <a:gd name="connsiteX8" fmla="*/ 4839418 w 6668218"/>
              <a:gd name="connsiteY8" fmla="*/ 1276710 h 1770814"/>
              <a:gd name="connsiteX9" fmla="*/ 3381554 w 6668218"/>
              <a:gd name="connsiteY9" fmla="*/ 1699404 h 1770814"/>
              <a:gd name="connsiteX10" fmla="*/ 0 w 6668218"/>
              <a:gd name="connsiteY10" fmla="*/ 1751163 h 1770814"/>
              <a:gd name="connsiteX0" fmla="*/ 0 w 6668218"/>
              <a:gd name="connsiteY0" fmla="*/ 1751163 h 1770814"/>
              <a:gd name="connsiteX1" fmla="*/ 1966821 w 6668218"/>
              <a:gd name="connsiteY1" fmla="*/ 1544128 h 1770814"/>
              <a:gd name="connsiteX2" fmla="*/ 3735237 w 6668218"/>
              <a:gd name="connsiteY2" fmla="*/ 1268084 h 1770814"/>
              <a:gd name="connsiteX3" fmla="*/ 5848709 w 6668218"/>
              <a:gd name="connsiteY3" fmla="*/ 267419 h 1770814"/>
              <a:gd name="connsiteX4" fmla="*/ 5572664 w 6668218"/>
              <a:gd name="connsiteY4" fmla="*/ 60385 h 1770814"/>
              <a:gd name="connsiteX5" fmla="*/ 6625086 w 6668218"/>
              <a:gd name="connsiteY5" fmla="*/ 0 h 1770814"/>
              <a:gd name="connsiteX6" fmla="*/ 6668218 w 6668218"/>
              <a:gd name="connsiteY6" fmla="*/ 871268 h 1770814"/>
              <a:gd name="connsiteX7" fmla="*/ 6271403 w 6668218"/>
              <a:gd name="connsiteY7" fmla="*/ 621102 h 1770814"/>
              <a:gd name="connsiteX8" fmla="*/ 4839418 w 6668218"/>
              <a:gd name="connsiteY8" fmla="*/ 1276710 h 1770814"/>
              <a:gd name="connsiteX9" fmla="*/ 3381554 w 6668218"/>
              <a:gd name="connsiteY9" fmla="*/ 1699404 h 1770814"/>
              <a:gd name="connsiteX10" fmla="*/ 0 w 6668218"/>
              <a:gd name="connsiteY10" fmla="*/ 1751163 h 1770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8218" h="1770814">
                <a:moveTo>
                  <a:pt x="0" y="1751163"/>
                </a:moveTo>
                <a:lnTo>
                  <a:pt x="1966821" y="1544128"/>
                </a:lnTo>
                <a:cubicBezTo>
                  <a:pt x="2521787" y="1466490"/>
                  <a:pt x="3039373" y="1454990"/>
                  <a:pt x="3735237" y="1268084"/>
                </a:cubicBezTo>
                <a:cubicBezTo>
                  <a:pt x="4431101" y="1081178"/>
                  <a:pt x="5474898" y="471578"/>
                  <a:pt x="5848709" y="267419"/>
                </a:cubicBezTo>
                <a:lnTo>
                  <a:pt x="5572664" y="60385"/>
                </a:lnTo>
                <a:lnTo>
                  <a:pt x="6625086" y="0"/>
                </a:lnTo>
                <a:lnTo>
                  <a:pt x="6668218" y="871268"/>
                </a:lnTo>
                <a:lnTo>
                  <a:pt x="6271403" y="621102"/>
                </a:lnTo>
                <a:cubicBezTo>
                  <a:pt x="5966603" y="688676"/>
                  <a:pt x="5308120" y="1107057"/>
                  <a:pt x="4839418" y="1276710"/>
                </a:cubicBezTo>
                <a:cubicBezTo>
                  <a:pt x="4370716" y="1446363"/>
                  <a:pt x="4188124" y="1620329"/>
                  <a:pt x="3381554" y="1699404"/>
                </a:cubicBezTo>
                <a:cubicBezTo>
                  <a:pt x="2574984" y="1778480"/>
                  <a:pt x="278921" y="1785669"/>
                  <a:pt x="0" y="1751163"/>
                </a:cubicBezTo>
                <a:close/>
              </a:path>
            </a:pathLst>
          </a:custGeom>
          <a:solidFill>
            <a:srgbClr val="FFC000"/>
          </a:solidFill>
          <a:ln w="57150">
            <a:solidFill>
              <a:schemeClr val="accent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40" tIns="40820" rIns="81640" bIns="40820" rtlCol="0" anchor="ctr"/>
          <a:lstStyle/>
          <a:p>
            <a:pPr algn="ctr"/>
            <a:endParaRPr lang="en-US"/>
          </a:p>
        </p:txBody>
      </p:sp>
      <p:sp>
        <p:nvSpPr>
          <p:cNvPr id="30" name="Rectangle 10"/>
          <p:cNvSpPr/>
          <p:nvPr/>
        </p:nvSpPr>
        <p:spPr>
          <a:xfrm>
            <a:off x="7240613" y="2773402"/>
            <a:ext cx="1537045" cy="467158"/>
          </a:xfrm>
          <a:prstGeom prst="rect">
            <a:avLst/>
          </a:prstGeom>
          <a:noFill/>
        </p:spPr>
        <p:txBody>
          <a:bodyPr wrap="none" lIns="81640" tIns="40820" rIns="81640" bIns="408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500" b="1" dirty="0">
                <a:ln w="11430"/>
                <a:solidFill>
                  <a:srgbClr val="D6A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Dumb Pipe</a:t>
            </a:r>
          </a:p>
        </p:txBody>
      </p:sp>
      <p:sp>
        <p:nvSpPr>
          <p:cNvPr id="32" name="Segnaposto contenuto 1"/>
          <p:cNvSpPr txBox="1">
            <a:spLocks/>
          </p:cNvSpPr>
          <p:nvPr/>
        </p:nvSpPr>
        <p:spPr>
          <a:xfrm>
            <a:off x="1" y="2729544"/>
            <a:ext cx="1632135" cy="868320"/>
          </a:xfrm>
          <a:prstGeom prst="rect">
            <a:avLst/>
          </a:prstGeom>
        </p:spPr>
        <p:txBody>
          <a:bodyPr lIns="81640" tIns="40820" rIns="81640" bIns="40820"/>
          <a:lstStyle/>
          <a:p>
            <a:pPr marL="161579" indent="-161579" defTabSz="816400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200" kern="0">
                <a:latin typeface="Calibri" pitchFamily="34" charset="0"/>
                <a:cs typeface="Calibri" pitchFamily="34" charset="0"/>
              </a:rPr>
              <a:t>Only phone call</a:t>
            </a:r>
          </a:p>
          <a:p>
            <a:pPr marL="161579" indent="-161579" defTabSz="816400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200" kern="0">
                <a:latin typeface="Calibri" pitchFamily="34" charset="0"/>
                <a:cs typeface="Calibri" pitchFamily="34" charset="0"/>
              </a:rPr>
              <a:t>The whole  chain under control</a:t>
            </a:r>
          </a:p>
          <a:p>
            <a:pPr marL="161579" indent="-161579" defTabSz="816400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200" kern="0">
                <a:latin typeface="Calibri" pitchFamily="34" charset="0"/>
                <a:cs typeface="Calibri" pitchFamily="34" charset="0"/>
              </a:rPr>
              <a:t>No competition</a:t>
            </a:r>
            <a:endParaRPr lang="en-US" sz="1200" kern="0"/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710" y="3709586"/>
            <a:ext cx="761114" cy="468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Rectangle 17"/>
          <p:cNvSpPr/>
          <p:nvPr/>
        </p:nvSpPr>
        <p:spPr>
          <a:xfrm>
            <a:off x="435811" y="2258820"/>
            <a:ext cx="530359" cy="467158"/>
          </a:xfrm>
          <a:prstGeom prst="rect">
            <a:avLst/>
          </a:prstGeom>
          <a:noFill/>
        </p:spPr>
        <p:txBody>
          <a:bodyPr wrap="none" lIns="81640" tIns="40820" rIns="81640" bIns="408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500" b="1">
                <a:ln w="11430"/>
                <a:solidFill>
                  <a:srgbClr val="D6A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‘80</a:t>
            </a:r>
          </a:p>
        </p:txBody>
      </p:sp>
      <p:pic>
        <p:nvPicPr>
          <p:cNvPr id="46" name="Picture 2" descr="http://4.bp.blogspot.com/-RWokukjwvzQ/UN8mjdKMgII/AAAAAAAAAKw/RsToCX-NozE/s1600/DSC02957.jpe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BEE1F5"/>
              </a:clrFrom>
              <a:clrTo>
                <a:srgbClr val="BEE1F5">
                  <a:alpha val="0"/>
                </a:srgbClr>
              </a:clrTo>
            </a:clrChange>
          </a:blip>
          <a:srcRect l="14173" r="16535"/>
          <a:stretch>
            <a:fillRect/>
          </a:stretch>
        </p:blipFill>
        <p:spPr bwMode="auto">
          <a:xfrm>
            <a:off x="501079" y="3785592"/>
            <a:ext cx="633618" cy="514350"/>
          </a:xfrm>
          <a:prstGeom prst="rect">
            <a:avLst/>
          </a:prstGeom>
          <a:noFill/>
        </p:spPr>
      </p:pic>
      <p:sp>
        <p:nvSpPr>
          <p:cNvPr id="51" name="Segnaposto contenuto 1"/>
          <p:cNvSpPr txBox="1">
            <a:spLocks/>
          </p:cNvSpPr>
          <p:nvPr/>
        </p:nvSpPr>
        <p:spPr>
          <a:xfrm>
            <a:off x="1632136" y="2532653"/>
            <a:ext cx="2147777" cy="807158"/>
          </a:xfrm>
          <a:prstGeom prst="rect">
            <a:avLst/>
          </a:prstGeom>
        </p:spPr>
        <p:txBody>
          <a:bodyPr lIns="81640" tIns="40820" rIns="81640" bIns="40820"/>
          <a:lstStyle/>
          <a:p>
            <a:pPr marL="161579" indent="-161579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</a:pPr>
            <a:r>
              <a:rPr lang="en-US" sz="1200">
                <a:latin typeface="Calibri" pitchFamily="34" charset="0"/>
                <a:cs typeface="Calibri" pitchFamily="34" charset="0"/>
              </a:rPr>
              <a:t>Mobile, SMS, IN and VAS</a:t>
            </a:r>
          </a:p>
          <a:p>
            <a:pPr marL="161579" indent="-161579" defTabSz="816400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200" kern="0">
                <a:latin typeface="Calibri" pitchFamily="34" charset="0"/>
                <a:cs typeface="Calibri" pitchFamily="34" charset="0"/>
              </a:rPr>
              <a:t>The whole  chain under control</a:t>
            </a:r>
          </a:p>
          <a:p>
            <a:pPr marL="161579" indent="-161579" defTabSz="816400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200" kern="0">
                <a:latin typeface="Calibri" pitchFamily="34" charset="0"/>
                <a:cs typeface="Calibri" pitchFamily="34" charset="0"/>
              </a:rPr>
              <a:t>Competition among operators</a:t>
            </a:r>
          </a:p>
          <a:p>
            <a:pPr defTabSz="816400">
              <a:spcAft>
                <a:spcPct val="40000"/>
              </a:spcAft>
              <a:buClr>
                <a:srgbClr val="FF0000"/>
              </a:buClr>
              <a:buSzPct val="50000"/>
              <a:defRPr/>
            </a:pPr>
            <a:r>
              <a:rPr lang="en-US" sz="1200" kern="0"/>
              <a:t> </a:t>
            </a:r>
          </a:p>
          <a:p>
            <a:pPr defTabSz="816400">
              <a:spcAft>
                <a:spcPct val="40000"/>
              </a:spcAft>
              <a:buClr>
                <a:srgbClr val="FF0000"/>
              </a:buClr>
              <a:buSzPct val="50000"/>
              <a:defRPr/>
            </a:pPr>
            <a:endParaRPr lang="en-US" sz="1200" kern="0"/>
          </a:p>
        </p:txBody>
      </p:sp>
      <p:sp>
        <p:nvSpPr>
          <p:cNvPr id="52" name="Rectangle 18"/>
          <p:cNvSpPr/>
          <p:nvPr/>
        </p:nvSpPr>
        <p:spPr>
          <a:xfrm>
            <a:off x="2308234" y="2031691"/>
            <a:ext cx="530359" cy="467158"/>
          </a:xfrm>
          <a:prstGeom prst="rect">
            <a:avLst/>
          </a:prstGeom>
          <a:noFill/>
        </p:spPr>
        <p:txBody>
          <a:bodyPr wrap="none" lIns="81640" tIns="40820" rIns="81640" bIns="408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500" b="1">
                <a:ln w="11430"/>
                <a:solidFill>
                  <a:srgbClr val="D6A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‘90</a:t>
            </a:r>
          </a:p>
        </p:txBody>
      </p:sp>
      <p:sp>
        <p:nvSpPr>
          <p:cNvPr id="53" name="Segnaposto contenuto 1"/>
          <p:cNvSpPr txBox="1">
            <a:spLocks/>
          </p:cNvSpPr>
          <p:nvPr/>
        </p:nvSpPr>
        <p:spPr>
          <a:xfrm>
            <a:off x="3621038" y="2247714"/>
            <a:ext cx="1887067" cy="807158"/>
          </a:xfrm>
          <a:prstGeom prst="rect">
            <a:avLst/>
          </a:prstGeom>
        </p:spPr>
        <p:txBody>
          <a:bodyPr lIns="81640" tIns="40820" rIns="81640" bIns="40820"/>
          <a:lstStyle/>
          <a:p>
            <a:pPr marL="161579" indent="-161579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</a:pPr>
            <a:r>
              <a:rPr lang="en-US" sz="1200" dirty="0">
                <a:latin typeface="Calibri" pitchFamily="34" charset="0"/>
                <a:cs typeface="Calibri" pitchFamily="34" charset="0"/>
              </a:rPr>
              <a:t>Data explosion</a:t>
            </a:r>
          </a:p>
          <a:p>
            <a:pPr marL="161579" indent="-161579" defTabSz="816400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200" kern="0" dirty="0">
                <a:latin typeface="Calibri" pitchFamily="34" charset="0"/>
                <a:cs typeface="Calibri" pitchFamily="34" charset="0"/>
              </a:rPr>
              <a:t>The whole  chain under control</a:t>
            </a:r>
          </a:p>
          <a:p>
            <a:pPr marL="161579" indent="-161579" defTabSz="816400">
              <a:spcAft>
                <a:spcPct val="4000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200" kern="0" dirty="0">
                <a:latin typeface="Calibri" pitchFamily="34" charset="0"/>
                <a:cs typeface="Calibri" pitchFamily="34" charset="0"/>
              </a:rPr>
              <a:t>Competition among operators increases</a:t>
            </a:r>
          </a:p>
        </p:txBody>
      </p:sp>
      <p:sp>
        <p:nvSpPr>
          <p:cNvPr id="54" name="Rectangle 21"/>
          <p:cNvSpPr/>
          <p:nvPr/>
        </p:nvSpPr>
        <p:spPr>
          <a:xfrm>
            <a:off x="3992765" y="1599643"/>
            <a:ext cx="748368" cy="467158"/>
          </a:xfrm>
          <a:prstGeom prst="rect">
            <a:avLst/>
          </a:prstGeom>
          <a:noFill/>
        </p:spPr>
        <p:txBody>
          <a:bodyPr wrap="none" lIns="81640" tIns="40820" rIns="81640" bIns="408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500" b="1">
                <a:ln w="11430"/>
                <a:solidFill>
                  <a:srgbClr val="D6A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2000</a:t>
            </a:r>
          </a:p>
        </p:txBody>
      </p:sp>
      <p:sp>
        <p:nvSpPr>
          <p:cNvPr id="55" name="Rectangle 23"/>
          <p:cNvSpPr/>
          <p:nvPr/>
        </p:nvSpPr>
        <p:spPr>
          <a:xfrm>
            <a:off x="932739" y="4515712"/>
            <a:ext cx="6303558" cy="270284"/>
          </a:xfrm>
          <a:prstGeom prst="rect">
            <a:avLst/>
          </a:prstGeom>
        </p:spPr>
        <p:txBody>
          <a:bodyPr lIns="81640" tIns="40820" rIns="81640" bIns="40820">
            <a:prstTxWarp prst="textChevronInverted">
              <a:avLst>
                <a:gd name="adj" fmla="val 50000"/>
              </a:avLst>
            </a:prstTxWarp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ASSET: Network, Billing, Customer care, CRM,  Identity and Authentication, Security</a:t>
            </a:r>
          </a:p>
        </p:txBody>
      </p:sp>
      <p:sp>
        <p:nvSpPr>
          <p:cNvPr id="56" name="Rectangle 28"/>
          <p:cNvSpPr/>
          <p:nvPr/>
        </p:nvSpPr>
        <p:spPr>
          <a:xfrm rot="20070493">
            <a:off x="5725701" y="3633561"/>
            <a:ext cx="1421302" cy="267103"/>
          </a:xfrm>
          <a:prstGeom prst="rect">
            <a:avLst/>
          </a:prstGeom>
        </p:spPr>
        <p:txBody>
          <a:bodyPr wrap="square" lIns="81640" tIns="40820" rIns="81640" bIns="40820">
            <a:spAutoFit/>
          </a:bodyPr>
          <a:lstStyle/>
          <a:p>
            <a:r>
              <a:rPr lang="en-US" sz="1200" i="1"/>
              <a:t>The inertial way</a:t>
            </a:r>
          </a:p>
        </p:txBody>
      </p:sp>
      <p:pic>
        <p:nvPicPr>
          <p:cNvPr id="57" name="Picture 5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9" y="3390117"/>
            <a:ext cx="820999" cy="531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Title 6"/>
          <p:cNvSpPr txBox="1">
            <a:spLocks/>
          </p:cNvSpPr>
          <p:nvPr/>
        </p:nvSpPr>
        <p:spPr>
          <a:xfrm>
            <a:off x="966170" y="34811"/>
            <a:ext cx="8229600" cy="857250"/>
          </a:xfrm>
          <a:prstGeom prst="rect">
            <a:avLst/>
          </a:prstGeom>
        </p:spPr>
        <p:txBody>
          <a:bodyPr vert="horz" lIns="91420" tIns="45710" rIns="91420" bIns="45710" rtlCol="0" anchor="ctr">
            <a:noAutofit/>
          </a:bodyPr>
          <a:lstStyle>
            <a:lvl1pPr algn="ctr" defTabSz="457104" rtl="0" eaLnBrk="1" latinLnBrk="0" hangingPunct="1"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cap="none" dirty="0" smtClean="0"/>
              <a:t>New </a:t>
            </a:r>
            <a:r>
              <a:rPr lang="en-US" sz="2400" cap="none" dirty="0"/>
              <a:t>m</a:t>
            </a:r>
            <a:r>
              <a:rPr lang="en-US" sz="2400" cap="none" dirty="0" smtClean="0"/>
              <a:t>odels </a:t>
            </a:r>
            <a:r>
              <a:rPr lang="en-US" sz="2400" cap="none" dirty="0"/>
              <a:t>and S</a:t>
            </a:r>
            <a:r>
              <a:rPr lang="en-US" sz="2400" cap="none" dirty="0" smtClean="0"/>
              <a:t>mart </a:t>
            </a:r>
            <a:r>
              <a:rPr lang="en-US" sz="2400" cap="none" dirty="0"/>
              <a:t>T</a:t>
            </a:r>
            <a:r>
              <a:rPr lang="en-US" sz="2400" cap="none" dirty="0" smtClean="0"/>
              <a:t>echnologies</a:t>
            </a:r>
            <a:endParaRPr lang="en-US" sz="2400" cap="none" dirty="0"/>
          </a:p>
        </p:txBody>
      </p:sp>
    </p:spTree>
    <p:extLst>
      <p:ext uri="{BB962C8B-B14F-4D97-AF65-F5344CB8AC3E}">
        <p14:creationId xmlns:p14="http://schemas.microsoft.com/office/powerpoint/2010/main" val="178182039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information in this presentation is public.     |     Copyright © 2014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9F4819-889C-46A3-ABDF-6E6B594B5861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130053" y="1520793"/>
            <a:ext cx="2719754" cy="49236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Application Layer</a:t>
            </a: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130053" y="2528978"/>
            <a:ext cx="2719754" cy="49236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Control Layer</a:t>
            </a: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130053" y="3537163"/>
            <a:ext cx="2719754" cy="49236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Network Layer</a:t>
            </a:r>
            <a:endParaRPr lang="en-US"/>
          </a:p>
        </p:txBody>
      </p:sp>
      <p:sp>
        <p:nvSpPr>
          <p:cNvPr id="9" name="Left Brace 8"/>
          <p:cNvSpPr/>
          <p:nvPr/>
        </p:nvSpPr>
        <p:spPr>
          <a:xfrm>
            <a:off x="2227385" y="1520793"/>
            <a:ext cx="586153" cy="2508739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55785" y="2451996"/>
            <a:ext cx="1159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mtClean="0"/>
              <a:t>Operator </a:t>
            </a:r>
          </a:p>
          <a:p>
            <a:pPr algn="ctr"/>
            <a:r>
              <a:rPr lang="en-US" smtClean="0"/>
              <a:t>business</a:t>
            </a:r>
            <a:endParaRPr lang="en-US"/>
          </a:p>
        </p:txBody>
      </p:sp>
      <p:sp>
        <p:nvSpPr>
          <p:cNvPr id="12" name="Left Brace 11"/>
          <p:cNvSpPr/>
          <p:nvPr/>
        </p:nvSpPr>
        <p:spPr>
          <a:xfrm flipH="1">
            <a:off x="6213205" y="1520794"/>
            <a:ext cx="586153" cy="1577534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194861" y="1986395"/>
            <a:ext cx="10951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mtClean="0"/>
              <a:t>OTT</a:t>
            </a:r>
          </a:p>
          <a:p>
            <a:pPr algn="ctr"/>
            <a:r>
              <a:rPr lang="en-US" smtClean="0"/>
              <a:t>business</a:t>
            </a:r>
            <a:endParaRPr lang="en-US"/>
          </a:p>
        </p:txBody>
      </p:sp>
      <p:pic>
        <p:nvPicPr>
          <p:cNvPr id="14" name="Picture 34" descr="het-duwen-thumb156465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8530" y="2882341"/>
            <a:ext cx="981656" cy="1309644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/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457202" y="76721"/>
            <a:ext cx="8229600" cy="857250"/>
          </a:xfrm>
          <a:prstGeom prst="rect">
            <a:avLst/>
          </a:prstGeom>
        </p:spPr>
        <p:txBody>
          <a:bodyPr vert="horz" lIns="91420" tIns="45710" rIns="91420" bIns="45710" rtlCol="0" anchor="ctr">
            <a:noAutofit/>
          </a:bodyPr>
          <a:lstStyle>
            <a:lvl1pPr algn="ctr" defTabSz="457104" rtl="0" eaLnBrk="1" latinLnBrk="0" hangingPunct="1">
              <a:spcBef>
                <a:spcPct val="0"/>
              </a:spcBef>
              <a:buNone/>
              <a:defRPr sz="2400" b="1" i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It is a </a:t>
            </a:r>
            <a:r>
              <a:rPr lang="en-US" dirty="0"/>
              <a:t>m</a:t>
            </a:r>
            <a:r>
              <a:rPr lang="en-US" dirty="0" smtClean="0"/>
              <a:t>atter of </a:t>
            </a:r>
            <a:r>
              <a:rPr lang="en-US" dirty="0"/>
              <a:t>b</a:t>
            </a:r>
            <a:r>
              <a:rPr lang="en-US" dirty="0" smtClean="0"/>
              <a:t>usiness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383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information in this presentation is public.     |     Copyright © 2014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9F4819-889C-46A3-ABDF-6E6B594B5861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2050" name="Picture 2" descr="http://static.techarena.it/wp-content/uploads/2013/06/smartphone-ap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550" y="1155876"/>
            <a:ext cx="5331688" cy="319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51387" y="76721"/>
            <a:ext cx="8229600" cy="857250"/>
          </a:xfrm>
          <a:prstGeom prst="rect">
            <a:avLst/>
          </a:prstGeom>
        </p:spPr>
        <p:txBody>
          <a:bodyPr vert="horz" lIns="91420" tIns="45710" rIns="91420" bIns="45710" rtlCol="0" anchor="ctr">
            <a:noAutofit/>
          </a:bodyPr>
          <a:lstStyle>
            <a:lvl1pPr algn="ctr" defTabSz="457104" rtl="0" eaLnBrk="1" latinLnBrk="0" hangingPunct="1">
              <a:spcBef>
                <a:spcPct val="0"/>
              </a:spcBef>
              <a:buNone/>
              <a:defRPr sz="2400" b="1" i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And OTTs </a:t>
            </a:r>
            <a:r>
              <a:rPr lang="en-US" dirty="0"/>
              <a:t>c</a:t>
            </a:r>
            <a:r>
              <a:rPr lang="en-US" dirty="0" smtClean="0"/>
              <a:t>reated their own business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613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half" idx="4294967295"/>
          </p:nvPr>
        </p:nvSpPr>
        <p:spPr>
          <a:xfrm>
            <a:off x="4720834" y="1605763"/>
            <a:ext cx="3934804" cy="2786838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17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cs typeface="Calibri" pitchFamily="34" charset="0"/>
              </a:rPr>
              <a:t>Smart pipe</a:t>
            </a:r>
          </a:p>
          <a:p>
            <a:pPr marL="0" indent="0" algn="ctr">
              <a:buNone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Integrated broadband network, </a:t>
            </a:r>
            <a:r>
              <a:rPr lang="en-US" sz="1700" dirty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Full IP, </a:t>
            </a:r>
            <a:r>
              <a:rPr lang="en-US" sz="17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Single Identity</a:t>
            </a:r>
            <a:r>
              <a:rPr lang="en-US" sz="14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Traffic management </a:t>
            </a:r>
            <a:r>
              <a:rPr lang="en-US" sz="1400" dirty="0">
                <a:latin typeface="Calibri" pitchFamily="34" charset="0"/>
                <a:cs typeface="Calibri" pitchFamily="34" charset="0"/>
              </a:rPr>
              <a:t>(policy control and deep-packet inspection), 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E2E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QoS</a:t>
            </a:r>
            <a:r>
              <a:rPr lang="en-US" sz="1700" dirty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Differentiated quality</a:t>
            </a:r>
            <a:r>
              <a:rPr lang="en-US" sz="14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1600" dirty="0">
                <a:latin typeface="Calibri" pitchFamily="34" charset="0"/>
                <a:cs typeface="Calibri" pitchFamily="34" charset="0"/>
              </a:rPr>
              <a:t>Smart radio a</a:t>
            </a:r>
            <a:r>
              <a:rPr lang="en-US" sz="1400" dirty="0">
                <a:latin typeface="Calibri" pitchFamily="34" charset="0"/>
                <a:cs typeface="Calibri" pitchFamily="34" charset="0"/>
              </a:rPr>
              <a:t>ccess, Heterogeneous networks,  Content distribution (Multicast, CDN), </a:t>
            </a:r>
            <a:r>
              <a:rPr lang="en-US" sz="1600" dirty="0">
                <a:latin typeface="Calibri" pitchFamily="34" charset="0"/>
                <a:cs typeface="Calibri" pitchFamily="34" charset="0"/>
              </a:rPr>
              <a:t>IMS, </a:t>
            </a:r>
            <a:r>
              <a:rPr lang="en-US" sz="17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Wi-Fi offload</a:t>
            </a:r>
            <a:r>
              <a:rPr lang="en-US" sz="14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Network API</a:t>
            </a:r>
            <a:r>
              <a:rPr lang="en-US" sz="1400" dirty="0">
                <a:latin typeface="Calibri" pitchFamily="34" charset="0"/>
                <a:cs typeface="Calibri" pitchFamily="34" charset="0"/>
              </a:rPr>
              <a:t>, provisioning, Quadruple Play</a:t>
            </a:r>
            <a:endParaRPr lang="en-US" sz="14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4294967295"/>
          </p:nvPr>
        </p:nvSpPr>
        <p:spPr>
          <a:xfrm>
            <a:off x="0" y="2781303"/>
            <a:ext cx="3015443" cy="1881144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marL="0" indent="0" algn="ctr">
              <a:buNone/>
            </a:pP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cs typeface="Calibri" pitchFamily="34" charset="0"/>
              </a:rPr>
              <a:t>Consolidated Assets</a:t>
            </a:r>
          </a:p>
          <a:p>
            <a:pPr marL="0" indent="0" algn="ctr">
              <a:buNone/>
            </a:pPr>
            <a:r>
              <a:rPr lang="en-US" sz="3600" dirty="0">
                <a:latin typeface="Calibri" pitchFamily="34" charset="0"/>
                <a:cs typeface="Calibri" pitchFamily="34" charset="0"/>
              </a:rPr>
              <a:t>Network</a:t>
            </a:r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, Billing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Customer care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100" dirty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CRM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 </a:t>
            </a:r>
            <a:r>
              <a:rPr lang="en-US" sz="3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Identity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and Authentication, </a:t>
            </a:r>
          </a:p>
          <a:p>
            <a:pPr marL="0" indent="0" algn="ctr">
              <a:buNone/>
            </a:pPr>
            <a:r>
              <a:rPr lang="en-US" sz="3100" dirty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Security</a:t>
            </a:r>
          </a:p>
        </p:txBody>
      </p:sp>
      <p:sp>
        <p:nvSpPr>
          <p:cNvPr id="11" name="Oval 10"/>
          <p:cNvSpPr/>
          <p:nvPr/>
        </p:nvSpPr>
        <p:spPr>
          <a:xfrm>
            <a:off x="4311314" y="1270813"/>
            <a:ext cx="4725182" cy="3410337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txBody>
          <a:bodyPr wrap="square" lIns="81640" tIns="40820" rIns="81640" bIns="40820" rtlCol="0" anchor="ctr">
            <a:noAutofit/>
          </a:bodyPr>
          <a:lstStyle/>
          <a:p>
            <a:pPr algn="just"/>
            <a:endParaRPr lang="en-US" b="1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" name="Picture 13" descr="freccia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0776" y="2651970"/>
            <a:ext cx="1607251" cy="940475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32557" y="2453439"/>
            <a:ext cx="2976658" cy="2217905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txBody>
          <a:bodyPr wrap="square" lIns="81640" tIns="40820" rIns="81640" bIns="40820" rtlCol="0" anchor="ctr">
            <a:noAutofit/>
          </a:bodyPr>
          <a:lstStyle/>
          <a:p>
            <a:pPr algn="just"/>
            <a:endParaRPr lang="en-US" b="1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481" y="1975960"/>
            <a:ext cx="601448" cy="356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5" descr="3GPP_TM_transparen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432" y="1342306"/>
            <a:ext cx="831969" cy="47308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8" descr="RTEmagicC_NGMN_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831" y="1878478"/>
            <a:ext cx="730637" cy="4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7" descr="GSM-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14" y="1396137"/>
            <a:ext cx="422698" cy="41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013" y="1367384"/>
            <a:ext cx="521797" cy="326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3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199" y="2658850"/>
            <a:ext cx="858282" cy="302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06979"/>
            <a:ext cx="983448" cy="20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385" y="1449913"/>
            <a:ext cx="840400" cy="297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2" descr="ETSI Logo">
            <a:hlinkClick r:id="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072" y="1975960"/>
            <a:ext cx="734741" cy="50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itle 1"/>
          <p:cNvSpPr txBox="1">
            <a:spLocks/>
          </p:cNvSpPr>
          <p:nvPr/>
        </p:nvSpPr>
        <p:spPr>
          <a:xfrm>
            <a:off x="457200" y="76013"/>
            <a:ext cx="8229600" cy="857250"/>
          </a:xfrm>
          <a:prstGeom prst="rect">
            <a:avLst/>
          </a:prstGeom>
        </p:spPr>
        <p:txBody>
          <a:bodyPr vert="horz" lIns="91420" tIns="45710" rIns="91420" bIns="45710" rtlCol="0" anchor="ctr">
            <a:noAutofit/>
          </a:bodyPr>
          <a:lstStyle>
            <a:lvl1pPr algn="ctr" defTabSz="457104" rtl="0" eaLnBrk="1" latinLnBrk="0" hangingPunct="1">
              <a:spcBef>
                <a:spcPct val="0"/>
              </a:spcBef>
              <a:buNone/>
              <a:defRPr sz="3400" b="1" i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/>
              <a:t>How the </a:t>
            </a:r>
            <a:r>
              <a:rPr lang="en-US" sz="2400" dirty="0" err="1" smtClean="0"/>
              <a:t>telco</a:t>
            </a:r>
            <a:r>
              <a:rPr lang="en-US" sz="2400" dirty="0" smtClean="0"/>
              <a:t> «ecosystem» </a:t>
            </a:r>
            <a:r>
              <a:rPr lang="en-US" sz="2400" dirty="0"/>
              <a:t>r</a:t>
            </a:r>
            <a:r>
              <a:rPr lang="en-US" sz="2400" dirty="0" smtClean="0"/>
              <a:t>eacted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0955322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A6E5403-609A-431E-8500-AD9AA40C5B13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87" y="1516713"/>
            <a:ext cx="2326659" cy="161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817" y="1336487"/>
            <a:ext cx="2189744" cy="639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464" y="1627942"/>
            <a:ext cx="1098426" cy="518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121" y="2497053"/>
            <a:ext cx="2979111" cy="793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7" descr="5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180" y="3394942"/>
            <a:ext cx="1288356" cy="920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9" descr="C:\Users\00917849\AppData\Local\Microsoft\Windows\Temporary Internet Files\Content.IE5\4ORP2A23\MC900441976[1].wm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358" y="2141422"/>
            <a:ext cx="1237468" cy="123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460375" y="0"/>
            <a:ext cx="8229600" cy="857250"/>
          </a:xfrm>
          <a:prstGeom prst="rect">
            <a:avLst/>
          </a:prstGeom>
        </p:spPr>
        <p:txBody>
          <a:bodyPr vert="horz" lIns="91420" tIns="45710" rIns="91420" bIns="45710" rtlCol="0" anchor="ctr">
            <a:noAutofit/>
          </a:bodyPr>
          <a:lstStyle>
            <a:lvl1pPr algn="ctr" defTabSz="457104" rtl="0" eaLnBrk="1" latinLnBrk="0" hangingPunct="1">
              <a:spcBef>
                <a:spcPct val="0"/>
              </a:spcBef>
              <a:buNone/>
              <a:defRPr sz="2400" b="1" i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The hottest topics being 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65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848" y="1181610"/>
            <a:ext cx="8551334" cy="287469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The SDOs/SSOs are addressing these challenges with:</a:t>
            </a:r>
            <a:endParaRPr lang="en-US" dirty="0"/>
          </a:p>
          <a:p>
            <a:pPr marL="185738" indent="-185738">
              <a:buFont typeface="Arial" pitchFamily="34" charset="0"/>
              <a:buChar char="•"/>
            </a:pPr>
            <a:r>
              <a:rPr lang="en-US" dirty="0" smtClean="0"/>
              <a:t>Focus on innovation and differentiation</a:t>
            </a:r>
          </a:p>
          <a:p>
            <a:pPr marL="185738" indent="-185738">
              <a:buFont typeface="Arial" pitchFamily="34" charset="0"/>
              <a:buChar char="•"/>
            </a:pPr>
            <a:r>
              <a:rPr lang="en-US" dirty="0" smtClean="0"/>
              <a:t>Developer tools in an "open mobile" and programmable service environment</a:t>
            </a:r>
          </a:p>
          <a:p>
            <a:pPr marL="185738" indent="-185738">
              <a:buFont typeface="Arial" pitchFamily="34" charset="0"/>
              <a:buChar char="•"/>
            </a:pPr>
            <a:r>
              <a:rPr lang="en-US" dirty="0" smtClean="0"/>
              <a:t>A common code base that can accelerate deployment</a:t>
            </a:r>
          </a:p>
          <a:p>
            <a:pPr marL="185738" indent="-185738">
              <a:buFont typeface="Arial" pitchFamily="34" charset="0"/>
              <a:buChar char="•"/>
            </a:pPr>
            <a:r>
              <a:rPr lang="en-US" dirty="0" smtClean="0"/>
              <a:t>New market segments </a:t>
            </a:r>
          </a:p>
          <a:p>
            <a:pPr marL="185738" indent="-185738">
              <a:buFont typeface="Arial" pitchFamily="34" charset="0"/>
              <a:buChar char="•"/>
            </a:pPr>
            <a:r>
              <a:rPr lang="en-US" dirty="0" smtClean="0"/>
              <a:t>Standardization process to be multi-stakeholder</a:t>
            </a:r>
          </a:p>
          <a:p>
            <a:pPr marL="185738" indent="-185738">
              <a:buFont typeface="Arial" pitchFamily="34" charset="0"/>
              <a:buChar char="•"/>
            </a:pPr>
            <a:r>
              <a:rPr lang="en-US" dirty="0" smtClean="0"/>
              <a:t>Cross cooperation among SDOs/SSOs</a:t>
            </a:r>
          </a:p>
          <a:p>
            <a:pPr marL="185738" indent="-185738">
              <a:buFont typeface="Arial" pitchFamily="34" charset="0"/>
              <a:buChar char="•"/>
            </a:pPr>
            <a:r>
              <a:rPr lang="en-US" dirty="0" smtClean="0"/>
              <a:t>Framework of technical experts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information in this presentation is public.     |     Copyright © 2014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9F4819-889C-46A3-ABDF-6E6B594B5861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50606" y="0"/>
            <a:ext cx="8229600" cy="857250"/>
          </a:xfrm>
          <a:prstGeom prst="rect">
            <a:avLst/>
          </a:prstGeom>
        </p:spPr>
        <p:txBody>
          <a:bodyPr vert="horz" lIns="91420" tIns="45710" rIns="91420" bIns="45710" rtlCol="0" anchor="ctr">
            <a:noAutofit/>
          </a:bodyPr>
          <a:lstStyle>
            <a:lvl1pPr algn="ctr" defTabSz="457104" rtl="0" eaLnBrk="1" latinLnBrk="0" hangingPunct="1">
              <a:spcBef>
                <a:spcPct val="0"/>
              </a:spcBef>
              <a:buNone/>
              <a:defRPr sz="2400" b="1" i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The </a:t>
            </a:r>
            <a:r>
              <a:rPr lang="en-US" dirty="0"/>
              <a:t>k</a:t>
            </a:r>
            <a:r>
              <a:rPr lang="en-US" dirty="0" smtClean="0"/>
              <a:t>ey points for the Service Layer SDOs/SSOs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557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931"/>
            <a:ext cx="8229600" cy="857250"/>
          </a:xfrm>
        </p:spPr>
        <p:txBody>
          <a:bodyPr/>
          <a:lstStyle/>
          <a:p>
            <a:r>
              <a:rPr lang="en-US" smtClean="0"/>
              <a:t>About OMA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1045"/>
            <a:ext cx="8229600" cy="3725545"/>
          </a:xfrm>
        </p:spPr>
        <p:txBody>
          <a:bodyPr vert="horz" lIns="91420" tIns="45710" rIns="91420" bIns="45710" rtlCol="0">
            <a:noAutofit/>
          </a:bodyPr>
          <a:lstStyle/>
          <a:p>
            <a:pPr marL="0" indent="0">
              <a:buNone/>
            </a:pPr>
            <a:r>
              <a:rPr lang="en-US" sz="1900" smtClean="0"/>
              <a:t>Building a multi-faceted program focused on technical activity: </a:t>
            </a:r>
          </a:p>
          <a:p>
            <a:pPr marL="355600" lvl="1" indent="-177800">
              <a:buFont typeface="Arial" pitchFamily="34" charset="0"/>
              <a:buChar char="•"/>
            </a:pPr>
            <a:r>
              <a:rPr lang="en-US" sz="1900" smtClean="0"/>
              <a:t>Network and Device API, M2M/IoT, Critical Communications, NFV</a:t>
            </a:r>
          </a:p>
          <a:p>
            <a:pPr marL="355600" lvl="1" indent="-177800">
              <a:buFont typeface="Arial" pitchFamily="34" charset="0"/>
              <a:buChar char="•"/>
            </a:pPr>
            <a:r>
              <a:rPr lang="en-US" sz="1900" smtClean="0"/>
              <a:t>Project on “Mobile Service Layer Standardization in 2020 – The impact of Network Layer Trends on the Mobile Services Landscape”</a:t>
            </a:r>
          </a:p>
          <a:p>
            <a:pPr marL="355600" lvl="1" indent="-177800">
              <a:buFont typeface="Arial" pitchFamily="34" charset="0"/>
              <a:buChar char="•"/>
            </a:pPr>
            <a:r>
              <a:rPr lang="en-US" sz="1900" smtClean="0"/>
              <a:t>Idea Lab and Code Pool</a:t>
            </a:r>
          </a:p>
          <a:p>
            <a:pPr marL="355600" lvl="1" indent="-177800">
              <a:buFont typeface="Arial" pitchFamily="34" charset="0"/>
              <a:buChar char="•"/>
            </a:pPr>
            <a:r>
              <a:rPr lang="en-US" sz="1900" smtClean="0"/>
              <a:t>Industry outreach and cooperation: oneM2M, BBF, 3GPP, GS1, PCHA, TMF, IPSO Alliance, W3C, OpenSocial Foundation, ILA, BEREC, …</a:t>
            </a:r>
          </a:p>
          <a:p>
            <a:pPr marL="0" indent="0">
              <a:buNone/>
            </a:pPr>
            <a:r>
              <a:rPr lang="en-US" sz="1900" smtClean="0"/>
              <a:t>And on organizational aspects</a:t>
            </a:r>
          </a:p>
          <a:p>
            <a:pPr marL="355600" lvl="1" indent="-177800">
              <a:buFont typeface="Arial" pitchFamily="34" charset="0"/>
              <a:buChar char="•"/>
            </a:pPr>
            <a:r>
              <a:rPr lang="en-US" sz="1900" smtClean="0"/>
              <a:t>Membership and Member Programs</a:t>
            </a:r>
          </a:p>
          <a:p>
            <a:pPr marL="355600" lvl="1" indent="-177800">
              <a:buFont typeface="Arial" pitchFamily="34" charset="0"/>
              <a:buChar char="•"/>
            </a:pPr>
            <a:r>
              <a:rPr lang="en-US" sz="1900" smtClean="0"/>
              <a:t>Events and Workshops</a:t>
            </a:r>
          </a:p>
          <a:p>
            <a:pPr marL="355600" lvl="1" indent="-177800">
              <a:buFont typeface="Arial" pitchFamily="34" charset="0"/>
              <a:buChar char="•"/>
            </a:pPr>
            <a:r>
              <a:rPr lang="en-US" sz="1900" smtClean="0"/>
              <a:t>Operations</a:t>
            </a:r>
            <a:endParaRPr lang="en-US" sz="19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information in this presentation is public.     |     Copyright © 2014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9F4819-889C-46A3-ABDF-6E6B594B586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605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942" y="1750"/>
            <a:ext cx="8229600" cy="857250"/>
          </a:xfrm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2632"/>
            <a:ext cx="8229600" cy="1712206"/>
          </a:xfrm>
        </p:spPr>
        <p:txBody>
          <a:bodyPr/>
          <a:lstStyle/>
          <a:p>
            <a:pPr marL="174625" indent="-174625">
              <a:buFont typeface="Arial" pitchFamily="34" charset="0"/>
              <a:buChar char="•"/>
            </a:pPr>
            <a:r>
              <a:rPr lang="en-US" dirty="0"/>
              <a:t>OMA </a:t>
            </a:r>
            <a:r>
              <a:rPr lang="en-US" dirty="0" smtClean="0"/>
              <a:t>has </a:t>
            </a:r>
            <a:r>
              <a:rPr lang="en-US" dirty="0"/>
              <a:t>already started to address significant challenges and will continue with </a:t>
            </a:r>
            <a:r>
              <a:rPr lang="en-US" dirty="0" smtClean="0"/>
              <a:t>determination.</a:t>
            </a:r>
          </a:p>
          <a:p>
            <a:pPr marL="174625" indent="-174625"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difference between organizations who succeed and those who don’t is their ability to face challenges correctly and timely and not the absence of challenges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information in this presentation is public.     |     Copyright © 2014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9F4819-889C-46A3-ABDF-6E6B594B5861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5216" y="2834838"/>
            <a:ext cx="8229600" cy="1307472"/>
          </a:xfrm>
          <a:prstGeom prst="rect">
            <a:avLst/>
          </a:prstGeom>
        </p:spPr>
        <p:txBody>
          <a:bodyPr vert="horz" lIns="91420" tIns="45710" rIns="91420" bIns="45710" rtlCol="0">
            <a:normAutofit/>
          </a:bodyPr>
          <a:lstStyle>
            <a:lvl1pPr marL="514242" indent="-514242" algn="l" defTabSz="457104" rtl="0" eaLnBrk="1" latinLnBrk="0" hangingPunct="1">
              <a:spcBef>
                <a:spcPct val="20000"/>
              </a:spcBef>
              <a:buClr>
                <a:srgbClr val="00ECEF"/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71346" indent="-514242" algn="l" defTabSz="457104" rtl="0" eaLnBrk="1" latinLnBrk="0" hangingPunct="1">
              <a:spcBef>
                <a:spcPct val="20000"/>
              </a:spcBef>
              <a:buClr>
                <a:srgbClr val="00ECEF"/>
              </a:buClr>
              <a:buFont typeface="+mj-lt"/>
              <a:buAutoNum type="arabicPeriod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312" indent="-457104" algn="l" defTabSz="457104" rtl="0" eaLnBrk="1" latinLnBrk="0" hangingPunct="1">
              <a:spcBef>
                <a:spcPct val="20000"/>
              </a:spcBef>
              <a:buClr>
                <a:srgbClr val="00ECEF"/>
              </a:buClr>
              <a:buFont typeface="+mj-lt"/>
              <a:buAutoNum type="arabi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16" indent="-457104" algn="l" defTabSz="457104" rtl="0" eaLnBrk="1" latinLnBrk="0" hangingPunct="1">
              <a:spcBef>
                <a:spcPct val="20000"/>
              </a:spcBef>
              <a:buClr>
                <a:srgbClr val="00ECEF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5520" indent="-457104" algn="l" defTabSz="457104" rtl="0" eaLnBrk="1" latinLnBrk="0" hangingPunct="1">
              <a:spcBef>
                <a:spcPct val="20000"/>
              </a:spcBef>
              <a:buClr>
                <a:srgbClr val="00ECEF"/>
              </a:buClr>
              <a:buFont typeface="+mj-l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072" indent="-228552" algn="l" defTabSz="457104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75" indent="-228552" algn="l" defTabSz="457104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79" indent="-228552" algn="l" defTabSz="457104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83" indent="-228552" algn="l" defTabSz="457104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25" indent="-174625">
              <a:buFont typeface="Arial" pitchFamily="34" charset="0"/>
              <a:buChar char="•"/>
            </a:pPr>
            <a:r>
              <a:rPr lang="en-US" dirty="0"/>
              <a:t>"The Americans have need of the telephone, but we do not. We have plenty of messenger boys." -- </a:t>
            </a:r>
            <a:r>
              <a:rPr lang="en-US" i="1" dirty="0"/>
              <a:t>Sir William </a:t>
            </a:r>
            <a:r>
              <a:rPr lang="en-US" i="1" dirty="0" err="1"/>
              <a:t>Preece</a:t>
            </a:r>
            <a:r>
              <a:rPr lang="en-US" i="1" dirty="0"/>
              <a:t>, chief engineer of the British Post Office, 1876</a:t>
            </a:r>
            <a:r>
              <a:rPr lang="en-US" i="1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748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7"/>
          <p:cNvSpPr>
            <a:spLocks noGrp="1"/>
          </p:cNvSpPr>
          <p:nvPr>
            <p:ph type="ctrTitle"/>
          </p:nvPr>
        </p:nvSpPr>
        <p:spPr bwMode="auto">
          <a:xfrm>
            <a:off x="685800" y="2981326"/>
            <a:ext cx="7772400" cy="5048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6600" cap="none">
                <a:ea typeface="ＭＳ Ｐゴシック" pitchFamily="34" charset="-128"/>
              </a:rPr>
              <a:t>Thank You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information in this presentation is public.     |     Copyright ©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305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44171"/>
            <a:ext cx="8229600" cy="6790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latin typeface="Calibri" pitchFamily="34" charset="0"/>
                <a:ea typeface="ＭＳ Ｐゴシック"/>
                <a:cs typeface="ＭＳ Ｐゴシック"/>
              </a:rPr>
              <a:t>Outline</a:t>
            </a:r>
            <a:endParaRPr lang="en-US" kern="1200" dirty="0">
              <a:solidFill>
                <a:schemeClr val="tx1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  <p:sp>
        <p:nvSpPr>
          <p:cNvPr id="94210" name="Content Placeholder 2"/>
          <p:cNvSpPr>
            <a:spLocks noGrp="1"/>
          </p:cNvSpPr>
          <p:nvPr>
            <p:ph idx="1"/>
          </p:nvPr>
        </p:nvSpPr>
        <p:spPr>
          <a:xfrm>
            <a:off x="172192" y="945144"/>
            <a:ext cx="8514608" cy="3682835"/>
          </a:xfrm>
        </p:spPr>
        <p:txBody>
          <a:bodyPr>
            <a:noAutofit/>
          </a:bodyPr>
          <a:lstStyle/>
          <a:p>
            <a:pPr marL="342828" indent="-342828">
              <a:buFont typeface="Arial" pitchFamily="34" charset="0"/>
              <a:buChar char="•"/>
            </a:pPr>
            <a:r>
              <a:rPr lang="en-US" sz="1800" dirty="0" smtClean="0"/>
              <a:t>Market Insight</a:t>
            </a:r>
          </a:p>
          <a:p>
            <a:pPr marL="800004" lvl="1" indent="-342900">
              <a:buFont typeface="Wingdings" panose="05000000000000000000" pitchFamily="2" charset="2"/>
              <a:buChar char="ü"/>
            </a:pPr>
            <a:r>
              <a:rPr lang="en-US" sz="1400" dirty="0" smtClean="0"/>
              <a:t>A shift in paradigm</a:t>
            </a:r>
          </a:p>
          <a:p>
            <a:pPr marL="800004" lvl="1" indent="-342900">
              <a:buFont typeface="Wingdings" panose="05000000000000000000" pitchFamily="2" charset="2"/>
              <a:buChar char="ü"/>
            </a:pPr>
            <a:r>
              <a:rPr lang="en-US" sz="1400" dirty="0" smtClean="0"/>
              <a:t>Market Forecast/Drivers and Barriers</a:t>
            </a:r>
          </a:p>
          <a:p>
            <a:pPr marL="800004" lvl="1" indent="-342900">
              <a:buFont typeface="Wingdings" panose="05000000000000000000" pitchFamily="2" charset="2"/>
              <a:buChar char="ü"/>
            </a:pPr>
            <a:r>
              <a:rPr lang="en-US" sz="1400" dirty="0" smtClean="0"/>
              <a:t>Standards</a:t>
            </a:r>
          </a:p>
          <a:p>
            <a:pPr marL="342828" indent="-342828">
              <a:buFont typeface="Arial" pitchFamily="34" charset="0"/>
              <a:buChar char="•"/>
            </a:pPr>
            <a:r>
              <a:rPr lang="en-US" sz="1800" dirty="0" smtClean="0"/>
              <a:t>“Inertial Way”</a:t>
            </a:r>
            <a:endParaRPr lang="en-US" sz="1800" dirty="0"/>
          </a:p>
          <a:p>
            <a:pPr marL="342828" indent="-342828">
              <a:buFont typeface="Arial" pitchFamily="34" charset="0"/>
              <a:buChar char="•"/>
            </a:pPr>
            <a:r>
              <a:rPr lang="en-US" sz="1800" dirty="0" smtClean="0"/>
              <a:t>MNO’s </a:t>
            </a:r>
            <a:r>
              <a:rPr lang="en-US" sz="1800" dirty="0" smtClean="0"/>
              <a:t>New Direction</a:t>
            </a:r>
          </a:p>
          <a:p>
            <a:pPr marL="800004" lvl="1" indent="-342900">
              <a:buFont typeface="Wingdings" panose="05000000000000000000" pitchFamily="2" charset="2"/>
              <a:buChar char="ü"/>
            </a:pPr>
            <a:r>
              <a:rPr lang="en-US" sz="1400" dirty="0" smtClean="0"/>
              <a:t>New models and smart technologies</a:t>
            </a:r>
          </a:p>
          <a:p>
            <a:pPr marL="800004" lvl="1" indent="-342900">
              <a:buFont typeface="Wingdings" panose="05000000000000000000" pitchFamily="2" charset="2"/>
              <a:buChar char="ü"/>
            </a:pPr>
            <a:r>
              <a:rPr lang="en-US" sz="1400" dirty="0" smtClean="0"/>
              <a:t>MNO </a:t>
            </a:r>
            <a:r>
              <a:rPr lang="en-US" sz="1400" dirty="0" smtClean="0"/>
              <a:t>business versus OTT business</a:t>
            </a:r>
            <a:endParaRPr lang="en-US" sz="1400" dirty="0"/>
          </a:p>
          <a:p>
            <a:pPr marL="342828" indent="-342828">
              <a:buFont typeface="Arial" pitchFamily="34" charset="0"/>
              <a:buChar char="•"/>
            </a:pPr>
            <a:r>
              <a:rPr lang="en-US" sz="1800" dirty="0" smtClean="0"/>
              <a:t>Hottest topics</a:t>
            </a:r>
          </a:p>
          <a:p>
            <a:pPr marL="342828" indent="-342828">
              <a:buFont typeface="Arial" pitchFamily="34" charset="0"/>
              <a:buChar char="•"/>
            </a:pPr>
            <a:r>
              <a:rPr lang="en-US" sz="1800" dirty="0" smtClean="0"/>
              <a:t>Key topics for Service Layer SDOs/SSO</a:t>
            </a:r>
          </a:p>
          <a:p>
            <a:pPr marL="342828" indent="-342828">
              <a:buFont typeface="Arial" pitchFamily="34" charset="0"/>
              <a:buChar char="•"/>
            </a:pPr>
            <a:r>
              <a:rPr lang="en-US" sz="1800" dirty="0" smtClean="0"/>
              <a:t>About OMA</a:t>
            </a:r>
          </a:p>
          <a:p>
            <a:pPr marL="342828" indent="-342828">
              <a:buFont typeface="Arial" pitchFamily="34" charset="0"/>
              <a:buChar char="•"/>
            </a:pPr>
            <a:r>
              <a:rPr lang="en-US" sz="1800" dirty="0" smtClean="0"/>
              <a:t>Conclusion</a:t>
            </a:r>
            <a:endParaRPr lang="en-US" sz="18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57200" y="4575539"/>
            <a:ext cx="8229600" cy="273844"/>
          </a:xfrm>
        </p:spPr>
        <p:txBody>
          <a:bodyPr/>
          <a:lstStyle/>
          <a:p>
            <a:r>
              <a:rPr lang="en-US" dirty="0" smtClean="0"/>
              <a:t>The information in this presentation is public.     |     Copyright © 2014</a:t>
            </a:r>
            <a:endParaRPr lang="en-US" dirty="0"/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181475" y="4651739"/>
            <a:ext cx="505327" cy="197644"/>
          </a:xfrm>
          <a:prstGeom prst="rect">
            <a:avLst/>
          </a:prstGeom>
        </p:spPr>
        <p:txBody>
          <a:bodyPr vert="horz" lIns="91420" tIns="45710" rIns="91420" bIns="4571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F4819-889C-46A3-ABDF-6E6B594B586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122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66774"/>
            <a:ext cx="8229600" cy="673682"/>
          </a:xfrm>
        </p:spPr>
        <p:txBody>
          <a:bodyPr/>
          <a:lstStyle/>
          <a:p>
            <a:r>
              <a:rPr lang="en-US" dirty="0" smtClean="0"/>
              <a:t>A shift in paradigm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9F4819-889C-46A3-ABDF-6E6B594B586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74171" y="1340544"/>
            <a:ext cx="32535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Traditional </a:t>
            </a:r>
            <a:r>
              <a:rPr lang="en-US" dirty="0" smtClean="0"/>
              <a:t>MNO </a:t>
            </a:r>
            <a:r>
              <a:rPr lang="en-US" dirty="0" smtClean="0"/>
              <a:t>revenue from: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/>
              <a:t>Voice usage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Data usage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SMS usage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14131" y="4157346"/>
            <a:ext cx="598613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2060"/>
                </a:solidFill>
              </a:rPr>
              <a:t>NGN will see a shift in business model paradigm</a:t>
            </a: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99959" y="1340544"/>
            <a:ext cx="32535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Future </a:t>
            </a:r>
            <a:r>
              <a:rPr lang="en-US" dirty="0" smtClean="0"/>
              <a:t>MNO </a:t>
            </a:r>
            <a:r>
              <a:rPr lang="en-US" dirty="0" smtClean="0"/>
              <a:t>revenue from: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/>
              <a:t>Traditional avenues plus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err="1" smtClean="0"/>
              <a:t>IoT</a:t>
            </a:r>
            <a:r>
              <a:rPr lang="en-US" dirty="0" smtClean="0"/>
              <a:t> domains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166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60262"/>
            <a:ext cx="8229600" cy="673682"/>
          </a:xfrm>
        </p:spPr>
        <p:txBody>
          <a:bodyPr/>
          <a:lstStyle/>
          <a:p>
            <a:r>
              <a:rPr lang="en-US" dirty="0" smtClean="0"/>
              <a:t>A shift in paradigm </a:t>
            </a:r>
            <a:r>
              <a:rPr lang="en-US" sz="2000" dirty="0" smtClean="0"/>
              <a:t>(Continued)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9F4819-889C-46A3-ABDF-6E6B594B586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84803" y="1168393"/>
            <a:ext cx="432743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IoT</a:t>
            </a:r>
            <a:r>
              <a:rPr lang="en-US" sz="2000" dirty="0" smtClean="0"/>
              <a:t> domains include: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/>
              <a:t>Connected cars/home/grid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/>
              <a:t>Smart energy/cities/retail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/>
              <a:t>Industrial automation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/>
              <a:t>Environmental/agriculture monitoring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/>
              <a:t>Medical/fitness/wellness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/>
              <a:t>Connected everything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92582" y="4394715"/>
            <a:ext cx="5376793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/>
              <a:t>It is the biggest shift in paradigm after Internet</a:t>
            </a:r>
            <a:endParaRPr lang="en-US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967" y="1340433"/>
            <a:ext cx="2376104" cy="2465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396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45514"/>
            <a:ext cx="8229600" cy="673682"/>
          </a:xfrm>
        </p:spPr>
        <p:txBody>
          <a:bodyPr/>
          <a:lstStyle/>
          <a:p>
            <a:r>
              <a:rPr lang="en-US" dirty="0" smtClean="0"/>
              <a:t>New </a:t>
            </a:r>
            <a:r>
              <a:rPr lang="en-US" dirty="0"/>
              <a:t>interconnections -A shift in paradigm </a:t>
            </a:r>
            <a:r>
              <a:rPr lang="en-US" sz="2000" dirty="0"/>
              <a:t>(Continued)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9F4819-889C-46A3-ABDF-6E6B594B586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109132" y="4377174"/>
            <a:ext cx="2906565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/>
              <a:t>Everything is connected</a:t>
            </a:r>
            <a:endParaRPr lang="en-US" sz="2000" dirty="0"/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1164856" y="1282526"/>
            <a:ext cx="1473200" cy="81915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rgbClr val="FFCC00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smtClean="0">
                <a:solidFill>
                  <a:schemeClr val="bg1"/>
                </a:solidFill>
                <a:latin typeface="+mj-lt"/>
              </a:rPr>
              <a:t>People</a:t>
            </a:r>
            <a:endParaRPr lang="fr-FR" sz="1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3856666" y="2696657"/>
            <a:ext cx="1473200" cy="81915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rgbClr val="FFCC00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err="1" smtClean="0">
                <a:solidFill>
                  <a:schemeClr val="bg1"/>
                </a:solidFill>
                <a:latin typeface="+mj-lt"/>
              </a:rPr>
              <a:t>Things</a:t>
            </a:r>
            <a:endParaRPr lang="fr-FR" sz="1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6548475" y="1282526"/>
            <a:ext cx="1473200" cy="81915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rgbClr val="FFCC00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smtClean="0">
                <a:solidFill>
                  <a:schemeClr val="bg1"/>
                </a:solidFill>
                <a:latin typeface="+mj-lt"/>
              </a:rPr>
              <a:t>Data</a:t>
            </a:r>
            <a:endParaRPr lang="fr-FR" sz="1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3856666" y="1282526"/>
            <a:ext cx="1473200" cy="81915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rgbClr val="FFCC00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err="1" smtClean="0">
                <a:solidFill>
                  <a:schemeClr val="bg1"/>
                </a:solidFill>
                <a:latin typeface="+mj-lt"/>
              </a:rPr>
              <a:t>Processes</a:t>
            </a:r>
            <a:endParaRPr lang="fr-FR" sz="1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2638056" y="1611879"/>
            <a:ext cx="1218610" cy="144020"/>
          </a:xfrm>
          <a:prstGeom prst="rightArrow">
            <a:avLst/>
          </a:prstGeom>
          <a:ln>
            <a:solidFill>
              <a:srgbClr val="19C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5329866" y="1620259"/>
            <a:ext cx="1218610" cy="144020"/>
          </a:xfrm>
          <a:prstGeom prst="rightArrow">
            <a:avLst/>
          </a:prstGeom>
          <a:ln>
            <a:solidFill>
              <a:srgbClr val="19C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Right Arrow 12"/>
          <p:cNvSpPr/>
          <p:nvPr/>
        </p:nvSpPr>
        <p:spPr>
          <a:xfrm rot="8873098">
            <a:off x="5260795" y="2432962"/>
            <a:ext cx="1838503" cy="119557"/>
          </a:xfrm>
          <a:prstGeom prst="rightArrow">
            <a:avLst/>
          </a:prstGeom>
          <a:ln>
            <a:solidFill>
              <a:srgbClr val="19C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Right Arrow 13"/>
          <p:cNvSpPr/>
          <p:nvPr/>
        </p:nvSpPr>
        <p:spPr>
          <a:xfrm rot="12390860">
            <a:off x="2088161" y="2497014"/>
            <a:ext cx="1838503" cy="119557"/>
          </a:xfrm>
          <a:prstGeom prst="rightArrow">
            <a:avLst/>
          </a:prstGeom>
          <a:ln>
            <a:solidFill>
              <a:srgbClr val="19C9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866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839" y="38140"/>
            <a:ext cx="8229600" cy="673682"/>
          </a:xfrm>
        </p:spPr>
        <p:txBody>
          <a:bodyPr/>
          <a:lstStyle/>
          <a:p>
            <a:r>
              <a:rPr lang="en-US" dirty="0" smtClean="0"/>
              <a:t>A shift in paradigm </a:t>
            </a:r>
            <a:r>
              <a:rPr lang="en-US" sz="2000" dirty="0" smtClean="0"/>
              <a:t>(continued)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9F4819-889C-46A3-ABDF-6E6B594B5861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032702"/>
            <a:ext cx="8325281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MNO </a:t>
            </a:r>
            <a:r>
              <a:rPr lang="en-US" dirty="0" smtClean="0"/>
              <a:t>revenue will come from: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/>
              <a:t>Connecting millions/billions of sensors/devices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High revenue human ARPU to low revenue device ARPC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Negotiating a single user contract to thousands of connections contracts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High customer support to new customer support model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High churn of user devices to low churn sensors/end units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A year to two year life device to multi-year life units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High bandwidth usage to low bandwidth usage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Low signaling usage to high signaling usage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92847" y="4378233"/>
            <a:ext cx="6214963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000" dirty="0"/>
              <a:t>T</a:t>
            </a:r>
            <a:r>
              <a:rPr lang="en-US" sz="2000" dirty="0" smtClean="0"/>
              <a:t>he biggest shift is in the customer support paradigm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73058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187" y="18179"/>
            <a:ext cx="8229600" cy="696363"/>
          </a:xfrm>
        </p:spPr>
        <p:txBody>
          <a:bodyPr/>
          <a:lstStyle/>
          <a:p>
            <a:r>
              <a:rPr lang="en-US" dirty="0" smtClean="0"/>
              <a:t>Market drivers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information in this presentation is public.     |     Copyright ©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9F4819-889C-46A3-ABDF-6E6B594B586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031544"/>
            <a:ext cx="8229600" cy="3123537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  <a:defRPr/>
            </a:pPr>
            <a:r>
              <a:rPr lang="en-US" altLang="en-US" sz="1700" kern="1200" dirty="0">
                <a:solidFill>
                  <a:schemeClr val="tx1"/>
                </a:solidFill>
                <a:ea typeface="+mn-ea"/>
                <a:cs typeface="+mn-cs"/>
              </a:rPr>
              <a:t>Leveraging Generic Low-Cost Hardware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sz="1700" kern="1200" dirty="0">
                <a:solidFill>
                  <a:schemeClr val="tx1"/>
                </a:solidFill>
                <a:ea typeface="+mn-ea"/>
                <a:cs typeface="+mn-cs"/>
              </a:rPr>
              <a:t>Multi-tenancy on Same Hardware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sz="1700" kern="1200" dirty="0">
                <a:solidFill>
                  <a:schemeClr val="tx1"/>
                </a:solidFill>
                <a:ea typeface="+mn-ea"/>
                <a:cs typeface="+mn-cs"/>
              </a:rPr>
              <a:t>Reduced Power Consumption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sz="1700" kern="1200" dirty="0">
                <a:solidFill>
                  <a:schemeClr val="tx1"/>
                </a:solidFill>
                <a:ea typeface="+mn-ea"/>
                <a:cs typeface="+mn-cs"/>
              </a:rPr>
              <a:t>Faster Time to Market (TTM)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sz="1700" kern="1200" dirty="0">
                <a:solidFill>
                  <a:schemeClr val="tx1"/>
                </a:solidFill>
                <a:ea typeface="+mn-ea"/>
                <a:cs typeface="+mn-cs"/>
              </a:rPr>
              <a:t>Improved Operational Efficiency &amp; Performance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sz="1700" kern="1200" dirty="0">
                <a:solidFill>
                  <a:schemeClr val="tx1"/>
                </a:solidFill>
                <a:ea typeface="+mn-ea"/>
                <a:cs typeface="+mn-cs"/>
              </a:rPr>
              <a:t>Centralized Provisioning and Network Control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sz="1700" kern="1200" dirty="0">
                <a:solidFill>
                  <a:schemeClr val="tx1"/>
                </a:solidFill>
                <a:ea typeface="+mn-ea"/>
                <a:cs typeface="+mn-cs"/>
              </a:rPr>
              <a:t>Ability to Launch New Services &amp; Virtual Networks Quickly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sz="1700" kern="1200" dirty="0">
                <a:solidFill>
                  <a:schemeClr val="tx1"/>
                </a:solidFill>
                <a:ea typeface="+mn-ea"/>
                <a:cs typeface="+mn-cs"/>
              </a:rPr>
              <a:t>Dynamic Scaling of Services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sz="1700" kern="1200" dirty="0" err="1">
                <a:solidFill>
                  <a:schemeClr val="tx1"/>
                </a:solidFill>
                <a:ea typeface="+mn-ea"/>
                <a:cs typeface="+mn-cs"/>
              </a:rPr>
              <a:t>CapEx</a:t>
            </a:r>
            <a:r>
              <a:rPr lang="en-US" sz="1700" kern="1200" dirty="0">
                <a:solidFill>
                  <a:schemeClr val="tx1"/>
                </a:solidFill>
                <a:ea typeface="+mn-ea"/>
                <a:cs typeface="+mn-cs"/>
              </a:rPr>
              <a:t> and </a:t>
            </a:r>
            <a:r>
              <a:rPr lang="en-US" sz="1700" kern="1200" dirty="0" err="1">
                <a:solidFill>
                  <a:schemeClr val="tx1"/>
                </a:solidFill>
                <a:ea typeface="+mn-ea"/>
                <a:cs typeface="+mn-cs"/>
              </a:rPr>
              <a:t>OpEx</a:t>
            </a:r>
            <a:r>
              <a:rPr lang="en-US" sz="1700" kern="1200" dirty="0">
                <a:solidFill>
                  <a:schemeClr val="tx1"/>
                </a:solidFill>
                <a:ea typeface="+mn-ea"/>
                <a:cs typeface="+mn-cs"/>
              </a:rPr>
              <a:t> Reduction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sz="1700" kern="1200" dirty="0">
                <a:solidFill>
                  <a:schemeClr val="tx1"/>
                </a:solidFill>
                <a:ea typeface="+mn-ea"/>
                <a:cs typeface="+mn-cs"/>
              </a:rPr>
              <a:t>Fast Troubleshooting and Improved Diagnostics </a:t>
            </a:r>
          </a:p>
        </p:txBody>
      </p:sp>
    </p:spTree>
    <p:extLst>
      <p:ext uri="{BB962C8B-B14F-4D97-AF65-F5344CB8AC3E}">
        <p14:creationId xmlns:p14="http://schemas.microsoft.com/office/powerpoint/2010/main" val="2338032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69" y="45514"/>
            <a:ext cx="8229600" cy="673682"/>
          </a:xfrm>
        </p:spPr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tandards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9F4819-889C-46A3-ABDF-6E6B594B586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109132" y="4377174"/>
            <a:ext cx="2462534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/>
              <a:t>There are more……</a:t>
            </a:r>
            <a:endParaRPr lang="en-US" sz="2000" dirty="0"/>
          </a:p>
        </p:txBody>
      </p:sp>
      <p:sp>
        <p:nvSpPr>
          <p:cNvPr id="15" name="Oval 4"/>
          <p:cNvSpPr>
            <a:spLocks noChangeArrowheads="1"/>
          </p:cNvSpPr>
          <p:nvPr/>
        </p:nvSpPr>
        <p:spPr bwMode="auto">
          <a:xfrm>
            <a:off x="3715049" y="1640594"/>
            <a:ext cx="989686" cy="462658"/>
          </a:xfrm>
          <a:prstGeom prst="ellipse">
            <a:avLst/>
          </a:prstGeom>
          <a:solidFill>
            <a:srgbClr val="CC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smtClean="0">
                <a:solidFill>
                  <a:srgbClr val="000000"/>
                </a:solidFill>
                <a:latin typeface="+mj-lt"/>
              </a:rPr>
              <a:t>LWM2M</a:t>
            </a:r>
            <a:endParaRPr lang="fr-FR" sz="1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6" name="Oval 4"/>
          <p:cNvSpPr>
            <a:spLocks noChangeArrowheads="1"/>
          </p:cNvSpPr>
          <p:nvPr/>
        </p:nvSpPr>
        <p:spPr bwMode="auto">
          <a:xfrm>
            <a:off x="1422290" y="2872055"/>
            <a:ext cx="992187" cy="45720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>
                <a:solidFill>
                  <a:srgbClr val="000000"/>
                </a:solidFill>
                <a:latin typeface="+mj-lt"/>
              </a:rPr>
              <a:t>KNX</a:t>
            </a:r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3542596" y="2305232"/>
            <a:ext cx="864765" cy="550989"/>
          </a:xfrm>
          <a:prstGeom prst="ellipse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smtClean="0">
                <a:solidFill>
                  <a:srgbClr val="000000"/>
                </a:solidFill>
                <a:latin typeface="+mj-lt"/>
              </a:rPr>
              <a:t>HGI</a:t>
            </a:r>
            <a:endParaRPr lang="fr-FR" sz="1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0" name="Oval 4"/>
          <p:cNvSpPr>
            <a:spLocks noChangeArrowheads="1"/>
          </p:cNvSpPr>
          <p:nvPr/>
        </p:nvSpPr>
        <p:spPr bwMode="auto">
          <a:xfrm>
            <a:off x="2267189" y="1822676"/>
            <a:ext cx="992187" cy="457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err="1" smtClean="0">
                <a:solidFill>
                  <a:srgbClr val="000000"/>
                </a:solidFill>
                <a:latin typeface="+mj-lt"/>
              </a:rPr>
              <a:t>CoAP</a:t>
            </a:r>
            <a:endParaRPr lang="fr-FR" sz="1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1" name="Oval 4"/>
          <p:cNvSpPr>
            <a:spLocks noChangeArrowheads="1"/>
          </p:cNvSpPr>
          <p:nvPr/>
        </p:nvSpPr>
        <p:spPr bwMode="auto">
          <a:xfrm>
            <a:off x="1022114" y="1992575"/>
            <a:ext cx="1136776" cy="632087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smtClean="0">
                <a:solidFill>
                  <a:schemeClr val="bg1"/>
                </a:solidFill>
                <a:latin typeface="+mj-lt"/>
              </a:rPr>
              <a:t>XMPP</a:t>
            </a:r>
            <a:endParaRPr lang="fr-FR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Oval 4"/>
          <p:cNvSpPr>
            <a:spLocks noChangeArrowheads="1"/>
          </p:cNvSpPr>
          <p:nvPr/>
        </p:nvSpPr>
        <p:spPr bwMode="auto">
          <a:xfrm>
            <a:off x="2679169" y="1103126"/>
            <a:ext cx="1160414" cy="665933"/>
          </a:xfrm>
          <a:prstGeom prst="ellipse">
            <a:avLst/>
          </a:prstGeom>
          <a:gradFill flip="none" rotWithShape="1">
            <a:gsLst>
              <a:gs pos="0">
                <a:srgbClr val="00ECEF">
                  <a:shade val="30000"/>
                  <a:satMod val="115000"/>
                </a:srgbClr>
              </a:gs>
              <a:gs pos="50000">
                <a:srgbClr val="00ECEF">
                  <a:shade val="67500"/>
                  <a:satMod val="115000"/>
                </a:srgbClr>
              </a:gs>
              <a:gs pos="100000">
                <a:srgbClr val="00ECE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400" dirty="0" err="1" smtClean="0">
                <a:solidFill>
                  <a:schemeClr val="bg1"/>
                </a:solidFill>
                <a:latin typeface="+mj-lt"/>
              </a:rPr>
              <a:t>BACnet</a:t>
            </a:r>
            <a:endParaRPr lang="fr-FR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Oval 4"/>
          <p:cNvSpPr>
            <a:spLocks noChangeArrowheads="1"/>
          </p:cNvSpPr>
          <p:nvPr/>
        </p:nvSpPr>
        <p:spPr bwMode="auto">
          <a:xfrm>
            <a:off x="1256260" y="1103126"/>
            <a:ext cx="1093788" cy="69691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rgbClr val="FFCC00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600" dirty="0" err="1" smtClean="0">
                <a:solidFill>
                  <a:srgbClr val="000000"/>
                </a:solidFill>
                <a:latin typeface="Arial" charset="0"/>
              </a:rPr>
              <a:t>Alljoyn</a:t>
            </a:r>
            <a:endParaRPr lang="fr-FR" sz="1600" dirty="0">
              <a:solidFill>
                <a:srgbClr val="000000"/>
              </a:solidFill>
              <a:latin typeface="Arial" charset="0"/>
            </a:endParaRPr>
          </a:p>
          <a:p>
            <a:pPr algn="ctr"/>
            <a:endParaRPr lang="fr-FR" sz="1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" name="Oval 4"/>
          <p:cNvSpPr>
            <a:spLocks noChangeArrowheads="1"/>
          </p:cNvSpPr>
          <p:nvPr/>
        </p:nvSpPr>
        <p:spPr bwMode="auto">
          <a:xfrm flipH="1">
            <a:off x="5980412" y="2626958"/>
            <a:ext cx="989686" cy="462658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smtClean="0">
                <a:solidFill>
                  <a:schemeClr val="bg1"/>
                </a:solidFill>
                <a:latin typeface="+mj-lt"/>
              </a:rPr>
              <a:t>OMA-DM</a:t>
            </a:r>
            <a:endParaRPr lang="fr-FR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Oval 4"/>
          <p:cNvSpPr>
            <a:spLocks noChangeArrowheads="1"/>
          </p:cNvSpPr>
          <p:nvPr/>
        </p:nvSpPr>
        <p:spPr bwMode="auto">
          <a:xfrm flipH="1">
            <a:off x="3817983" y="3055362"/>
            <a:ext cx="992187" cy="457200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smtClean="0">
                <a:solidFill>
                  <a:schemeClr val="bg1"/>
                </a:solidFill>
                <a:latin typeface="+mj-lt"/>
              </a:rPr>
              <a:t>MQTT</a:t>
            </a:r>
            <a:endParaRPr lang="fr-FR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Oval 4"/>
          <p:cNvSpPr>
            <a:spLocks noChangeArrowheads="1"/>
          </p:cNvSpPr>
          <p:nvPr/>
        </p:nvSpPr>
        <p:spPr bwMode="auto">
          <a:xfrm flipH="1">
            <a:off x="7054299" y="2352810"/>
            <a:ext cx="864765" cy="550989"/>
          </a:xfrm>
          <a:prstGeom prst="ellipse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smtClean="0">
                <a:solidFill>
                  <a:srgbClr val="000000"/>
                </a:solidFill>
                <a:latin typeface="+mj-lt"/>
              </a:rPr>
              <a:t>UDP</a:t>
            </a:r>
            <a:endParaRPr lang="fr-FR" sz="1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9" name="Oval 4"/>
          <p:cNvSpPr>
            <a:spLocks noChangeArrowheads="1"/>
          </p:cNvSpPr>
          <p:nvPr/>
        </p:nvSpPr>
        <p:spPr bwMode="auto">
          <a:xfrm flipH="1">
            <a:off x="5715664" y="1950818"/>
            <a:ext cx="992187" cy="457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smtClean="0">
                <a:solidFill>
                  <a:srgbClr val="000000"/>
                </a:solidFill>
                <a:latin typeface="+mj-lt"/>
              </a:rPr>
              <a:t>DTLS</a:t>
            </a:r>
            <a:endParaRPr lang="fr-FR" sz="1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0" name="Oval 4"/>
          <p:cNvSpPr>
            <a:spLocks noChangeArrowheads="1"/>
          </p:cNvSpPr>
          <p:nvPr/>
        </p:nvSpPr>
        <p:spPr bwMode="auto">
          <a:xfrm flipH="1">
            <a:off x="4470589" y="2120717"/>
            <a:ext cx="1136776" cy="632087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smtClean="0">
                <a:solidFill>
                  <a:schemeClr val="bg1"/>
                </a:solidFill>
                <a:latin typeface="+mj-lt"/>
              </a:rPr>
              <a:t>IPSO</a:t>
            </a:r>
            <a:endParaRPr lang="fr-FR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Oval 4"/>
          <p:cNvSpPr>
            <a:spLocks noChangeArrowheads="1"/>
          </p:cNvSpPr>
          <p:nvPr/>
        </p:nvSpPr>
        <p:spPr bwMode="auto">
          <a:xfrm flipH="1">
            <a:off x="6211757" y="1139058"/>
            <a:ext cx="1160414" cy="665933"/>
          </a:xfrm>
          <a:prstGeom prst="ellipse">
            <a:avLst/>
          </a:prstGeom>
          <a:gradFill flip="none" rotWithShape="1">
            <a:gsLst>
              <a:gs pos="0">
                <a:srgbClr val="00ECEF">
                  <a:shade val="30000"/>
                  <a:satMod val="115000"/>
                </a:srgbClr>
              </a:gs>
              <a:gs pos="50000">
                <a:srgbClr val="00ECEF">
                  <a:shade val="67500"/>
                  <a:satMod val="115000"/>
                </a:srgbClr>
              </a:gs>
              <a:gs pos="100000">
                <a:srgbClr val="00ECE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400" dirty="0" smtClean="0">
                <a:solidFill>
                  <a:schemeClr val="bg1"/>
                </a:solidFill>
                <a:latin typeface="+mj-lt"/>
              </a:rPr>
              <a:t>6LowPAN</a:t>
            </a:r>
            <a:endParaRPr lang="fr-FR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Oval 4"/>
          <p:cNvSpPr>
            <a:spLocks noChangeArrowheads="1"/>
          </p:cNvSpPr>
          <p:nvPr/>
        </p:nvSpPr>
        <p:spPr bwMode="auto">
          <a:xfrm flipH="1">
            <a:off x="4704735" y="1231268"/>
            <a:ext cx="1093788" cy="69691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rgbClr val="FFCC00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latin typeface="Arial" charset="0"/>
              </a:rPr>
              <a:t>802.15.4e</a:t>
            </a:r>
            <a:endParaRPr lang="fr-FR" sz="1600" dirty="0">
              <a:solidFill>
                <a:schemeClr val="bg1"/>
              </a:solidFill>
              <a:latin typeface="Arial" charset="0"/>
            </a:endParaRPr>
          </a:p>
          <a:p>
            <a:pPr algn="ctr"/>
            <a:endParaRPr lang="fr-FR" sz="10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3" name="Oval 4"/>
          <p:cNvSpPr>
            <a:spLocks noChangeArrowheads="1"/>
          </p:cNvSpPr>
          <p:nvPr/>
        </p:nvSpPr>
        <p:spPr bwMode="auto">
          <a:xfrm>
            <a:off x="2480471" y="3089616"/>
            <a:ext cx="989686" cy="462658"/>
          </a:xfrm>
          <a:prstGeom prst="ellipse">
            <a:avLst/>
          </a:prstGeom>
          <a:solidFill>
            <a:srgbClr val="FF9F9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err="1" smtClean="0">
                <a:solidFill>
                  <a:srgbClr val="000000"/>
                </a:solidFill>
                <a:latin typeface="+mj-lt"/>
              </a:rPr>
              <a:t>ZigBee</a:t>
            </a:r>
            <a:endParaRPr lang="fr-FR" sz="1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4" name="Oval 4"/>
          <p:cNvSpPr>
            <a:spLocks noChangeArrowheads="1"/>
          </p:cNvSpPr>
          <p:nvPr/>
        </p:nvSpPr>
        <p:spPr bwMode="auto">
          <a:xfrm>
            <a:off x="2269690" y="2436760"/>
            <a:ext cx="989686" cy="462658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smtClean="0">
                <a:solidFill>
                  <a:srgbClr val="000000"/>
                </a:solidFill>
                <a:latin typeface="+mj-lt"/>
              </a:rPr>
              <a:t>DDS</a:t>
            </a:r>
            <a:endParaRPr lang="fr-FR" sz="1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5" name="Oval 4"/>
          <p:cNvSpPr>
            <a:spLocks noChangeArrowheads="1"/>
          </p:cNvSpPr>
          <p:nvPr/>
        </p:nvSpPr>
        <p:spPr bwMode="auto">
          <a:xfrm>
            <a:off x="6929378" y="3081166"/>
            <a:ext cx="989686" cy="462658"/>
          </a:xfrm>
          <a:prstGeom prst="ellipse">
            <a:avLst/>
          </a:prstGeom>
          <a:solidFill>
            <a:srgbClr val="99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smtClean="0">
                <a:solidFill>
                  <a:srgbClr val="000000"/>
                </a:solidFill>
                <a:latin typeface="+mj-lt"/>
              </a:rPr>
              <a:t>Bluetooth</a:t>
            </a:r>
            <a:endParaRPr lang="fr-FR" sz="1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6" name="Oval 4"/>
          <p:cNvSpPr>
            <a:spLocks noChangeArrowheads="1"/>
          </p:cNvSpPr>
          <p:nvPr/>
        </p:nvSpPr>
        <p:spPr bwMode="auto">
          <a:xfrm>
            <a:off x="5905527" y="3276346"/>
            <a:ext cx="989686" cy="462658"/>
          </a:xfrm>
          <a:prstGeom prst="ellipse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smtClean="0">
                <a:solidFill>
                  <a:srgbClr val="000000"/>
                </a:solidFill>
                <a:latin typeface="+mj-lt"/>
              </a:rPr>
              <a:t>AMQP</a:t>
            </a:r>
            <a:endParaRPr lang="fr-FR" sz="1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7" name="Oval 4"/>
          <p:cNvSpPr>
            <a:spLocks noChangeArrowheads="1"/>
          </p:cNvSpPr>
          <p:nvPr/>
        </p:nvSpPr>
        <p:spPr bwMode="auto">
          <a:xfrm flipH="1">
            <a:off x="5131621" y="2919069"/>
            <a:ext cx="656241" cy="364893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smtClean="0">
                <a:solidFill>
                  <a:schemeClr val="bg1"/>
                </a:solidFill>
                <a:latin typeface="+mj-lt"/>
              </a:rPr>
              <a:t>RFID</a:t>
            </a:r>
            <a:endParaRPr lang="fr-FR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Oval 4"/>
          <p:cNvSpPr>
            <a:spLocks noChangeArrowheads="1"/>
          </p:cNvSpPr>
          <p:nvPr/>
        </p:nvSpPr>
        <p:spPr bwMode="auto">
          <a:xfrm>
            <a:off x="6877328" y="1845960"/>
            <a:ext cx="989686" cy="462658"/>
          </a:xfrm>
          <a:prstGeom prst="ellipse">
            <a:avLst/>
          </a:prstGeom>
          <a:solidFill>
            <a:srgbClr val="FF9F9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r-FR" sz="1600" dirty="0" err="1" smtClean="0">
                <a:solidFill>
                  <a:schemeClr val="bg1"/>
                </a:solidFill>
                <a:latin typeface="+mj-lt"/>
              </a:rPr>
              <a:t>Dash</a:t>
            </a:r>
            <a:r>
              <a:rPr lang="fr-FR" sz="1600" dirty="0" smtClean="0">
                <a:solidFill>
                  <a:schemeClr val="bg1"/>
                </a:solidFill>
                <a:latin typeface="+mj-lt"/>
              </a:rPr>
              <a:t> 7</a:t>
            </a:r>
            <a:endParaRPr lang="fr-FR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68443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3964613" y="1510458"/>
            <a:ext cx="4894123" cy="25358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The Great Baltimore Fire raged in Baltimore, Maryland, United States, </a:t>
            </a:r>
            <a:r>
              <a:rPr lang="en-US" sz="2000" dirty="0" smtClean="0"/>
              <a:t>in February 1904</a:t>
            </a:r>
          </a:p>
          <a:p>
            <a:pPr marL="0" indent="0">
              <a:buNone/>
            </a:pPr>
            <a:r>
              <a:rPr lang="en-US" sz="2000" dirty="0" smtClean="0"/>
              <a:t>After </a:t>
            </a:r>
            <a:r>
              <a:rPr lang="en-US" sz="2000" dirty="0"/>
              <a:t>the Baltimore fire, a national standard for fire hydrant connections was adopted by the National Fire Protection Association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63492" name="Picture 4" descr="Baltimora fi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77" y="1453430"/>
            <a:ext cx="3128837" cy="264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285266" y="4578781"/>
            <a:ext cx="3143489" cy="16927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09600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9600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FF99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 anchorCtr="1">
            <a:spAutoFit/>
          </a:bodyPr>
          <a:lstStyle>
            <a:lvl1pPr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1pPr>
            <a:lvl2pPr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2pPr>
            <a:lvl3pPr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3pPr>
            <a:lvl4pPr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4pPr>
            <a:lvl5pPr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5pPr>
            <a:lvl6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6pPr>
            <a:lvl7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7pPr>
            <a:lvl8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8pPr>
            <a:lvl9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l"/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://fire.nist.gov/bfrlpubs/fire04/art095.html</a:t>
            </a:r>
            <a:r>
              <a:rPr lang="en-US" dirty="0"/>
              <a:t> </a:t>
            </a: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130230" y="4127791"/>
            <a:ext cx="3834383" cy="40011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009600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9600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FF99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 anchorCtr="1">
            <a:spAutoFit/>
          </a:bodyPr>
          <a:lstStyle>
            <a:lvl1pPr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1pPr>
            <a:lvl2pPr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2pPr>
            <a:lvl3pPr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3pPr>
            <a:lvl4pPr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4pPr>
            <a:lvl5pPr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5pPr>
            <a:lvl6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6pPr>
            <a:lvl7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7pPr>
            <a:lvl8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8pPr>
            <a:lvl9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tabLst>
                <a:tab pos="3946525" algn="l"/>
              </a:tabLst>
              <a:defRPr sz="11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r>
              <a:rPr lang="en-US" sz="1300" i="1" dirty="0" smtClean="0">
                <a:solidFill>
                  <a:srgbClr val="0000C0"/>
                </a:solidFill>
              </a:rPr>
              <a:t>The </a:t>
            </a:r>
            <a:r>
              <a:rPr lang="en-US" sz="1300" i="1" dirty="0">
                <a:solidFill>
                  <a:srgbClr val="0000C0"/>
                </a:solidFill>
              </a:rPr>
              <a:t>Great Baltimore Fire</a:t>
            </a:r>
          </a:p>
          <a:p>
            <a:pPr algn="l"/>
            <a:r>
              <a:rPr lang="en-US" sz="1300" i="1" dirty="0" smtClean="0">
                <a:solidFill>
                  <a:srgbClr val="0000C0"/>
                </a:solidFill>
              </a:rPr>
              <a:t>Published </a:t>
            </a:r>
            <a:r>
              <a:rPr lang="en-US" sz="1300" i="1" dirty="0">
                <a:solidFill>
                  <a:srgbClr val="0000C0"/>
                </a:solidFill>
              </a:rPr>
              <a:t>by ISO Standardization magazine in 1953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553477" y="100594"/>
            <a:ext cx="8229600" cy="671859"/>
          </a:xfrm>
          <a:prstGeom prst="rect">
            <a:avLst/>
          </a:prstGeom>
        </p:spPr>
        <p:txBody>
          <a:bodyPr vert="horz" lIns="91420" tIns="45710" rIns="91420" bIns="45710" rtlCol="0" anchor="ctr">
            <a:noAutofit/>
          </a:bodyPr>
          <a:lstStyle>
            <a:lvl1pPr algn="ctr" defTabSz="457104" rtl="0" eaLnBrk="1" latinLnBrk="0" hangingPunct="1">
              <a:spcBef>
                <a:spcPct val="0"/>
              </a:spcBef>
              <a:buNone/>
              <a:defRPr sz="2400" b="1" i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The Origin of Standards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382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CnfSppMnkC92aMKCJdAk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tX7GF2VZUGaSh5rj_5Iz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MhmGbq2j0WbmTIm.bTcXg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6204</TotalTime>
  <Words>1115</Words>
  <Application>Microsoft Macintosh PowerPoint</Application>
  <PresentationFormat>On-screen Show (16:9)</PresentationFormat>
  <Paragraphs>210</Paragraphs>
  <Slides>19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Network of the future - Market need and its influence on services standards   </vt:lpstr>
      <vt:lpstr>Outline</vt:lpstr>
      <vt:lpstr>A shift in paradigm</vt:lpstr>
      <vt:lpstr>A shift in paradigm (Continued)</vt:lpstr>
      <vt:lpstr>New interconnections -A shift in paradigm (Continued)</vt:lpstr>
      <vt:lpstr>A shift in paradigm (continued)</vt:lpstr>
      <vt:lpstr>Market drivers</vt:lpstr>
      <vt:lpstr>Standards</vt:lpstr>
      <vt:lpstr>PowerPoint Presentation</vt:lpstr>
      <vt:lpstr>The “inertial” way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About OMA</vt:lpstr>
      <vt:lpstr>Conclusions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Open Mobile Alliance</dc:creator>
  <cp:lastModifiedBy>Elizabeth Rose</cp:lastModifiedBy>
  <cp:revision>233</cp:revision>
  <cp:lastPrinted>2014-09-08T15:11:58Z</cp:lastPrinted>
  <dcterms:created xsi:type="dcterms:W3CDTF">2013-01-09T22:19:17Z</dcterms:created>
  <dcterms:modified xsi:type="dcterms:W3CDTF">2014-09-10T23:13:13Z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(3)AgwYuY7SMtDsfnxYCggX9TzWEW9p6BhqSWPCZjdIhxQwXrNsoLU1xsBAnAn+iJ0VdyI9RPHV_x000d_
fa9MAGgu6z+rwz+sHBn67Q4Tk+nidaApSEEfbnIspdeZ5qF3WcYUsgGhaAY0QaHWPBbL7Q9q_x000d_
MgeP0jIuDblEh1azW8dkFpIto3/7NdCHldkXFa5k6B44ldTdyXNvGc6Pf+zmyOEEHmjkTeP5_x000d_
vtUAn+8VMKg1xyv82Y</vt:lpwstr>
  </property>
  <property fmtid="{D5CDD505-2E9C-101B-9397-08002B2CF9AE}" pid="3" name="_new_ms_pID_725431">
    <vt:lpwstr>yjoP6+IGCjPKxFKLLUsGSR189+lITBKQU0EkAUXyn6dqp3erPSfEIX_x000d_
WSNL/z/PEELoalo1xsK0ZJhVnG6WZ7yNsIBz6UAyEjmWAeQ4YHXlmX4Bx701OCj05tm27lYE_x000d_
M2dSckqLLmLBlhfGQmjkmRk+5AMDOswDItpP+dB8lW7rJjNCjFRvM7QEaH7ROgl7D13ZkvLp_x000d_
HQC9XY/xhAeSfaCCJveEjglDcqJpmnIOM63S</vt:lpwstr>
  </property>
  <property fmtid="{D5CDD505-2E9C-101B-9397-08002B2CF9AE}" pid="4" name="_new_ms_pID_725432">
    <vt:lpwstr>qzLBENjuGtPnadQwDVfgHY4tOv43zUcLfvVr_x000d_
9rtAtv0ilUSWJwr+TIRQNqgCajVB+aqnoVKbijN/Liher49Tkf6CzkVLydC8wks6fxuTLIot_x000d_
iOCrsvniEHytT6iriVZaM76+EFbZ1xESJQ8uZtP3dJo=</vt:lpwstr>
  </property>
  <property fmtid="{D5CDD505-2E9C-101B-9397-08002B2CF9AE}" pid="5" name="sflag">
    <vt:lpwstr>1401132315</vt:lpwstr>
  </property>
</Properties>
</file>