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9" r:id="rId3"/>
    <p:sldId id="350" r:id="rId4"/>
    <p:sldId id="354" r:id="rId5"/>
    <p:sldId id="341" r:id="rId6"/>
    <p:sldId id="357" r:id="rId7"/>
    <p:sldId id="297" r:id="rId8"/>
    <p:sldId id="358" r:id="rId9"/>
    <p:sldId id="344" r:id="rId10"/>
    <p:sldId id="351" r:id="rId11"/>
    <p:sldId id="353" r:id="rId12"/>
    <p:sldId id="360" r:id="rId13"/>
    <p:sldId id="355" r:id="rId14"/>
    <p:sldId id="356" r:id="rId15"/>
    <p:sldId id="359" r:id="rId16"/>
    <p:sldId id="361" r:id="rId17"/>
    <p:sldId id="347" r:id="rId18"/>
    <p:sldId id="345" r:id="rId19"/>
  </p:sldIdLst>
  <p:sldSz cx="9144000" cy="5143500" type="screen16x9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97"/>
    <a:srgbClr val="F1B36F"/>
    <a:srgbClr val="CCFFCC"/>
    <a:srgbClr val="FF9900"/>
    <a:srgbClr val="00E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7" autoAdjust="0"/>
    <p:restoredTop sz="84756" autoAdjust="0"/>
  </p:normalViewPr>
  <p:slideViewPr>
    <p:cSldViewPr snapToGrid="0" snapToObjects="1">
      <p:cViewPr varScale="1">
        <p:scale>
          <a:sx n="156" d="100"/>
          <a:sy n="156" d="100"/>
        </p:scale>
        <p:origin x="-33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E0F2CC08-3EC7-1246-952D-71DE81925A1A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82119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0441205-EA7D-3F4B-92F8-AA44B2BD3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998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A0A9D62-86C0-EF43-9440-E3526533F0E3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82119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F4AA30F-43C9-254D-9C05-203888F9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0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287129"/>
            <a:ext cx="9144000" cy="188189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38200" y="2377268"/>
            <a:ext cx="7772400" cy="64506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38200" y="3036278"/>
            <a:ext cx="777240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80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9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8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8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8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287129"/>
            <a:ext cx="9144000" cy="188189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38200" y="2377268"/>
            <a:ext cx="7772400" cy="64506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38200" y="3036278"/>
            <a:ext cx="777240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04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157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9925"/>
            <a:ext cx="8229600" cy="2874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9710"/>
            <a:ext cx="8229600" cy="248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1" r:id="rId5"/>
    <p:sldLayoutId id="2147483658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4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Clr>
          <a:srgbClr val="00ECEF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514350" algn="l" defTabSz="457200" rtl="0" eaLnBrk="1" latinLnBrk="0" hangingPunct="1">
        <a:spcBef>
          <a:spcPct val="20000"/>
        </a:spcBef>
        <a:buClr>
          <a:srgbClr val="00ECEF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Clr>
          <a:srgbClr val="00ECEF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457200" rtl="0" eaLnBrk="1" latinLnBrk="0" hangingPunct="1">
        <a:spcBef>
          <a:spcPct val="20000"/>
        </a:spcBef>
        <a:buClr>
          <a:srgbClr val="00ECEF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457200" rtl="0" eaLnBrk="1" latinLnBrk="0" hangingPunct="1">
        <a:spcBef>
          <a:spcPct val="20000"/>
        </a:spcBef>
        <a:buClr>
          <a:srgbClr val="00ECEF"/>
        </a:buClr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OMA%20(OMA%20ARC%20WG)%20has%20released%20over%20the%20years%20specifications%20for%20several%20%E2%80%9CNetwork%20APIs,%E2%80%9D%20i.e.%20programmable%20interface%20to%20expose%20capabilities%20of%20a%20resource%20residing%20in%20the%20Network%20(e.g.%20a%20Server)%20of%20a%20network%20operator,%20enabling%20smart%20use%20of%20network%20resources%20management.%20OMA%20is%20now%20working%20on%20a%20Service%20Exposure%20Framework.%203GPP%20has%20been%20working%20on%20defining%20service%20requirements%20for%20new%20complementary%20network%20capabilities%20to%20be%20exposed%20to%203rd%20parties.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technical.openmobilealliance.org/Technical/technical-information/release-program/current-releases/poc-v2-1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obilebusiness.bell.ca/industries-and-solutions/push-to-talk/" TargetMode="External"/><Relationship Id="rId2" Type="http://schemas.openxmlformats.org/officeDocument/2006/relationships/hyperlink" Target="http://att.com/eptt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technical.openmobilealliance.org/Technical/technical-information/release-program/current-releases/poc-v2-0" TargetMode="External"/><Relationship Id="rId4" Type="http://schemas.openxmlformats.org/officeDocument/2006/relationships/hyperlink" Target="http://pushtotalkbykodiak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OMA%20(OMA%20ARC%20WG)%20has%20released%20over%20the%20years%20specifications%20for%20several%20%E2%80%9CNetwork%20APIs,%E2%80%9D%20i.e.%20programmable%20interface%20to%20expose%20capabilities%20of%20a%20resource%20residing%20in%20the%20Network%20(e.g.%20a%20Server)%20of%20a%20network%20operator,%20enabling%20smart%20use%20of%20network%20resources%20management.%20OMA%20is%20now%20working%20on%20a%20Service%20Exposure%20Framework.%203GPP%20has%20been%20working%20on%20defining%20service%20requirements%20for%20new%20complementary%20network%20capabilities%20to%20be%20exposed%20to%203rd%20parties.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OMA, 3GPP and ETSI Collaborative </a:t>
            </a:r>
            <a:r>
              <a:rPr lang="en-US" dirty="0"/>
              <a:t>Efforts: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Past, Present and future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838200" y="3216924"/>
            <a:ext cx="7772400" cy="804233"/>
          </a:xfrm>
        </p:spPr>
        <p:txBody>
          <a:bodyPr>
            <a:normAutofit/>
          </a:bodyPr>
          <a:lstStyle/>
          <a:p>
            <a:r>
              <a:rPr lang="en-US" b="1" dirty="0" smtClean="0"/>
              <a:t>Observations of Gary </a:t>
            </a:r>
            <a:r>
              <a:rPr lang="en-US" b="1" dirty="0"/>
              <a:t>K. Jones, Chairman of the Board</a:t>
            </a:r>
          </a:p>
          <a:p>
            <a:r>
              <a:rPr lang="en-US" b="1" dirty="0"/>
              <a:t>Open Mobile Alliance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454" y="4256514"/>
            <a:ext cx="7491471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ECEF"/>
              </a:buClr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Critical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Workshop – OMA, 3GPP and ETSI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 algn="ctr">
              <a:spcBef>
                <a:spcPct val="20000"/>
              </a:spcBef>
              <a:buClr>
                <a:srgbClr val="00ECEF"/>
              </a:buClr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26-27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August 2014,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Montreal, Canada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file"/>
          </p:cNvPr>
          <p:cNvSpPr/>
          <p:nvPr/>
        </p:nvSpPr>
        <p:spPr>
          <a:xfrm>
            <a:off x="386238" y="2593044"/>
            <a:ext cx="4572000" cy="584775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Interoperability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8238" y="1762047"/>
            <a:ext cx="374172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Device Management </a:t>
            </a:r>
            <a:endParaRPr lang="en-US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and </a:t>
            </a:r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Security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963504" y="1583592"/>
            <a:ext cx="1768048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Location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39781" y="3833419"/>
            <a:ext cx="1827744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Broadcast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4625" y="146904"/>
            <a:ext cx="1045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09321" y="892368"/>
            <a:ext cx="8692308" cy="691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… as well as </a:t>
            </a:r>
            <a:r>
              <a:rPr lang="en-US" dirty="0" smtClean="0">
                <a:hlinkClick r:id="" action="ppaction://noaction"/>
              </a:rPr>
              <a:t>OMA and ETSI</a:t>
            </a:r>
            <a:r>
              <a:rPr lang="en-US" dirty="0" smtClean="0"/>
              <a:t> (e.g</a:t>
            </a:r>
            <a:r>
              <a:rPr lang="en-US" dirty="0"/>
              <a:t>. </a:t>
            </a:r>
            <a:r>
              <a:rPr lang="en-US" dirty="0" smtClean="0"/>
              <a:t>the </a:t>
            </a:r>
            <a:r>
              <a:rPr lang="en-US" dirty="0" err="1" smtClean="0"/>
              <a:t>IoT</a:t>
            </a:r>
            <a:r>
              <a:rPr lang="en-US" dirty="0" smtClean="0"/>
              <a:t> </a:t>
            </a:r>
            <a:r>
              <a:rPr lang="en-US" dirty="0" err="1" smtClean="0"/>
              <a:t>Plugtests</a:t>
            </a:r>
            <a:r>
              <a:rPr lang="en-US" dirty="0" smtClean="0"/>
              <a:t> in November 2013)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/>
          <a:p>
            <a:r>
              <a:rPr lang="en-US" dirty="0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41" y="33051"/>
            <a:ext cx="1476260" cy="64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hlinkClick r:id="rId2" action="ppaction://hlinkfile"/>
          </p:cNvPr>
          <p:cNvSpPr/>
          <p:nvPr/>
        </p:nvSpPr>
        <p:spPr>
          <a:xfrm>
            <a:off x="4114800" y="3494865"/>
            <a:ext cx="4572000" cy="1077218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Network Function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25160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572"/>
            <a:ext cx="8229600" cy="572596"/>
          </a:xfrm>
        </p:spPr>
        <p:txBody>
          <a:bodyPr/>
          <a:lstStyle/>
          <a:p>
            <a:r>
              <a:rPr lang="en-US" dirty="0" smtClean="0"/>
              <a:t>Observations on PCPS/MCPTT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167"/>
            <a:ext cx="8229600" cy="3413096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u="sng" dirty="0"/>
              <a:t>3GPP is the source of requirements:</a:t>
            </a:r>
            <a:endParaRPr lang="en-US" sz="2200" dirty="0"/>
          </a:p>
          <a:p>
            <a:pPr marL="565150" lvl="2" indent="0">
              <a:buNone/>
            </a:pPr>
            <a:r>
              <a:rPr lang="en-US" sz="1700" dirty="0"/>
              <a:t>OMA is not creating unique requirements for </a:t>
            </a:r>
            <a:r>
              <a:rPr lang="en-US" sz="1700" dirty="0" smtClean="0"/>
              <a:t>Push to Communicate for Public Safety (PCPS).  </a:t>
            </a:r>
            <a:r>
              <a:rPr lang="en-US" sz="1700" dirty="0"/>
              <a:t>It is taking requirements from 3GPP.  </a:t>
            </a:r>
            <a:endParaRPr lang="en-US" sz="1700" dirty="0" smtClean="0"/>
          </a:p>
          <a:p>
            <a:pPr marL="565150" lvl="2" indent="0">
              <a:buNone/>
            </a:pPr>
            <a:r>
              <a:rPr lang="en-US" sz="1700" dirty="0" smtClean="0"/>
              <a:t>This </a:t>
            </a:r>
            <a:r>
              <a:rPr lang="en-US" sz="1700" dirty="0"/>
              <a:t>is a well-established practice between OMA and 3GPP that has been refined in over 10 years of Liaison </a:t>
            </a:r>
            <a:r>
              <a:rPr lang="en-US" sz="1700" dirty="0" smtClean="0"/>
              <a:t>and joint meeting activity</a:t>
            </a:r>
            <a:r>
              <a:rPr lang="en-US" sz="1700" dirty="0"/>
              <a:t>.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u="sng" dirty="0"/>
              <a:t>Re-use is practical:</a:t>
            </a:r>
            <a:endParaRPr lang="en-US" sz="2200" dirty="0"/>
          </a:p>
          <a:p>
            <a:pPr marL="571500" lvl="2" indent="0">
              <a:buNone/>
            </a:pPr>
            <a:r>
              <a:rPr lang="en-US" sz="1700" dirty="0" smtClean="0"/>
              <a:t>Collaboration between </a:t>
            </a:r>
            <a:r>
              <a:rPr lang="en-US" sz="1700" dirty="0"/>
              <a:t>OMA and 3GPP appears to be </a:t>
            </a:r>
            <a:r>
              <a:rPr lang="en-US" sz="1700" dirty="0" smtClean="0"/>
              <a:t>the </a:t>
            </a:r>
            <a:r>
              <a:rPr lang="en-US" sz="1700" dirty="0"/>
              <a:t>most practical approach.  OMA owns an existing, deployed specification for Push to Talk in OMA </a:t>
            </a:r>
            <a:r>
              <a:rPr lang="en-US" sz="1700" dirty="0" smtClean="0"/>
              <a:t>PoC and remains the source of expertise. Retaining normative referencing with OMA retains the continuity of FRAND IPR licensing from the original contributors. </a:t>
            </a:r>
          </a:p>
          <a:p>
            <a:pPr marL="571500" lvl="2" indent="0">
              <a:buNone/>
            </a:pPr>
            <a:r>
              <a:rPr lang="en-US" sz="1700" dirty="0" smtClean="0"/>
              <a:t>Failure </a:t>
            </a:r>
            <a:r>
              <a:rPr lang="en-US" sz="1700" dirty="0"/>
              <a:t>to </a:t>
            </a:r>
            <a:r>
              <a:rPr lang="en-US" sz="1700" dirty="0" smtClean="0"/>
              <a:t>collaborate with OMA may require </a:t>
            </a:r>
            <a:r>
              <a:rPr lang="en-US" sz="1700" dirty="0"/>
              <a:t>3GPP to create an entirely new implementation of </a:t>
            </a:r>
            <a:r>
              <a:rPr lang="en-US" sz="1700" dirty="0" smtClean="0"/>
              <a:t>PoC.  </a:t>
            </a:r>
          </a:p>
          <a:p>
            <a:pPr marL="571500" lvl="2" indent="0">
              <a:buNone/>
            </a:pPr>
            <a:endParaRPr lang="en-US" sz="1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2693"/>
            <a:ext cx="8360229" cy="354384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/>
              <a:t>Improves organizational capacity:</a:t>
            </a:r>
          </a:p>
          <a:p>
            <a:pPr marL="457200" lvl="1" indent="0">
              <a:buNone/>
            </a:pPr>
            <a:r>
              <a:rPr lang="en-US" sz="1600" dirty="0"/>
              <a:t>Companies who participate in both 3GPP and OMA may alleviate 3GPP delegates load by off-loading Service Layer work to OMA attendees. This may ultimately benefit the timeliness of the final product. </a:t>
            </a:r>
            <a:endParaRPr lang="en-US" sz="16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 smtClean="0"/>
              <a:t>Government participation:</a:t>
            </a:r>
          </a:p>
          <a:p>
            <a:pPr marL="457200" lvl="1" indent="0">
              <a:buNone/>
            </a:pPr>
            <a:r>
              <a:rPr lang="en-US" sz="1600" dirty="0" smtClean="0"/>
              <a:t>A </a:t>
            </a:r>
            <a:r>
              <a:rPr lang="en-US" sz="1600" dirty="0"/>
              <a:t>G</a:t>
            </a:r>
            <a:r>
              <a:rPr lang="en-US" sz="1600" dirty="0" smtClean="0"/>
              <a:t>overnment Agency </a:t>
            </a:r>
            <a:r>
              <a:rPr lang="en-US" sz="1600" dirty="0"/>
              <a:t>may participate in OMA through Government Agency (GA) P</a:t>
            </a:r>
            <a:r>
              <a:rPr lang="en-US" sz="1600" dirty="0" smtClean="0"/>
              <a:t>articipant program </a:t>
            </a:r>
            <a:r>
              <a:rPr lang="en-US" sz="1600" dirty="0"/>
              <a:t>directly without any membership </a:t>
            </a:r>
            <a:r>
              <a:rPr lang="en-US" sz="1600" dirty="0" smtClean="0"/>
              <a:t>fees. </a:t>
            </a:r>
          </a:p>
          <a:p>
            <a:pPr marL="457200" lvl="1" indent="0">
              <a:buNone/>
            </a:pPr>
            <a:r>
              <a:rPr lang="en-US" sz="1600" dirty="0" smtClean="0"/>
              <a:t>With the implementation of “hybrid” meetings, it is now possible to fully participate in an OMA working group remotely.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41599"/>
            <a:ext cx="8229600" cy="507222"/>
          </a:xfrm>
        </p:spPr>
        <p:txBody>
          <a:bodyPr/>
          <a:lstStyle/>
          <a:p>
            <a:r>
              <a:rPr lang="en-US" dirty="0" smtClean="0"/>
              <a:t>Observations on PCPS/MCPTT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23424"/>
            <a:ext cx="8360229" cy="354384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 smtClean="0"/>
              <a:t>Good </a:t>
            </a:r>
            <a:r>
              <a:rPr lang="en-US" u="sng" dirty="0"/>
              <a:t>organizational matching:</a:t>
            </a:r>
          </a:p>
          <a:p>
            <a:pPr marL="457200" lvl="1" indent="0">
              <a:buNone/>
            </a:pPr>
            <a:r>
              <a:rPr lang="en-US" sz="1600" dirty="0"/>
              <a:t>Both OMA and 3GPP are internationally chartered organizations with members from all regions.  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Our </a:t>
            </a:r>
            <a:r>
              <a:rPr lang="en-US" sz="1600" dirty="0"/>
              <a:t>standards development process is similar, we have similar IPR licensing policies, and we have the ability to normatively reference each other’s specifications. 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OMA is the best and the strongest standards development environment for Critical Communications </a:t>
            </a:r>
            <a:r>
              <a:rPr lang="en-US" sz="1600" u="sng" dirty="0" smtClean="0"/>
              <a:t>application layer standards </a:t>
            </a:r>
            <a:r>
              <a:rPr lang="en-US" sz="1600" dirty="0" smtClean="0"/>
              <a:t>that will work with 3GPP LTE standards optimizations and enhancements at the network layer.</a:t>
            </a:r>
          </a:p>
          <a:p>
            <a:pPr marL="457200" lvl="1" indent="0">
              <a:buNone/>
            </a:pPr>
            <a:r>
              <a:rPr lang="en-US" sz="1600" dirty="0" smtClean="0"/>
              <a:t>Cooperation and collaboration sets </a:t>
            </a:r>
            <a:r>
              <a:rPr lang="en-US" sz="1600" dirty="0"/>
              <a:t>up a workable process for future adaptation of other service layer enablers relevant to critical communications.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16198"/>
            <a:ext cx="8229600" cy="507222"/>
          </a:xfrm>
        </p:spPr>
        <p:txBody>
          <a:bodyPr/>
          <a:lstStyle/>
          <a:p>
            <a:r>
              <a:rPr lang="en-US" dirty="0" smtClean="0"/>
              <a:t>Observations on PCPS/MCPTT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115"/>
            <a:ext cx="8229600" cy="3497148"/>
          </a:xfrm>
        </p:spPr>
        <p:txBody>
          <a:bodyPr>
            <a:noAutofit/>
          </a:bodyPr>
          <a:lstStyle/>
          <a:p>
            <a:pPr marL="287338" indent="-287338">
              <a:buFont typeface="Wingdings" panose="05000000000000000000" pitchFamily="2" charset="2"/>
              <a:buChar char="Ø"/>
              <a:tabLst>
                <a:tab pos="287338" algn="l"/>
              </a:tabLst>
            </a:pPr>
            <a:r>
              <a:rPr lang="en-US" u="sng" dirty="0" smtClean="0"/>
              <a:t>Appears to meet the </a:t>
            </a:r>
            <a:r>
              <a:rPr lang="en-US" u="sng" dirty="0"/>
              <a:t>needs of Public Safety evolution from narrowband to broadband networks:</a:t>
            </a:r>
            <a:endParaRPr lang="en-US" dirty="0"/>
          </a:p>
          <a:p>
            <a:pPr marL="515938" lvl="2" indent="0">
              <a:buNone/>
            </a:pPr>
            <a:r>
              <a:rPr lang="en-GB" dirty="0"/>
              <a:t>The Public Safety work ongoing at OMA is evolving </a:t>
            </a:r>
            <a:r>
              <a:rPr lang="en-GB" dirty="0" err="1" smtClean="0"/>
              <a:t>PoC</a:t>
            </a:r>
            <a:r>
              <a:rPr lang="en-GB" dirty="0" smtClean="0"/>
              <a:t>, </a:t>
            </a:r>
            <a:r>
              <a:rPr lang="en-GB" dirty="0"/>
              <a:t>that was developed collaboratively with 3GPP and is deployed commercially in the market, e.g. in the U.S and Canada, to PCPS (Push </a:t>
            </a:r>
            <a:r>
              <a:rPr lang="en-GB" dirty="0" smtClean="0"/>
              <a:t>to Communicate for </a:t>
            </a:r>
            <a:r>
              <a:rPr lang="en-GB" dirty="0"/>
              <a:t>Public Safety). </a:t>
            </a:r>
            <a:endParaRPr lang="en-GB" dirty="0" smtClean="0"/>
          </a:p>
          <a:p>
            <a:pPr marL="515938" lvl="2" indent="0">
              <a:buNone/>
            </a:pPr>
            <a:r>
              <a:rPr lang="en-GB" dirty="0" smtClean="0"/>
              <a:t>OMA PCPS </a:t>
            </a:r>
            <a:r>
              <a:rPr lang="en-GB" dirty="0"/>
              <a:t>will be ready to incorporate Public Safety requirements and deliver application standards that will </a:t>
            </a:r>
            <a:r>
              <a:rPr lang="en-GB" dirty="0" smtClean="0"/>
              <a:t>operate </a:t>
            </a:r>
            <a:r>
              <a:rPr lang="en-GB" dirty="0"/>
              <a:t>with any transport technology, </a:t>
            </a:r>
            <a:r>
              <a:rPr lang="en-GB" dirty="0" smtClean="0"/>
              <a:t>on </a:t>
            </a:r>
            <a:r>
              <a:rPr lang="en-GB" dirty="0"/>
              <a:t>any private, commercial or private-commercial </a:t>
            </a:r>
            <a:r>
              <a:rPr lang="en-GB" dirty="0" smtClean="0"/>
              <a:t>networks, and can easily </a:t>
            </a:r>
            <a:r>
              <a:rPr lang="en-GB" dirty="0"/>
              <a:t>interoperate with current narrowband and other current Public Safety networks, command and control centers, </a:t>
            </a:r>
            <a:r>
              <a:rPr lang="en-GB" dirty="0" smtClean="0"/>
              <a:t>and databases</a:t>
            </a:r>
            <a:r>
              <a:rPr lang="en-GB" dirty="0"/>
              <a:t>, </a:t>
            </a:r>
            <a:r>
              <a:rPr lang="en-GB" dirty="0" smtClean="0"/>
              <a:t>etc.</a:t>
            </a:r>
            <a:endParaRPr lang="en-US" strike="sngStrik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81571"/>
            <a:ext cx="8229600" cy="488544"/>
          </a:xfrm>
        </p:spPr>
        <p:txBody>
          <a:bodyPr/>
          <a:lstStyle/>
          <a:p>
            <a:r>
              <a:rPr lang="en-US" dirty="0" smtClean="0"/>
              <a:t>Observations on PCPS/MCPTT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115"/>
            <a:ext cx="8229600" cy="3497148"/>
          </a:xfrm>
        </p:spPr>
        <p:txBody>
          <a:bodyPr>
            <a:noAutofit/>
          </a:bodyPr>
          <a:lstStyle/>
          <a:p>
            <a:pPr marL="287338" indent="-287338">
              <a:buFont typeface="Wingdings" panose="05000000000000000000" pitchFamily="2" charset="2"/>
              <a:buChar char="Ø"/>
            </a:pPr>
            <a:r>
              <a:rPr lang="en-US" u="sng" dirty="0" smtClean="0"/>
              <a:t>Setting the stage - OMA </a:t>
            </a:r>
            <a:r>
              <a:rPr lang="en-US" u="sng" dirty="0"/>
              <a:t>PCPS is only the first enabler:</a:t>
            </a:r>
            <a:endParaRPr lang="en-US" dirty="0"/>
          </a:p>
          <a:p>
            <a:pPr marL="515938" lvl="2" indent="0">
              <a:buNone/>
            </a:pPr>
            <a:r>
              <a:rPr lang="en-US" dirty="0"/>
              <a:t>The focus today </a:t>
            </a:r>
            <a:r>
              <a:rPr lang="en-US" dirty="0" smtClean="0"/>
              <a:t>in OMA is PoC </a:t>
            </a:r>
            <a:r>
              <a:rPr lang="en-US" dirty="0"/>
              <a:t>and its enhancement to PCPS.  </a:t>
            </a:r>
            <a:endParaRPr lang="en-US" dirty="0" smtClean="0"/>
          </a:p>
          <a:p>
            <a:pPr marL="515938" lvl="2" indent="0">
              <a:buNone/>
            </a:pPr>
            <a:r>
              <a:rPr lang="en-US" dirty="0" smtClean="0"/>
              <a:t>However</a:t>
            </a:r>
            <a:r>
              <a:rPr lang="en-US" dirty="0"/>
              <a:t>, OMA has important specifications for Location services, Presence services, Device Management, and others that may be required in future versions of Critical Communications.  </a:t>
            </a:r>
            <a:endParaRPr lang="en-US" dirty="0" smtClean="0"/>
          </a:p>
          <a:p>
            <a:pPr marL="515938" lvl="2" indent="0">
              <a:buNone/>
            </a:pPr>
            <a:r>
              <a:rPr lang="en-US" dirty="0" smtClean="0"/>
              <a:t>Re</a:t>
            </a:r>
            <a:r>
              <a:rPr lang="en-US" dirty="0"/>
              <a:t>-use of existing specifications will ensure mature, tested technologies </a:t>
            </a:r>
            <a:r>
              <a:rPr lang="en-US" dirty="0" smtClean="0"/>
              <a:t>that underlie </a:t>
            </a:r>
            <a:r>
              <a:rPr lang="en-US" dirty="0"/>
              <a:t>Critical Communications services.  </a:t>
            </a:r>
            <a:endParaRPr lang="en-US" dirty="0" smtClean="0"/>
          </a:p>
          <a:p>
            <a:pPr marL="515938" lvl="2" indent="0">
              <a:buNone/>
            </a:pPr>
            <a:r>
              <a:rPr lang="en-US" dirty="0" smtClean="0"/>
              <a:t>Establishing </a:t>
            </a:r>
            <a:r>
              <a:rPr lang="en-US" dirty="0"/>
              <a:t>the working practices with </a:t>
            </a:r>
            <a:r>
              <a:rPr lang="en-US" dirty="0" smtClean="0"/>
              <a:t>PCPS/MCPTT </a:t>
            </a:r>
            <a:r>
              <a:rPr lang="en-US" dirty="0"/>
              <a:t>today ensure continuity as future enhancements are rolled out.  </a:t>
            </a:r>
          </a:p>
          <a:p>
            <a:pPr marL="1314450" lvl="3" indent="0">
              <a:buNone/>
            </a:pPr>
            <a:r>
              <a:rPr lang="en-US" sz="1100" dirty="0" smtClean="0"/>
              <a:t>  </a:t>
            </a:r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81571"/>
            <a:ext cx="8229600" cy="488544"/>
          </a:xfrm>
        </p:spPr>
        <p:txBody>
          <a:bodyPr/>
          <a:lstStyle/>
          <a:p>
            <a:r>
              <a:rPr lang="en-US" dirty="0" smtClean="0"/>
              <a:t>Observations on PCPS/MCPTT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571"/>
            <a:ext cx="8229600" cy="547696"/>
          </a:xfrm>
        </p:spPr>
        <p:txBody>
          <a:bodyPr/>
          <a:lstStyle/>
          <a:p>
            <a:r>
              <a:rPr lang="en-US" sz="2000" dirty="0" smtClean="0"/>
              <a:t>Establishing the Critical Communications Ecosystem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267"/>
            <a:ext cx="8366982" cy="3437996"/>
          </a:xfrm>
        </p:spPr>
        <p:txBody>
          <a:bodyPr>
            <a:no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1800" dirty="0" smtClean="0"/>
              <a:t>Critical </a:t>
            </a:r>
            <a:r>
              <a:rPr lang="en-US" sz="1800" dirty="0"/>
              <a:t>Communications has many stakeholders and relies on many technologies.  It crosses national standards boundaries, air interfaces and regulatory administrations, and is by its very nature going to require a large and effective </a:t>
            </a:r>
            <a:r>
              <a:rPr lang="en-US" sz="1800" dirty="0" smtClean="0"/>
              <a:t>collaboration and normative </a:t>
            </a:r>
            <a:r>
              <a:rPr lang="en-US" sz="1800" dirty="0"/>
              <a:t>referencing </a:t>
            </a:r>
            <a:r>
              <a:rPr lang="en-US" sz="1800" dirty="0" smtClean="0"/>
              <a:t>function</a:t>
            </a:r>
            <a:r>
              <a:rPr lang="en-US" sz="1800" dirty="0"/>
              <a:t>. </a:t>
            </a:r>
            <a:endParaRPr lang="en-US" sz="18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1800" dirty="0" smtClean="0"/>
              <a:t>It is </a:t>
            </a:r>
            <a:r>
              <a:rPr lang="en-US" sz="1800" dirty="0"/>
              <a:t>vitally </a:t>
            </a:r>
            <a:r>
              <a:rPr lang="en-US" sz="1800" dirty="0" smtClean="0"/>
              <a:t>important foster the operational backbone of technical </a:t>
            </a:r>
            <a:r>
              <a:rPr lang="en-US" sz="1800" dirty="0"/>
              <a:t>collaboration </a:t>
            </a:r>
            <a:r>
              <a:rPr lang="en-US" sz="1800" dirty="0" smtClean="0"/>
              <a:t>now.  Effective collaboration </a:t>
            </a:r>
            <a:r>
              <a:rPr lang="en-US" sz="1800" dirty="0"/>
              <a:t>is the important </a:t>
            </a:r>
            <a:r>
              <a:rPr lang="en-US" sz="1800" dirty="0" smtClean="0"/>
              <a:t>part of this debate, </a:t>
            </a:r>
            <a:r>
              <a:rPr lang="en-US" sz="1800" dirty="0"/>
              <a:t>not the specifics of POC. 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1800" dirty="0" smtClean="0"/>
              <a:t>Everyone </a:t>
            </a:r>
            <a:r>
              <a:rPr lang="en-US" sz="1800" dirty="0"/>
              <a:t>will benefit if the first order of business is to figure out how to have an effective “big tent” </a:t>
            </a:r>
            <a:r>
              <a:rPr lang="en-US" sz="1800" dirty="0" smtClean="0"/>
              <a:t>approach.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1800" dirty="0" smtClean="0"/>
              <a:t>Failure of the ecosystem will </a:t>
            </a:r>
            <a:r>
              <a:rPr lang="en-US" sz="1800" dirty="0"/>
              <a:t>ultimately slow the progress of Critical Communications more than </a:t>
            </a:r>
            <a:r>
              <a:rPr lang="en-US" sz="1800" dirty="0" smtClean="0"/>
              <a:t>any specific technical decision.</a:t>
            </a:r>
            <a:endParaRPr lang="en-US" sz="1800" dirty="0"/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pPr marL="176213" indent="-176213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/>
          <a:p>
            <a:r>
              <a:rPr lang="en-US" dirty="0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38821"/>
            <a:ext cx="8229600" cy="295580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smtClean="0"/>
              <a:t>3GPP is encouraged to endorse a process that includes OMA, and others, as a collaborator making technical contributions by normative reference in the area of PCPS/MCPTT and other future Critical Communications work</a:t>
            </a:r>
            <a:r>
              <a:rPr lang="en-US" sz="2100" dirty="0"/>
              <a:t>. </a:t>
            </a:r>
            <a:endParaRPr lang="en-US" sz="21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100" dirty="0" smtClean="0"/>
          </a:p>
          <a:p>
            <a:pPr marL="0" indent="0">
              <a:buNone/>
            </a:pPr>
            <a:r>
              <a:rPr lang="en-US" sz="2100" dirty="0" smtClean="0"/>
              <a:t> </a:t>
            </a:r>
            <a:endParaRPr lang="en-US" sz="2100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90644" y="2584558"/>
            <a:ext cx="2803216" cy="645068"/>
          </a:xfrm>
        </p:spPr>
        <p:txBody>
          <a:bodyPr/>
          <a:lstStyle/>
          <a:p>
            <a:r>
              <a:rPr lang="en-US" sz="3200" dirty="0"/>
              <a:t>Thank </a:t>
            </a:r>
            <a:r>
              <a:rPr lang="en-US" sz="3200" dirty="0" smtClean="0"/>
              <a:t>you!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82066" y="2700867"/>
            <a:ext cx="347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Gary K. Jones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Chairman OMA</a:t>
            </a:r>
          </a:p>
        </p:txBody>
      </p:sp>
    </p:spTree>
    <p:extLst>
      <p:ext uri="{BB962C8B-B14F-4D97-AF65-F5344CB8AC3E}">
        <p14:creationId xmlns:p14="http://schemas.microsoft.com/office/powerpoint/2010/main" val="8051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Users\00917849\AppData\Local\Microsoft\Windows\Temporary Internet Files\Content.IE5\4ORP2A23\MC90044197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58" y="2193195"/>
            <a:ext cx="1237468" cy="123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</a:t>
            </a:r>
            <a:r>
              <a:rPr lang="en-US" dirty="0" smtClean="0"/>
              <a:t>the </a:t>
            </a:r>
            <a:br>
              <a:rPr lang="en-US" dirty="0" smtClean="0"/>
            </a:br>
            <a:r>
              <a:rPr lang="en-US" dirty="0" smtClean="0"/>
              <a:t>Critical </a:t>
            </a:r>
            <a:r>
              <a:rPr lang="en-US" dirty="0"/>
              <a:t>Communication </a:t>
            </a: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98" y="2117866"/>
            <a:ext cx="2231889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92" y="2117866"/>
            <a:ext cx="1672471" cy="102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78" y="3468865"/>
            <a:ext cx="1885721" cy="129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3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571"/>
            <a:ext cx="8229600" cy="535240"/>
          </a:xfrm>
        </p:spPr>
        <p:txBody>
          <a:bodyPr/>
          <a:lstStyle/>
          <a:p>
            <a:r>
              <a:rPr lang="en-US" dirty="0" smtClean="0"/>
              <a:t>about 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02" y="1316812"/>
            <a:ext cx="8395398" cy="1709052"/>
          </a:xfrm>
        </p:spPr>
        <p:txBody>
          <a:bodyPr>
            <a:norm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900" dirty="0"/>
              <a:t>For over 10 years, OMA has been the </a:t>
            </a:r>
            <a:r>
              <a:rPr lang="en-US" sz="1900" dirty="0" smtClean="0"/>
              <a:t>premier international </a:t>
            </a:r>
            <a:r>
              <a:rPr lang="en-US" sz="1900" dirty="0"/>
              <a:t>Standards Development </a:t>
            </a:r>
            <a:r>
              <a:rPr lang="en-US" sz="1900" dirty="0" smtClean="0"/>
              <a:t>Organization (</a:t>
            </a:r>
            <a:r>
              <a:rPr lang="en-US" sz="1900" dirty="0"/>
              <a:t>SDO) for developing mobile service enablers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900" dirty="0" smtClean="0"/>
              <a:t>OMA </a:t>
            </a:r>
            <a:r>
              <a:rPr lang="en-US" sz="1900" dirty="0"/>
              <a:t>develops Service Enablers and APIs in the </a:t>
            </a:r>
            <a:r>
              <a:rPr lang="en-US" sz="1900" dirty="0" smtClean="0"/>
              <a:t>areas of </a:t>
            </a:r>
            <a:r>
              <a:rPr lang="en-US" sz="1900" dirty="0"/>
              <a:t>Communications, Content Delivery, </a:t>
            </a:r>
            <a:r>
              <a:rPr lang="en-US" sz="1900" dirty="0" smtClean="0"/>
              <a:t>Device Management</a:t>
            </a:r>
            <a:r>
              <a:rPr lang="en-US" sz="1900" dirty="0"/>
              <a:t>, </a:t>
            </a:r>
            <a:r>
              <a:rPr lang="en-US" sz="1900" dirty="0" smtClean="0"/>
              <a:t>Location</a:t>
            </a:r>
            <a:endParaRPr lang="en-US" sz="19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98" y="3324713"/>
            <a:ext cx="1806490" cy="126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/>
          <a:p>
            <a:r>
              <a:rPr lang="en-US" dirty="0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1402" y="2710244"/>
            <a:ext cx="6653082" cy="1884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charset="2"/>
              <a:buChar char="Ø"/>
            </a:pPr>
            <a:r>
              <a:rPr lang="en-US" sz="1900" dirty="0" smtClean="0"/>
              <a:t>OMA Service Enablers and APIs allow developers to deploy a wide range of device and network functions in a way that ensures operator networks and devices will respond in a predictable fashion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900" dirty="0" smtClean="0"/>
              <a:t>OMA enablers are utilized across multiple vertical markets (i.e., </a:t>
            </a:r>
            <a:r>
              <a:rPr lang="en-US" sz="1800" dirty="0" smtClean="0"/>
              <a:t>DM has commercial application in Mobile and Automotive)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6804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205" y="116029"/>
            <a:ext cx="4792220" cy="542490"/>
          </a:xfrm>
        </p:spPr>
        <p:txBody>
          <a:bodyPr/>
          <a:lstStyle/>
          <a:p>
            <a:r>
              <a:rPr lang="en-US" sz="2000" dirty="0" smtClean="0"/>
              <a:t>Significant body of work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65798"/>
              </p:ext>
            </p:extLst>
          </p:nvPr>
        </p:nvGraphicFramePr>
        <p:xfrm>
          <a:off x="286835" y="790563"/>
          <a:ext cx="8563552" cy="3831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0444"/>
                <a:gridCol w="1070444"/>
                <a:gridCol w="1070444"/>
                <a:gridCol w="1070444"/>
                <a:gridCol w="1070444"/>
                <a:gridCol w="1070444"/>
                <a:gridCol w="1070444"/>
                <a:gridCol w="1070444"/>
              </a:tblGrid>
              <a:tr h="174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 dirty="0">
                          <a:effectLst/>
                        </a:rPr>
                        <a:t>OMA Application Layer Security Common Functions</a:t>
                      </a:r>
                      <a:endParaRPr lang="en-US" sz="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Delta Record Management Object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Gateway Management Object (GwMO)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Maintenance of Requirements for Privacy for Mobile Services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OneAPI Profile of the Parlay X SOAP Web Services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Chat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for WebRTC Signaling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Smartcard Web Server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</a:tr>
              <a:tr h="174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Authorisation Framework for Network APIs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Device Capability Management Object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General Service Subscription Management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Management Object Design Guidelines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400" u="none" strike="noStrike">
                          <a:effectLst/>
                        </a:rPr>
                        <a:t>OMA Online Certificate Status Protocol Mobile Profile</a:t>
                      </a:r>
                      <a:endParaRPr lang="it-IT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Common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SOAP Network API Roaming Provisioning;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Social Network Web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</a:tr>
              <a:tr h="174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Browsing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Device Management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Global Service Architecture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Management Policy MO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Open Connection Manager API (OpenCMAPI)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for Converged Address Book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Rich Communication Centre (RCC)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u="none" strike="noStrike">
                          <a:effectLst/>
                        </a:rPr>
                        <a:t>OMA Software Component Management Object</a:t>
                      </a: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</a:tr>
              <a:tr h="174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Browser Management Object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Device Management Client Side API framework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Global Permissions Management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Messaging Services Interworking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400" u="none" strike="noStrike">
                          <a:effectLst/>
                        </a:rPr>
                        <a:t>OMA Parlay/OSA in OSE (PIOSE)</a:t>
                      </a:r>
                      <a:endParaRPr lang="it-IT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for Customer Profile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Rich Media Environment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Software and Application Control Management Object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</a:tr>
              <a:tr h="174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Browser Protocol Stack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Device Management Connectivity Management Objects (ConnMO)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400" u="none" strike="noStrike">
                          <a:effectLst/>
                        </a:rPr>
                        <a:t>OMA Immersive Social Centre (ISC)</a:t>
                      </a:r>
                      <a:endParaRPr lang="it-IT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Mobile Advertising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Parlay Service Access (PSA)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for Device Capabilities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Rights Issuer Common Domain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SyncML Common Specification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</a:tr>
              <a:tr h="174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Categorization Based Content Screening Framework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Device Management Scheduling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Instant Messaging and Presence Service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Mobile Broadcast Services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Policy Evaluation, Enforcement and Management Architecture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File Transfer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RCS1.2 Deployment Suite 1.0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SyncML Primer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</a:tr>
              <a:tr h="174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Charging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Device Management Smart Card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u="none" strike="noStrike">
                          <a:effectLst/>
                        </a:rPr>
                        <a:t>OMA IMPS V1.3 Implementation Guidelines</a:t>
                      </a: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Mobile Augmented Reality (MobAr)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Presence SIMPLE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for Image Share 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u="none" strike="noStrike">
                          <a:effectLst/>
                        </a:rPr>
                        <a:t>OMA Scalable Vector Graphics (SVG) Mobile Domain</a:t>
                      </a: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Standard Transcoding Interface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</a:tr>
              <a:tr h="161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Charging Data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Device Profile Evolution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Identity Management Framework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Mobile Codes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u="none" strike="noStrike">
                          <a:effectLst/>
                        </a:rPr>
                        <a:t>OMA Presence SIMPLE Data Extensions</a:t>
                      </a:r>
                      <a:endParaRPr lang="pt-BR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for Messaging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Secure Content Exchange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Telecom Application Store (TAS)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</a:tr>
              <a:tr h="161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Client Provisioning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Diagnostics and Monitoring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In-Game Communications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Mobile Domain SMIL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Presence Access Layer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for Notification Channel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Secure Content Identification Mechanism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Unified Virtual Experience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</a:tr>
              <a:tr h="289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Client Side Content Screening Framework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Digital Rights Management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In-Game Advertising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Mobile Email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Provisioning Objects - Device Management Application Characteristics Management Object (AC_MO)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for OMA Push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Secure Removable Media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URI Schemes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</a:tr>
              <a:tr h="161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Client Side Enabler API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Domain Name System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IP Multimedia Subsystem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Mobile Gaming Evolution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Push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OneAPI Profile of RESTful Network APIs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Secure User Plane Location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User Agent Profile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</a:tr>
              <a:tr h="161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Condition Based URIs Selection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Download over the Air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Key Performance Indicators in OMA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Mobile Location Protocol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Push to talk over Cellular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for Payment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SUPL Configuration Services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UAProf Best Practices Guide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</a:tr>
              <a:tr h="174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Content Management Interface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Dynamic Content Delivery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DM List of supported Management Object (ListMO)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Mobile Location Service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RCS Profile of RESTful Network APIs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for Presence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Service Environment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Virtualisation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</a:tr>
              <a:tr h="161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Converged Address Book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Dynamic Navigation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LightweightM2M (LWM2M)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Mobile Search Framework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RCS-e Profile of RESTful Network APIs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Capability Discovery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400" u="none" strike="noStrike">
                          <a:effectLst/>
                        </a:rPr>
                        <a:t>OMA Service Provider Environment (OSPE)</a:t>
                      </a: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vObject Minimum Interoperability Profile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</a:tr>
              <a:tr h="174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Converged IP Messaging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Email Notification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Lock And Wipe Management Object (LAWMO)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Mobile Spam Reporting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Bindings for Parlay X Web Services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for Roaming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WAP Proxy-based Redirect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</a:tr>
              <a:tr h="161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Converged Personal Network Service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Enhanced Visual Voice Mail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Location Enabler Release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Multimodal and Multi-device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Guidelines for RESTful Network 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for Terminal Location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u="none" strike="noStrike">
                          <a:effectLst/>
                        </a:rPr>
                        <a:t>OMA Service User Profile Management</a:t>
                      </a: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400" u="none" strike="noStrike">
                          <a:effectLst/>
                        </a:rPr>
                        <a:t>OMA Web Runtime API (WRAPI)</a:t>
                      </a:r>
                      <a:endParaRPr lang="fi-FI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</a:tr>
              <a:tr h="161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Customized Multimedia Ringing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External Functionality Interface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Location in SIP/IP core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Multimedia Messaging Service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for Address Book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for Terminal Status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Simplified Converged Address Book (S-CAB)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Web Services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</a:tr>
              <a:tr h="174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Device Apps Network Efficiency (DANE)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Firmware Update Management Object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Look and Feel Customization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Next Generation Services Interface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for Anonymous Customer Reference Management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for Short Messaging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SIMPLE IM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Web Services Network Identity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</a:tr>
              <a:tr h="174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Data Objects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Games Services API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LPP Extenstions (LPPe)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Next Generation Services Interface- SOAP (NGSI-S)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for Audio Call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for Third Party Call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SIP Push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Wireless Public Key Infrastructure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</a:tr>
              <a:tr h="161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Data Synchronization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u="none" strike="noStrike">
                          <a:effectLst/>
                        </a:rPr>
                        <a:t>OMA Games Services Client Server Interface</a:t>
                      </a: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M2M Device Classification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On-Board Key Generation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for Call Notification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RESTful Network API for Video Share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Small Cells Capabilities Exposure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OMA XML Document Management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</a:tr>
              <a:tr h="161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REST NetAPI QoS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REST NetAPI RCS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REST NetAPI NMS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Smart Card Technology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Security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Management Policy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Smart Access Interface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NFV/SDN-Layer 7 Impact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</a:tr>
              <a:tr h="161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2D Barcodes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Open CMAPI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Location - MLS (ILA)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Wearables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 dirty="0">
                          <a:effectLst/>
                        </a:rPr>
                        <a:t>Healthcare/Wellness APIs</a:t>
                      </a:r>
                      <a:endParaRPr lang="en-US" sz="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Push to Communicate for PS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842" marR="2842" marT="284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2" marR="2842" marT="2842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67831" y="4636882"/>
            <a:ext cx="480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174 distinct Enablers in our portfolio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672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571"/>
            <a:ext cx="8229600" cy="731360"/>
          </a:xfrm>
        </p:spPr>
        <p:txBody>
          <a:bodyPr/>
          <a:lstStyle/>
          <a:p>
            <a:r>
              <a:rPr lang="en-US" sz="2000" dirty="0" smtClean="0"/>
              <a:t>Standards enable Mobile Operators to Offer </a:t>
            </a:r>
            <a:r>
              <a:rPr lang="en-US" sz="2000" dirty="0"/>
              <a:t>Strong Services For Public Safety </a:t>
            </a:r>
            <a:r>
              <a:rPr lang="en-US" sz="2000" dirty="0" smtClean="0"/>
              <a:t>Networks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931"/>
            <a:ext cx="8366982" cy="1598645"/>
          </a:xfrm>
        </p:spPr>
        <p:txBody>
          <a:bodyPr>
            <a:no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Critical </a:t>
            </a:r>
            <a:r>
              <a:rPr lang="en-US" dirty="0"/>
              <a:t>Communications has many stakeholders and relies on many technologies.  It crosses national standards boundaries, air interfaces and regulatory administrations, and is by its very nature going to require a large and effective normative referencing and liaising function. </a:t>
            </a:r>
            <a:endParaRPr lang="en-US" dirty="0" smtClean="0"/>
          </a:p>
          <a:p>
            <a:pPr marL="176213" indent="-176213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870" y="3022676"/>
            <a:ext cx="1509312" cy="129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/>
          <a:p>
            <a:r>
              <a:rPr lang="en-US" dirty="0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111576"/>
            <a:ext cx="6680200" cy="1352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Today, Public Safety services are most commonly provided through regional Public Safety standards including TETRA and P25 that provide features not previously supported in commercial mobile systems</a:t>
            </a:r>
          </a:p>
        </p:txBody>
      </p:sp>
    </p:spTree>
    <p:extLst>
      <p:ext uri="{BB962C8B-B14F-4D97-AF65-F5344CB8AC3E}">
        <p14:creationId xmlns:p14="http://schemas.microsoft.com/office/powerpoint/2010/main" val="16566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571"/>
            <a:ext cx="8229600" cy="731360"/>
          </a:xfrm>
        </p:spPr>
        <p:txBody>
          <a:bodyPr/>
          <a:lstStyle/>
          <a:p>
            <a:r>
              <a:rPr lang="en-US" sz="2000" dirty="0" smtClean="0"/>
              <a:t>Standards enable Mobile Operators to Offer </a:t>
            </a:r>
            <a:r>
              <a:rPr lang="en-US" sz="2000" dirty="0"/>
              <a:t>Strong Services For Public Safety </a:t>
            </a:r>
            <a:r>
              <a:rPr lang="en-US" sz="2000" dirty="0" smtClean="0"/>
              <a:t>Networks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3028515"/>
            <a:ext cx="7248768" cy="1398631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A </a:t>
            </a:r>
            <a:r>
              <a:rPr lang="en-US" u="sng" dirty="0" smtClean="0"/>
              <a:t>multi-stakeholder</a:t>
            </a:r>
            <a:r>
              <a:rPr lang="en-US" dirty="0" smtClean="0"/>
              <a:t>, </a:t>
            </a:r>
            <a:r>
              <a:rPr lang="en-US" dirty="0"/>
              <a:t>standards-based approach will help to bring interoperability between different vendors leading to a competitive </a:t>
            </a:r>
            <a:r>
              <a:rPr lang="en-US" dirty="0" smtClean="0"/>
              <a:t>global equipment </a:t>
            </a:r>
            <a:r>
              <a:rPr lang="en-US" dirty="0"/>
              <a:t>market.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426" y="1563731"/>
            <a:ext cx="1715788" cy="14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/>
          <a:p>
            <a:r>
              <a:rPr lang="en-US" dirty="0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0700" y="1703431"/>
            <a:ext cx="6731000" cy="1471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There is a growing industry support for the use of commercial broadband technology, including LTE, both from private and shared commercial range for Public Safety networks and services</a:t>
            </a:r>
          </a:p>
        </p:txBody>
      </p:sp>
    </p:spTree>
    <p:extLst>
      <p:ext uri="{BB962C8B-B14F-4D97-AF65-F5344CB8AC3E}">
        <p14:creationId xmlns:p14="http://schemas.microsoft.com/office/powerpoint/2010/main" val="12292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66546" y="1343141"/>
            <a:ext cx="8445443" cy="3038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OMA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POC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specifies a form </a:t>
            </a:r>
            <a:r>
              <a:rPr lang="en-US" dirty="0"/>
              <a:t>of communications that allows users to engage in immediate communication with one or more </a:t>
            </a:r>
            <a:r>
              <a:rPr lang="en-US" dirty="0" smtClean="0"/>
              <a:t>users (“</a:t>
            </a:r>
            <a:r>
              <a:rPr lang="en-US" dirty="0"/>
              <a:t>walkie-talkie”-</a:t>
            </a:r>
            <a:r>
              <a:rPr lang="en-US" dirty="0" smtClean="0"/>
              <a:t>like) in </a:t>
            </a:r>
            <a:r>
              <a:rPr lang="en-US" dirty="0"/>
              <a:t>the way that by pressing a button, a talk session with an individual user or a broadcast to a group of participants is initiated.</a:t>
            </a: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hlinkClick r:id="rId2"/>
              </a:rPr>
              <a:t>OMA </a:t>
            </a:r>
            <a:r>
              <a:rPr lang="en-US" dirty="0" err="1">
                <a:hlinkClick r:id="rId2"/>
              </a:rPr>
              <a:t>PoC</a:t>
            </a:r>
            <a:r>
              <a:rPr lang="en-US" dirty="0">
                <a:hlinkClick r:id="rId2"/>
              </a:rPr>
              <a:t> V2.1</a:t>
            </a:r>
            <a:r>
              <a:rPr lang="en-US" dirty="0"/>
              <a:t> </a:t>
            </a:r>
            <a:r>
              <a:rPr lang="en-US" sz="1400" dirty="0" smtClean="0"/>
              <a:t>(published as Approved in 2011)</a:t>
            </a:r>
            <a:r>
              <a:rPr lang="en-US" dirty="0" smtClean="0"/>
              <a:t> allows </a:t>
            </a:r>
            <a:r>
              <a:rPr lang="en-US" dirty="0"/>
              <a:t>Audio (e.g. speech, music), Video (without </a:t>
            </a:r>
            <a:r>
              <a:rPr lang="en-US" dirty="0" smtClean="0"/>
              <a:t>Audio), </a:t>
            </a:r>
            <a:r>
              <a:rPr lang="en-US" dirty="0"/>
              <a:t>still image, text (formatted and non-formatted) and file sharing with a single recipient (1-to-1) or among multiple recipients in a group (1-to-many</a:t>
            </a:r>
            <a:r>
              <a:rPr lang="en-US" dirty="0" smtClean="0"/>
              <a:t>)</a:t>
            </a:r>
            <a:endParaRPr lang="it-IT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81571"/>
            <a:ext cx="8229600" cy="57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OMA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/>
              <a:t>ush To Talk </a:t>
            </a:r>
            <a:r>
              <a:rPr lang="en-US" sz="2000" dirty="0">
                <a:solidFill>
                  <a:srgbClr val="FF0000"/>
                </a:solidFill>
              </a:rPr>
              <a:t>o</a:t>
            </a:r>
            <a:r>
              <a:rPr lang="en-US" sz="2000" dirty="0"/>
              <a:t>ver </a:t>
            </a:r>
            <a:r>
              <a:rPr lang="en-US" sz="2000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/>
              <a:t>ellular (POC)</a:t>
            </a:r>
            <a:endParaRPr lang="en-US" sz="20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/>
          <a:p>
            <a:r>
              <a:rPr lang="en-US" dirty="0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66546" y="1432041"/>
            <a:ext cx="8445443" cy="3000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457200" rtl="0" eaLnBrk="1" latinLnBrk="0" hangingPunct="1">
              <a:spcBef>
                <a:spcPct val="20000"/>
              </a:spcBef>
              <a:buClr>
                <a:srgbClr val="00ECEF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most-prominent US commercial deployments of OMA </a:t>
            </a:r>
            <a:r>
              <a:rPr lang="en-US" dirty="0" err="1"/>
              <a:t>PoC</a:t>
            </a:r>
            <a:r>
              <a:rPr lang="en-US" dirty="0"/>
              <a:t> </a:t>
            </a:r>
            <a:r>
              <a:rPr lang="en-US" dirty="0" smtClean="0"/>
              <a:t>is AT&amp;T's </a:t>
            </a:r>
            <a:r>
              <a:rPr lang="en-US" dirty="0">
                <a:hlinkClick r:id="rId2"/>
              </a:rPr>
              <a:t>Enhanced </a:t>
            </a:r>
            <a:r>
              <a:rPr lang="en-US" dirty="0" smtClean="0">
                <a:hlinkClick r:id="rId2"/>
              </a:rPr>
              <a:t>Push-to-Talk,</a:t>
            </a:r>
            <a:r>
              <a:rPr lang="en-US" dirty="0" smtClean="0"/>
              <a:t> launched </a:t>
            </a:r>
            <a:r>
              <a:rPr lang="en-US" dirty="0"/>
              <a:t>in November 2012</a:t>
            </a:r>
            <a:r>
              <a:rPr lang="en-US" dirty="0" smtClean="0"/>
              <a:t>. Another </a:t>
            </a:r>
            <a:r>
              <a:rPr lang="en-US" dirty="0"/>
              <a:t>commercial deployment is Bell Mobility's </a:t>
            </a:r>
            <a:r>
              <a:rPr lang="en-US" dirty="0">
                <a:hlinkClick r:id="rId3"/>
              </a:rPr>
              <a:t>Next Generation Push-to-Talk </a:t>
            </a:r>
            <a:r>
              <a:rPr lang="en-US" dirty="0"/>
              <a:t>in Canada, launched in April </a:t>
            </a:r>
            <a:r>
              <a:rPr lang="en-US" dirty="0" smtClean="0"/>
              <a:t>2012. Verizon has also deployed PoC 2.0 recently. 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All these networks are powered </a:t>
            </a:r>
            <a:r>
              <a:rPr lang="en-US" dirty="0"/>
              <a:t>by </a:t>
            </a:r>
            <a:r>
              <a:rPr lang="en-US" dirty="0">
                <a:hlinkClick r:id="rId4"/>
              </a:rPr>
              <a:t>Kodiak Networks</a:t>
            </a:r>
            <a:r>
              <a:rPr lang="en-US" dirty="0"/>
              <a:t> </a:t>
            </a:r>
            <a:r>
              <a:rPr lang="en-US" sz="1600" dirty="0"/>
              <a:t>(compliant with </a:t>
            </a:r>
            <a:r>
              <a:rPr lang="en-US" sz="1600" dirty="0">
                <a:hlinkClick r:id="rId5"/>
              </a:rPr>
              <a:t>OMA </a:t>
            </a:r>
            <a:r>
              <a:rPr lang="en-US" sz="1600" dirty="0" err="1">
                <a:hlinkClick r:id="rId5"/>
              </a:rPr>
              <a:t>PoC</a:t>
            </a:r>
            <a:r>
              <a:rPr lang="en-US" sz="1600" dirty="0">
                <a:hlinkClick r:id="rId5"/>
              </a:rPr>
              <a:t> V2.0</a:t>
            </a:r>
            <a:r>
              <a:rPr lang="en-US" sz="1600" dirty="0" smtClean="0"/>
              <a:t>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81571"/>
            <a:ext cx="8229600" cy="57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OMA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/>
              <a:t>ush To Talk </a:t>
            </a:r>
            <a:r>
              <a:rPr lang="en-US" sz="2000" dirty="0">
                <a:solidFill>
                  <a:srgbClr val="FF0000"/>
                </a:solidFill>
              </a:rPr>
              <a:t>o</a:t>
            </a:r>
            <a:r>
              <a:rPr lang="en-US" sz="2000" dirty="0"/>
              <a:t>ver </a:t>
            </a:r>
            <a:r>
              <a:rPr lang="en-US" sz="2000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/>
              <a:t>ellular (POC)</a:t>
            </a:r>
            <a:endParaRPr lang="en-US" sz="20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/>
          <a:p>
            <a:r>
              <a:rPr lang="en-US" dirty="0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file"/>
          </p:cNvPr>
          <p:cNvSpPr/>
          <p:nvPr/>
        </p:nvSpPr>
        <p:spPr>
          <a:xfrm>
            <a:off x="2388064" y="2622639"/>
            <a:ext cx="4572000" cy="1077218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NetAPIs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and Service Exposure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7037182" y="2607250"/>
            <a:ext cx="1774973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QoS</a:t>
            </a:r>
            <a:r>
              <a:rPr lang="en-US" sz="3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API</a:t>
            </a:r>
          </a:p>
        </p:txBody>
      </p:sp>
      <p:sp>
        <p:nvSpPr>
          <p:cNvPr id="8" name="Rectangle 7"/>
          <p:cNvSpPr/>
          <p:nvPr/>
        </p:nvSpPr>
        <p:spPr>
          <a:xfrm>
            <a:off x="2997009" y="4082923"/>
            <a:ext cx="365677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Device Management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4446764" y="1845202"/>
            <a:ext cx="203350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5246" y="2851198"/>
            <a:ext cx="1351652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Security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799586"/>
            <a:ext cx="2682145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Interoperability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50257" y="3505279"/>
            <a:ext cx="154882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Broadcast </a:t>
            </a:r>
          </a:p>
          <a:p>
            <a:pPr algn="ctr"/>
            <a:r>
              <a:rPr lang="en-U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and MBMS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50257" y="2083187"/>
            <a:ext cx="663964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MMS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905" y="1959409"/>
            <a:ext cx="296747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Enhanced Messaging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40" y="62970"/>
            <a:ext cx="1012999" cy="62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44625" y="146904"/>
            <a:ext cx="1045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09321" y="892368"/>
            <a:ext cx="8692308" cy="9474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hlinkClick r:id="" action="ppaction://noaction"/>
              </a:rPr>
              <a:t>OMA and 3GPP</a:t>
            </a:r>
            <a:r>
              <a:rPr lang="en-US" dirty="0" smtClean="0"/>
              <a:t> have a long standing and fruitful collaboration, mainly </a:t>
            </a:r>
            <a:r>
              <a:rPr lang="en-US" dirty="0"/>
              <a:t>based on liaison </a:t>
            </a:r>
            <a:r>
              <a:rPr lang="en-US" dirty="0" smtClean="0"/>
              <a:t>exchange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/>
          <a:p>
            <a:r>
              <a:rPr lang="en-US" dirty="0" smtClean="0"/>
              <a:t>The information in this presentation is public.     |     Copyright © 2014  Open Mobile Alliance Ltd.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C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PCPS</Template>
  <TotalTime>199</TotalTime>
  <Words>2274</Words>
  <Application>Microsoft Office PowerPoint</Application>
  <PresentationFormat>On-screen Show (16:9)</PresentationFormat>
  <Paragraphs>277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PCPS</vt:lpstr>
      <vt:lpstr>OMA, 3GPP and ETSI Collaborative Efforts:  Past, Present and future</vt:lpstr>
      <vt:lpstr>WELCOME TO the  Critical Communication Workshop</vt:lpstr>
      <vt:lpstr>about OMA</vt:lpstr>
      <vt:lpstr>Significant body of work</vt:lpstr>
      <vt:lpstr>Standards enable Mobile Operators to Offer Strong Services For Public Safety Networks</vt:lpstr>
      <vt:lpstr>Standards enable Mobile Operators to Offer Strong Services For Public Safety Networks</vt:lpstr>
      <vt:lpstr>PowerPoint Presentation</vt:lpstr>
      <vt:lpstr>PowerPoint Presentation</vt:lpstr>
      <vt:lpstr>PowerPoint Presentation</vt:lpstr>
      <vt:lpstr>PowerPoint Presentation</vt:lpstr>
      <vt:lpstr>Observations on PCPS/MCPTT</vt:lpstr>
      <vt:lpstr>Observations on PCPS/MCPTT</vt:lpstr>
      <vt:lpstr>Observations on PCPS/MCPTT</vt:lpstr>
      <vt:lpstr>Observations on PCPS/MCPTT</vt:lpstr>
      <vt:lpstr>Observations on PCPS/MCPTT</vt:lpstr>
      <vt:lpstr>Establishing the Critical Communications Ecosystem</vt:lpstr>
      <vt:lpstr>conclusion</vt:lpstr>
      <vt:lpstr>Thank you!</vt:lpstr>
    </vt:vector>
  </TitlesOfParts>
  <Company>T-Mobile 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OMA, 3GPP and ETSI Collaborative Efforts:  Past, Present and future</dc:title>
  <dc:creator>Gary Jones1</dc:creator>
  <cp:lastModifiedBy>Eshwar Pittampalli</cp:lastModifiedBy>
  <cp:revision>9</cp:revision>
  <cp:lastPrinted>2014-08-21T18:44:16Z</cp:lastPrinted>
  <dcterms:created xsi:type="dcterms:W3CDTF">2014-08-22T12:01:21Z</dcterms:created>
  <dcterms:modified xsi:type="dcterms:W3CDTF">2014-08-22T17:03:59Z</dcterms:modified>
</cp:coreProperties>
</file>