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7"/>
  </p:notesMasterIdLst>
  <p:sldIdLst>
    <p:sldId id="256" r:id="rId4"/>
    <p:sldId id="257" r:id="rId5"/>
    <p:sldId id="259" r:id="rId6"/>
    <p:sldId id="267" r:id="rId7"/>
    <p:sldId id="260" r:id="rId8"/>
    <p:sldId id="276" r:id="rId9"/>
    <p:sldId id="268" r:id="rId10"/>
    <p:sldId id="270" r:id="rId11"/>
    <p:sldId id="271" r:id="rId12"/>
    <p:sldId id="275" r:id="rId13"/>
    <p:sldId id="274" r:id="rId14"/>
    <p:sldId id="273" r:id="rId15"/>
    <p:sldId id="272" r:id="rId16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72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fr-F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8FAE0D6-3A1E-42A0-BA0F-CC73528139F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766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06959F-7D76-4738-BBA6-278CB172DA05}" type="slidenum">
              <a:rPr lang="fr-FR"/>
              <a:pPr/>
              <a:t>1</a:t>
            </a:fld>
            <a:endParaRPr lang="fr-FR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8D4645-0EB8-470E-8FAB-2A7019ED8BB5}" type="slidenum">
              <a:rPr lang="fr-FR"/>
              <a:pPr/>
              <a:t>2</a:t>
            </a:fld>
            <a:endParaRPr lang="fr-FR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C597BA-7038-495E-B980-48B8CCD43BC8}" type="slidenum">
              <a:rPr lang="fr-FR"/>
              <a:pPr/>
              <a:t>3</a:t>
            </a:fld>
            <a:endParaRPr lang="fr-FR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96C29F-00E7-413D-94FD-3DC340C2FD5C}" type="slidenum">
              <a:rPr lang="fr-FR"/>
              <a:pPr/>
              <a:t>5</a:t>
            </a:fld>
            <a:endParaRPr lang="fr-FR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3913DC4-CE76-40CF-93F9-C4E68565F57C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8B19B8-EB3B-43D7-AC94-92573699EAFE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48575" y="-1588"/>
            <a:ext cx="2428875" cy="7019926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60363" y="-1588"/>
            <a:ext cx="7135812" cy="701992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AE8587-B81B-4E57-8416-1D3D01D06DD5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8063" y="-1588"/>
            <a:ext cx="9069387" cy="90011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0"/>
          </p:nvPr>
        </p:nvSpPr>
        <p:spPr>
          <a:xfrm>
            <a:off x="7559675" y="7199313"/>
            <a:ext cx="2346325" cy="358775"/>
          </a:xfrm>
        </p:spPr>
        <p:txBody>
          <a:bodyPr/>
          <a:lstStyle>
            <a:lvl1pPr>
              <a:defRPr/>
            </a:lvl1pPr>
          </a:lstStyle>
          <a:p>
            <a:fld id="{BC24E8CE-6B5E-486C-B81F-FB14197C12BE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62A4991-6160-4A4A-993A-6A2D2AA87F4B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260475"/>
            <a:ext cx="4457700" cy="5495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3338" y="1260475"/>
            <a:ext cx="4459287" cy="5495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D12CBC1-5FC5-4AED-87EC-810A4FBAADCD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85088" y="0"/>
            <a:ext cx="2392362" cy="675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0"/>
            <a:ext cx="7029450" cy="675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60363" y="1260475"/>
            <a:ext cx="4692650" cy="5757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05413" y="1260475"/>
            <a:ext cx="4692650" cy="5757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C6119BE-C992-4987-B5C0-C67FDA522D32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1E5B577-A3AC-4348-99E7-76F15E28535A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27EFE0-48C8-47F9-82F7-DFEB2AF4CCD0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1BF7DCB-15E9-4248-957C-F7E0F7FD7E1F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697510-B09E-4A82-AE3B-CEF472DC6981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1C83BF-AD19-4178-B3B5-C9FE767001AF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260475"/>
            <a:ext cx="9537700" cy="5757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163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080625" cy="900113"/>
          </a:xfrm>
          <a:prstGeom prst="rect">
            <a:avLst/>
          </a:prstGeom>
          <a:gradFill rotWithShape="0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08063" y="-1588"/>
            <a:ext cx="9069387" cy="900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7199313"/>
            <a:ext cx="10080625" cy="352425"/>
          </a:xfrm>
          <a:prstGeom prst="rect">
            <a:avLst/>
          </a:prstGeom>
          <a:gradFill rotWithShape="0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1600" b="1" i="1">
                <a:solidFill>
                  <a:srgbClr val="FFFFFF"/>
                </a:solidFill>
                <a:latin typeface="Times New Roman" pitchFamily="16" charset="0"/>
              </a:rPr>
              <a:t>Service des Technologies et des Systèmes d’Information de la Sécurité Intérieure</a:t>
            </a:r>
            <a:r>
              <a:rPr lang="fr-FR" sz="1600" i="1">
                <a:solidFill>
                  <a:srgbClr val="FFFFFF"/>
                </a:solidFill>
                <a:latin typeface="Times New Roman" pitchFamily="16" charset="0"/>
              </a:rPr>
              <a:t>     </a:t>
            </a:r>
            <a:r>
              <a:rPr lang="fr-FR" sz="1600" i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559675" y="7199313"/>
            <a:ext cx="2346325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 b="1">
                <a:solidFill>
                  <a:srgbClr val="FFFFFF"/>
                </a:solidFill>
                <a:latin typeface="+mn-lt"/>
                <a:cs typeface="Arial Unicode MS" charset="0"/>
              </a:defRPr>
            </a:lvl1pPr>
          </a:lstStyle>
          <a:p>
            <a:fld id="{903CEEBC-8A21-41F4-ADBB-1C1F0FD87B27}" type="slidenum">
              <a:rPr lang="fr-FR"/>
              <a:pPr/>
              <a:t>‹#›</a:t>
            </a:fld>
            <a:r>
              <a:rPr lang="fr-FR"/>
              <a:t>/11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</p:sldLayoutIdLst>
  <p:txStyles>
    <p:titleStyle>
      <a:lvl1pPr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Times New Roman" pitchFamily="16" charset="0"/>
          <a:ea typeface="SimSun" charset="-122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27300" y="1808163"/>
            <a:ext cx="4851400" cy="4851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0"/>
            <a:ext cx="8458200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260475"/>
            <a:ext cx="9069387" cy="5495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163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900113" y="720725"/>
            <a:ext cx="9180512" cy="1588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731125" y="7199313"/>
            <a:ext cx="2347913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8820" rIns="0" bIns="0"/>
          <a:lstStyle/>
          <a:p>
            <a: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</a:pPr>
            <a:fld id="{BFEE55F1-2514-4A35-BA94-158D7AED1C93}" type="slidenum">
              <a:rPr lang="fr-FR" sz="1400" b="1">
                <a:solidFill>
                  <a:srgbClr val="FFFFFF"/>
                </a:solidFill>
                <a:latin typeface="Times New Roman" pitchFamily="16" charset="0"/>
                <a:cs typeface="Arial Unicode MS" charset="0"/>
              </a:rPr>
              <a:pPr algn="r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‹#›</a:t>
            </a:fld>
            <a:r>
              <a:rPr lang="fr-FR" sz="1400" b="1">
                <a:solidFill>
                  <a:srgbClr val="FFFFFF"/>
                </a:solidFill>
                <a:latin typeface="Times New Roman" pitchFamily="16" charset="0"/>
                <a:cs typeface="Arial Unicode MS" charset="0"/>
              </a:rPr>
              <a:t>/11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099425" y="7199313"/>
            <a:ext cx="1979613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7347" rIns="90000" bIns="45000"/>
          <a:lstStyle/>
          <a:p>
            <a:pPr algn="r">
              <a:tabLst>
                <a:tab pos="723900" algn="l"/>
                <a:tab pos="1447800" algn="l"/>
              </a:tabLst>
            </a:pPr>
            <a:fld id="{CD34946F-81DF-4ED2-86BE-D5846F5549E1}" type="slidenum">
              <a:rPr lang="fr-FR" sz="1400" b="1">
                <a:solidFill>
                  <a:srgbClr val="000000"/>
                </a:solidFill>
              </a:rPr>
              <a:pPr algn="r">
                <a:tabLst>
                  <a:tab pos="723900" algn="l"/>
                  <a:tab pos="1447800" algn="l"/>
                </a:tabLst>
              </a:pPr>
              <a:t>‹#›</a:t>
            </a:fld>
            <a:r>
              <a:rPr lang="fr-FR" sz="1400" b="1">
                <a:solidFill>
                  <a:srgbClr val="000000"/>
                </a:solidFill>
              </a:rPr>
              <a:t>/11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0" y="7199313"/>
            <a:ext cx="10080625" cy="1587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7199313"/>
            <a:ext cx="8459788" cy="322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55080" rIns="90000" bIns="45000"/>
          <a:lstStyle/>
          <a:p>
            <a:pPr hangingPunct="1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1600" b="1" i="1">
                <a:solidFill>
                  <a:srgbClr val="000000"/>
                </a:solidFill>
                <a:latin typeface="Times New Roman" pitchFamily="16" charset="0"/>
              </a:rPr>
              <a:t>Service des Technologies et des Systèmes d’Information de la Sécurité Intérieure</a:t>
            </a:r>
            <a:r>
              <a:rPr lang="fr-FR" sz="1600" i="1">
                <a:solidFill>
                  <a:srgbClr val="000000"/>
                </a:solidFill>
                <a:latin typeface="Times New Roman" pitchFamily="16" charset="0"/>
              </a:rPr>
              <a:t>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357188"/>
            <a:ext cx="9070975" cy="1262062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/>
              <a:t>ST(SI)²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 bwMode="auto">
          <a:xfrm>
            <a:off x="4968304" y="1475581"/>
            <a:ext cx="360040" cy="518457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Work</a:t>
            </a:r>
            <a:r>
              <a:rPr lang="fr-FR" dirty="0" smtClean="0"/>
              <a:t> item </a:t>
            </a:r>
            <a:r>
              <a:rPr lang="fr-FR" dirty="0" err="1" smtClean="0"/>
              <a:t>synchronization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768504" y="2411685"/>
            <a:ext cx="2664296" cy="3384376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IMSI</a:t>
            </a:r>
          </a:p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 smtClean="0"/>
              <a:t>RAN </a:t>
            </a:r>
            <a:r>
              <a:rPr lang="fr-FR" dirty="0" err="1" smtClean="0"/>
              <a:t>resources</a:t>
            </a:r>
            <a:r>
              <a:rPr lang="fr-FR" dirty="0" smtClean="0"/>
              <a:t> for </a:t>
            </a:r>
            <a:r>
              <a:rPr lang="fr-FR" dirty="0" err="1" smtClean="0"/>
              <a:t>users</a:t>
            </a:r>
            <a:endParaRPr lang="fr-FR" dirty="0" smtClean="0"/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kumimoji="0" lang="fr-FR" sz="18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Radio </a:t>
            </a:r>
            <a:r>
              <a:rPr kumimoji="0" lang="fr-FR" sz="1800" b="0" i="0" u="none" strike="noStrike" cap="none" normalizeH="0" dirty="0" err="1" smtClean="0">
                <a:ln>
                  <a:noFill/>
                </a:ln>
                <a:effectLst/>
                <a:latin typeface="Arial" charset="0"/>
                <a:ea typeface="SimSun" charset="-122"/>
              </a:rPr>
              <a:t>bearer</a:t>
            </a:r>
            <a:endParaRPr kumimoji="0" lang="fr-FR" sz="1800" b="0" i="0" u="none" strike="noStrike" cap="none" normalizeH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fr-FR" dirty="0" err="1" smtClean="0"/>
              <a:t>Wired</a:t>
            </a:r>
            <a:r>
              <a:rPr lang="fr-FR" dirty="0" smtClean="0"/>
              <a:t> transport in RAN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kumimoji="0" lang="fr-FR" sz="18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MBMS</a:t>
            </a:r>
          </a:p>
          <a:p>
            <a:pPr marR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fr-FR" dirty="0" err="1" smtClean="0"/>
              <a:t>Priority</a:t>
            </a:r>
            <a:r>
              <a:rPr lang="fr-FR" dirty="0" smtClean="0"/>
              <a:t> management (global </a:t>
            </a:r>
            <a:r>
              <a:rPr lang="fr-FR" dirty="0" err="1" smtClean="0"/>
              <a:t>parameters</a:t>
            </a:r>
            <a:r>
              <a:rPr lang="fr-FR" dirty="0" smtClean="0"/>
              <a:t>)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kumimoji="0" lang="fr-FR" sz="18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Access control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fr-FR" dirty="0" smtClean="0"/>
              <a:t>Radio </a:t>
            </a:r>
            <a:r>
              <a:rPr lang="fr-FR" dirty="0" err="1" smtClean="0"/>
              <a:t>bearer</a:t>
            </a:r>
            <a:r>
              <a:rPr lang="fr-FR" dirty="0" smtClean="0"/>
              <a:t> </a:t>
            </a:r>
            <a:r>
              <a:rPr lang="fr-FR" dirty="0" err="1" smtClean="0"/>
              <a:t>priority</a:t>
            </a:r>
            <a:r>
              <a:rPr lang="fr-FR" dirty="0" smtClean="0"/>
              <a:t> and </a:t>
            </a:r>
            <a:r>
              <a:rPr lang="fr-FR" dirty="0" err="1" smtClean="0"/>
              <a:t>preemption</a:t>
            </a:r>
            <a:r>
              <a:rPr lang="fr-FR" dirty="0" smtClean="0"/>
              <a:t> </a:t>
            </a:r>
            <a:endParaRPr kumimoji="0" lang="fr-FR" sz="1800" b="0" i="0" u="none" strike="noStrike" cap="none" normalizeH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endParaRPr kumimoji="0" lang="fr-FR" sz="1800" b="0" i="0" u="none" strike="noStrike" cap="none" normalizeH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15776" y="1763613"/>
            <a:ext cx="3960440" cy="1944216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dirty="0" smtClean="0"/>
              <a:t>User Id @SIP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charset="-122"/>
              </a:rPr>
              <a:t>Organization</a:t>
            </a:r>
            <a:r>
              <a:rPr kumimoji="0" lang="fr-FR" sz="18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 management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baseline="0" dirty="0" smtClean="0"/>
              <a:t>Group</a:t>
            </a:r>
            <a:r>
              <a:rPr lang="fr-FR" dirty="0" smtClean="0"/>
              <a:t> management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Profile</a:t>
            </a:r>
            <a:r>
              <a:rPr kumimoji="0" lang="fr-FR" sz="18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 management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baseline="0" dirty="0" smtClean="0"/>
              <a:t>Application </a:t>
            </a:r>
            <a:r>
              <a:rPr lang="fr-FR" baseline="0" dirty="0" err="1" smtClean="0"/>
              <a:t>priority</a:t>
            </a:r>
            <a:r>
              <a:rPr lang="fr-FR" baseline="0" dirty="0" smtClean="0"/>
              <a:t> management</a:t>
            </a: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7784" y="4427909"/>
            <a:ext cx="3672408" cy="2664296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u="sng" dirty="0" err="1" smtClean="0">
                <a:solidFill>
                  <a:srgbClr val="FF0000"/>
                </a:solidFill>
              </a:rPr>
              <a:t>Generic</a:t>
            </a:r>
            <a:r>
              <a:rPr lang="fr-FR" dirty="0" smtClean="0"/>
              <a:t> MCPTT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dirty="0" smtClean="0"/>
              <a:t>Dispatcher data management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dirty="0" err="1" smtClean="0"/>
              <a:t>Operationnal</a:t>
            </a:r>
            <a:r>
              <a:rPr lang="fr-FR" dirty="0" smtClean="0"/>
              <a:t> </a:t>
            </a:r>
            <a:r>
              <a:rPr lang="fr-FR" dirty="0" err="1" smtClean="0"/>
              <a:t>event</a:t>
            </a:r>
            <a:r>
              <a:rPr lang="fr-FR" dirty="0" smtClean="0"/>
              <a:t> </a:t>
            </a:r>
            <a:r>
              <a:rPr lang="fr-FR" dirty="0" err="1" smtClean="0"/>
              <a:t>logging</a:t>
            </a:r>
            <a:endParaRPr lang="fr-FR" dirty="0"/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dirty="0" err="1" smtClean="0"/>
              <a:t>Video</a:t>
            </a:r>
            <a:r>
              <a:rPr lang="fr-FR" dirty="0" smtClean="0"/>
              <a:t> surveillance 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dirty="0" smtClean="0"/>
              <a:t>Data </a:t>
            </a:r>
            <a:r>
              <a:rPr lang="fr-FR" dirty="0" err="1" smtClean="0"/>
              <a:t>mining</a:t>
            </a:r>
            <a:endParaRPr lang="fr-FR" dirty="0" smtClean="0"/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dirty="0" err="1" smtClean="0"/>
              <a:t>Remote</a:t>
            </a:r>
            <a:r>
              <a:rPr lang="fr-FR" dirty="0" smtClean="0"/>
              <a:t> </a:t>
            </a:r>
            <a:r>
              <a:rPr lang="fr-FR" dirty="0" err="1" smtClean="0"/>
              <a:t>sensor</a:t>
            </a:r>
            <a:r>
              <a:rPr lang="fr-FR" dirty="0" smtClean="0"/>
              <a:t> </a:t>
            </a:r>
            <a:r>
              <a:rPr lang="fr-FR" dirty="0" err="1" smtClean="0"/>
              <a:t>operations</a:t>
            </a:r>
            <a:endParaRPr lang="fr-FR" dirty="0" smtClean="0"/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dirty="0" smtClean="0"/>
              <a:t>Distant </a:t>
            </a:r>
            <a:r>
              <a:rPr lang="fr-FR" dirty="0" err="1" smtClean="0"/>
              <a:t>operations</a:t>
            </a:r>
            <a:r>
              <a:rPr lang="fr-FR" dirty="0" smtClean="0"/>
              <a:t> (</a:t>
            </a:r>
            <a:r>
              <a:rPr lang="fr-FR" dirty="0" err="1" smtClean="0"/>
              <a:t>medical</a:t>
            </a:r>
            <a:r>
              <a:rPr lang="fr-FR" dirty="0" smtClean="0"/>
              <a:t>, </a:t>
            </a:r>
            <a:r>
              <a:rPr lang="fr-FR" dirty="0" err="1" smtClean="0"/>
              <a:t>rescue</a:t>
            </a:r>
            <a:r>
              <a:rPr lang="fr-FR" dirty="0" smtClean="0"/>
              <a:t>, expertise)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endParaRPr lang="fr-FR" dirty="0" smtClean="0"/>
          </a:p>
        </p:txBody>
      </p:sp>
      <p:sp>
        <p:nvSpPr>
          <p:cNvPr id="7" name="Double flèche horizontale 6"/>
          <p:cNvSpPr/>
          <p:nvPr/>
        </p:nvSpPr>
        <p:spPr bwMode="auto">
          <a:xfrm>
            <a:off x="4392240" y="4427909"/>
            <a:ext cx="1728192" cy="648072"/>
          </a:xfrm>
          <a:prstGeom prst="leftRightArrow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04208" y="3563813"/>
            <a:ext cx="2737686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Control if </a:t>
            </a:r>
            <a:r>
              <a:rPr lang="fr-FR" dirty="0" err="1" smtClean="0"/>
              <a:t>private</a:t>
            </a:r>
            <a:r>
              <a:rPr lang="fr-FR" dirty="0" smtClean="0"/>
              <a:t> network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104208" y="5075981"/>
            <a:ext cx="2519928" cy="610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Negociation</a:t>
            </a:r>
            <a:r>
              <a:rPr lang="fr-FR" dirty="0" smtClean="0"/>
              <a:t> if public or</a:t>
            </a:r>
          </a:p>
          <a:p>
            <a:r>
              <a:rPr lang="fr-FR" dirty="0" err="1" smtClean="0"/>
              <a:t>shared</a:t>
            </a:r>
            <a:r>
              <a:rPr lang="fr-FR" dirty="0" smtClean="0"/>
              <a:t> network</a:t>
            </a:r>
            <a:endParaRPr lang="fr-FR" dirty="0"/>
          </a:p>
        </p:txBody>
      </p:sp>
      <p:sp>
        <p:nvSpPr>
          <p:cNvPr id="10" name="Flèche vers la droite 9"/>
          <p:cNvSpPr/>
          <p:nvPr/>
        </p:nvSpPr>
        <p:spPr bwMode="auto">
          <a:xfrm>
            <a:off x="4464248" y="3779837"/>
            <a:ext cx="1584176" cy="576064"/>
          </a:xfrm>
          <a:prstGeom prst="rightArrow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280672" y="1043533"/>
            <a:ext cx="1005541" cy="610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PROSE</a:t>
            </a:r>
          </a:p>
          <a:p>
            <a:r>
              <a:rPr lang="fr-FR" dirty="0" smtClean="0"/>
              <a:t>GCSE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015976" y="1115541"/>
            <a:ext cx="1659429" cy="610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3GPP MCPTT</a:t>
            </a:r>
          </a:p>
          <a:p>
            <a:r>
              <a:rPr lang="fr-FR" dirty="0" smtClean="0"/>
              <a:t>ETSI TCCE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464248" y="1403573"/>
            <a:ext cx="3366364" cy="610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Already</a:t>
            </a:r>
            <a:r>
              <a:rPr lang="fr-FR" dirty="0" smtClean="0"/>
              <a:t> </a:t>
            </a:r>
            <a:r>
              <a:rPr lang="fr-FR" dirty="0" err="1" smtClean="0"/>
              <a:t>existing</a:t>
            </a:r>
            <a:r>
              <a:rPr lang="fr-FR" dirty="0" smtClean="0"/>
              <a:t> IMS interfaces</a:t>
            </a:r>
          </a:p>
          <a:p>
            <a:r>
              <a:rPr lang="fr-FR" dirty="0" smtClean="0"/>
              <a:t>+ new </a:t>
            </a:r>
            <a:r>
              <a:rPr lang="fr-FR" dirty="0" err="1" smtClean="0"/>
              <a:t>functions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7569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èche vers la droite 8"/>
          <p:cNvSpPr/>
          <p:nvPr/>
        </p:nvSpPr>
        <p:spPr bwMode="auto">
          <a:xfrm>
            <a:off x="3240112" y="2555701"/>
            <a:ext cx="2808312" cy="792088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Road </a:t>
            </a:r>
            <a:r>
              <a:rPr lang="fr-FR" dirty="0" err="1" smtClean="0"/>
              <a:t>map</a:t>
            </a:r>
            <a:r>
              <a:rPr lang="fr-FR" dirty="0" smtClean="0"/>
              <a:t> for application part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59792" y="1475581"/>
            <a:ext cx="1800200" cy="648072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charset="-122"/>
              </a:rPr>
              <a:t>Requirements</a:t>
            </a: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664048" y="1475581"/>
            <a:ext cx="1800200" cy="648072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 smtClean="0"/>
              <a:t>Architecture</a:t>
            </a: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824288" y="1475581"/>
            <a:ext cx="1800200" cy="648072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charset="-122"/>
              </a:rPr>
              <a:t>Protocols</a:t>
            </a: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05" y="2267669"/>
            <a:ext cx="697727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ETSI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59792" y="2627709"/>
            <a:ext cx="3699563" cy="610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TETRA/TETRAPOL/P25 </a:t>
            </a:r>
            <a:r>
              <a:rPr lang="fr-FR" dirty="0" err="1" smtClean="0"/>
              <a:t>protocols</a:t>
            </a:r>
            <a:endParaRPr lang="fr-FR" dirty="0" smtClean="0"/>
          </a:p>
          <a:p>
            <a:r>
              <a:rPr lang="fr-FR" dirty="0" err="1" smtClean="0"/>
              <a:t>Enhancements</a:t>
            </a:r>
            <a:r>
              <a:rPr lang="fr-FR" dirty="0" smtClean="0"/>
              <a:t> for data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3851845"/>
            <a:ext cx="796349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3GPP</a:t>
            </a:r>
            <a:endParaRPr lang="fr-FR" dirty="0"/>
          </a:p>
        </p:txBody>
      </p:sp>
      <p:sp>
        <p:nvSpPr>
          <p:cNvPr id="14" name="Flèche vers la droite 13"/>
          <p:cNvSpPr/>
          <p:nvPr/>
        </p:nvSpPr>
        <p:spPr bwMode="auto">
          <a:xfrm>
            <a:off x="503808" y="4211885"/>
            <a:ext cx="2808312" cy="792088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31800" y="5075981"/>
            <a:ext cx="2661130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Voice </a:t>
            </a:r>
            <a:r>
              <a:rPr lang="fr-FR" dirty="0" err="1" smtClean="0"/>
              <a:t>without</a:t>
            </a:r>
            <a:r>
              <a:rPr lang="fr-FR" dirty="0" smtClean="0"/>
              <a:t> use cases</a:t>
            </a:r>
            <a:endParaRPr lang="fr-FR" dirty="0"/>
          </a:p>
        </p:txBody>
      </p:sp>
      <p:sp>
        <p:nvSpPr>
          <p:cNvPr id="16" name="Flèche vers la droite 15"/>
          <p:cNvSpPr/>
          <p:nvPr/>
        </p:nvSpPr>
        <p:spPr bwMode="auto">
          <a:xfrm>
            <a:off x="7174491" y="4283893"/>
            <a:ext cx="2808312" cy="792088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886459" y="4355901"/>
            <a:ext cx="783701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Video</a:t>
            </a:r>
            <a:endParaRPr lang="fr-FR" dirty="0"/>
          </a:p>
        </p:txBody>
      </p:sp>
      <p:sp>
        <p:nvSpPr>
          <p:cNvPr id="18" name="Flèche vers la droite 17"/>
          <p:cNvSpPr/>
          <p:nvPr/>
        </p:nvSpPr>
        <p:spPr bwMode="auto">
          <a:xfrm>
            <a:off x="8424688" y="5075981"/>
            <a:ext cx="2808312" cy="792088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208664" y="5075981"/>
            <a:ext cx="684878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SMS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6984528" y="1475581"/>
            <a:ext cx="1800200" cy="648072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charset="-122"/>
              </a:rPr>
              <a:t>Requirements</a:t>
            </a: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59792" y="827509"/>
            <a:ext cx="2252940" cy="556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3GPP R 13</a:t>
            </a:r>
            <a:endParaRPr lang="fr-FR" sz="3200" dirty="0"/>
          </a:p>
        </p:txBody>
      </p:sp>
      <p:sp>
        <p:nvSpPr>
          <p:cNvPr id="26" name="Flèche vers la droite 25"/>
          <p:cNvSpPr/>
          <p:nvPr/>
        </p:nvSpPr>
        <p:spPr bwMode="auto">
          <a:xfrm>
            <a:off x="7128544" y="2555701"/>
            <a:ext cx="2808312" cy="792088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840512" y="2627709"/>
            <a:ext cx="1672678" cy="610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Other</a:t>
            </a:r>
            <a:r>
              <a:rPr lang="fr-FR" dirty="0" smtClean="0"/>
              <a:t> services</a:t>
            </a:r>
          </a:p>
          <a:p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5213938" y="6588149"/>
            <a:ext cx="4866687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Detailed</a:t>
            </a:r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use cases for </a:t>
            </a:r>
            <a:r>
              <a:rPr lang="fr-F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any</a:t>
            </a:r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kind</a:t>
            </a:r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of data???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984528" y="827509"/>
            <a:ext cx="2252940" cy="556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3GPP R 14</a:t>
            </a:r>
            <a:endParaRPr lang="fr-FR" sz="3200" dirty="0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5580037"/>
            <a:ext cx="1622772" cy="1622772"/>
          </a:xfrm>
          <a:prstGeom prst="rect">
            <a:avLst/>
          </a:prstGeom>
        </p:spPr>
      </p:pic>
      <p:sp>
        <p:nvSpPr>
          <p:cNvPr id="30" name="Flèche vers la droite 29"/>
          <p:cNvSpPr/>
          <p:nvPr/>
        </p:nvSpPr>
        <p:spPr bwMode="auto">
          <a:xfrm>
            <a:off x="9216776" y="5796061"/>
            <a:ext cx="2808312" cy="792088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8928744" y="5868069"/>
            <a:ext cx="979956" cy="353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Maps</a:t>
            </a: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1145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forward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fr-FR" dirty="0"/>
              <a:t>Time </a:t>
            </a:r>
            <a:r>
              <a:rPr lang="fr-FR" dirty="0" smtClean="0"/>
              <a:t>management: PMR standards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developped</a:t>
            </a:r>
            <a:r>
              <a:rPr lang="fr-FR" dirty="0" smtClean="0"/>
              <a:t> over 20 </a:t>
            </a:r>
            <a:r>
              <a:rPr lang="fr-FR" dirty="0" err="1" smtClean="0"/>
              <a:t>years</a:t>
            </a:r>
            <a:endParaRPr lang="fr-FR" dirty="0"/>
          </a:p>
          <a:p>
            <a:pPr marL="857250" lvl="1" indent="-457200">
              <a:buFont typeface="Arial"/>
              <a:buChar char="•"/>
            </a:pPr>
            <a:r>
              <a:rPr lang="fr-FR" dirty="0" smtClean="0"/>
              <a:t>Conclusion in ETSI :</a:t>
            </a:r>
            <a:r>
              <a:rPr lang="fr-FR" dirty="0"/>
              <a:t> </a:t>
            </a:r>
            <a:r>
              <a:rPr lang="fr-FR" dirty="0" err="1" smtClean="0"/>
              <a:t>redoing</a:t>
            </a:r>
            <a:r>
              <a:rPr lang="fr-FR" dirty="0" smtClean="0"/>
              <a:t> </a:t>
            </a:r>
            <a:r>
              <a:rPr lang="fr-FR" dirty="0"/>
              <a:t>all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take</a:t>
            </a:r>
            <a:r>
              <a:rPr lang="fr-FR" dirty="0"/>
              <a:t> to </a:t>
            </a:r>
            <a:r>
              <a:rPr lang="fr-FR" dirty="0" err="1"/>
              <a:t>much</a:t>
            </a:r>
            <a:r>
              <a:rPr lang="fr-FR" dirty="0"/>
              <a:t> </a:t>
            </a:r>
            <a:r>
              <a:rPr lang="fr-FR" dirty="0" smtClean="0"/>
              <a:t>time 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>
                <a:solidFill>
                  <a:srgbClr val="FF0000"/>
                </a:solidFill>
              </a:rPr>
              <a:t>What</a:t>
            </a:r>
            <a:r>
              <a:rPr lang="fr-FR" dirty="0" smtClean="0">
                <a:solidFill>
                  <a:srgbClr val="FF0000"/>
                </a:solidFill>
              </a:rPr>
              <a:t> 3GPP </a:t>
            </a:r>
            <a:r>
              <a:rPr lang="fr-FR" dirty="0" err="1" smtClean="0">
                <a:solidFill>
                  <a:srgbClr val="FF0000"/>
                </a:solidFill>
              </a:rPr>
              <a:t>will</a:t>
            </a:r>
            <a:r>
              <a:rPr lang="fr-FR" dirty="0" smtClean="0">
                <a:solidFill>
                  <a:srgbClr val="FF0000"/>
                </a:solidFill>
              </a:rPr>
              <a:t> do?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completely</a:t>
            </a:r>
            <a:r>
              <a:rPr lang="fr-FR" dirty="0" smtClean="0"/>
              <a:t> </a:t>
            </a:r>
            <a:r>
              <a:rPr lang="fr-FR" dirty="0" err="1" smtClean="0"/>
              <a:t>redone</a:t>
            </a:r>
            <a:r>
              <a:rPr lang="fr-FR" dirty="0" smtClean="0"/>
              <a:t> </a:t>
            </a:r>
            <a:r>
              <a:rPr lang="fr-FR" dirty="0" err="1" smtClean="0"/>
              <a:t>requirements</a:t>
            </a:r>
            <a:r>
              <a:rPr lang="fr-FR" dirty="0" smtClean="0"/>
              <a:t>, do the </a:t>
            </a:r>
            <a:r>
              <a:rPr lang="fr-FR" dirty="0" err="1" smtClean="0"/>
              <a:t>same</a:t>
            </a:r>
            <a:r>
              <a:rPr lang="fr-FR" dirty="0" smtClean="0"/>
              <a:t> for </a:t>
            </a:r>
            <a:r>
              <a:rPr lang="fr-FR" dirty="0" err="1" smtClean="0"/>
              <a:t>technical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?</a:t>
            </a:r>
            <a:endParaRPr lang="fr-FR" dirty="0" smtClean="0"/>
          </a:p>
          <a:p>
            <a:pPr marL="457200" indent="-457200">
              <a:buFont typeface="Arial"/>
              <a:buChar char="•"/>
            </a:pPr>
            <a:r>
              <a:rPr lang="fr-FR" dirty="0" smtClean="0">
                <a:sym typeface="Wingdings"/>
              </a:rPr>
              <a:t>User </a:t>
            </a:r>
            <a:r>
              <a:rPr lang="fr-FR" dirty="0" err="1">
                <a:sym typeface="Wingdings"/>
              </a:rPr>
              <a:t>organizations</a:t>
            </a:r>
            <a:r>
              <a:rPr lang="fr-FR" dirty="0">
                <a:sym typeface="Wingdings"/>
              </a:rPr>
              <a:t> are able to </a:t>
            </a:r>
            <a:r>
              <a:rPr lang="fr-FR" dirty="0" err="1">
                <a:sym typeface="Wingdings"/>
              </a:rPr>
              <a:t>buy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their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own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proprietary</a:t>
            </a:r>
            <a:r>
              <a:rPr lang="fr-FR" dirty="0">
                <a:sym typeface="Wingdings"/>
              </a:rPr>
              <a:t> solution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>
                <a:sym typeface="Wingdings"/>
              </a:rPr>
              <a:t>Like</a:t>
            </a:r>
            <a:r>
              <a:rPr lang="fr-FR" dirty="0">
                <a:sym typeface="Wingdings"/>
              </a:rPr>
              <a:t> in TETRA and TETRAPOL </a:t>
            </a:r>
            <a:r>
              <a:rPr lang="fr-FR" dirty="0" err="1">
                <a:sym typeface="Wingdings"/>
              </a:rPr>
              <a:t>they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will</a:t>
            </a:r>
            <a:r>
              <a:rPr lang="fr-FR" dirty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buy</a:t>
            </a:r>
            <a:r>
              <a:rPr lang="fr-FR" dirty="0" smtClean="0">
                <a:sym typeface="Wingdings"/>
              </a:rPr>
              <a:t> </a:t>
            </a:r>
            <a:r>
              <a:rPr lang="fr-FR" dirty="0">
                <a:sym typeface="Wingdings"/>
              </a:rPr>
              <a:t>the solution </a:t>
            </a:r>
            <a:r>
              <a:rPr lang="fr-FR" dirty="0" err="1">
                <a:sym typeface="Wingdings"/>
              </a:rPr>
              <a:t>before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interoperability</a:t>
            </a:r>
            <a:r>
              <a:rPr lang="fr-FR" dirty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testing</a:t>
            </a:r>
            <a:endParaRPr lang="fr-FR" dirty="0">
              <a:sym typeface="Wingdings"/>
            </a:endParaRPr>
          </a:p>
          <a:p>
            <a:pPr marL="857250" lvl="1" indent="-457200">
              <a:buFont typeface="Arial"/>
              <a:buChar char="•"/>
            </a:pPr>
            <a:r>
              <a:rPr lang="fr-FR" dirty="0" err="1">
                <a:sym typeface="Wingdings"/>
              </a:rPr>
              <a:t>Interoperability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will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then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be</a:t>
            </a:r>
            <a:r>
              <a:rPr lang="fr-FR" dirty="0">
                <a:sym typeface="Wingdings"/>
              </a:rPr>
              <a:t> </a:t>
            </a:r>
            <a:r>
              <a:rPr lang="fr-FR" dirty="0" err="1">
                <a:sym typeface="Wingdings"/>
              </a:rPr>
              <a:t>expensive</a:t>
            </a:r>
            <a:r>
              <a:rPr lang="fr-FR" dirty="0">
                <a:sym typeface="Wingdings"/>
              </a:rPr>
              <a:t> or </a:t>
            </a:r>
            <a:r>
              <a:rPr lang="fr-FR" dirty="0" smtClean="0">
                <a:sym typeface="Wingdings"/>
              </a:rPr>
              <a:t>impossible</a:t>
            </a:r>
          </a:p>
          <a:p>
            <a:pPr marL="457200" indent="-457200">
              <a:buFont typeface="Arial"/>
              <a:buChar char="•"/>
            </a:pP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We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need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a first version standard as quick as possible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>
                <a:sym typeface="Wingdings"/>
              </a:rPr>
              <a:t>With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>
                <a:sym typeface="Wingdings"/>
              </a:rPr>
              <a:t>new data services </a:t>
            </a:r>
            <a:r>
              <a:rPr lang="fr-FR" dirty="0" smtClean="0">
                <a:sym typeface="Wingdings"/>
              </a:rPr>
              <a:t>to </a:t>
            </a:r>
            <a:r>
              <a:rPr lang="fr-FR" dirty="0" err="1" smtClean="0">
                <a:sym typeface="Wingdings"/>
              </a:rPr>
              <a:t>avoid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proprietary</a:t>
            </a:r>
            <a:r>
              <a:rPr lang="fr-FR" dirty="0" smtClean="0">
                <a:sym typeface="Wingdings"/>
              </a:rPr>
              <a:t> solutions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>
                <a:sym typeface="Wingdings"/>
              </a:rPr>
              <a:t>With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voice</a:t>
            </a:r>
            <a:r>
              <a:rPr lang="fr-FR" dirty="0" smtClean="0">
                <a:sym typeface="Wingdings"/>
              </a:rPr>
              <a:t> in </a:t>
            </a:r>
            <a:r>
              <a:rPr lang="fr-FR" dirty="0" err="1" smtClean="0">
                <a:sym typeface="Wingdings"/>
              </a:rPr>
              <a:t>order</a:t>
            </a:r>
            <a:r>
              <a:rPr lang="fr-FR" dirty="0" smtClean="0">
                <a:sym typeface="Wingdings"/>
              </a:rPr>
              <a:t> to </a:t>
            </a:r>
            <a:r>
              <a:rPr lang="fr-FR" dirty="0" err="1" smtClean="0">
                <a:sym typeface="Wingdings"/>
              </a:rPr>
              <a:t>avoid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maintaining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several</a:t>
            </a:r>
            <a:r>
              <a:rPr lang="fr-FR" dirty="0" smtClean="0">
                <a:sym typeface="Wingdings"/>
              </a:rPr>
              <a:t> networks</a:t>
            </a:r>
          </a:p>
          <a:p>
            <a:pPr marL="457200" indent="-457200">
              <a:buFont typeface="Arial"/>
              <a:buChar char="•"/>
            </a:pPr>
            <a:r>
              <a:rPr lang="fr-FR" dirty="0" smtClean="0">
                <a:sym typeface="Wingdings"/>
              </a:rPr>
              <a:t>A world </a:t>
            </a:r>
            <a:r>
              <a:rPr lang="fr-FR" dirty="0" err="1" smtClean="0">
                <a:sym typeface="Wingdings"/>
              </a:rPr>
              <a:t>wide</a:t>
            </a:r>
            <a:r>
              <a:rPr lang="fr-FR" dirty="0" smtClean="0">
                <a:sym typeface="Wingdings"/>
              </a:rPr>
              <a:t> standard </a:t>
            </a:r>
            <a:r>
              <a:rPr lang="fr-FR" dirty="0" err="1" smtClean="0">
                <a:sym typeface="Wingdings"/>
              </a:rPr>
              <a:t>is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really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suitable</a:t>
            </a:r>
            <a:r>
              <a:rPr lang="fr-FR" dirty="0" smtClean="0">
                <a:sym typeface="Wingdings"/>
              </a:rPr>
              <a:t> but…</a:t>
            </a:r>
          </a:p>
          <a:p>
            <a:pPr marL="457200" indent="-457200">
              <a:buFont typeface="Arial"/>
              <a:buChar char="•"/>
            </a:pPr>
            <a:r>
              <a:rPr lang="fr-FR" dirty="0" smtClean="0">
                <a:solidFill>
                  <a:srgbClr val="FF0000"/>
                </a:solidFill>
                <a:sym typeface="Wingdings"/>
              </a:rPr>
              <a:t>A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regional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/local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such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as ETSI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remains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a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fallback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solution if world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wide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is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not possible </a:t>
            </a:r>
            <a:endParaRPr lang="fr-FR" dirty="0">
              <a:solidFill>
                <a:srgbClr val="FF0000"/>
              </a:solidFill>
              <a:sym typeface="Wingdings"/>
            </a:endParaRPr>
          </a:p>
          <a:p>
            <a:pPr marL="857250" lvl="1" indent="-457200">
              <a:buFont typeface="Arial"/>
              <a:buChar char="•"/>
            </a:pPr>
            <a:r>
              <a:rPr lang="fr-FR" dirty="0" smtClean="0">
                <a:sym typeface="Wingdings"/>
              </a:rPr>
              <a:t>Manage </a:t>
            </a:r>
            <a:r>
              <a:rPr lang="fr-FR" dirty="0" err="1" smtClean="0">
                <a:sym typeface="Wingdings"/>
              </a:rPr>
              <a:t>operational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constraints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at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borders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with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big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sym typeface="Wingdings"/>
              </a:rPr>
              <a:t>political</a:t>
            </a:r>
            <a:r>
              <a:rPr lang="fr-FR" dirty="0" smtClean="0">
                <a:solidFill>
                  <a:srgbClr val="FF0000"/>
                </a:solidFill>
                <a:sym typeface="Wingdings"/>
              </a:rPr>
              <a:t> impact</a:t>
            </a:r>
          </a:p>
          <a:p>
            <a:pPr marL="0" indent="0"/>
            <a:endParaRPr lang="fr-FR" dirty="0" smtClean="0">
              <a:sym typeface="Wingdings"/>
            </a:endParaRPr>
          </a:p>
          <a:p>
            <a:pPr marL="0" indent="0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65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Proposed</a:t>
            </a:r>
            <a:r>
              <a:rPr lang="fr-FR" dirty="0" smtClean="0"/>
              <a:t> </a:t>
            </a:r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forward</a:t>
            </a:r>
            <a:r>
              <a:rPr lang="fr-FR" dirty="0" smtClean="0"/>
              <a:t> (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last chance for a global standard!)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fr-FR" dirty="0" smtClean="0"/>
              <a:t>There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/>
              <a:t>r</a:t>
            </a:r>
            <a:r>
              <a:rPr lang="fr-FR" dirty="0" err="1" smtClean="0"/>
              <a:t>emaining</a:t>
            </a:r>
            <a:r>
              <a:rPr lang="fr-FR" dirty="0" smtClean="0"/>
              <a:t> </a:t>
            </a:r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forward</a:t>
            </a:r>
            <a:endParaRPr lang="fr-FR" dirty="0" smtClean="0"/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Take</a:t>
            </a:r>
            <a:r>
              <a:rPr lang="fr-FR" dirty="0" smtClean="0"/>
              <a:t> ETSI </a:t>
            </a:r>
            <a:r>
              <a:rPr lang="fr-FR" dirty="0" err="1" smtClean="0"/>
              <a:t>work</a:t>
            </a:r>
            <a:r>
              <a:rPr lang="fr-FR" dirty="0" smtClean="0"/>
              <a:t> as a basis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Generic</a:t>
            </a:r>
            <a:r>
              <a:rPr lang="fr-FR" dirty="0" smtClean="0"/>
              <a:t> Group communication </a:t>
            </a:r>
            <a:r>
              <a:rPr lang="fr-FR" dirty="0" err="1" smtClean="0"/>
              <a:t>taken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as </a:t>
            </a:r>
            <a:r>
              <a:rPr lang="fr-FR" dirty="0" err="1" smtClean="0"/>
              <a:t>soon</a:t>
            </a:r>
            <a:r>
              <a:rPr lang="fr-FR" dirty="0" smtClean="0"/>
              <a:t> as the architecture </a:t>
            </a:r>
            <a:r>
              <a:rPr lang="fr-FR" dirty="0" err="1" smtClean="0"/>
              <a:t>work</a:t>
            </a:r>
            <a:r>
              <a:rPr lang="fr-FR" dirty="0" smtClean="0"/>
              <a:t> on application part </a:t>
            </a:r>
            <a:r>
              <a:rPr lang="fr-FR" dirty="0" err="1" smtClean="0"/>
              <a:t>begins</a:t>
            </a:r>
            <a:endParaRPr lang="fr-FR" dirty="0" smtClean="0"/>
          </a:p>
          <a:p>
            <a:pPr marL="1257300" lvl="2" indent="-457200">
              <a:buFont typeface="Arial"/>
              <a:buChar char="•"/>
            </a:pPr>
            <a:r>
              <a:rPr lang="fr-FR" dirty="0" err="1" smtClean="0"/>
              <a:t>Requirements</a:t>
            </a:r>
            <a:r>
              <a:rPr lang="fr-FR" dirty="0" smtClean="0"/>
              <a:t> </a:t>
            </a:r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put in </a:t>
            </a:r>
            <a:r>
              <a:rPr lang="fr-FR" dirty="0" err="1" smtClean="0"/>
              <a:t>early</a:t>
            </a:r>
            <a:r>
              <a:rPr lang="fr-FR" dirty="0" smtClean="0"/>
              <a:t> release 14</a:t>
            </a:r>
          </a:p>
          <a:p>
            <a:pPr marL="1257300" lvl="2" indent="-457200">
              <a:buFont typeface="Arial"/>
              <a:buChar char="•"/>
            </a:pPr>
            <a:r>
              <a:rPr lang="fr-FR" dirty="0" smtClean="0"/>
              <a:t>Release 13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takes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</a:t>
            </a:r>
            <a:r>
              <a:rPr lang="fr-FR" dirty="0" err="1" smtClean="0"/>
              <a:t>generic</a:t>
            </a:r>
            <a:r>
              <a:rPr lang="fr-FR" dirty="0" smtClean="0"/>
              <a:t> </a:t>
            </a:r>
            <a:r>
              <a:rPr lang="fr-FR" smtClean="0"/>
              <a:t>group </a:t>
            </a:r>
            <a:r>
              <a:rPr lang="fr-FR" smtClean="0"/>
              <a:t>communication in </a:t>
            </a:r>
            <a:r>
              <a:rPr lang="fr-FR" dirty="0" err="1" smtClean="0"/>
              <a:t>advance</a:t>
            </a:r>
            <a:endParaRPr lang="fr-FR" dirty="0" smtClean="0"/>
          </a:p>
          <a:p>
            <a:pPr marL="857250" lvl="1" indent="-457200">
              <a:buFont typeface="Arial"/>
              <a:buChar char="•"/>
            </a:pPr>
            <a:r>
              <a:rPr lang="fr-FR" dirty="0" smtClean="0"/>
              <a:t>Start the </a:t>
            </a:r>
            <a:r>
              <a:rPr lang="fr-FR" dirty="0" err="1" smtClean="0"/>
              <a:t>work</a:t>
            </a:r>
            <a:r>
              <a:rPr lang="fr-FR" dirty="0" smtClean="0"/>
              <a:t> on </a:t>
            </a:r>
            <a:r>
              <a:rPr lang="fr-FR" dirty="0" err="1" smtClean="0"/>
              <a:t>other</a:t>
            </a:r>
            <a:r>
              <a:rPr lang="fr-FR" dirty="0" smtClean="0"/>
              <a:t> applications in SA1 </a:t>
            </a:r>
            <a:r>
              <a:rPr lang="fr-FR" dirty="0" smtClean="0">
                <a:sym typeface="Wingdings"/>
              </a:rPr>
              <a:t> </a:t>
            </a:r>
            <a:r>
              <a:rPr lang="fr-FR" dirty="0" err="1" smtClean="0"/>
              <a:t>priority</a:t>
            </a:r>
            <a:r>
              <a:rPr lang="fr-FR" dirty="0" smtClean="0"/>
              <a:t> management issue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Critical</a:t>
            </a:r>
            <a:r>
              <a:rPr lang="fr-FR" dirty="0" smtClean="0"/>
              <a:t> Communications and commercial world</a:t>
            </a:r>
          </a:p>
          <a:p>
            <a:pPr marL="457200" indent="-457200">
              <a:buFont typeface="Arial"/>
              <a:buChar char="•"/>
            </a:pPr>
            <a:r>
              <a:rPr lang="fr-FR" dirty="0" smtClean="0"/>
              <a:t>But… </a:t>
            </a:r>
            <a:r>
              <a:rPr lang="fr-FR" dirty="0" err="1" smtClean="0"/>
              <a:t>way</a:t>
            </a:r>
            <a:r>
              <a:rPr lang="fr-FR" dirty="0" smtClean="0"/>
              <a:t> of </a:t>
            </a:r>
            <a:r>
              <a:rPr lang="fr-FR" dirty="0" err="1" smtClean="0"/>
              <a:t>working</a:t>
            </a:r>
            <a:r>
              <a:rPr lang="fr-FR" dirty="0" smtClean="0"/>
              <a:t> has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really</a:t>
            </a:r>
            <a:r>
              <a:rPr lang="fr-FR" dirty="0" smtClean="0"/>
              <a:t> </a:t>
            </a:r>
            <a:r>
              <a:rPr lang="fr-FR" dirty="0" err="1" smtClean="0"/>
              <a:t>improved</a:t>
            </a:r>
            <a:r>
              <a:rPr lang="fr-FR" dirty="0" smtClean="0"/>
              <a:t>!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generic</a:t>
            </a:r>
            <a:r>
              <a:rPr lang="fr-FR" dirty="0" smtClean="0"/>
              <a:t>, </a:t>
            </a:r>
            <a:r>
              <a:rPr lang="fr-FR" dirty="0" err="1"/>
              <a:t>m</a:t>
            </a:r>
            <a:r>
              <a:rPr lang="fr-FR" dirty="0" err="1" smtClean="0"/>
              <a:t>anaging</a:t>
            </a:r>
            <a:r>
              <a:rPr lang="fr-FR" dirty="0" smtClean="0"/>
              <a:t> </a:t>
            </a:r>
            <a:r>
              <a:rPr lang="fr-FR" dirty="0"/>
              <a:t>all </a:t>
            </a:r>
            <a:r>
              <a:rPr lang="fr-FR" dirty="0" err="1"/>
              <a:t>kind</a:t>
            </a:r>
            <a:r>
              <a:rPr lang="fr-FR" dirty="0"/>
              <a:t> of data </a:t>
            </a:r>
            <a:r>
              <a:rPr lang="fr-FR" dirty="0" err="1"/>
              <a:t>at</a:t>
            </a:r>
            <a:r>
              <a:rPr lang="fr-FR" dirty="0"/>
              <a:t>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smtClean="0"/>
              <a:t>time</a:t>
            </a:r>
            <a:endParaRPr lang="fr-FR" dirty="0" smtClean="0"/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smtClean="0"/>
              <a:t>items </a:t>
            </a:r>
            <a:r>
              <a:rPr lang="fr-FR" dirty="0" err="1" smtClean="0"/>
              <a:t>synchronization</a:t>
            </a:r>
            <a:endParaRPr lang="fr-FR" dirty="0" smtClean="0"/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Create</a:t>
            </a:r>
            <a:r>
              <a:rPr lang="fr-FR" dirty="0" smtClean="0"/>
              <a:t> a new </a:t>
            </a:r>
            <a:r>
              <a:rPr lang="fr-FR" dirty="0" err="1" smtClean="0"/>
              <a:t>dedicated</a:t>
            </a:r>
            <a:r>
              <a:rPr lang="fr-FR" dirty="0" smtClean="0"/>
              <a:t> group to </a:t>
            </a:r>
            <a:r>
              <a:rPr lang="fr-FR" dirty="0" err="1" smtClean="0"/>
              <a:t>avoid</a:t>
            </a:r>
            <a:r>
              <a:rPr lang="fr-FR" dirty="0" smtClean="0"/>
              <a:t> </a:t>
            </a:r>
            <a:r>
              <a:rPr lang="fr-FR" dirty="0" err="1" smtClean="0"/>
              <a:t>bottlenecks</a:t>
            </a:r>
            <a:r>
              <a:rPr lang="fr-FR" dirty="0" smtClean="0"/>
              <a:t> and to </a:t>
            </a:r>
            <a:r>
              <a:rPr lang="fr-FR" dirty="0" err="1" smtClean="0"/>
              <a:t>be</a:t>
            </a:r>
            <a:r>
              <a:rPr lang="fr-FR" dirty="0" smtClean="0"/>
              <a:t> able to go </a:t>
            </a:r>
            <a:r>
              <a:rPr lang="fr-FR" dirty="0" err="1" smtClean="0"/>
              <a:t>faster</a:t>
            </a:r>
            <a:endParaRPr lang="fr-FR" dirty="0" smtClean="0"/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Avoid</a:t>
            </a:r>
            <a:r>
              <a:rPr lang="fr-FR" dirty="0" smtClean="0"/>
              <a:t> time </a:t>
            </a:r>
            <a:r>
              <a:rPr lang="fr-FR" dirty="0" err="1" smtClean="0"/>
              <a:t>consuming</a:t>
            </a:r>
            <a:r>
              <a:rPr lang="fr-FR" dirty="0" smtClean="0"/>
              <a:t> liaisons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groups in 3GPP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smtClean="0">
                <a:sym typeface="Wingdings"/>
              </a:rPr>
              <a:t> </a:t>
            </a:r>
            <a:r>
              <a:rPr lang="fr-FR" dirty="0" err="1" smtClean="0">
                <a:sym typeface="Wingdings"/>
              </a:rPr>
              <a:t>ability</a:t>
            </a:r>
            <a:r>
              <a:rPr lang="fr-FR" dirty="0" smtClean="0">
                <a:sym typeface="Wingdings"/>
              </a:rPr>
              <a:t> to have one or more </a:t>
            </a:r>
            <a:r>
              <a:rPr lang="fr-FR" dirty="0" err="1" smtClean="0">
                <a:sym typeface="Wingdings"/>
              </a:rPr>
              <a:t>subgroups</a:t>
            </a:r>
            <a:r>
              <a:rPr lang="fr-FR" dirty="0" smtClean="0">
                <a:sym typeface="Wingdings"/>
              </a:rPr>
              <a:t> (one for </a:t>
            </a:r>
            <a:r>
              <a:rPr lang="fr-FR" dirty="0" err="1" smtClean="0">
                <a:sym typeface="Wingdings"/>
              </a:rPr>
              <a:t>security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at</a:t>
            </a:r>
            <a:r>
              <a:rPr lang="fr-FR" dirty="0" smtClean="0">
                <a:sym typeface="Wingdings"/>
              </a:rPr>
              <a:t> application </a:t>
            </a:r>
            <a:r>
              <a:rPr lang="fr-FR" dirty="0" err="1" smtClean="0">
                <a:sym typeface="Wingdings"/>
              </a:rPr>
              <a:t>level</a:t>
            </a:r>
            <a:r>
              <a:rPr lang="fr-FR" dirty="0" smtClean="0">
                <a:sym typeface="Wingdings"/>
              </a:rPr>
              <a:t>, discussion forum for user </a:t>
            </a:r>
            <a:r>
              <a:rPr lang="fr-FR" dirty="0" err="1" smtClean="0">
                <a:sym typeface="Wingdings"/>
              </a:rPr>
              <a:t>requirements</a:t>
            </a:r>
            <a:r>
              <a:rPr lang="fr-FR" dirty="0" smtClean="0">
                <a:sym typeface="Wingdings"/>
              </a:rPr>
              <a:t>,…</a:t>
            </a:r>
            <a:r>
              <a:rPr lang="fr-FR" dirty="0" smtClean="0">
                <a:sym typeface="Wingdings"/>
              </a:rPr>
              <a:t>)</a:t>
            </a:r>
            <a:endParaRPr lang="fr-FR" dirty="0" smtClean="0"/>
          </a:p>
          <a:p>
            <a:pPr marL="400050" lvl="1" indent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7277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360363" y="1400175"/>
            <a:ext cx="9070975" cy="4899025"/>
          </a:xfrm>
          <a:ln/>
        </p:spPr>
        <p:txBody>
          <a:bodyPr tIns="25200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4000" dirty="0" err="1"/>
              <a:t>Next</a:t>
            </a:r>
            <a:r>
              <a:rPr lang="fr-FR" sz="4000" dirty="0"/>
              <a:t> </a:t>
            </a:r>
            <a:r>
              <a:rPr lang="fr-FR" sz="4000" dirty="0" err="1"/>
              <a:t>Generation</a:t>
            </a:r>
            <a:r>
              <a:rPr lang="fr-FR" sz="4000" dirty="0"/>
              <a:t> </a:t>
            </a:r>
            <a:r>
              <a:rPr lang="fr-FR" sz="4000" dirty="0" smtClean="0"/>
              <a:t>Networks PMR</a:t>
            </a:r>
            <a:endParaRPr lang="fr-FR" sz="40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4000" dirty="0" err="1"/>
              <a:t>Status</a:t>
            </a:r>
            <a:r>
              <a:rPr lang="fr-FR" sz="4000" dirty="0"/>
              <a:t> in </a:t>
            </a:r>
            <a:r>
              <a:rPr lang="fr-FR" sz="4000" dirty="0" smtClean="0"/>
              <a:t>France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4000" dirty="0" smtClean="0"/>
              <a:t>----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4000" dirty="0" smtClean="0"/>
              <a:t>Possible </a:t>
            </a:r>
            <a:r>
              <a:rPr lang="fr-FR" sz="4000" dirty="0" err="1" smtClean="0"/>
              <a:t>way</a:t>
            </a:r>
            <a:r>
              <a:rPr lang="fr-FR" sz="4000" dirty="0" smtClean="0"/>
              <a:t> </a:t>
            </a:r>
            <a:r>
              <a:rPr lang="fr-FR" sz="4000" dirty="0" err="1" smtClean="0"/>
              <a:t>forward</a:t>
            </a:r>
            <a:r>
              <a:rPr lang="fr-FR" sz="4000" dirty="0" smtClean="0"/>
              <a:t> </a:t>
            </a:r>
            <a:r>
              <a:rPr lang="fr-FR" sz="4000" dirty="0" err="1" smtClean="0"/>
              <a:t>towards</a:t>
            </a:r>
            <a:r>
              <a:rPr lang="fr-FR" sz="4000" dirty="0" smtClean="0"/>
              <a:t> a global standard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20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2000" dirty="0" smtClean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800" dirty="0" smtClean="0"/>
              <a:t>Emmanuelle Villebrun, French </a:t>
            </a:r>
            <a:r>
              <a:rPr lang="fr-FR" sz="2800" dirty="0" err="1" smtClean="0"/>
              <a:t>Ministry</a:t>
            </a:r>
            <a:r>
              <a:rPr lang="fr-FR" sz="2800" dirty="0" smtClean="0"/>
              <a:t> of </a:t>
            </a:r>
            <a:r>
              <a:rPr lang="fr-FR" sz="2800" dirty="0" err="1" smtClean="0"/>
              <a:t>Interior</a:t>
            </a:r>
            <a:endParaRPr lang="fr-FR" sz="28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800" dirty="0" smtClean="0"/>
              <a:t>3GPP-ETSI-OMA workshop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800" dirty="0" err="1" smtClean="0"/>
              <a:t>Montreal</a:t>
            </a:r>
            <a:r>
              <a:rPr lang="fr-FR" sz="2800" dirty="0" smtClean="0"/>
              <a:t>, 26</a:t>
            </a:r>
            <a:r>
              <a:rPr lang="fr-FR" sz="2800" dirty="0" smtClean="0"/>
              <a:t>-27 August 2014</a:t>
            </a:r>
            <a:endParaRPr lang="fr-FR" sz="28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32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2200" i="1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08063" y="42863"/>
            <a:ext cx="9070975" cy="812800"/>
          </a:xfrm>
          <a:ln/>
        </p:spPr>
        <p:txBody>
          <a:bodyPr tIns="1638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dirty="0" err="1" smtClean="0"/>
              <a:t>Critical</a:t>
            </a:r>
            <a:r>
              <a:rPr lang="fr-FR" dirty="0" smtClean="0"/>
              <a:t> Communications </a:t>
            </a:r>
            <a:r>
              <a:rPr lang="fr-FR" dirty="0"/>
              <a:t>Infrastructures in France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1260475"/>
            <a:ext cx="9539287" cy="5670550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fr-FR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dirty="0" smtClean="0"/>
              <a:t>Public </a:t>
            </a:r>
            <a:r>
              <a:rPr lang="fr-FR" dirty="0" err="1" smtClean="0"/>
              <a:t>Safety</a:t>
            </a:r>
            <a:r>
              <a:rPr lang="fr-FR" dirty="0" smtClean="0"/>
              <a:t> : 2 </a:t>
            </a:r>
            <a:r>
              <a:rPr lang="fr-FR" dirty="0"/>
              <a:t>national TETRAPOL networks for </a:t>
            </a:r>
            <a:r>
              <a:rPr lang="fr-FR" dirty="0" err="1"/>
              <a:t>voice</a:t>
            </a:r>
            <a:r>
              <a:rPr lang="fr-FR" dirty="0"/>
              <a:t> communications and </a:t>
            </a:r>
            <a:r>
              <a:rPr lang="fr-FR" dirty="0" err="1"/>
              <a:t>low</a:t>
            </a:r>
            <a:r>
              <a:rPr lang="fr-FR" dirty="0"/>
              <a:t> speed </a:t>
            </a:r>
            <a:r>
              <a:rPr lang="fr-FR" dirty="0" smtClean="0"/>
              <a:t>data</a:t>
            </a:r>
          </a:p>
          <a:p>
            <a:pPr marL="431800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2400" dirty="0">
                <a:latin typeface="Calibri" pitchFamily="32" charset="0"/>
                <a:cs typeface="Calibri" pitchFamily="32" charset="0"/>
              </a:rPr>
              <a:t>Infrastructure Nationale Partageable des Transmissions (INPT)</a:t>
            </a:r>
          </a:p>
          <a:p>
            <a:pPr marL="831850" lvl="1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1800" dirty="0">
                <a:latin typeface="Arial" charset="0"/>
                <a:cs typeface="Arial" charset="0"/>
              </a:rPr>
              <a:t>•	</a:t>
            </a:r>
            <a:r>
              <a:rPr lang="fr-FR" sz="1800" dirty="0" err="1">
                <a:latin typeface="Calibri" pitchFamily="32" charset="0"/>
                <a:cs typeface="Calibri" pitchFamily="32" charset="0"/>
              </a:rPr>
              <a:t>Mainly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 police, </a:t>
            </a:r>
            <a:r>
              <a:rPr lang="fr-FR" sz="1800" dirty="0" err="1">
                <a:latin typeface="Calibri" pitchFamily="32" charset="0"/>
                <a:cs typeface="Calibri" pitchFamily="32" charset="0"/>
              </a:rPr>
              <a:t>fire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 brigades + </a:t>
            </a:r>
            <a:r>
              <a:rPr lang="fr-FR" sz="1800" dirty="0" err="1">
                <a:latin typeface="Calibri" pitchFamily="32" charset="0"/>
                <a:cs typeface="Calibri" pitchFamily="32" charset="0"/>
              </a:rPr>
              <a:t>other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 </a:t>
            </a:r>
            <a:r>
              <a:rPr lang="fr-FR" sz="1800" dirty="0" err="1">
                <a:latin typeface="Calibri" pitchFamily="32" charset="0"/>
                <a:cs typeface="Calibri" pitchFamily="32" charset="0"/>
              </a:rPr>
              <a:t>users</a:t>
            </a:r>
            <a:endParaRPr lang="fr-FR" sz="1800" dirty="0">
              <a:latin typeface="Calibri" pitchFamily="32" charset="0"/>
              <a:cs typeface="Calibri" pitchFamily="32" charset="0"/>
            </a:endParaRPr>
          </a:p>
          <a:p>
            <a:pPr marL="831850" lvl="1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1800" dirty="0">
                <a:latin typeface="Arial" charset="0"/>
                <a:cs typeface="Arial" charset="0"/>
              </a:rPr>
              <a:t>•	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400MHz ~1500 sites for national </a:t>
            </a:r>
            <a:r>
              <a:rPr lang="fr-FR" sz="1800" dirty="0" err="1">
                <a:latin typeface="Calibri" pitchFamily="32" charset="0"/>
                <a:cs typeface="Calibri" pitchFamily="32" charset="0"/>
              </a:rPr>
              <a:t>coverage</a:t>
            </a:r>
            <a:endParaRPr lang="fr-FR" sz="1800" dirty="0">
              <a:latin typeface="Calibri" pitchFamily="32" charset="0"/>
              <a:cs typeface="Calibri" pitchFamily="32" charset="0"/>
            </a:endParaRPr>
          </a:p>
          <a:p>
            <a:pPr marL="831850" lvl="1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1800" dirty="0">
                <a:latin typeface="Arial" charset="0"/>
                <a:cs typeface="Arial" charset="0"/>
              </a:rPr>
              <a:t>•	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TDM </a:t>
            </a:r>
            <a:r>
              <a:rPr lang="fr-FR" sz="1800" dirty="0" err="1">
                <a:latin typeface="Calibri" pitchFamily="32" charset="0"/>
                <a:cs typeface="Calibri" pitchFamily="32" charset="0"/>
              </a:rPr>
              <a:t>backbone</a:t>
            </a:r>
            <a:endParaRPr lang="fr-FR" sz="1800" dirty="0">
              <a:latin typeface="Calibri" pitchFamily="32" charset="0"/>
              <a:cs typeface="Calibri" pitchFamily="32" charset="0"/>
            </a:endParaRPr>
          </a:p>
          <a:p>
            <a:pPr marL="431800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2400" dirty="0" smtClean="0">
                <a:latin typeface="Calibri" pitchFamily="32" charset="0"/>
                <a:cs typeface="Calibri" pitchFamily="32" charset="0"/>
              </a:rPr>
              <a:t>RUBIS</a:t>
            </a:r>
            <a:endParaRPr lang="fr-FR" sz="2400" dirty="0">
              <a:latin typeface="Calibri" pitchFamily="32" charset="0"/>
              <a:cs typeface="Calibri" pitchFamily="32" charset="0"/>
            </a:endParaRPr>
          </a:p>
          <a:p>
            <a:pPr marL="831850" lvl="1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1800" dirty="0">
                <a:latin typeface="Arial" charset="0"/>
                <a:cs typeface="Arial" charset="0"/>
              </a:rPr>
              <a:t>•	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Gendarmerie, Marine nationale</a:t>
            </a:r>
          </a:p>
          <a:p>
            <a:pPr marL="831850" lvl="1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1800" dirty="0">
                <a:latin typeface="Arial" charset="0"/>
                <a:cs typeface="Arial" charset="0"/>
              </a:rPr>
              <a:t>•	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80MHz ~500 sites + 400MHz extensions</a:t>
            </a:r>
          </a:p>
          <a:p>
            <a:pPr marL="831850" lvl="1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1800" dirty="0">
                <a:latin typeface="Arial" charset="0"/>
                <a:cs typeface="Arial" charset="0"/>
              </a:rPr>
              <a:t>•	</a:t>
            </a:r>
            <a:r>
              <a:rPr lang="fr-FR" sz="1800" dirty="0">
                <a:latin typeface="Calibri" pitchFamily="32" charset="0"/>
                <a:cs typeface="Calibri" pitchFamily="32" charset="0"/>
              </a:rPr>
              <a:t>IP </a:t>
            </a:r>
            <a:r>
              <a:rPr lang="fr-FR" sz="1800" dirty="0" err="1" smtClean="0">
                <a:latin typeface="Calibri" pitchFamily="32" charset="0"/>
                <a:cs typeface="Calibri" pitchFamily="32" charset="0"/>
              </a:rPr>
              <a:t>backbone</a:t>
            </a:r>
            <a:endParaRPr lang="fr-FR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dirty="0" err="1" smtClean="0"/>
              <a:t>Critical</a:t>
            </a:r>
            <a:r>
              <a:rPr lang="fr-FR" dirty="0" smtClean="0"/>
              <a:t> Business communications</a:t>
            </a:r>
          </a:p>
          <a:p>
            <a:pPr marL="831850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dirty="0" smtClean="0"/>
              <a:t>TETRA </a:t>
            </a:r>
            <a:r>
              <a:rPr lang="fr-FR" dirty="0" smtClean="0"/>
              <a:t>networks by </a:t>
            </a:r>
            <a:r>
              <a:rPr lang="fr-FR" dirty="0" smtClean="0"/>
              <a:t>SNCF, RATP</a:t>
            </a:r>
            <a:r>
              <a:rPr lang="fr-FR" dirty="0" smtClean="0"/>
              <a:t>, Aéroports de Paris, polices municipales</a:t>
            </a:r>
            <a:endParaRPr lang="fr-FR" dirty="0"/>
          </a:p>
          <a:p>
            <a:pPr marL="431800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fr-FR" sz="2400" dirty="0">
                <a:latin typeface="Arial" charset="0"/>
                <a:cs typeface="Arial" charset="0"/>
              </a:rPr>
              <a:t> </a:t>
            </a:r>
            <a:r>
              <a:rPr lang="fr-FR" sz="2400" dirty="0" smtClean="0">
                <a:latin typeface="Arial" charset="0"/>
                <a:cs typeface="Arial" charset="0"/>
                <a:sym typeface="Wingdings"/>
              </a:rPr>
              <a:t> </a:t>
            </a:r>
            <a:r>
              <a:rPr lang="fr-FR" sz="2400" dirty="0" err="1" smtClean="0">
                <a:latin typeface="Arial" charset="0"/>
                <a:cs typeface="Arial" charset="0"/>
                <a:sym typeface="Wingdings"/>
              </a:rPr>
              <a:t>Develop</a:t>
            </a:r>
            <a:r>
              <a:rPr lang="fr-FR" sz="2400" dirty="0" smtClean="0">
                <a:latin typeface="Arial" charset="0"/>
                <a:cs typeface="Arial" charset="0"/>
                <a:sym typeface="Wingdings"/>
              </a:rPr>
              <a:t> </a:t>
            </a:r>
            <a:r>
              <a:rPr lang="fr-FR" sz="2400" dirty="0" err="1" smtClean="0">
                <a:latin typeface="Arial" charset="0"/>
                <a:cs typeface="Arial" charset="0"/>
                <a:sym typeface="Wingdings"/>
              </a:rPr>
              <a:t>common</a:t>
            </a:r>
            <a:r>
              <a:rPr lang="fr-FR" sz="2400" dirty="0" smtClean="0">
                <a:latin typeface="Arial" charset="0"/>
                <a:cs typeface="Arial" charset="0"/>
                <a:sym typeface="Wingdings"/>
              </a:rPr>
              <a:t> infrastructure for the future for as </a:t>
            </a:r>
            <a:r>
              <a:rPr lang="fr-FR" sz="2400" dirty="0" err="1" smtClean="0">
                <a:latin typeface="Arial" charset="0"/>
                <a:cs typeface="Arial" charset="0"/>
                <a:sym typeface="Wingdings"/>
              </a:rPr>
              <a:t>many</a:t>
            </a:r>
            <a:r>
              <a:rPr lang="fr-FR" sz="2400" dirty="0" smtClean="0">
                <a:latin typeface="Arial" charset="0"/>
                <a:cs typeface="Arial" charset="0"/>
                <a:sym typeface="Wingdings"/>
              </a:rPr>
              <a:t> </a:t>
            </a:r>
            <a:r>
              <a:rPr lang="fr-FR" sz="2400" dirty="0" err="1" smtClean="0">
                <a:latin typeface="Arial" charset="0"/>
                <a:cs typeface="Arial" charset="0"/>
                <a:sym typeface="Wingdings"/>
              </a:rPr>
              <a:t>users</a:t>
            </a:r>
            <a:r>
              <a:rPr lang="fr-FR" sz="2400" dirty="0" smtClean="0">
                <a:latin typeface="Arial" charset="0"/>
                <a:cs typeface="Arial" charset="0"/>
                <a:sym typeface="Wingdings"/>
              </a:rPr>
              <a:t> as </a:t>
            </a:r>
            <a:r>
              <a:rPr lang="fr-FR" sz="2400" dirty="0" err="1" smtClean="0">
                <a:latin typeface="Arial" charset="0"/>
                <a:cs typeface="Arial" charset="0"/>
                <a:sym typeface="Wingdings"/>
              </a:rPr>
              <a:t>we</a:t>
            </a:r>
            <a:r>
              <a:rPr lang="fr-FR" sz="2400" dirty="0" smtClean="0">
                <a:latin typeface="Arial" charset="0"/>
                <a:cs typeface="Arial" charset="0"/>
                <a:sym typeface="Wingdings"/>
              </a:rPr>
              <a:t> </a:t>
            </a:r>
            <a:r>
              <a:rPr lang="fr-FR" sz="2400" dirty="0" err="1" smtClean="0">
                <a:latin typeface="Arial" charset="0"/>
                <a:cs typeface="Arial" charset="0"/>
                <a:sym typeface="Wingdings"/>
              </a:rPr>
              <a:t>can</a:t>
            </a:r>
            <a:endParaRPr lang="fr-FR" sz="1800" dirty="0" smtClean="0">
              <a:latin typeface="Calibri" pitchFamily="32" charset="0"/>
              <a:cs typeface="Calibri" pitchFamily="32" charset="0"/>
            </a:endParaRPr>
          </a:p>
          <a:p>
            <a:pPr marL="831850" lvl="1" indent="-323850">
              <a:lnSpc>
                <a:spcPct val="93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fr-FR" sz="1800" dirty="0">
              <a:latin typeface="Calibri" pitchFamily="32" charset="0"/>
              <a:cs typeface="Calibri" pitchFamily="32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 services to </a:t>
            </a:r>
            <a:r>
              <a:rPr lang="fr-FR" dirty="0" err="1" smtClean="0"/>
              <a:t>improve</a:t>
            </a:r>
            <a:r>
              <a:rPr lang="fr-FR" dirty="0" smtClean="0"/>
              <a:t> </a:t>
            </a:r>
            <a:r>
              <a:rPr lang="fr-FR" dirty="0" err="1" smtClean="0"/>
              <a:t>security</a:t>
            </a:r>
            <a:r>
              <a:rPr lang="fr-FR" dirty="0" smtClean="0"/>
              <a:t> and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efficiency</a:t>
            </a:r>
            <a:endParaRPr lang="fr-FR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36700"/>
            <a:ext cx="81026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08063" y="42863"/>
            <a:ext cx="9070975" cy="812800"/>
          </a:xfrm>
          <a:ln/>
        </p:spPr>
        <p:txBody>
          <a:bodyPr tIns="1638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dirty="0" smtClean="0"/>
              <a:t>General </a:t>
            </a:r>
            <a:r>
              <a:rPr lang="fr-FR" dirty="0" err="1" smtClean="0"/>
              <a:t>strategy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5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340768"/>
            <a:ext cx="4896544" cy="511256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920786" y="1835621"/>
            <a:ext cx="3159839" cy="1122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Separate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Data transport</a:t>
            </a:r>
          </a:p>
          <a:p>
            <a:pPr lvl="1"/>
            <a:r>
              <a:rPr lang="fr-FR" dirty="0" smtClean="0"/>
              <a:t>Service management</a:t>
            </a:r>
          </a:p>
          <a:p>
            <a:pPr lvl="1"/>
            <a:r>
              <a:rPr lang="fr-FR" dirty="0" err="1" smtClean="0"/>
              <a:t>Subscriber</a:t>
            </a:r>
            <a:r>
              <a:rPr lang="fr-FR" dirty="0" smtClean="0"/>
              <a:t> management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776616" y="4859957"/>
            <a:ext cx="2044149" cy="607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One </a:t>
            </a:r>
            <a:r>
              <a:rPr lang="fr-FR" dirty="0" err="1" smtClean="0"/>
              <a:t>contract</a:t>
            </a:r>
            <a:r>
              <a:rPr lang="fr-FR" dirty="0" smtClean="0"/>
              <a:t> split 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three</a:t>
            </a:r>
            <a:r>
              <a:rPr lang="fr-FR" dirty="0" smtClean="0"/>
              <a:t> or more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871960" y="6660157"/>
            <a:ext cx="6724918" cy="3531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Not to </a:t>
            </a:r>
            <a:r>
              <a:rPr lang="fr-FR" dirty="0" err="1" smtClean="0"/>
              <a:t>forget</a:t>
            </a:r>
            <a:r>
              <a:rPr lang="fr-FR" dirty="0" smtClean="0"/>
              <a:t> : </a:t>
            </a:r>
            <a:r>
              <a:rPr lang="fr-FR" dirty="0" err="1" smtClean="0"/>
              <a:t>Proximity</a:t>
            </a:r>
            <a:r>
              <a:rPr lang="fr-FR" dirty="0" smtClean="0"/>
              <a:t> Services, </a:t>
            </a:r>
            <a:r>
              <a:rPr lang="fr-FR" dirty="0" err="1" smtClean="0"/>
              <a:t>Isolated</a:t>
            </a:r>
            <a:r>
              <a:rPr lang="fr-FR" dirty="0" smtClean="0"/>
              <a:t>/</a:t>
            </a:r>
            <a:r>
              <a:rPr lang="fr-FR" dirty="0" err="1" smtClean="0"/>
              <a:t>fall</a:t>
            </a:r>
            <a:r>
              <a:rPr lang="fr-FR" dirty="0"/>
              <a:t> </a:t>
            </a:r>
            <a:r>
              <a:rPr lang="fr-FR" dirty="0" smtClean="0"/>
              <a:t>back modes, </a:t>
            </a:r>
            <a:r>
              <a:rPr lang="fr-FR" dirty="0" err="1" smtClean="0"/>
              <a:t>resiliency</a:t>
            </a:r>
            <a:endParaRPr lang="fr-FR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Consequences</a:t>
            </a:r>
            <a:r>
              <a:rPr lang="fr-FR" dirty="0" smtClean="0"/>
              <a:t> on infrastructure (about IMS…)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te </a:t>
            </a:r>
            <a:r>
              <a:rPr lang="fr-FR" dirty="0" err="1" smtClean="0"/>
              <a:t>be</a:t>
            </a:r>
            <a:r>
              <a:rPr lang="fr-FR" dirty="0" smtClean="0"/>
              <a:t> able not to </a:t>
            </a:r>
            <a:r>
              <a:rPr lang="fr-FR" dirty="0" err="1" smtClean="0"/>
              <a:t>rely</a:t>
            </a:r>
            <a:r>
              <a:rPr lang="fr-FR" dirty="0" smtClean="0"/>
              <a:t> on commercial infrastructure 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users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infrastraucture</a:t>
            </a:r>
            <a:endParaRPr lang="fr-FR" dirty="0" smtClean="0"/>
          </a:p>
          <a:p>
            <a:pPr marL="1257300" lvl="2" indent="-457200">
              <a:buFont typeface="Arial"/>
              <a:buChar char="•"/>
            </a:pPr>
            <a:r>
              <a:rPr lang="fr-FR" dirty="0" smtClean="0"/>
              <a:t>Public </a:t>
            </a:r>
            <a:r>
              <a:rPr lang="fr-FR" dirty="0" err="1" smtClean="0"/>
              <a:t>safety</a:t>
            </a:r>
            <a:r>
              <a:rPr lang="fr-FR" dirty="0" smtClean="0"/>
              <a:t>, </a:t>
            </a:r>
            <a:r>
              <a:rPr lang="fr-FR" dirty="0" err="1" smtClean="0"/>
              <a:t>militaries</a:t>
            </a:r>
            <a:r>
              <a:rPr lang="fr-FR" dirty="0" smtClean="0"/>
              <a:t>, </a:t>
            </a:r>
            <a:r>
              <a:rPr lang="fr-FR" dirty="0" err="1" smtClean="0"/>
              <a:t>critical</a:t>
            </a:r>
            <a:r>
              <a:rPr lang="fr-FR" dirty="0" smtClean="0"/>
              <a:t> utilities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ensure</a:t>
            </a:r>
            <a:r>
              <a:rPr lang="fr-FR" dirty="0" smtClean="0"/>
              <a:t> a minimum of </a:t>
            </a:r>
            <a:r>
              <a:rPr lang="fr-FR" dirty="0" err="1" smtClean="0"/>
              <a:t>independance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self </a:t>
            </a:r>
            <a:r>
              <a:rPr lang="fr-FR" dirty="0" err="1" smtClean="0"/>
              <a:t>deployable</a:t>
            </a:r>
            <a:r>
              <a:rPr lang="fr-FR" dirty="0" smtClean="0"/>
              <a:t> networks</a:t>
            </a:r>
            <a:endParaRPr lang="fr-FR" dirty="0" smtClean="0"/>
          </a:p>
          <a:p>
            <a:pPr marL="1257300" lvl="2" indent="-457200">
              <a:buFont typeface="Arial"/>
              <a:buChar char="•"/>
            </a:pPr>
            <a:r>
              <a:rPr lang="fr-FR" dirty="0" smtClean="0"/>
              <a:t>In case of </a:t>
            </a:r>
            <a:r>
              <a:rPr lang="fr-FR" dirty="0" err="1" smtClean="0"/>
              <a:t>catastrophy</a:t>
            </a:r>
            <a:r>
              <a:rPr lang="fr-FR" dirty="0" smtClean="0"/>
              <a:t> or </a:t>
            </a:r>
            <a:r>
              <a:rPr lang="fr-FR" dirty="0" err="1" smtClean="0"/>
              <a:t>big</a:t>
            </a:r>
            <a:r>
              <a:rPr lang="fr-FR" dirty="0" smtClean="0"/>
              <a:t> </a:t>
            </a:r>
            <a:r>
              <a:rPr lang="fr-FR" dirty="0" err="1" smtClean="0"/>
              <a:t>event</a:t>
            </a:r>
            <a:endParaRPr lang="fr-FR" dirty="0" smtClean="0"/>
          </a:p>
          <a:p>
            <a:pPr marL="1257300" lvl="2" indent="-457200">
              <a:buFont typeface="Arial"/>
              <a:buChar char="•"/>
            </a:pPr>
            <a:r>
              <a:rPr lang="fr-FR" dirty="0" err="1" smtClean="0"/>
              <a:t>When</a:t>
            </a:r>
            <a:r>
              <a:rPr lang="fr-FR" dirty="0" smtClean="0"/>
              <a:t> life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stake</a:t>
            </a:r>
            <a:r>
              <a:rPr lang="fr-FR" dirty="0" smtClean="0"/>
              <a:t> (public </a:t>
            </a:r>
            <a:r>
              <a:rPr lang="fr-FR" dirty="0" err="1" smtClean="0"/>
              <a:t>will</a:t>
            </a:r>
            <a:r>
              <a:rPr lang="fr-FR" dirty="0" smtClean="0"/>
              <a:t> not </a:t>
            </a:r>
            <a:r>
              <a:rPr lang="fr-FR" dirty="0" err="1" smtClean="0"/>
              <a:t>accept</a:t>
            </a:r>
            <a:r>
              <a:rPr lang="fr-FR" dirty="0" smtClean="0"/>
              <a:t> </a:t>
            </a:r>
            <a:r>
              <a:rPr lang="fr-FR" dirty="0" err="1" smtClean="0"/>
              <a:t>rescue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late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of </a:t>
            </a:r>
            <a:r>
              <a:rPr lang="fr-FR" dirty="0" err="1" smtClean="0"/>
              <a:t>telecommunication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)</a:t>
            </a:r>
          </a:p>
          <a:p>
            <a:pPr marL="457200" indent="-457200">
              <a:buFont typeface="Arial"/>
              <a:buChar char="•"/>
            </a:pP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/>
              <a:t>and public networks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/>
              <a:t>used</a:t>
            </a:r>
            <a:r>
              <a:rPr lang="fr-FR" dirty="0"/>
              <a:t> in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today</a:t>
            </a:r>
            <a:endParaRPr lang="fr-FR" dirty="0"/>
          </a:p>
          <a:p>
            <a:pPr marL="457200" indent="-457200">
              <a:buFont typeface="Arial"/>
              <a:buChar char="•"/>
            </a:pPr>
            <a:r>
              <a:rPr lang="fr-FR" dirty="0" smtClean="0"/>
              <a:t>Commercial </a:t>
            </a:r>
            <a:r>
              <a:rPr lang="fr-FR" dirty="0" err="1" smtClean="0"/>
              <a:t>technology</a:t>
            </a:r>
            <a:r>
              <a:rPr lang="fr-FR" dirty="0" smtClean="0"/>
              <a:t> </a:t>
            </a:r>
            <a:r>
              <a:rPr lang="fr-FR" dirty="0" err="1" smtClean="0"/>
              <a:t>reuse</a:t>
            </a:r>
            <a:r>
              <a:rPr lang="fr-FR" dirty="0" smtClean="0"/>
              <a:t> 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(not all commercial services 3GPP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smtClean="0"/>
              <a:t>imagine!)</a:t>
            </a:r>
            <a:endParaRPr lang="fr-FR" dirty="0" smtClean="0"/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Being</a:t>
            </a:r>
            <a:r>
              <a:rPr lang="fr-FR" dirty="0" smtClean="0"/>
              <a:t> able to have a </a:t>
            </a:r>
            <a:r>
              <a:rPr lang="fr-FR" dirty="0" err="1" smtClean="0"/>
              <a:t>dedicated</a:t>
            </a:r>
            <a:r>
              <a:rPr lang="fr-FR" dirty="0" smtClean="0"/>
              <a:t> </a:t>
            </a:r>
            <a:r>
              <a:rPr lang="fr-FR" dirty="0" err="1" smtClean="0"/>
              <a:t>indepe</a:t>
            </a:r>
            <a:r>
              <a:rPr lang="fr-FR" dirty="0" err="1" smtClean="0"/>
              <a:t>ndant</a:t>
            </a:r>
            <a:r>
              <a:rPr lang="fr-FR" dirty="0" smtClean="0"/>
              <a:t> </a:t>
            </a:r>
            <a:r>
              <a:rPr lang="fr-FR" dirty="0" err="1" smtClean="0"/>
              <a:t>infrastrucure</a:t>
            </a:r>
            <a:r>
              <a:rPr lang="fr-FR" dirty="0" smtClean="0"/>
              <a:t> 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smtClean="0"/>
              <a:t>Infrastructure of </a:t>
            </a:r>
            <a:r>
              <a:rPr lang="fr-FR" dirty="0" err="1" smtClean="0"/>
              <a:t>different</a:t>
            </a:r>
            <a:r>
              <a:rPr lang="fr-FR" dirty="0" smtClean="0"/>
              <a:t> size </a:t>
            </a:r>
            <a:r>
              <a:rPr lang="fr-FR" dirty="0" err="1" smtClean="0"/>
              <a:t>without</a:t>
            </a:r>
            <a:r>
              <a:rPr lang="fr-FR" dirty="0" smtClean="0"/>
              <a:t> all commercial </a:t>
            </a:r>
            <a:r>
              <a:rPr lang="fr-FR" dirty="0" err="1" smtClean="0"/>
              <a:t>functions</a:t>
            </a:r>
            <a:endParaRPr lang="fr-FR" dirty="0" smtClean="0"/>
          </a:p>
          <a:p>
            <a:pPr marL="1257300" lvl="2" indent="-457200">
              <a:buFont typeface="Arial"/>
              <a:buChar char="•"/>
            </a:pPr>
            <a:r>
              <a:rPr lang="fr-FR" dirty="0" smtClean="0"/>
              <a:t>Control room in a truck, mobile control room (not full IMS!!!)</a:t>
            </a:r>
          </a:p>
          <a:p>
            <a:pPr marL="857250" lvl="1" indent="-457200">
              <a:buFont typeface="Arial"/>
              <a:buChar char="•"/>
            </a:pPr>
            <a:r>
              <a:rPr lang="fr-FR" dirty="0" err="1" smtClean="0"/>
              <a:t>With</a:t>
            </a:r>
            <a:r>
              <a:rPr lang="fr-FR" dirty="0" smtClean="0"/>
              <a:t> full </a:t>
            </a:r>
            <a:r>
              <a:rPr lang="fr-FR" dirty="0" err="1" smtClean="0"/>
              <a:t>interoperability</a:t>
            </a:r>
            <a:r>
              <a:rPr lang="fr-FR" dirty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commercial networks for </a:t>
            </a:r>
            <a:r>
              <a:rPr lang="fr-FR" dirty="0" err="1" smtClean="0"/>
              <a:t>critical</a:t>
            </a:r>
            <a:r>
              <a:rPr lang="fr-FR" dirty="0" smtClean="0"/>
              <a:t> communications services!</a:t>
            </a:r>
            <a:endParaRPr lang="fr-FR" dirty="0"/>
          </a:p>
          <a:p>
            <a:pPr marL="457200" indent="-457200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9074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Need</a:t>
            </a:r>
            <a:r>
              <a:rPr lang="fr-FR" dirty="0" smtClean="0"/>
              <a:t> for a standard as global as possible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9792" y="1259557"/>
            <a:ext cx="9537700" cy="57578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New focus on </a:t>
            </a:r>
            <a:r>
              <a:rPr lang="fr-FR" dirty="0" err="1" smtClean="0"/>
              <a:t>critical</a:t>
            </a:r>
            <a:r>
              <a:rPr lang="fr-FR" dirty="0" smtClean="0"/>
              <a:t> communications </a:t>
            </a:r>
            <a:r>
              <a:rPr lang="fr-FR" dirty="0" err="1" smtClean="0"/>
              <a:t>specific</a:t>
            </a:r>
            <a:r>
              <a:rPr lang="fr-FR" dirty="0" smtClean="0"/>
              <a:t> questions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err="1" smtClean="0"/>
              <a:t>Professionnal</a:t>
            </a:r>
            <a:r>
              <a:rPr lang="fr-FR" dirty="0" smtClean="0"/>
              <a:t> services (group communications, </a:t>
            </a:r>
            <a:r>
              <a:rPr lang="fr-FR" dirty="0" err="1" smtClean="0"/>
              <a:t>video</a:t>
            </a:r>
            <a:r>
              <a:rPr lang="fr-FR" dirty="0" smtClean="0"/>
              <a:t> communications)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Open interfaces to </a:t>
            </a:r>
            <a:r>
              <a:rPr lang="fr-FR" dirty="0" err="1" smtClean="0"/>
              <a:t>ensure</a:t>
            </a:r>
            <a:r>
              <a:rPr lang="fr-FR" dirty="0" smtClean="0"/>
              <a:t> the </a:t>
            </a:r>
            <a:r>
              <a:rPr lang="fr-FR" dirty="0" err="1" smtClean="0"/>
              <a:t>ability</a:t>
            </a:r>
            <a:r>
              <a:rPr lang="fr-FR" dirty="0" smtClean="0"/>
              <a:t> of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organization</a:t>
            </a:r>
            <a:r>
              <a:rPr lang="fr-FR" dirty="0" smtClean="0"/>
              <a:t> to </a:t>
            </a:r>
            <a:r>
              <a:rPr lang="fr-FR" dirty="0" err="1" smtClean="0"/>
              <a:t>develop</a:t>
            </a:r>
            <a:r>
              <a:rPr lang="fr-FR" dirty="0" smtClean="0"/>
              <a:t> </a:t>
            </a:r>
            <a:r>
              <a:rPr lang="fr-FR" dirty="0" err="1" smtClean="0"/>
              <a:t>professionnal</a:t>
            </a:r>
            <a:r>
              <a:rPr lang="fr-FR" dirty="0" smtClean="0"/>
              <a:t> softwares (Interfaces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i="1" u="sng" dirty="0" smtClean="0"/>
              <a:t>control </a:t>
            </a:r>
            <a:r>
              <a:rPr lang="fr-FR" i="1" u="sng" dirty="0" err="1" smtClean="0"/>
              <a:t>rooms</a:t>
            </a:r>
            <a:r>
              <a:rPr lang="fr-FR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fr-FR" i="1" u="sng" dirty="0" err="1" smtClean="0"/>
              <a:t>Priority</a:t>
            </a:r>
            <a:r>
              <a:rPr lang="fr-FR" i="1" u="sng" dirty="0" smtClean="0"/>
              <a:t> management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organizations</a:t>
            </a:r>
            <a:r>
              <a:rPr lang="fr-FR" dirty="0" smtClean="0"/>
              <a:t> </a:t>
            </a:r>
            <a:r>
              <a:rPr lang="fr-FR" dirty="0" err="1" smtClean="0"/>
              <a:t>depending</a:t>
            </a:r>
            <a:r>
              <a:rPr lang="fr-FR" dirty="0" smtClean="0"/>
              <a:t> multiple </a:t>
            </a:r>
            <a:r>
              <a:rPr lang="fr-FR" dirty="0" err="1" smtClean="0"/>
              <a:t>factors</a:t>
            </a:r>
            <a:r>
              <a:rPr lang="fr-FR" dirty="0" smtClean="0"/>
              <a:t> </a:t>
            </a:r>
            <a:r>
              <a:rPr lang="fr-FR" dirty="0" err="1" smtClean="0"/>
              <a:t>including</a:t>
            </a:r>
            <a:r>
              <a:rPr lang="fr-FR" dirty="0" smtClean="0"/>
              <a:t> the </a:t>
            </a:r>
            <a:r>
              <a:rPr lang="fr-FR" dirty="0" err="1" smtClean="0"/>
              <a:t>event</a:t>
            </a:r>
            <a:r>
              <a:rPr lang="fr-FR" dirty="0" smtClean="0"/>
              <a:t> type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New </a:t>
            </a:r>
            <a:r>
              <a:rPr lang="fr-FR" dirty="0" err="1" smtClean="0"/>
              <a:t>opportunities</a:t>
            </a:r>
            <a:r>
              <a:rPr lang="fr-FR" dirty="0" smtClean="0"/>
              <a:t> for </a:t>
            </a:r>
            <a:r>
              <a:rPr lang="fr-FR" dirty="0" err="1" smtClean="0"/>
              <a:t>companies</a:t>
            </a:r>
            <a:r>
              <a:rPr lang="fr-FR" dirty="0" smtClean="0"/>
              <a:t> to </a:t>
            </a:r>
            <a:r>
              <a:rPr lang="fr-FR" dirty="0" err="1" smtClean="0"/>
              <a:t>adress</a:t>
            </a:r>
            <a:r>
              <a:rPr lang="fr-FR" dirty="0" smtClean="0"/>
              <a:t> </a:t>
            </a:r>
            <a:r>
              <a:rPr lang="fr-FR" dirty="0" err="1" smtClean="0"/>
              <a:t>just</a:t>
            </a:r>
            <a:r>
              <a:rPr lang="fr-FR" dirty="0" smtClean="0"/>
              <a:t> a part of the </a:t>
            </a:r>
            <a:r>
              <a:rPr lang="fr-FR" dirty="0" err="1" smtClean="0"/>
              <a:t>market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err="1" smtClean="0"/>
              <a:t>with</a:t>
            </a:r>
            <a:r>
              <a:rPr lang="fr-FR" dirty="0" smtClean="0"/>
              <a:t> an open </a:t>
            </a:r>
            <a:r>
              <a:rPr lang="fr-FR" dirty="0" err="1" smtClean="0"/>
              <a:t>environment</a:t>
            </a:r>
            <a:endParaRPr lang="fr-FR" dirty="0"/>
          </a:p>
          <a:p>
            <a:pPr lvl="1">
              <a:buFont typeface="Arial" pitchFamily="34" charset="0"/>
              <a:buChar char="•"/>
            </a:pP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r>
              <a:rPr lang="fr-FR" dirty="0" smtClean="0"/>
              <a:t> </a:t>
            </a:r>
            <a:r>
              <a:rPr lang="fr-FR" dirty="0" err="1" smtClean="0"/>
              <a:t>technology</a:t>
            </a:r>
            <a:r>
              <a:rPr lang="fr-FR" dirty="0" smtClean="0"/>
              <a:t> (Machine to Machine, </a:t>
            </a:r>
            <a:r>
              <a:rPr lang="fr-FR" dirty="0" err="1" smtClean="0"/>
              <a:t>professionnal</a:t>
            </a:r>
            <a:r>
              <a:rPr lang="fr-FR" dirty="0" smtClean="0"/>
              <a:t> </a:t>
            </a:r>
            <a:r>
              <a:rPr lang="fr-FR" dirty="0" err="1" smtClean="0"/>
              <a:t>dedicated</a:t>
            </a:r>
            <a:r>
              <a:rPr lang="fr-FR" dirty="0" smtClean="0"/>
              <a:t> softwares </a:t>
            </a:r>
            <a:r>
              <a:rPr lang="fr-FR" dirty="0" err="1" smtClean="0"/>
              <a:t>etc</a:t>
            </a:r>
            <a:r>
              <a:rPr lang="fr-FR" dirty="0" smtClean="0"/>
              <a:t>…)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Innovation and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competition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are essential for the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next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generation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public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safety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telecommunication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infrastructures,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users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have to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organize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the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market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through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standards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development</a:t>
            </a:r>
            <a:endParaRPr lang="fr-F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Key </a:t>
            </a:r>
            <a:r>
              <a:rPr lang="fr-FR" dirty="0" err="1" smtClean="0"/>
              <a:t>functions</a:t>
            </a:r>
            <a:r>
              <a:rPr lang="fr-FR" dirty="0" smtClean="0"/>
              <a:t> </a:t>
            </a:r>
            <a:r>
              <a:rPr lang="fr-FR" dirty="0" err="1" smtClean="0"/>
              <a:t>needed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Transport </a:t>
            </a:r>
            <a:r>
              <a:rPr lang="fr-FR" dirty="0" err="1" smtClean="0"/>
              <a:t>functions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PROSE, IOPS, GCSE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Application </a:t>
            </a:r>
            <a:r>
              <a:rPr lang="fr-FR" dirty="0" err="1" smtClean="0"/>
              <a:t>functions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b="1" dirty="0" smtClean="0">
                <a:solidFill>
                  <a:srgbClr val="FF0000"/>
                </a:solidFill>
              </a:rPr>
              <a:t>MINIMUM FIRST SET OF SERVICES: Group communications for </a:t>
            </a:r>
            <a:r>
              <a:rPr lang="fr-FR" b="1" dirty="0" err="1" smtClean="0">
                <a:solidFill>
                  <a:srgbClr val="FF0000"/>
                </a:solidFill>
              </a:rPr>
              <a:t>any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kind</a:t>
            </a:r>
            <a:r>
              <a:rPr lang="fr-FR" b="1" dirty="0" smtClean="0">
                <a:solidFill>
                  <a:srgbClr val="FF0000"/>
                </a:solidFill>
              </a:rPr>
              <a:t> of data </a:t>
            </a:r>
            <a:r>
              <a:rPr lang="fr-FR" dirty="0" smtClean="0"/>
              <a:t>(</a:t>
            </a:r>
            <a:r>
              <a:rPr lang="fr-FR" dirty="0" err="1" smtClean="0"/>
              <a:t>text</a:t>
            </a:r>
            <a:r>
              <a:rPr lang="fr-FR" dirty="0" smtClean="0"/>
              <a:t>, </a:t>
            </a:r>
            <a:r>
              <a:rPr lang="fr-FR" dirty="0" err="1" smtClean="0"/>
              <a:t>video</a:t>
            </a:r>
            <a:r>
              <a:rPr lang="fr-FR" dirty="0" smtClean="0"/>
              <a:t>, files)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instantaneously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data </a:t>
            </a:r>
            <a:r>
              <a:rPr lang="fr-FR" dirty="0" err="1" smtClean="0"/>
              <a:t>between</a:t>
            </a:r>
            <a:r>
              <a:rPr lang="fr-FR" dirty="0" smtClean="0"/>
              <a:t> people on the </a:t>
            </a:r>
            <a:r>
              <a:rPr lang="fr-FR" dirty="0" err="1" smtClean="0"/>
              <a:t>field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Applications for information management (datamining, </a:t>
            </a:r>
            <a:r>
              <a:rPr lang="fr-FR" dirty="0" err="1" smtClean="0"/>
              <a:t>video</a:t>
            </a:r>
            <a:r>
              <a:rPr lang="fr-FR" dirty="0" smtClean="0"/>
              <a:t>/</a:t>
            </a:r>
            <a:r>
              <a:rPr lang="fr-FR" dirty="0" err="1" smtClean="0"/>
              <a:t>sensor</a:t>
            </a:r>
            <a:r>
              <a:rPr lang="fr-FR" dirty="0" smtClean="0"/>
              <a:t> information management)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In the control room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In the future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done</a:t>
            </a:r>
            <a:r>
              <a:rPr lang="fr-FR" dirty="0" smtClean="0"/>
              <a:t> on the </a:t>
            </a:r>
            <a:r>
              <a:rPr lang="fr-FR" dirty="0" err="1" smtClean="0"/>
              <a:t>field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(</a:t>
            </a:r>
            <a:r>
              <a:rPr lang="fr-FR" dirty="0" err="1" smtClean="0"/>
              <a:t>small</a:t>
            </a:r>
            <a:r>
              <a:rPr lang="fr-FR" dirty="0" smtClean="0"/>
              <a:t> control </a:t>
            </a:r>
            <a:r>
              <a:rPr lang="fr-FR" dirty="0" err="1" smtClean="0"/>
              <a:t>rooms</a:t>
            </a:r>
            <a:r>
              <a:rPr lang="fr-FR" dirty="0" smtClean="0"/>
              <a:t> unit in a truck)</a:t>
            </a:r>
          </a:p>
          <a:p>
            <a:pPr>
              <a:buFont typeface="Arial" pitchFamily="34" charset="0"/>
              <a:buChar char="•"/>
            </a:pPr>
            <a:r>
              <a:rPr lang="fr-FR" dirty="0" err="1" smtClean="0"/>
              <a:t>Cost</a:t>
            </a:r>
            <a:r>
              <a:rPr lang="fr-FR" dirty="0" smtClean="0"/>
              <a:t> management </a:t>
            </a:r>
            <a:r>
              <a:rPr lang="fr-FR" dirty="0" err="1" smtClean="0"/>
              <a:t>needs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err="1" smtClean="0"/>
              <a:t>Avoid</a:t>
            </a:r>
            <a:r>
              <a:rPr lang="fr-FR" dirty="0" smtClean="0"/>
              <a:t> to manage multiple networks </a:t>
            </a:r>
            <a:r>
              <a:rPr lang="fr-FR" dirty="0" smtClean="0">
                <a:sym typeface="Wingdings"/>
              </a:rPr>
              <a:t> </a:t>
            </a:r>
            <a:r>
              <a:rPr lang="fr-FR" dirty="0" err="1" smtClean="0">
                <a:sym typeface="Wingdings"/>
              </a:rPr>
              <a:t>that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is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why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we</a:t>
            </a:r>
            <a:r>
              <a:rPr lang="fr-FR" dirty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also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need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voice</a:t>
            </a:r>
            <a:r>
              <a:rPr lang="fr-FR" dirty="0" smtClean="0">
                <a:sym typeface="Wingdings"/>
              </a:rPr>
              <a:t>….</a:t>
            </a:r>
          </a:p>
          <a:p>
            <a:pPr>
              <a:buFont typeface="Arial" pitchFamily="34" charset="0"/>
              <a:buChar char="•"/>
            </a:pPr>
            <a:r>
              <a:rPr lang="fr-FR" dirty="0" err="1" smtClean="0">
                <a:sym typeface="Wingdings"/>
              </a:rPr>
              <a:t>With</a:t>
            </a:r>
            <a:r>
              <a:rPr lang="fr-FR" dirty="0" smtClean="0">
                <a:sym typeface="Wingdings"/>
              </a:rPr>
              <a:t> no data application, </a:t>
            </a:r>
            <a:r>
              <a:rPr lang="fr-FR" dirty="0" err="1" smtClean="0">
                <a:sym typeface="Wingdings"/>
              </a:rPr>
              <a:t>users</a:t>
            </a:r>
            <a:r>
              <a:rPr lang="fr-FR" dirty="0" smtClean="0">
                <a:sym typeface="Wingdings"/>
              </a:rPr>
              <a:t> have no </a:t>
            </a:r>
            <a:r>
              <a:rPr lang="fr-FR" dirty="0" err="1" smtClean="0">
                <a:sym typeface="Wingdings"/>
              </a:rPr>
              <a:t>reason</a:t>
            </a:r>
            <a:r>
              <a:rPr lang="fr-FR" dirty="0" smtClean="0">
                <a:sym typeface="Wingdings"/>
              </a:rPr>
              <a:t> to </a:t>
            </a:r>
            <a:r>
              <a:rPr lang="fr-FR" dirty="0" err="1" smtClean="0">
                <a:sym typeface="Wingdings"/>
              </a:rPr>
              <a:t>buy</a:t>
            </a:r>
            <a:r>
              <a:rPr lang="fr-FR" dirty="0" smtClean="0">
                <a:sym typeface="Wingdings"/>
              </a:rPr>
              <a:t> a LTE network </a:t>
            </a:r>
            <a:r>
              <a:rPr lang="fr-FR" dirty="0" err="1" smtClean="0">
                <a:sym typeface="Wingdings"/>
              </a:rPr>
              <a:t>since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classical</a:t>
            </a:r>
            <a:r>
              <a:rPr lang="fr-FR" dirty="0" smtClean="0">
                <a:sym typeface="Wingdings"/>
              </a:rPr>
              <a:t> data applications are </a:t>
            </a:r>
            <a:r>
              <a:rPr lang="fr-FR" dirty="0" err="1" smtClean="0">
                <a:sym typeface="Wingdings"/>
              </a:rPr>
              <a:t>too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limited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Standardization</a:t>
            </a:r>
            <a:r>
              <a:rPr lang="fr-FR" dirty="0" smtClean="0"/>
              <a:t> on </a:t>
            </a:r>
            <a:r>
              <a:rPr lang="fr-FR" dirty="0" err="1" smtClean="0"/>
              <a:t>going</a:t>
            </a:r>
            <a:r>
              <a:rPr lang="fr-FR" dirty="0" smtClean="0"/>
              <a:t> </a:t>
            </a:r>
            <a:r>
              <a:rPr lang="fr-FR" dirty="0" err="1" smtClean="0"/>
              <a:t>works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Standards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streams</a:t>
            </a:r>
            <a:endParaRPr lang="fr-FR" dirty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OMA and ETSI for application part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3GPP for transport and </a:t>
            </a:r>
            <a:r>
              <a:rPr lang="fr-FR" dirty="0" err="1" smtClean="0"/>
              <a:t>voice</a:t>
            </a:r>
            <a:r>
              <a:rPr lang="fr-FR" dirty="0" smtClean="0"/>
              <a:t> MCPTT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ETSI standard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« stage 2 »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defined</a:t>
            </a:r>
            <a:r>
              <a:rPr lang="fr-FR" dirty="0" smtClean="0"/>
              <a:t> architecture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err="1" smtClean="0"/>
              <a:t>Generic</a:t>
            </a:r>
            <a:r>
              <a:rPr lang="fr-FR" dirty="0" smtClean="0"/>
              <a:t> group communication able to manage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data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User </a:t>
            </a:r>
            <a:r>
              <a:rPr lang="fr-FR" dirty="0" err="1" smtClean="0"/>
              <a:t>requirements</a:t>
            </a:r>
            <a:r>
              <a:rPr lang="fr-FR" dirty="0" smtClean="0"/>
              <a:t> light </a:t>
            </a:r>
            <a:r>
              <a:rPr lang="fr-FR" dirty="0" err="1" smtClean="0"/>
              <a:t>procedure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OMA standard for Public </a:t>
            </a:r>
            <a:r>
              <a:rPr lang="fr-FR" dirty="0" err="1" smtClean="0"/>
              <a:t>Safety</a:t>
            </a:r>
            <a:r>
              <a:rPr lang="fr-FR" dirty="0" smtClean="0"/>
              <a:t> </a:t>
            </a:r>
            <a:r>
              <a:rPr lang="fr-FR" dirty="0" err="1" smtClean="0"/>
              <a:t>begins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user </a:t>
            </a:r>
            <a:r>
              <a:rPr lang="fr-FR" dirty="0" err="1" smtClean="0"/>
              <a:t>requirements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Will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aligned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release 13,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functions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location management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Push OMA and ETSI to </a:t>
            </a:r>
            <a:r>
              <a:rPr lang="fr-FR" dirty="0" err="1" smtClean="0"/>
              <a:t>liaise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 9 </a:t>
            </a:r>
            <a:r>
              <a:rPr lang="fr-FR" dirty="0" err="1" smtClean="0">
                <a:sym typeface="Wingdings"/>
              </a:rPr>
              <a:t>month</a:t>
            </a:r>
            <a:r>
              <a:rPr lang="fr-FR" dirty="0" smtClean="0">
                <a:sym typeface="Wingdings"/>
              </a:rPr>
              <a:t> to </a:t>
            </a:r>
            <a:r>
              <a:rPr lang="fr-FR" dirty="0" err="1" smtClean="0">
                <a:sym typeface="Wingdings"/>
              </a:rPr>
              <a:t>organize</a:t>
            </a:r>
            <a:r>
              <a:rPr lang="fr-FR" dirty="0" smtClean="0">
                <a:sym typeface="Wingdings"/>
              </a:rPr>
              <a:t> a </a:t>
            </a:r>
            <a:r>
              <a:rPr lang="fr-FR" dirty="0" err="1" smtClean="0">
                <a:sym typeface="Wingdings"/>
              </a:rPr>
              <a:t>conference</a:t>
            </a:r>
            <a:r>
              <a:rPr lang="fr-FR" dirty="0" smtClean="0">
                <a:sym typeface="Wingdings"/>
              </a:rPr>
              <a:t> call (</a:t>
            </a:r>
            <a:r>
              <a:rPr lang="fr-FR" dirty="0" err="1" smtClean="0">
                <a:sym typeface="Wingdings"/>
              </a:rPr>
              <a:t>seems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there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was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some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resistance</a:t>
            </a:r>
            <a:r>
              <a:rPr lang="fr-FR" dirty="0" smtClean="0">
                <a:sym typeface="Wingdings"/>
              </a:rPr>
              <a:t>!)…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ym typeface="Wingdings"/>
              </a:rPr>
              <a:t>3GPP  Voice </a:t>
            </a:r>
            <a:r>
              <a:rPr lang="fr-FR" dirty="0" err="1" smtClean="0">
                <a:sym typeface="Wingdings"/>
              </a:rPr>
              <a:t>only</a:t>
            </a:r>
            <a:r>
              <a:rPr lang="fr-FR" dirty="0" smtClean="0">
                <a:sym typeface="Wingdings"/>
              </a:rPr>
              <a:t> in release 13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ym typeface="Wingdings"/>
              </a:rPr>
              <a:t>User </a:t>
            </a:r>
            <a:r>
              <a:rPr lang="fr-FR" dirty="0" err="1" smtClean="0">
                <a:sym typeface="Wingdings"/>
              </a:rPr>
              <a:t>requirements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entirely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redone</a:t>
            </a:r>
            <a:r>
              <a:rPr lang="fr-FR" dirty="0" smtClean="0">
                <a:sym typeface="Wingdings"/>
              </a:rPr>
              <a:t> for </a:t>
            </a:r>
            <a:r>
              <a:rPr lang="fr-FR" dirty="0" err="1" smtClean="0">
                <a:sym typeface="Wingdings"/>
              </a:rPr>
              <a:t>voice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without</a:t>
            </a:r>
            <a:r>
              <a:rPr lang="fr-FR" dirty="0" smtClean="0">
                <a:sym typeface="Wingdings"/>
              </a:rPr>
              <a:t> data </a:t>
            </a:r>
            <a:r>
              <a:rPr lang="fr-FR" dirty="0" err="1" smtClean="0">
                <a:sym typeface="Wingdings"/>
              </a:rPr>
              <a:t>enhancement</a:t>
            </a:r>
            <a:r>
              <a:rPr lang="fr-FR" dirty="0" smtClean="0">
                <a:sym typeface="Wingdings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ym typeface="Wingdings"/>
              </a:rPr>
              <a:t>No one </a:t>
            </a:r>
            <a:r>
              <a:rPr lang="fr-FR" dirty="0" err="1" smtClean="0">
                <a:sym typeface="Wingdings"/>
              </a:rPr>
              <a:t>meets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our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needs</a:t>
            </a:r>
            <a:r>
              <a:rPr lang="fr-FR" dirty="0" smtClean="0">
                <a:sym typeface="Wingdings"/>
              </a:rPr>
              <a:t>…</a:t>
            </a:r>
            <a:endParaRPr lang="fr-FR" dirty="0" smtClean="0"/>
          </a:p>
          <a:p>
            <a:r>
              <a:rPr lang="fr-FR" dirty="0">
                <a:sym typeface="Wingdings" pitchFamily="2" charset="2"/>
              </a:rPr>
              <a:t>	</a:t>
            </a:r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7853" y="5508029"/>
            <a:ext cx="1622772" cy="16227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SimSun"/>
        <a:cs typeface=""/>
      </a:majorFont>
      <a:minorFont>
        <a:latin typeface="Times New Roman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SimSun"/>
        <a:cs typeface=""/>
      </a:majorFont>
      <a:minorFont>
        <a:latin typeface="Times New Roman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930</Words>
  <Application>Microsoft Macintosh PowerPoint</Application>
  <PresentationFormat>Personnalisé</PresentationFormat>
  <Paragraphs>160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Thème Office</vt:lpstr>
      <vt:lpstr>Thème Office</vt:lpstr>
      <vt:lpstr>Thème Office</vt:lpstr>
      <vt:lpstr>ST(SI)²</vt:lpstr>
      <vt:lpstr>Présentation PowerPoint</vt:lpstr>
      <vt:lpstr>Critical Communications Infrastructures in France</vt:lpstr>
      <vt:lpstr>New services to improve security and its efficiency</vt:lpstr>
      <vt:lpstr>General strategy </vt:lpstr>
      <vt:lpstr>Consequences on infrastructure (about IMS…)</vt:lpstr>
      <vt:lpstr>Need for a standard as global as possible</vt:lpstr>
      <vt:lpstr>Key functions needed</vt:lpstr>
      <vt:lpstr>Standardization on going works</vt:lpstr>
      <vt:lpstr>Work item synchronization</vt:lpstr>
      <vt:lpstr>Road map for application part</vt:lpstr>
      <vt:lpstr>Way forward</vt:lpstr>
      <vt:lpstr>Proposed way forward (may be last chance for a global standard!)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ST(SI)²</dc:title>
  <dc:creator>Jean-Paul CAES</dc:creator>
  <cp:lastModifiedBy>Emmanuelle Villebrun</cp:lastModifiedBy>
  <cp:revision>145</cp:revision>
  <cp:lastPrinted>2013-01-10T10:10:34Z</cp:lastPrinted>
  <dcterms:created xsi:type="dcterms:W3CDTF">2011-09-25T13:46:06Z</dcterms:created>
  <dcterms:modified xsi:type="dcterms:W3CDTF">2014-08-23T17:31:01Z</dcterms:modified>
</cp:coreProperties>
</file>