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62" r:id="rId3"/>
  </p:sldMasterIdLst>
  <p:notesMasterIdLst>
    <p:notesMasterId r:id="rId10"/>
  </p:notesMasterIdLst>
  <p:handoutMasterIdLst>
    <p:handoutMasterId r:id="rId11"/>
  </p:handoutMasterIdLst>
  <p:sldIdLst>
    <p:sldId id="362" r:id="rId4"/>
    <p:sldId id="359" r:id="rId5"/>
    <p:sldId id="365" r:id="rId6"/>
    <p:sldId id="366" r:id="rId7"/>
    <p:sldId id="367" r:id="rId8"/>
    <p:sldId id="368" r:id="rId9"/>
  </p:sldIdLst>
  <p:sldSz cx="9144000" cy="6858000" type="screen4x3"/>
  <p:notesSz cx="6781800" cy="99202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E"/>
    <a:srgbClr val="B1B3B4"/>
    <a:srgbClr val="EFC46B"/>
    <a:srgbClr val="FFE489"/>
    <a:srgbClr val="669900"/>
    <a:srgbClr val="33CC33"/>
    <a:srgbClr val="FF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99772" autoAdjust="0"/>
  </p:normalViewPr>
  <p:slideViewPr>
    <p:cSldViewPr snapToGrid="0">
      <p:cViewPr>
        <p:scale>
          <a:sx n="75" d="100"/>
          <a:sy n="75" d="100"/>
        </p:scale>
        <p:origin x="-1356" y="-96"/>
      </p:cViewPr>
      <p:guideLst>
        <p:guide orient="horz" pos="134"/>
        <p:guide orient="horz" pos="4205"/>
        <p:guide pos="5568"/>
        <p:guide pos="21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-2946" y="-96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2230834-482A-4693-A905-D3F265519BC0}" type="datetime1">
              <a:rPr lang="en-GB"/>
              <a:pPr>
                <a:defRPr/>
              </a:pPr>
              <a:t>19/08/2014</a:t>
            </a:fld>
            <a:endParaRPr lang="en-GB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4D3EC795-0FDA-42CD-B391-F46514909BA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65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3288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56175" cy="37179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3288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56175" cy="37179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3288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56175" cy="37179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3288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56175" cy="37179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3288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56175" cy="37179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4713288"/>
            <a:ext cx="5426075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EBAF-BA22-4175-9780-A2244C99E093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C7230-A107-4A21-8939-329C57D5BF57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1695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430213"/>
            <a:ext cx="2128838" cy="55911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7500" y="430213"/>
            <a:ext cx="6235700" cy="55911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047A-2FB3-49BD-935B-B2B6FBDE09BB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E8471-F496-44B5-A559-594EDF3AA49D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2365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C749-F52A-4FAF-BEB3-D528A1A79F77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7D7C-B46D-4F59-A217-9A81FB85E990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421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EA93-08DB-4061-B20F-EAF0909E1730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CE1D9-20C2-4D00-AA3B-7DE0B44A4A61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07672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57C-DE60-4496-8F47-BFD2BCF4DB5F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4D91B-059B-4F9F-87E2-14E201DA1775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33739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500" y="1339850"/>
            <a:ext cx="4181475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339850"/>
            <a:ext cx="4183063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80BF0-E1EC-47F3-818C-E3337F26D362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5CF3B-B8AB-4A7F-948D-C74DAC1F12C8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95912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DF1D6-1CE7-4B8B-B801-2E207D6FB206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C2FA-F2DF-44FC-BF37-DDAB2D210561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3089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84348-7DFF-4CA9-BD2A-F375C2469AB7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2953-0E50-4257-8EB5-77F071AE27DA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898218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D1E6F-887B-43ED-B4F6-D5E5FC264DD4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140BD-972F-4029-9F2D-43240EB06A65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56071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38916-2587-48A1-9C9B-33842B4D9B45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12C1-E85D-422F-BB47-97175E89EF20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40388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E15FC-90B8-4062-A4E1-8108D406A78C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B7E9-A162-401E-947C-DF6E0D3060CE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7746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637D9-50E7-442E-873F-F4EBB6BBD56C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34091-072B-4970-845F-994646DAA2B9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891896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A0C58-FBEA-42E8-B1B0-03CA3A6CE9C5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4343E-D24E-416B-ADAE-6DE162BDF5F7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75674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430213"/>
            <a:ext cx="2128838" cy="5591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430213"/>
            <a:ext cx="6235700" cy="5591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73F2F-EF62-4A51-8636-ACA9E8D36181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2292C-1BB6-4F4E-829F-325729694AEB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76318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7500" y="430213"/>
            <a:ext cx="8516938" cy="7556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317500" y="1339850"/>
            <a:ext cx="8516938" cy="4681538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EEEA3-49A5-4438-8364-4CC0C6B4F090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A2B4-466E-41C8-B4C9-591037D3A56F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97766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514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870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800719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54013" y="1819275"/>
            <a:ext cx="4141787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19275"/>
            <a:ext cx="4141788" cy="4287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529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8678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4387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79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7500" y="1339850"/>
            <a:ext cx="4181475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1375" y="1339850"/>
            <a:ext cx="4183063" cy="4681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42CAF-56FF-4BE2-ABBF-397E895BC559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3092-BF79-4497-87F8-C7B8A57565E2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6850916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121504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94069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2532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81788" y="654050"/>
            <a:ext cx="2108200" cy="54530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54013" y="654050"/>
            <a:ext cx="6175375" cy="54530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91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82C6-D300-44A6-9588-54DC85DD779D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9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D0149-7D62-4D91-AB9B-B723132BEF43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682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C3677-5323-4499-AEC4-8CAA5D233A62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90C01-01BE-4019-8090-99E83C3195E5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1079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B22E8-E96A-4CA6-8CBE-9BB12EBC8873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1A0ED-E4A3-4B64-9EF2-6F3395211C8E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53212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BA566-0555-48BF-B660-3466AEB4A59B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67D2-F7F4-4911-98AF-66861DF389BD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3153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9EA1D-62A8-466B-A097-74BA2E98CA5E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7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9269-12D2-4B33-B555-429FAB1BB3BF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9276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D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843C-E0AD-49AB-BBF6-DAC06048518A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0B688-EAD0-4CC3-972B-A17FA5D341F2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663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430213"/>
            <a:ext cx="85169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TITELMASTERFORMAT DURCH KLICKEN BEARBEITEN</a:t>
            </a:r>
          </a:p>
        </p:txBody>
      </p:sp>
      <p:sp>
        <p:nvSpPr>
          <p:cNvPr id="1027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0" y="1339850"/>
            <a:ext cx="8516938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Textmasterformate durch Klicken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</a:p>
        </p:txBody>
      </p:sp>
      <p:sp>
        <p:nvSpPr>
          <p:cNvPr id="932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45113" y="6397625"/>
            <a:ext cx="779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B1B3B4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D37FA38A-4EC9-482B-B6C6-FC90607432A1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1029" name="Rectangle 20"/>
          <p:cNvSpPr>
            <a:spLocks noChangeArrowheads="1"/>
          </p:cNvSpPr>
          <p:nvPr/>
        </p:nvSpPr>
        <p:spPr bwMode="auto">
          <a:xfrm>
            <a:off x="317500" y="6230938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fr-FR" sz="800">
                <a:solidFill>
                  <a:srgbClr val="B1B3B4"/>
                </a:solidFill>
                <a:cs typeface="Arial" charset="0"/>
              </a:rPr>
              <a:t>© 2010 CASSIDIAN - All rights reserved</a:t>
            </a:r>
            <a:endParaRPr lang="de-DE" altLang="fr-FR" sz="800">
              <a:solidFill>
                <a:srgbClr val="B1B3B4"/>
              </a:solidFill>
              <a:cs typeface="Arial" charset="0"/>
            </a:endParaRPr>
          </a:p>
        </p:txBody>
      </p:sp>
      <p:sp>
        <p:nvSpPr>
          <p:cNvPr id="1030" name="Rectangle 20"/>
          <p:cNvSpPr>
            <a:spLocks noChangeArrowheads="1"/>
          </p:cNvSpPr>
          <p:nvPr/>
        </p:nvSpPr>
        <p:spPr bwMode="auto">
          <a:xfrm>
            <a:off x="5064125" y="6443663"/>
            <a:ext cx="5349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de-DE" altLang="fr-FR" sz="800">
                <a:solidFill>
                  <a:srgbClr val="B1B3B4"/>
                </a:solidFill>
                <a:cs typeface="Arial" charset="0"/>
              </a:rPr>
              <a:t>Page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7500" y="6264275"/>
            <a:ext cx="52895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B1B3B4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/>
              <a:t>Title / Name</a:t>
            </a:r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3451225" y="6342063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B1B3B4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3FABD7EC-B58F-4331-BAC4-0415414DBECB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  <p:pic>
        <p:nvPicPr>
          <p:cNvPr id="1033" name="Bild 5" descr="DEFENDING WORLD SECURITY_blue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136525"/>
            <a:ext cx="22002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56" descr="CASSIDIAN_RGB_541_Strap_10c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6351588"/>
            <a:ext cx="20796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430213"/>
            <a:ext cx="851693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TITELMASTERFORMAT DURCH KLICKEN BEARBEITEN</a:t>
            </a:r>
          </a:p>
        </p:txBody>
      </p:sp>
      <p:sp>
        <p:nvSpPr>
          <p:cNvPr id="2051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0" y="1339850"/>
            <a:ext cx="8516938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Textmasterformate durch Klicken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</a:p>
        </p:txBody>
      </p:sp>
      <p:sp>
        <p:nvSpPr>
          <p:cNvPr id="9320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45113" y="6397625"/>
            <a:ext cx="7794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B1B3B4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215A198E-CA61-407D-8DD8-59F369F20C84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317500" y="62309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>
            <a:lvl1pPr defTabSz="45720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hangingPunct="0">
              <a:defRPr/>
            </a:pPr>
            <a:r>
              <a:rPr lang="en-US" altLang="fr-FR" sz="800" smtClean="0">
                <a:solidFill>
                  <a:srgbClr val="B1B3B4"/>
                </a:solidFill>
                <a:cs typeface="Arial" charset="0"/>
              </a:rPr>
              <a:t>© 2014 AIRBUS DS - All rights reserved</a:t>
            </a:r>
            <a:endParaRPr lang="de-DE" altLang="fr-FR" sz="800" smtClean="0">
              <a:solidFill>
                <a:srgbClr val="B1B3B4"/>
              </a:solidFill>
              <a:cs typeface="Arial" charset="0"/>
            </a:endParaRPr>
          </a:p>
        </p:txBody>
      </p:sp>
      <p:sp>
        <p:nvSpPr>
          <p:cNvPr id="2054" name="Rectangle 20"/>
          <p:cNvSpPr>
            <a:spLocks noChangeArrowheads="1"/>
          </p:cNvSpPr>
          <p:nvPr/>
        </p:nvSpPr>
        <p:spPr bwMode="auto">
          <a:xfrm>
            <a:off x="5064125" y="6443663"/>
            <a:ext cx="53498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de-DE" altLang="fr-FR" sz="800">
                <a:solidFill>
                  <a:srgbClr val="B1B3B4"/>
                </a:solidFill>
                <a:cs typeface="Arial" charset="0"/>
              </a:rPr>
              <a:t>Page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100" y="6149975"/>
            <a:ext cx="52895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B1B3B4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3451225" y="6342063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B1B3B4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09A5892A-4F3E-4AC6-BA09-985A92295940}" type="datetime1">
              <a:rPr lang="de-DE"/>
              <a:pPr>
                <a:defRPr/>
              </a:pPr>
              <a:t>19.08.2014</a:t>
            </a:fld>
            <a:r>
              <a:rPr lang="de-DE"/>
              <a:t>Date</a:t>
            </a:r>
          </a:p>
        </p:txBody>
      </p:sp>
      <p:pic>
        <p:nvPicPr>
          <p:cNvPr id="2057" name="Bild 5" descr="DEFENDING WORLD SECURITY_blue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136525"/>
            <a:ext cx="2200275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7" descr="Logo_Def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6048375"/>
            <a:ext cx="233045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rgbClr val="CD202C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0" y="6040438"/>
            <a:ext cx="9144000" cy="817562"/>
          </a:xfrm>
          <a:prstGeom prst="rect">
            <a:avLst/>
          </a:prstGeom>
          <a:gradFill rotWithShape="1">
            <a:gsLst>
              <a:gs pos="0">
                <a:srgbClr val="5A6F83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47" tIns="40074" rIns="80147" bIns="40074" anchor="ctr"/>
          <a:lstStyle>
            <a:lvl1pPr defTabSz="801688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50875" indent="-250825" defTabSz="801688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01713" indent="-200025" defTabSz="801688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03350" indent="-201613" defTabSz="801688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03400" indent="-200025" defTabSz="801688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260600" indent="-200025" defTabSz="8016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17800" indent="-200025" defTabSz="8016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75000" indent="-200025" defTabSz="8016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32200" indent="-200025" defTabSz="801688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endParaRPr lang="en-US" altLang="fr-FR" sz="1300" smtClean="0">
              <a:cs typeface="Arial" charset="0"/>
            </a:endParaRPr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0" y="0"/>
            <a:ext cx="9139238" cy="6053138"/>
          </a:xfrm>
          <a:prstGeom prst="rect">
            <a:avLst/>
          </a:prstGeom>
          <a:solidFill>
            <a:srgbClr val="0085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0147" tIns="40074" rIns="80147" bIns="40074" anchor="ctr"/>
          <a:lstStyle>
            <a:lvl1pPr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650875" indent="-250825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01713" indent="-200025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403350" indent="-201613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803400" indent="-200025"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260600" indent="-200025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717800" indent="-200025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175000" indent="-200025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32200" indent="-200025" fontAlgn="base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endParaRPr lang="en-US" altLang="fr-FR" sz="1300" smtClean="0">
              <a:cs typeface="Arial" charset="0"/>
            </a:endParaRPr>
          </a:p>
        </p:txBody>
      </p:sp>
      <p:pic>
        <p:nvPicPr>
          <p:cNvPr id="3076" name="Picture 5" descr="B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4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oup 20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3613"/>
            <a:ext cx="9142413" cy="9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7" descr="Logo_Def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6083300"/>
            <a:ext cx="19939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4013" y="654050"/>
            <a:ext cx="8435975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4013" y="1819275"/>
            <a:ext cx="8435975" cy="428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110000"/>
        </a:lnSpc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9pPr>
    </p:titleStyle>
    <p:bodyStyle>
      <a:lvl1pPr marL="300038" indent="-300038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157163" indent="-155575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2pPr>
      <a:lvl3pPr marL="311150" indent="-1524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Font typeface="Arial" charset="0"/>
        <a:buChar char="–"/>
        <a:defRPr sz="1300">
          <a:solidFill>
            <a:schemeClr val="tx1"/>
          </a:solidFill>
          <a:latin typeface="+mn-lt"/>
        </a:defRPr>
      </a:lvl3pPr>
      <a:lvl4pPr marL="471488" indent="-15875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Font typeface="Arial" charset="0"/>
        <a:buChar char="–"/>
        <a:defRPr sz="1300">
          <a:solidFill>
            <a:schemeClr val="tx1"/>
          </a:solidFill>
          <a:latin typeface="+mn-lt"/>
        </a:defRPr>
      </a:lvl4pPr>
      <a:lvl5pPr marL="631825" indent="-15875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Font typeface="Arial" charset="0"/>
        <a:buChar char="–"/>
        <a:defRPr sz="1300">
          <a:solidFill>
            <a:schemeClr val="tx1"/>
          </a:solidFill>
          <a:latin typeface="+mn-lt"/>
        </a:defRPr>
      </a:lvl5pPr>
      <a:lvl6pPr marL="1089025" indent="-158750" algn="l" rtl="0" fontAlgn="base">
        <a:lnSpc>
          <a:spcPct val="115000"/>
        </a:lnSpc>
        <a:spcBef>
          <a:spcPct val="0"/>
        </a:spcBef>
        <a:spcAft>
          <a:spcPct val="0"/>
        </a:spcAft>
        <a:buFont typeface="Arial" charset="0"/>
        <a:buChar char="–"/>
        <a:defRPr sz="1300">
          <a:solidFill>
            <a:schemeClr val="tx1"/>
          </a:solidFill>
          <a:latin typeface="+mn-lt"/>
        </a:defRPr>
      </a:lvl6pPr>
      <a:lvl7pPr marL="1546225" indent="-158750" algn="l" rtl="0" fontAlgn="base">
        <a:lnSpc>
          <a:spcPct val="115000"/>
        </a:lnSpc>
        <a:spcBef>
          <a:spcPct val="0"/>
        </a:spcBef>
        <a:spcAft>
          <a:spcPct val="0"/>
        </a:spcAft>
        <a:buFont typeface="Arial" charset="0"/>
        <a:buChar char="–"/>
        <a:defRPr sz="1300">
          <a:solidFill>
            <a:schemeClr val="tx1"/>
          </a:solidFill>
          <a:latin typeface="+mn-lt"/>
        </a:defRPr>
      </a:lvl7pPr>
      <a:lvl8pPr marL="2003425" indent="-158750" algn="l" rtl="0" fontAlgn="base">
        <a:lnSpc>
          <a:spcPct val="115000"/>
        </a:lnSpc>
        <a:spcBef>
          <a:spcPct val="0"/>
        </a:spcBef>
        <a:spcAft>
          <a:spcPct val="0"/>
        </a:spcAft>
        <a:buFont typeface="Arial" charset="0"/>
        <a:buChar char="–"/>
        <a:defRPr sz="1300">
          <a:solidFill>
            <a:schemeClr val="tx1"/>
          </a:solidFill>
          <a:latin typeface="+mn-lt"/>
        </a:defRPr>
      </a:lvl8pPr>
      <a:lvl9pPr marL="2460625" indent="-158750" algn="l" rtl="0" fontAlgn="base">
        <a:lnSpc>
          <a:spcPct val="115000"/>
        </a:lnSpc>
        <a:spcBef>
          <a:spcPct val="0"/>
        </a:spcBef>
        <a:spcAft>
          <a:spcPct val="0"/>
        </a:spcAft>
        <a:buFont typeface="Arial" charset="0"/>
        <a:buChar char="–"/>
        <a:defRPr sz="1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2478088" y="2946400"/>
            <a:ext cx="6311900" cy="1952625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fr-FR" altLang="de-DE" sz="2700" dirty="0" smtClean="0">
                <a:solidFill>
                  <a:schemeClr val="bg1"/>
                </a:solidFill>
              </a:rPr>
              <a:t>ETSI TCCE WG4 </a:t>
            </a:r>
            <a:r>
              <a:rPr lang="fr-FR" altLang="de-DE" sz="2700" dirty="0" err="1" smtClean="0">
                <a:solidFill>
                  <a:schemeClr val="bg1"/>
                </a:solidFill>
              </a:rPr>
              <a:t>work</a:t>
            </a:r>
            <a:endParaRPr lang="de-DE" altLang="de-DE" sz="2000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2478088" y="5181600"/>
            <a:ext cx="6311900" cy="539750"/>
          </a:xfrm>
        </p:spPr>
        <p:txBody>
          <a:bodyPr anchor="b"/>
          <a:lstStyle/>
          <a:p>
            <a:pPr marL="0" indent="0" defTabSz="1042988" eaLnBrk="1" hangingPunct="1">
              <a:lnSpc>
                <a:spcPct val="110000"/>
              </a:lnSpc>
            </a:pPr>
            <a:r>
              <a:rPr lang="de-DE" altLang="de-DE" dirty="0" smtClean="0">
                <a:solidFill>
                  <a:schemeClr val="bg1"/>
                </a:solidFill>
              </a:rPr>
              <a:t>G. Marque-Pucheu (Airbus / ETSI TCCE WG4)</a:t>
            </a:r>
          </a:p>
          <a:p>
            <a:pPr marL="0" indent="0" defTabSz="1042988" eaLnBrk="1" hangingPunct="1">
              <a:lnSpc>
                <a:spcPct val="110000"/>
              </a:lnSpc>
            </a:pPr>
            <a:r>
              <a:rPr lang="de-DE" altLang="de-DE" dirty="0" smtClean="0">
                <a:solidFill>
                  <a:schemeClr val="bg1"/>
                </a:solidFill>
              </a:rPr>
              <a:t>26-27/08/</a:t>
            </a:r>
            <a:r>
              <a:rPr lang="en-US" altLang="de-DE" dirty="0" smtClean="0">
                <a:solidFill>
                  <a:schemeClr val="bg1"/>
                </a:solidFill>
              </a:rPr>
              <a:t> </a:t>
            </a:r>
            <a:r>
              <a:rPr lang="de-DE" altLang="de-DE" dirty="0" smtClean="0">
                <a:solidFill>
                  <a:schemeClr val="bg1"/>
                </a:solidFill>
              </a:rPr>
              <a:t>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dirty="0" smtClean="0"/>
              <a:t>Schedule</a:t>
            </a:r>
            <a:endParaRPr lang="en-US" altLang="fr-F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fr-FR" sz="2400" dirty="0" smtClean="0"/>
              <a:t>First contribution on the use of LTE for TETRA evolution in December 2009</a:t>
            </a:r>
          </a:p>
          <a:p>
            <a:pPr eaLnBrk="1" hangingPunct="1"/>
            <a:r>
              <a:rPr lang="en-US" altLang="fr-FR" sz="2400" dirty="0" smtClean="0"/>
              <a:t>One umbrella WID ‘REN/TETRA-04180’ approuved 05/2010</a:t>
            </a:r>
          </a:p>
          <a:p>
            <a:pPr eaLnBrk="1" hangingPunct="1"/>
            <a:r>
              <a:rPr lang="en-US" altLang="fr-FR" sz="2400" dirty="0" smtClean="0"/>
              <a:t>Complemented by three detailled WID for three documents </a:t>
            </a:r>
            <a:r>
              <a:rPr lang="en-US" altLang="fr-FR" sz="2400" dirty="0" smtClean="0"/>
              <a:t>approved </a:t>
            </a:r>
            <a:r>
              <a:rPr lang="en-US" altLang="fr-FR" sz="2400" dirty="0" smtClean="0"/>
              <a:t>beginning of 2014</a:t>
            </a:r>
          </a:p>
          <a:p>
            <a:pPr lvl="1" eaLnBrk="1" hangingPunct="1"/>
            <a:r>
              <a:rPr lang="en-US" altLang="fr-FR" sz="2200" dirty="0" smtClean="0"/>
              <a:t>DTR/TCCE-04186 for the architecture of the interfaces (published)</a:t>
            </a:r>
          </a:p>
          <a:p>
            <a:pPr lvl="1" eaLnBrk="1" hangingPunct="1"/>
            <a:r>
              <a:rPr lang="en-US" altLang="fr-FR" sz="2200" dirty="0" smtClean="0"/>
              <a:t>DTR/TCCE-04187 stage 2 for the mobile to infrastructure interface (draft under discussion)</a:t>
            </a:r>
          </a:p>
          <a:p>
            <a:pPr lvl="1" eaLnBrk="1" hangingPunct="1"/>
            <a:r>
              <a:rPr lang="en-US" altLang="fr-FR" sz="2200" dirty="0" smtClean="0"/>
              <a:t>DTR/TCCE-04188 stage 3 for the mobile to infrastructure interface (draft under discussion)</a:t>
            </a:r>
          </a:p>
          <a:p>
            <a:pPr eaLnBrk="1" hangingPunct="1"/>
            <a:r>
              <a:rPr lang="en-US" altLang="fr-FR" sz="2400" dirty="0" smtClean="0"/>
              <a:t>Up to now, more than 100 time-slots devoted to </a:t>
            </a:r>
            <a:r>
              <a:rPr lang="en-US" altLang="fr-FR" sz="2400" smtClean="0"/>
              <a:t>broadband drafting</a:t>
            </a:r>
            <a:endParaRPr lang="en-US" altLang="fr-FR" sz="2400" dirty="0" smtClean="0"/>
          </a:p>
        </p:txBody>
      </p:sp>
      <p:sp>
        <p:nvSpPr>
          <p:cNvPr id="5124" name="Foliennummernplatzhalter 3"/>
          <p:cNvSpPr txBox="1">
            <a:spLocks noGrp="1"/>
          </p:cNvSpPr>
          <p:nvPr/>
        </p:nvSpPr>
        <p:spPr bwMode="auto">
          <a:xfrm>
            <a:off x="5345113" y="6397625"/>
            <a:ext cx="77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5813" indent="-227013" eaLnBrk="0" hangingPunct="0">
              <a:spcBef>
                <a:spcPct val="20000"/>
              </a:spcBef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F0C7D3-351D-4EAF-A941-F0F5A73201AF}" type="slidenum">
              <a:rPr lang="de-DE" altLang="fr-FR" sz="800">
                <a:solidFill>
                  <a:srgbClr val="B1B3B4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fr-FR" sz="800">
              <a:solidFill>
                <a:srgbClr val="B1B3B4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/>
              <a:t>Status of stage 3 work</a:t>
            </a:r>
            <a:endParaRPr lang="en-US" altLang="fr-F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400" dirty="0"/>
              <a:t>150 pages drafted</a:t>
            </a:r>
          </a:p>
          <a:p>
            <a:r>
              <a:rPr lang="en-GB" sz="2400" dirty="0"/>
              <a:t>About 90% of work done for basic </a:t>
            </a:r>
            <a:r>
              <a:rPr lang="en-GB" sz="2400" dirty="0" smtClean="0"/>
              <a:t>PTT voice </a:t>
            </a:r>
            <a:r>
              <a:rPr lang="en-GB" sz="2400" dirty="0"/>
              <a:t>services</a:t>
            </a:r>
          </a:p>
          <a:p>
            <a:r>
              <a:rPr lang="en-GB" sz="2400" dirty="0"/>
              <a:t>Not started for supplementary services, </a:t>
            </a:r>
            <a:r>
              <a:rPr lang="en-GB" sz="2400" dirty="0" smtClean="0"/>
              <a:t>dispatcher </a:t>
            </a:r>
            <a:r>
              <a:rPr lang="en-GB" sz="2400" dirty="0"/>
              <a:t>specific services, video services, IMS support and examples</a:t>
            </a:r>
          </a:p>
          <a:p>
            <a:r>
              <a:rPr lang="en-GB" sz="2400" dirty="0"/>
              <a:t>Early draft due for 01/2015 – on track</a:t>
            </a:r>
          </a:p>
        </p:txBody>
      </p:sp>
      <p:sp>
        <p:nvSpPr>
          <p:cNvPr id="5124" name="Foliennummernplatzhalter 3"/>
          <p:cNvSpPr txBox="1">
            <a:spLocks noGrp="1"/>
          </p:cNvSpPr>
          <p:nvPr/>
        </p:nvSpPr>
        <p:spPr bwMode="auto">
          <a:xfrm>
            <a:off x="5345113" y="6397625"/>
            <a:ext cx="77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5813" indent="-227013" eaLnBrk="0" hangingPunct="0">
              <a:spcBef>
                <a:spcPct val="20000"/>
              </a:spcBef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F0C7D3-351D-4EAF-A941-F0F5A73201AF}" type="slidenum">
              <a:rPr lang="de-DE" altLang="fr-FR" sz="800">
                <a:solidFill>
                  <a:srgbClr val="B1B3B4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fr-FR" sz="800">
              <a:solidFill>
                <a:srgbClr val="B1B3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dirty="0" err="1"/>
              <a:t>Technical</a:t>
            </a:r>
            <a:r>
              <a:rPr lang="fr-FR" dirty="0"/>
              <a:t> </a:t>
            </a:r>
            <a:r>
              <a:rPr lang="fr-FR" dirty="0" err="1"/>
              <a:t>assumptions</a:t>
            </a:r>
            <a:endParaRPr lang="en-US" altLang="fr-F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z="2400" dirty="0" smtClean="0"/>
              <a:t>Mostly based on SIP with strict RFC compliance</a:t>
            </a:r>
          </a:p>
          <a:p>
            <a:pPr lvl="1"/>
            <a:r>
              <a:rPr lang="en-GB" sz="2200" dirty="0" smtClean="0"/>
              <a:t>Additional broadcast messages for setup in very large group environment</a:t>
            </a:r>
          </a:p>
          <a:p>
            <a:r>
              <a:rPr lang="en-GB" sz="2400" dirty="0" smtClean="0"/>
              <a:t>Can work with and without IMS over any IP based network</a:t>
            </a:r>
          </a:p>
          <a:p>
            <a:pPr lvl="1"/>
            <a:r>
              <a:rPr lang="en-GB" sz="2200" dirty="0" smtClean="0"/>
              <a:t>But using LTE capabilities (GCSE)</a:t>
            </a:r>
          </a:p>
          <a:p>
            <a:r>
              <a:rPr lang="en-GB" sz="2400" dirty="0" smtClean="0"/>
              <a:t>Designed to be NAT tolerant with no setup performance penalty (permanent connections)</a:t>
            </a:r>
          </a:p>
          <a:p>
            <a:r>
              <a:rPr lang="en-GB" sz="2400" dirty="0" smtClean="0"/>
              <a:t>Designed for interoperability with legacy networks – up to now digital only (TETRA, TETRAPOL, P25 phase 1 and 2)</a:t>
            </a:r>
          </a:p>
          <a:p>
            <a:r>
              <a:rPr lang="en-GB" sz="2400" dirty="0" smtClean="0"/>
              <a:t>Based on TCCE WG1 URS, but keeping track of TIA and 3GPP requirements</a:t>
            </a:r>
          </a:p>
          <a:p>
            <a:endParaRPr lang="en-GB" sz="2400" dirty="0"/>
          </a:p>
        </p:txBody>
      </p:sp>
      <p:sp>
        <p:nvSpPr>
          <p:cNvPr id="5124" name="Foliennummernplatzhalter 3"/>
          <p:cNvSpPr txBox="1">
            <a:spLocks noGrp="1"/>
          </p:cNvSpPr>
          <p:nvPr/>
        </p:nvSpPr>
        <p:spPr bwMode="auto">
          <a:xfrm>
            <a:off x="5345113" y="6397625"/>
            <a:ext cx="77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5813" indent="-227013" eaLnBrk="0" hangingPunct="0">
              <a:spcBef>
                <a:spcPct val="20000"/>
              </a:spcBef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F0C7D3-351D-4EAF-A941-F0F5A73201AF}" type="slidenum">
              <a:rPr lang="de-DE" altLang="fr-FR" sz="800">
                <a:solidFill>
                  <a:srgbClr val="B1B3B4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fr-FR" sz="800">
              <a:solidFill>
                <a:srgbClr val="B1B3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9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fr-FR" dirty="0" smtClean="0"/>
              <a:t>Relation with OMA standards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fr-FR" sz="2200" dirty="0" smtClean="0"/>
              <a:t>Significant similarities with PoC but differences for some aspects related to:</a:t>
            </a:r>
          </a:p>
          <a:p>
            <a:pPr lvl="1" eaLnBrk="1" hangingPunct="1"/>
            <a:r>
              <a:rPr lang="en-US" altLang="fr-FR" sz="2000" dirty="0" smtClean="0"/>
              <a:t>Performance</a:t>
            </a:r>
          </a:p>
          <a:p>
            <a:pPr lvl="1" eaLnBrk="1" hangingPunct="1"/>
            <a:r>
              <a:rPr lang="en-US" altLang="fr-FR" sz="2000" dirty="0" smtClean="0"/>
              <a:t>NAT tolerance</a:t>
            </a:r>
          </a:p>
          <a:p>
            <a:pPr lvl="1" eaLnBrk="1" hangingPunct="1"/>
            <a:r>
              <a:rPr lang="en-US" altLang="fr-FR" sz="2000" dirty="0" smtClean="0"/>
              <a:t>Native IMS </a:t>
            </a:r>
            <a:r>
              <a:rPr lang="en-US" altLang="fr-FR" sz="2000" dirty="0" smtClean="0"/>
              <a:t>independance</a:t>
            </a:r>
            <a:endParaRPr lang="en-US" altLang="fr-FR" sz="2000" dirty="0" smtClean="0"/>
          </a:p>
          <a:p>
            <a:pPr lvl="1" eaLnBrk="1" hangingPunct="1"/>
            <a:r>
              <a:rPr lang="en-US" altLang="fr-FR" sz="2000" dirty="0" smtClean="0"/>
              <a:t>Compliance with Public Safety oriented requirements</a:t>
            </a:r>
          </a:p>
          <a:p>
            <a:pPr eaLnBrk="1" hangingPunct="1"/>
            <a:r>
              <a:rPr lang="en-US" altLang="fr-FR" sz="2200" dirty="0" smtClean="0"/>
              <a:t>Should rely completly on OMA for Device Management and XML Document Management for service and profile management</a:t>
            </a:r>
          </a:p>
          <a:p>
            <a:pPr eaLnBrk="1" hangingPunct="1"/>
            <a:r>
              <a:rPr lang="en-US" altLang="fr-FR" sz="2200" dirty="0" smtClean="0"/>
              <a:t>Covers only the mobile to infrastructure interface and does not detail internal architecture</a:t>
            </a:r>
          </a:p>
          <a:p>
            <a:pPr eaLnBrk="1" hangingPunct="1"/>
            <a:endParaRPr lang="en-US" altLang="fr-FR" sz="2200" dirty="0" smtClean="0"/>
          </a:p>
        </p:txBody>
      </p:sp>
      <p:sp>
        <p:nvSpPr>
          <p:cNvPr id="5124" name="Foliennummernplatzhalter 3"/>
          <p:cNvSpPr txBox="1">
            <a:spLocks noGrp="1"/>
          </p:cNvSpPr>
          <p:nvPr/>
        </p:nvSpPr>
        <p:spPr bwMode="auto">
          <a:xfrm>
            <a:off x="5345113" y="6397625"/>
            <a:ext cx="77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5813" indent="-227013" eaLnBrk="0" hangingPunct="0">
              <a:spcBef>
                <a:spcPct val="20000"/>
              </a:spcBef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F0C7D3-351D-4EAF-A941-F0F5A73201AF}" type="slidenum">
              <a:rPr lang="de-DE" altLang="fr-FR" sz="800">
                <a:solidFill>
                  <a:srgbClr val="B1B3B4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fr-FR" sz="800">
              <a:solidFill>
                <a:srgbClr val="B1B3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fr-FR" dirty="0" smtClean="0"/>
              <a:t>Conclusion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fr-FR" sz="2200" dirty="0" smtClean="0"/>
              <a:t>Work done so far in ETSI TCCE is a signficant contribution to MCPTT work but is covering only part of the work to be done</a:t>
            </a:r>
          </a:p>
          <a:p>
            <a:pPr eaLnBrk="1" hangingPunct="1"/>
            <a:r>
              <a:rPr lang="en-US" altLang="fr-FR" sz="2200" dirty="0" smtClean="0"/>
              <a:t>Should be complemented by existing and to be updated OMA standards</a:t>
            </a:r>
          </a:p>
          <a:p>
            <a:pPr eaLnBrk="1" hangingPunct="1"/>
            <a:r>
              <a:rPr lang="en-US" altLang="fr-FR" sz="2200" dirty="0" smtClean="0"/>
              <a:t>If IMS operation is a requirement, interface compatibilty has to be verified</a:t>
            </a:r>
          </a:p>
          <a:p>
            <a:pPr eaLnBrk="1" hangingPunct="1"/>
            <a:r>
              <a:rPr lang="en-US" altLang="fr-FR" sz="2200" dirty="0" smtClean="0"/>
              <a:t>Work on off network operation is waiting 3GPP RAN progress, but may benefit from on network protocol architecture and from TCCE overall expertise on direct mode protocol design (TETRA DMO)  </a:t>
            </a:r>
          </a:p>
          <a:p>
            <a:pPr eaLnBrk="1" hangingPunct="1"/>
            <a:endParaRPr lang="en-US" altLang="fr-FR" sz="2200" dirty="0" smtClean="0"/>
          </a:p>
        </p:txBody>
      </p:sp>
      <p:sp>
        <p:nvSpPr>
          <p:cNvPr id="5124" name="Foliennummernplatzhalter 3"/>
          <p:cNvSpPr txBox="1">
            <a:spLocks noGrp="1"/>
          </p:cNvSpPr>
          <p:nvPr/>
        </p:nvSpPr>
        <p:spPr bwMode="auto">
          <a:xfrm>
            <a:off x="5345113" y="6397625"/>
            <a:ext cx="7794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20000"/>
              </a:spcBef>
              <a:buChar char="•"/>
              <a:defRPr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4pPr>
            <a:lvl5pPr marL="2055813" indent="-227013" eaLnBrk="0" hangingPunct="0">
              <a:spcBef>
                <a:spcPct val="20000"/>
              </a:spcBef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00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F0C7D3-351D-4EAF-A941-F0F5A73201AF}" type="slidenum">
              <a:rPr lang="de-DE" altLang="fr-FR" sz="800">
                <a:solidFill>
                  <a:srgbClr val="B1B3B4"/>
                </a:solidFill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fr-FR" sz="800">
              <a:solidFill>
                <a:srgbClr val="B1B3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3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2015 TR PDB May  2014   ">
  <a:themeElements>
    <a:clrScheme name="">
      <a:dk1>
        <a:srgbClr val="000000"/>
      </a:dk1>
      <a:lt1>
        <a:srgbClr val="FFFFFF"/>
      </a:lt1>
      <a:dk2>
        <a:srgbClr val="CD202C"/>
      </a:dk2>
      <a:lt2>
        <a:srgbClr val="B1B3B4"/>
      </a:lt2>
      <a:accent1>
        <a:srgbClr val="00336E"/>
      </a:accent1>
      <a:accent2>
        <a:srgbClr val="FFE489"/>
      </a:accent2>
      <a:accent3>
        <a:srgbClr val="FFFFFF"/>
      </a:accent3>
      <a:accent4>
        <a:srgbClr val="000000"/>
      </a:accent4>
      <a:accent5>
        <a:srgbClr val="AAADBA"/>
      </a:accent5>
      <a:accent6>
        <a:srgbClr val="E7CF7C"/>
      </a:accent6>
      <a:hlink>
        <a:srgbClr val="2781B8"/>
      </a:hlink>
      <a:folHlink>
        <a:srgbClr val="EFC46B"/>
      </a:folHlink>
    </a:clrScheme>
    <a:fontScheme name="Standarddesig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C9EC"/>
        </a:accent1>
        <a:accent2>
          <a:srgbClr val="2781B8"/>
        </a:accent2>
        <a:accent3>
          <a:srgbClr val="FFFFFF"/>
        </a:accent3>
        <a:accent4>
          <a:srgbClr val="000000"/>
        </a:accent4>
        <a:accent5>
          <a:srgbClr val="C3E1F4"/>
        </a:accent5>
        <a:accent6>
          <a:srgbClr val="2274A6"/>
        </a:accent6>
        <a:hlink>
          <a:srgbClr val="00336E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CD202C"/>
        </a:dk2>
        <a:lt2>
          <a:srgbClr val="B1B3B4"/>
        </a:lt2>
        <a:accent1>
          <a:srgbClr val="86C9EC"/>
        </a:accent1>
        <a:accent2>
          <a:srgbClr val="FFE489"/>
        </a:accent2>
        <a:accent3>
          <a:srgbClr val="FFFFFF"/>
        </a:accent3>
        <a:accent4>
          <a:srgbClr val="000000"/>
        </a:accent4>
        <a:accent5>
          <a:srgbClr val="C3E1F4"/>
        </a:accent5>
        <a:accent6>
          <a:srgbClr val="E7CF7C"/>
        </a:accent6>
        <a:hlink>
          <a:srgbClr val="2781B8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CD202C"/>
        </a:dk2>
        <a:lt2>
          <a:srgbClr val="B1B3B4"/>
        </a:lt2>
        <a:accent1>
          <a:srgbClr val="00336E"/>
        </a:accent1>
        <a:accent2>
          <a:srgbClr val="FFE489"/>
        </a:accent2>
        <a:accent3>
          <a:srgbClr val="FFFFFF"/>
        </a:accent3>
        <a:accent4>
          <a:srgbClr val="000000"/>
        </a:accent4>
        <a:accent5>
          <a:srgbClr val="AAADBA"/>
        </a:accent5>
        <a:accent6>
          <a:srgbClr val="E7CF7C"/>
        </a:accent6>
        <a:hlink>
          <a:srgbClr val="2781B8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">
      <a:dk1>
        <a:srgbClr val="000000"/>
      </a:dk1>
      <a:lt1>
        <a:srgbClr val="FFFFFF"/>
      </a:lt1>
      <a:dk2>
        <a:srgbClr val="CD202C"/>
      </a:dk2>
      <a:lt2>
        <a:srgbClr val="B1B3B4"/>
      </a:lt2>
      <a:accent1>
        <a:srgbClr val="00336E"/>
      </a:accent1>
      <a:accent2>
        <a:srgbClr val="FFE489"/>
      </a:accent2>
      <a:accent3>
        <a:srgbClr val="FFFFFF"/>
      </a:accent3>
      <a:accent4>
        <a:srgbClr val="000000"/>
      </a:accent4>
      <a:accent5>
        <a:srgbClr val="AAADBA"/>
      </a:accent5>
      <a:accent6>
        <a:srgbClr val="E7CF7C"/>
      </a:accent6>
      <a:hlink>
        <a:srgbClr val="2781B8"/>
      </a:hlink>
      <a:folHlink>
        <a:srgbClr val="EFC46B"/>
      </a:folHlink>
    </a:clrScheme>
    <a:fontScheme name="2_Standard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C9EC"/>
        </a:accent1>
        <a:accent2>
          <a:srgbClr val="2781B8"/>
        </a:accent2>
        <a:accent3>
          <a:srgbClr val="FFFFFF"/>
        </a:accent3>
        <a:accent4>
          <a:srgbClr val="000000"/>
        </a:accent4>
        <a:accent5>
          <a:srgbClr val="C3E1F4"/>
        </a:accent5>
        <a:accent6>
          <a:srgbClr val="2274A6"/>
        </a:accent6>
        <a:hlink>
          <a:srgbClr val="00336E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5">
        <a:dk1>
          <a:srgbClr val="000000"/>
        </a:dk1>
        <a:lt1>
          <a:srgbClr val="FFFFFF"/>
        </a:lt1>
        <a:dk2>
          <a:srgbClr val="CD202C"/>
        </a:dk2>
        <a:lt2>
          <a:srgbClr val="B1B3B4"/>
        </a:lt2>
        <a:accent1>
          <a:srgbClr val="86C9EC"/>
        </a:accent1>
        <a:accent2>
          <a:srgbClr val="FFE489"/>
        </a:accent2>
        <a:accent3>
          <a:srgbClr val="FFFFFF"/>
        </a:accent3>
        <a:accent4>
          <a:srgbClr val="000000"/>
        </a:accent4>
        <a:accent5>
          <a:srgbClr val="C3E1F4"/>
        </a:accent5>
        <a:accent6>
          <a:srgbClr val="E7CF7C"/>
        </a:accent6>
        <a:hlink>
          <a:srgbClr val="2781B8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16">
        <a:dk1>
          <a:srgbClr val="000000"/>
        </a:dk1>
        <a:lt1>
          <a:srgbClr val="FFFFFF"/>
        </a:lt1>
        <a:dk2>
          <a:srgbClr val="CD202C"/>
        </a:dk2>
        <a:lt2>
          <a:srgbClr val="B1B3B4"/>
        </a:lt2>
        <a:accent1>
          <a:srgbClr val="00336E"/>
        </a:accent1>
        <a:accent2>
          <a:srgbClr val="FFE489"/>
        </a:accent2>
        <a:accent3>
          <a:srgbClr val="FFFFFF"/>
        </a:accent3>
        <a:accent4>
          <a:srgbClr val="000000"/>
        </a:accent4>
        <a:accent5>
          <a:srgbClr val="AAADBA"/>
        </a:accent5>
        <a:accent6>
          <a:srgbClr val="E7CF7C"/>
        </a:accent6>
        <a:hlink>
          <a:srgbClr val="2781B8"/>
        </a:hlink>
        <a:folHlink>
          <a:srgbClr val="CD20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irbusDefenceAndSpace__PPT">
  <a:themeElements>
    <a:clrScheme name="">
      <a:dk1>
        <a:srgbClr val="000000"/>
      </a:dk1>
      <a:lt1>
        <a:srgbClr val="FFFFFF"/>
      </a:lt1>
      <a:dk2>
        <a:srgbClr val="E0E0DF"/>
      </a:dk2>
      <a:lt2>
        <a:srgbClr val="E0E0DF"/>
      </a:lt2>
      <a:accent1>
        <a:srgbClr val="1E3174"/>
      </a:accent1>
      <a:accent2>
        <a:srgbClr val="0D5881"/>
      </a:accent2>
      <a:accent3>
        <a:srgbClr val="FFFFFF"/>
      </a:accent3>
      <a:accent4>
        <a:srgbClr val="000000"/>
      </a:accent4>
      <a:accent5>
        <a:srgbClr val="ABADBC"/>
      </a:accent5>
      <a:accent6>
        <a:srgbClr val="0B4F74"/>
      </a:accent6>
      <a:hlink>
        <a:srgbClr val="000000"/>
      </a:hlink>
      <a:folHlink>
        <a:srgbClr val="000000"/>
      </a:folHlink>
    </a:clrScheme>
    <a:fontScheme name="1_AirbusDefenceAndSpace__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irbusDefenceAndSpace__PPT 1">
        <a:dk1>
          <a:srgbClr val="000000"/>
        </a:dk1>
        <a:lt1>
          <a:srgbClr val="FFFFFF"/>
        </a:lt1>
        <a:dk2>
          <a:srgbClr val="E0E0DF"/>
        </a:dk2>
        <a:lt2>
          <a:srgbClr val="E0E0DF"/>
        </a:lt2>
        <a:accent1>
          <a:srgbClr val="1E3174"/>
        </a:accent1>
        <a:accent2>
          <a:srgbClr val="0D5881"/>
        </a:accent2>
        <a:accent3>
          <a:srgbClr val="FFFFFF"/>
        </a:accent3>
        <a:accent4>
          <a:srgbClr val="000000"/>
        </a:accent4>
        <a:accent5>
          <a:srgbClr val="ABADBC"/>
        </a:accent5>
        <a:accent6>
          <a:srgbClr val="0B4F74"/>
        </a:accent6>
        <a:hlink>
          <a:srgbClr val="5A6F83"/>
        </a:hlink>
        <a:folHlink>
          <a:srgbClr val="9099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OP2015 TR PDB May  2014   </Template>
  <TotalTime>0</TotalTime>
  <Words>380</Words>
  <Application>Microsoft Office PowerPoint</Application>
  <PresentationFormat>Affichage à l'écran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OP2015 TR PDB May  2014   </vt:lpstr>
      <vt:lpstr>2_Standarddesign</vt:lpstr>
      <vt:lpstr>1_AirbusDefenceAndSpace__PPT</vt:lpstr>
      <vt:lpstr>ETSI TCCE WG4 work</vt:lpstr>
      <vt:lpstr>Schedule</vt:lpstr>
      <vt:lpstr>Status of stage 3 work</vt:lpstr>
      <vt:lpstr>Technical assumptions</vt:lpstr>
      <vt:lpstr>Relation with OMA standards</vt:lpstr>
      <vt:lpstr>Conclusion</vt:lpstr>
    </vt:vector>
  </TitlesOfParts>
  <Company>EADS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Terminals OP 2015</dc:title>
  <dc:creator>Marque-Pucheu</dc:creator>
  <cp:lastModifiedBy>Marque-Pucheu</cp:lastModifiedBy>
  <cp:revision>11</cp:revision>
  <dcterms:created xsi:type="dcterms:W3CDTF">2014-08-19T07:59:56Z</dcterms:created>
  <dcterms:modified xsi:type="dcterms:W3CDTF">2014-08-19T13:20:50Z</dcterms:modified>
</cp:coreProperties>
</file>