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2"/>
  </p:notesMasterIdLst>
  <p:handoutMasterIdLst>
    <p:handoutMasterId r:id="rId13"/>
  </p:handoutMasterIdLst>
  <p:sldIdLst>
    <p:sldId id="293" r:id="rId2"/>
    <p:sldId id="390" r:id="rId3"/>
    <p:sldId id="395" r:id="rId4"/>
    <p:sldId id="427" r:id="rId5"/>
    <p:sldId id="433" r:id="rId6"/>
    <p:sldId id="432" r:id="rId7"/>
    <p:sldId id="428" r:id="rId8"/>
    <p:sldId id="425" r:id="rId9"/>
    <p:sldId id="419" r:id="rId10"/>
    <p:sldId id="430"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DDDDDD"/>
    <a:srgbClr val="FDB5C3"/>
    <a:srgbClr val="99FFCC"/>
    <a:srgbClr val="FFCCCC"/>
    <a:srgbClr val="FEEDCE"/>
    <a:srgbClr val="543800"/>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07" autoAdjust="0"/>
  </p:normalViewPr>
  <p:slideViewPr>
    <p:cSldViewPr>
      <p:cViewPr varScale="1">
        <p:scale>
          <a:sx n="86" d="100"/>
          <a:sy n="86" d="100"/>
        </p:scale>
        <p:origin x="-1032"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81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p:spPr>
      </p:sp>
      <p:sp>
        <p:nvSpPr>
          <p:cNvPr id="24579" name="备注占位符 2"/>
          <p:cNvSpPr>
            <a:spLocks noGrp="1"/>
          </p:cNvSpPr>
          <p:nvPr>
            <p:ph type="body" idx="1"/>
          </p:nvPr>
        </p:nvSpPr>
        <p:spPr>
          <a:noFill/>
          <a:ln w="9525"/>
        </p:spPr>
        <p:txBody>
          <a:bodyPr/>
          <a:lstStyle/>
          <a:p>
            <a:endParaRPr lang="zh-CN" alt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p:spPr>
      </p:sp>
      <p:sp>
        <p:nvSpPr>
          <p:cNvPr id="24579" name="备注占位符 2"/>
          <p:cNvSpPr>
            <a:spLocks noGrp="1"/>
          </p:cNvSpPr>
          <p:nvPr>
            <p:ph type="body" idx="1"/>
          </p:nvPr>
        </p:nvSpPr>
        <p:spPr>
          <a:noFill/>
          <a:ln w="9525"/>
        </p:spPr>
        <p:txBody>
          <a:bodyPr/>
          <a:lstStyle/>
          <a:p>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latin typeface="Arial" charset="0"/>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OMA-BOD-CLOUD-2011-0048</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4315D173-D7AC-4AC9-9666-D2360B8C7CD0}" type="slidenum">
              <a:rPr lang="en-US" sz="1800" b="1">
                <a:latin typeface="Arial Narrow" pitchFamily="34" charset="0"/>
              </a:rPr>
              <a:pPr algn="r" defTabSz="403225">
                <a:tabLst>
                  <a:tab pos="5372100" algn="ctr"/>
                  <a:tab pos="9182100" algn="r"/>
                </a:tabLst>
              </a:pPr>
              <a:t>‹#›</a:t>
            </a:fld>
            <a:r>
              <a:rPr lang="en-US" sz="1800" b="1">
                <a:latin typeface="Arial Narrow" pitchFamily="34" charset="0"/>
              </a:rPr>
              <a:t/>
            </a:r>
            <a:br>
              <a:rPr lang="en-US" sz="1800" b="1">
                <a:latin typeface="Arial Narrow" pitchFamily="34" charset="0"/>
              </a:rPr>
            </a:br>
            <a:r>
              <a:rPr lang="en-US" sz="500">
                <a:solidFill>
                  <a:srgbClr val="999999"/>
                </a:solidFill>
              </a:rPr>
              <a:t>[OMA-Template-SlideDeck-20110101-I]</a:t>
            </a:r>
            <a:endParaRPr lang="en-US" sz="1800" b="1">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member.openmobilealliance.org/ftp/PD/OMA-WP-Cloud_Computing-20110413-D.zip"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member.openmobilealliance.org/ftp/PD/OMA-WP-Cloud_Computing-20110413-D.zip" TargetMode="Externa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OMA </a:t>
            </a:r>
            <a:r>
              <a:rPr lang="en-US" b="1" dirty="0" smtClean="0">
                <a:latin typeface="Tahoma" pitchFamily="34" charset="0"/>
              </a:rPr>
              <a:t>BOD CLOUD</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12 Apr </a:t>
            </a:r>
            <a:r>
              <a:rPr lang="en-US" b="1" dirty="0">
                <a:latin typeface="Tahoma" pitchFamily="34" charset="0"/>
              </a:rPr>
              <a:t>2011	</a:t>
            </a:r>
          </a:p>
          <a:p>
            <a:pPr defTabSz="762000">
              <a:lnSpc>
                <a:spcPct val="95000"/>
              </a:lnSpc>
              <a:spcAft>
                <a:spcPct val="35000"/>
              </a:spcAft>
              <a:tabLst>
                <a:tab pos="1827213" algn="r"/>
                <a:tab pos="1939925" algn="l"/>
              </a:tabLst>
            </a:pPr>
            <a:r>
              <a:rPr lang="en-US" b="1" dirty="0" smtClean="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smtClean="0">
                <a:latin typeface="Tahoma" pitchFamily="34" charset="0"/>
              </a:rPr>
              <a:t>bin.hu@huawei.com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BOD Cloud Chair</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dirty="0" smtClean="0"/>
              <a:t>OMA-BOD-CLOUD-2011-0048-INP_Board_Report_Draft</a:t>
            </a:r>
            <a:br>
              <a:rPr lang="en-US" sz="2000" dirty="0" smtClean="0"/>
            </a:br>
            <a:r>
              <a:rPr lang="en-US" sz="1400" dirty="0" smtClean="0"/>
              <a:t/>
            </a:r>
            <a:br>
              <a:rPr lang="en-US" sz="1400" dirty="0" smtClean="0"/>
            </a:br>
            <a:r>
              <a:rPr lang="en-US" dirty="0" smtClean="0"/>
              <a:t>BOD Cloud Recommendations</a:t>
            </a:r>
            <a:br>
              <a:rPr lang="en-US" dirty="0" smtClean="0"/>
            </a:br>
            <a:endParaRPr lang="en-US" sz="1800" dirty="0" smtClean="0"/>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dirty="0" smtClean="0">
                <a:solidFill>
                  <a:srgbClr val="800000"/>
                </a:solidFill>
                <a:latin typeface="Tahoma" pitchFamily="34" charset="0"/>
              </a:rPr>
              <a:t>X</a:t>
            </a:r>
            <a:endParaRPr lang="en-US" sz="1800" b="1" dirty="0">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US" sz="1800" b="1" dirty="0">
              <a:solidFill>
                <a:srgbClr val="800000"/>
              </a:solidFill>
              <a:latin typeface="Tahom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mtClean="0"/>
              <a:t>Action Item Status</a:t>
            </a:r>
          </a:p>
        </p:txBody>
      </p:sp>
      <p:graphicFrame>
        <p:nvGraphicFramePr>
          <p:cNvPr id="46" name="Group 160"/>
          <p:cNvGraphicFramePr>
            <a:graphicFrameLocks noGrp="1"/>
          </p:cNvGraphicFramePr>
          <p:nvPr>
            <p:ph sz="half" idx="4294967295"/>
          </p:nvPr>
        </p:nvGraphicFramePr>
        <p:xfrm>
          <a:off x="261938" y="1073150"/>
          <a:ext cx="8839200" cy="2932430"/>
        </p:xfrm>
        <a:graphic>
          <a:graphicData uri="http://schemas.openxmlformats.org/drawingml/2006/table">
            <a:tbl>
              <a:tblPr/>
              <a:tblGrid>
                <a:gridCol w="4953000"/>
                <a:gridCol w="1752600"/>
                <a:gridCol w="2133600"/>
              </a:tblGrid>
              <a:tr h="463550">
                <a:tc>
                  <a:txBody>
                    <a:bodyPr/>
                    <a:lstStyle/>
                    <a:p>
                      <a:pPr marL="0" marR="0" lvl="0" indent="0" algn="ctr"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To-Do List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2400" b="1" i="0" u="none" strike="noStrike" cap="none" normalizeH="0" baseline="0" smtClean="0">
                          <a:ln>
                            <a:noFill/>
                          </a:ln>
                          <a:solidFill>
                            <a:schemeClr val="tx1"/>
                          </a:solidFill>
                          <a:effectLst/>
                          <a:latin typeface="Arial" pitchFamily="34" charset="0"/>
                          <a:cs typeface="Arial" pitchFamily="34" charset="0"/>
                        </a:rPr>
                        <a:t>Comment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0825">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lang="en-US" dirty="0" smtClean="0"/>
                        <a:t>TP-2011-A003  (ARC for Network API and Security)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Open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Reactive approach driven by INP from </a:t>
                      </a:r>
                      <a:r>
                        <a:rPr kumimoji="0" lang="en-US" sz="1200" b="0" i="0" u="none" strike="noStrike" cap="none" normalizeH="0" baseline="0" dirty="0" err="1" smtClean="0">
                          <a:ln>
                            <a:noFill/>
                          </a:ln>
                          <a:solidFill>
                            <a:schemeClr val="tx1"/>
                          </a:solidFill>
                          <a:effectLst/>
                          <a:latin typeface="Arial" pitchFamily="34" charset="0"/>
                          <a:cs typeface="Arial" pitchFamily="34" charset="0"/>
                        </a:rPr>
                        <a:t>BoD</a:t>
                      </a:r>
                      <a:r>
                        <a:rPr kumimoji="0" lang="en-US" sz="1200" b="0" i="0" u="none" strike="noStrike" cap="none" normalizeH="0" baseline="0" dirty="0" smtClean="0">
                          <a:ln>
                            <a:noFill/>
                          </a:ln>
                          <a:solidFill>
                            <a:schemeClr val="tx1"/>
                          </a:solidFill>
                          <a:effectLst/>
                          <a:latin typeface="Arial" pitchFamily="34" charset="0"/>
                          <a:cs typeface="Arial" pitchFamily="34" charset="0"/>
                        </a:rPr>
                        <a:t> CLOUD. “</a:t>
                      </a:r>
                      <a:r>
                        <a:rPr lang="en-US" sz="1200" dirty="0" smtClean="0"/>
                        <a:t>OMA-ARC-2011-0055-INP_Network_API_From_BOD_Cloud “ was discussed and Noted</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2875">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lang="en-US" dirty="0" smtClean="0"/>
                        <a:t>TP-2011-A004  (CD for Widget</a:t>
                      </a:r>
                      <a:r>
                        <a:rPr lang="en-US" baseline="0" dirty="0" smtClean="0"/>
                        <a:t> and Web Runtime)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Closed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Proactive approach to address the AI. CR “</a:t>
                      </a:r>
                      <a:r>
                        <a:rPr lang="en-US" sz="1200" dirty="0" smtClean="0"/>
                        <a:t>OMA-BOD-CLOUD-2011-0031R01-INP_Web_Runtime_Gap_Analysis” was Agreed by </a:t>
                      </a:r>
                      <a:r>
                        <a:rPr lang="en-US" sz="1200" dirty="0" err="1" smtClean="0"/>
                        <a:t>BoD</a:t>
                      </a:r>
                      <a:r>
                        <a:rPr lang="en-US" sz="1200" dirty="0" smtClean="0"/>
                        <a:t> CLOUD.</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8913">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lang="en-US" dirty="0" smtClean="0"/>
                        <a:t>TP-2011-A005  (DM E2E Efficiency from device to cloud)</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Open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99"/>
                        </a:buClr>
                        <a:buSzTx/>
                        <a:buFont typeface="Wingdings" pitchFamily="2" charset="2"/>
                        <a:buNone/>
                        <a:tabLst/>
                        <a:defRPr/>
                      </a:pPr>
                      <a:r>
                        <a:rPr kumimoji="0" lang="en-US" sz="1200" b="0" i="0" u="none" strike="noStrike" cap="none" normalizeH="0" baseline="0" smtClean="0">
                          <a:ln>
                            <a:noFill/>
                          </a:ln>
                          <a:solidFill>
                            <a:schemeClr val="tx1"/>
                          </a:solidFill>
                          <a:effectLst/>
                          <a:latin typeface="Arial" pitchFamily="34" charset="0"/>
                          <a:cs typeface="Arial" pitchFamily="34" charset="0"/>
                        </a:rPr>
                        <a:t>DM concluded that nobody in DM would be interested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Executive Summary</a:t>
            </a:r>
          </a:p>
        </p:txBody>
      </p:sp>
      <p:sp>
        <p:nvSpPr>
          <p:cNvPr id="12" name="Rectangle 3"/>
          <p:cNvSpPr txBox="1">
            <a:spLocks noChangeArrowheads="1"/>
          </p:cNvSpPr>
          <p:nvPr/>
        </p:nvSpPr>
        <p:spPr bwMode="auto">
          <a:xfrm>
            <a:off x="185738" y="996950"/>
            <a:ext cx="4495800" cy="3581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2400" b="0" i="0" u="none" strike="noStrike" kern="0" cap="none" spc="0" normalizeH="0" baseline="0" noProof="0" dirty="0" smtClean="0">
                <a:ln>
                  <a:noFill/>
                </a:ln>
                <a:solidFill>
                  <a:srgbClr val="000066"/>
                </a:solidFill>
                <a:effectLst/>
                <a:uLnTx/>
                <a:uFillTx/>
                <a:latin typeface="+mn-lt"/>
                <a:ea typeface="+mn-ea"/>
                <a:cs typeface="+mn-cs"/>
              </a:rPr>
              <a:t>Background</a:t>
            </a: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2000" b="0" i="0" u="none" strike="noStrike" kern="0" cap="none" spc="0" normalizeH="0" baseline="0" noProof="0" dirty="0" smtClean="0">
                <a:ln>
                  <a:noFill/>
                </a:ln>
                <a:solidFill>
                  <a:srgbClr val="480024"/>
                </a:solidFill>
                <a:effectLst/>
                <a:uLnTx/>
                <a:uFillTx/>
                <a:latin typeface="+mn-lt"/>
              </a:rPr>
              <a:t>BOD passed the motion on Nov 17</a:t>
            </a:r>
            <a:r>
              <a:rPr kumimoji="0" lang="en-GB" sz="2000" b="0" i="0" u="none" strike="noStrike" kern="0" cap="none" spc="0" normalizeH="0" baseline="30000" noProof="0" dirty="0" smtClean="0">
                <a:ln>
                  <a:noFill/>
                </a:ln>
                <a:solidFill>
                  <a:srgbClr val="480024"/>
                </a:solidFill>
                <a:effectLst/>
                <a:uLnTx/>
                <a:uFillTx/>
                <a:latin typeface="+mn-lt"/>
              </a:rPr>
              <a:t>th</a:t>
            </a:r>
            <a:r>
              <a:rPr kumimoji="0" lang="en-GB" sz="2000" b="0" i="0" u="none" strike="noStrike" kern="0" cap="none" spc="0" normalizeH="0" baseline="0" noProof="0" dirty="0" smtClean="0">
                <a:ln>
                  <a:noFill/>
                </a:ln>
                <a:solidFill>
                  <a:srgbClr val="480024"/>
                </a:solidFill>
                <a:effectLst/>
                <a:uLnTx/>
                <a:uFillTx/>
                <a:latin typeface="+mn-lt"/>
              </a:rPr>
              <a:t>, 2010 to start the BOD Cloud Task Force</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B2200"/>
                </a:solidFill>
                <a:effectLst/>
                <a:uLnTx/>
                <a:uFillTx/>
                <a:latin typeface="+mn-lt"/>
                <a:ea typeface="宋体" pitchFamily="2" charset="-122"/>
              </a:rPr>
              <a:t>OMA-BOARD-2010-0137-Cloud_Computing_in_OMA</a:t>
            </a:r>
            <a:r>
              <a:rPr kumimoji="0" lang="en-GB" sz="1600" b="0" i="0" u="none" strike="noStrike" kern="0" cap="none" spc="0" normalizeH="0" baseline="0" noProof="0" dirty="0" smtClean="0">
                <a:ln>
                  <a:noFill/>
                </a:ln>
                <a:solidFill>
                  <a:srgbClr val="0B2200"/>
                </a:solidFill>
                <a:effectLst/>
                <a:uLnTx/>
                <a:uFillTx/>
                <a:latin typeface="+mn-lt"/>
              </a:rPr>
              <a:t> </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1600" b="0" i="0" u="none" strike="noStrike" kern="0" cap="none" spc="0" normalizeH="0" baseline="0" noProof="0" dirty="0" smtClean="0">
                <a:ln>
                  <a:noFill/>
                </a:ln>
                <a:solidFill>
                  <a:srgbClr val="480024"/>
                </a:solidFill>
                <a:effectLst/>
                <a:uLnTx/>
                <a:uFillTx/>
                <a:latin typeface="+mn-lt"/>
              </a:rPr>
              <a:t>To address the scope of work of potential Cloud Computing activity in OMA</a:t>
            </a:r>
            <a:endParaRPr kumimoji="0" lang="en-US" sz="1600" b="0" i="0" u="none" strike="noStrike" kern="0" cap="none" spc="0" normalizeH="0" baseline="0" noProof="0" dirty="0" smtClean="0">
              <a:ln>
                <a:noFill/>
              </a:ln>
              <a:solidFill>
                <a:srgbClr val="480024"/>
              </a:solidFill>
              <a:effectLst/>
              <a:uLnTx/>
              <a:uFillTx/>
              <a:latin typeface="+mn-lt"/>
            </a:endParaRP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altLang="ko-KR" sz="2000" b="0" i="0" u="none" strike="noStrike" kern="0" cap="none" spc="0" normalizeH="0" baseline="0" noProof="0" dirty="0" smtClean="0">
                <a:ln>
                  <a:noFill/>
                </a:ln>
                <a:solidFill>
                  <a:srgbClr val="480024"/>
                </a:solidFill>
                <a:effectLst/>
                <a:uLnTx/>
                <a:uFillTx/>
                <a:latin typeface="+mn-lt"/>
                <a:ea typeface="굴림" pitchFamily="34" charset="-127"/>
              </a:rPr>
              <a:t>Approximately 6 companies involved</a:t>
            </a: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altLang="ko-KR" sz="2000" b="0" i="0" u="none" strike="noStrike" kern="0" cap="none" spc="0" normalizeH="0" baseline="0" noProof="0" dirty="0" smtClean="0">
                <a:ln>
                  <a:noFill/>
                </a:ln>
                <a:solidFill>
                  <a:srgbClr val="480024"/>
                </a:solidFill>
                <a:effectLst/>
                <a:uLnTx/>
                <a:uFillTx/>
                <a:latin typeface="+mn-lt"/>
                <a:ea typeface="굴림" pitchFamily="34" charset="-127"/>
              </a:rPr>
              <a:t>Completed Cloud Computing White Paper</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B2200"/>
                </a:solidFill>
                <a:effectLst/>
                <a:uLnTx/>
                <a:uFillTx/>
                <a:latin typeface="+mn-lt"/>
                <a:ea typeface="宋体" pitchFamily="2" charset="-122"/>
                <a:hlinkClick r:id="rId2"/>
              </a:rPr>
              <a:t>OMA-WP-Cloud_Computing-20110413-D</a:t>
            </a:r>
            <a:endParaRPr kumimoji="0" lang="en-US" sz="1600" b="0" i="0" u="none" strike="noStrike" kern="0" cap="none" spc="0" normalizeH="0" baseline="0" noProof="0" dirty="0" smtClean="0">
              <a:ln>
                <a:noFill/>
              </a:ln>
              <a:solidFill>
                <a:srgbClr val="0B2200"/>
              </a:solidFill>
              <a:effectLst/>
              <a:uLnTx/>
              <a:uFillTx/>
              <a:latin typeface="+mn-lt"/>
            </a:endParaRPr>
          </a:p>
        </p:txBody>
      </p:sp>
      <p:sp>
        <p:nvSpPr>
          <p:cNvPr id="13" name="Rectangle 4"/>
          <p:cNvSpPr txBox="1">
            <a:spLocks noChangeArrowheads="1"/>
          </p:cNvSpPr>
          <p:nvPr/>
        </p:nvSpPr>
        <p:spPr bwMode="auto">
          <a:xfrm>
            <a:off x="4681538" y="992188"/>
            <a:ext cx="4495800" cy="358616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2400" b="0" i="0" u="none" strike="noStrike" kern="0" cap="none" spc="0" normalizeH="0" baseline="0" noProof="0" dirty="0" smtClean="0">
                <a:ln>
                  <a:noFill/>
                </a:ln>
                <a:solidFill>
                  <a:srgbClr val="000066"/>
                </a:solidFill>
                <a:effectLst/>
                <a:uLnTx/>
                <a:uFillTx/>
                <a:latin typeface="+mn-lt"/>
                <a:ea typeface="+mn-ea"/>
                <a:cs typeface="+mn-cs"/>
              </a:rPr>
              <a:t>Work Progress Update</a:t>
            </a: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2000" b="0" i="0" u="none" strike="noStrike" kern="0" cap="none" spc="0" normalizeH="0" baseline="0" noProof="0" dirty="0" smtClean="0">
                <a:ln>
                  <a:noFill/>
                </a:ln>
                <a:solidFill>
                  <a:srgbClr val="480024"/>
                </a:solidFill>
                <a:effectLst/>
                <a:uLnTx/>
                <a:uFillTx/>
                <a:latin typeface="+mn-lt"/>
              </a:rPr>
              <a:t>Status Report in Honolulu:</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1600" b="0" i="0" u="none" strike="noStrike" kern="0" cap="none" spc="0" normalizeH="0" baseline="0" noProof="0" dirty="0" smtClean="0">
                <a:ln>
                  <a:noFill/>
                </a:ln>
                <a:solidFill>
                  <a:srgbClr val="0B2200"/>
                </a:solidFill>
                <a:effectLst/>
                <a:uLnTx/>
                <a:uFillTx/>
                <a:latin typeface="+mn-lt"/>
              </a:rPr>
              <a:t>OMA-BOARD-2011-0017R01-INP_BOD_Cloud_Report</a:t>
            </a:r>
          </a:p>
          <a:p>
            <a:pPr marL="569913" lvl="2" indent="-114300" defTabSz="1584325">
              <a:lnSpc>
                <a:spcPct val="100000"/>
              </a:lnSpc>
              <a:spcBef>
                <a:spcPct val="25000"/>
              </a:spcBef>
              <a:buClr>
                <a:schemeClr val="tx1"/>
              </a:buClr>
              <a:buSzPct val="80000"/>
              <a:buFontTx/>
              <a:buChar char="•"/>
            </a:pPr>
            <a:r>
              <a:rPr lang="en-US" sz="1600" kern="0" dirty="0" smtClean="0">
                <a:solidFill>
                  <a:srgbClr val="0B2200"/>
                </a:solidFill>
                <a:latin typeface="+mn-lt"/>
              </a:rPr>
              <a:t>OMA-BOD-SPC-2011-0008-INP_CCTF_Update</a:t>
            </a:r>
            <a:endParaRPr kumimoji="0" lang="en-US" sz="1600" b="0" i="0" u="none" strike="noStrike" kern="0" cap="none" spc="0" normalizeH="0" baseline="0" noProof="0" dirty="0" smtClean="0">
              <a:ln>
                <a:noFill/>
              </a:ln>
              <a:solidFill>
                <a:srgbClr val="0B2200"/>
              </a:solidFill>
              <a:effectLst/>
              <a:uLnTx/>
              <a:uFillTx/>
              <a:latin typeface="+mn-lt"/>
            </a:endParaRP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2000" b="0" i="0" u="none" strike="noStrike" kern="0" cap="none" spc="0" normalizeH="0" baseline="0" noProof="0" dirty="0" smtClean="0">
                <a:ln>
                  <a:noFill/>
                </a:ln>
                <a:solidFill>
                  <a:srgbClr val="480024"/>
                </a:solidFill>
                <a:effectLst/>
                <a:uLnTx/>
                <a:uFillTx/>
                <a:latin typeface="+mn-lt"/>
              </a:rPr>
              <a:t>3 Action Items given to ARC, CD and DM</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1600" b="0" i="0" u="none" strike="noStrike" kern="0" cap="none" spc="0" normalizeH="0" baseline="0" noProof="0" dirty="0" smtClean="0">
                <a:ln>
                  <a:noFill/>
                </a:ln>
                <a:solidFill>
                  <a:srgbClr val="0B2200"/>
                </a:solidFill>
                <a:effectLst/>
                <a:uLnTx/>
                <a:uFillTx/>
                <a:latin typeface="+mn-lt"/>
              </a:rPr>
              <a:t>CD completed its AI successfully</a:t>
            </a:r>
          </a:p>
          <a:p>
            <a:pPr marL="341313" marR="0" lvl="1" indent="-115888"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2000" b="0" i="0" u="none" strike="noStrike" kern="0" cap="none" spc="0" normalizeH="0" baseline="0" noProof="0" dirty="0" smtClean="0">
                <a:ln>
                  <a:noFill/>
                </a:ln>
                <a:solidFill>
                  <a:srgbClr val="480024"/>
                </a:solidFill>
                <a:effectLst/>
                <a:uLnTx/>
                <a:uFillTx/>
                <a:latin typeface="+mn-lt"/>
              </a:rPr>
              <a:t>White Paper 1.0 is completed in Sorrento</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sz="1600" b="0" i="0" u="none" strike="noStrike" kern="0" cap="none" spc="0" normalizeH="0" baseline="0" noProof="0" dirty="0" smtClean="0">
                <a:ln>
                  <a:noFill/>
                </a:ln>
                <a:solidFill>
                  <a:srgbClr val="0B2200"/>
                </a:solidFill>
                <a:effectLst/>
                <a:uLnTx/>
                <a:uFillTx/>
                <a:latin typeface="+mn-lt"/>
              </a:rPr>
              <a:t>Limited Scope Only</a:t>
            </a:r>
          </a:p>
          <a:p>
            <a:pPr marL="569913" marR="0" lvl="2" indent="-114300" algn="l" defTabSz="1584325" rtl="0" eaLnBrk="0" fontAlgn="base" latinLnBrk="0" hangingPunct="0">
              <a:lnSpc>
                <a:spcPct val="100000"/>
              </a:lnSpc>
              <a:spcBef>
                <a:spcPct val="25000"/>
              </a:spcBef>
              <a:spcAft>
                <a:spcPct val="0"/>
              </a:spcAft>
              <a:buClr>
                <a:schemeClr val="tx1"/>
              </a:buClr>
              <a:buSzPct val="80000"/>
              <a:buFontTx/>
              <a:buChar char="•"/>
              <a:tabLst/>
              <a:defRPr/>
            </a:pPr>
            <a:r>
              <a:rPr lang="en-US" sz="1600" kern="0" dirty="0" smtClean="0">
                <a:solidFill>
                  <a:srgbClr val="0B2200"/>
                </a:solidFill>
                <a:latin typeface="+mn-lt"/>
              </a:rPr>
              <a:t>Possible Extension to White Paper 2.0 with full scope in the future subject to Board decision</a:t>
            </a:r>
            <a:endParaRPr kumimoji="0" lang="en-US" sz="1600" b="0" i="0" u="none" strike="noStrike" kern="0" cap="none" spc="0" normalizeH="0" baseline="0" noProof="0" dirty="0" smtClean="0">
              <a:ln>
                <a:noFill/>
              </a:ln>
              <a:solidFill>
                <a:srgbClr val="0B2200"/>
              </a:solidFill>
              <a:effectLst/>
              <a:uLnTx/>
              <a:uFillTx/>
              <a:latin typeface="+mn-lt"/>
            </a:endParaRPr>
          </a:p>
        </p:txBody>
      </p:sp>
      <p:sp>
        <p:nvSpPr>
          <p:cNvPr id="14" name="Line 14"/>
          <p:cNvSpPr>
            <a:spLocks noChangeShapeType="1"/>
          </p:cNvSpPr>
          <p:nvPr/>
        </p:nvSpPr>
        <p:spPr bwMode="auto">
          <a:xfrm rot="5400000">
            <a:off x="4645026" y="198438"/>
            <a:ext cx="0" cy="8759825"/>
          </a:xfrm>
          <a:prstGeom prst="line">
            <a:avLst/>
          </a:prstGeom>
          <a:noFill/>
          <a:ln w="38100" cmpd="dbl">
            <a:solidFill>
              <a:schemeClr val="tx2"/>
            </a:solidFill>
            <a:round/>
            <a:headEnd/>
            <a:tailEnd/>
          </a:ln>
        </p:spPr>
        <p:txBody>
          <a:bodyPr wrap="none" lIns="91435" tIns="45718" rIns="91435" bIns="45718" anchor="ctr"/>
          <a:lstStyle/>
          <a:p>
            <a:endParaRPr lang="en-US"/>
          </a:p>
        </p:txBody>
      </p:sp>
      <p:sp>
        <p:nvSpPr>
          <p:cNvPr id="15" name="Line 12"/>
          <p:cNvSpPr>
            <a:spLocks noChangeShapeType="1"/>
          </p:cNvSpPr>
          <p:nvPr/>
        </p:nvSpPr>
        <p:spPr bwMode="auto">
          <a:xfrm flipH="1">
            <a:off x="4681538" y="996950"/>
            <a:ext cx="0" cy="5562600"/>
          </a:xfrm>
          <a:prstGeom prst="line">
            <a:avLst/>
          </a:prstGeom>
          <a:noFill/>
          <a:ln w="38100" cmpd="dbl">
            <a:solidFill>
              <a:schemeClr val="tx2"/>
            </a:solidFill>
            <a:round/>
            <a:headEnd/>
            <a:tailEnd/>
          </a:ln>
        </p:spPr>
        <p:txBody>
          <a:bodyPr wrap="none" lIns="91435" tIns="45718" rIns="91435" bIns="45718" anchor="ctr"/>
          <a:lstStyle/>
          <a:p>
            <a:endParaRPr lang="en-US"/>
          </a:p>
        </p:txBody>
      </p:sp>
      <p:sp>
        <p:nvSpPr>
          <p:cNvPr id="16" name="Rectangle 4"/>
          <p:cNvSpPr txBox="1">
            <a:spLocks noChangeArrowheads="1"/>
          </p:cNvSpPr>
          <p:nvPr/>
        </p:nvSpPr>
        <p:spPr bwMode="auto">
          <a:xfrm>
            <a:off x="185738" y="4654550"/>
            <a:ext cx="4495800" cy="1752600"/>
          </a:xfrm>
          <a:prstGeom prst="rect">
            <a:avLst/>
          </a:prstGeom>
          <a:noFill/>
          <a:ln w="12700">
            <a:noFill/>
            <a:miter lim="800000"/>
            <a:headEnd/>
            <a:tailEnd/>
          </a:ln>
        </p:spPr>
        <p:txBody>
          <a:bodyPr lIns="90488" tIns="44450" rIns="90488" bIns="44450"/>
          <a:lstStyle/>
          <a:p>
            <a:pPr marL="111125" indent="-111125" defTabSz="1584325">
              <a:spcBef>
                <a:spcPct val="25000"/>
              </a:spcBef>
              <a:buClr>
                <a:schemeClr val="tx1"/>
              </a:buClr>
              <a:buSzPct val="80000"/>
              <a:buFontTx/>
              <a:buChar char="•"/>
              <a:defRPr/>
            </a:pPr>
            <a:r>
              <a:rPr lang="en-US" sz="2400" kern="0" dirty="0">
                <a:solidFill>
                  <a:srgbClr val="000066"/>
                </a:solidFill>
                <a:latin typeface="+mn-lt"/>
                <a:cs typeface="Arial" charset="0"/>
              </a:rPr>
              <a:t>White Paper Limited Scope</a:t>
            </a:r>
          </a:p>
          <a:p>
            <a:pPr marL="341313" lvl="1" indent="-115888" defTabSz="1584325">
              <a:spcBef>
                <a:spcPct val="25000"/>
              </a:spcBef>
              <a:buClr>
                <a:schemeClr val="tx1"/>
              </a:buClr>
              <a:buSzPct val="80000"/>
              <a:buFontTx/>
              <a:buChar char="•"/>
              <a:defRPr/>
            </a:pPr>
            <a:r>
              <a:rPr lang="en-US" sz="1800" kern="0" dirty="0">
                <a:solidFill>
                  <a:srgbClr val="480024"/>
                </a:solidFill>
                <a:latin typeface="+mn-lt"/>
                <a:cs typeface="Arial" charset="0"/>
              </a:rPr>
              <a:t>Scope, Introduction and Landscaping of Cloud Computing Standards</a:t>
            </a:r>
          </a:p>
          <a:p>
            <a:pPr marL="341313" lvl="1" indent="-115888" defTabSz="1584325">
              <a:spcBef>
                <a:spcPct val="25000"/>
              </a:spcBef>
              <a:buClr>
                <a:schemeClr val="tx1"/>
              </a:buClr>
              <a:buSzPct val="80000"/>
              <a:buFontTx/>
              <a:buChar char="•"/>
              <a:defRPr/>
            </a:pPr>
            <a:r>
              <a:rPr lang="en-US" sz="1800" kern="0" dirty="0">
                <a:solidFill>
                  <a:srgbClr val="480024"/>
                </a:solidFill>
                <a:latin typeface="+mn-lt"/>
                <a:cs typeface="Arial" charset="0"/>
              </a:rPr>
              <a:t>Gap Analysis on Charging, Security, Access to Content, </a:t>
            </a:r>
            <a:r>
              <a:rPr lang="en-US" sz="1800" kern="0" dirty="0" smtClean="0">
                <a:solidFill>
                  <a:srgbClr val="480024"/>
                </a:solidFill>
                <a:latin typeface="+mn-lt"/>
                <a:cs typeface="Arial" charset="0"/>
              </a:rPr>
              <a:t>Network API, Widget </a:t>
            </a:r>
            <a:r>
              <a:rPr lang="en-US" sz="1800" kern="0" dirty="0">
                <a:solidFill>
                  <a:srgbClr val="480024"/>
                </a:solidFill>
                <a:latin typeface="+mn-lt"/>
                <a:cs typeface="Arial" charset="0"/>
              </a:rPr>
              <a:t>and Web </a:t>
            </a:r>
            <a:r>
              <a:rPr lang="en-US" sz="1600" kern="0" dirty="0">
                <a:solidFill>
                  <a:srgbClr val="480024"/>
                </a:solidFill>
                <a:latin typeface="+mn-lt"/>
                <a:cs typeface="Arial" charset="0"/>
              </a:rPr>
              <a:t>Runtime</a:t>
            </a:r>
          </a:p>
          <a:p>
            <a:pPr marL="341313" lvl="1" indent="-115888" defTabSz="1584325">
              <a:spcBef>
                <a:spcPct val="25000"/>
              </a:spcBef>
              <a:buClr>
                <a:schemeClr val="tx1"/>
              </a:buClr>
              <a:buSzPct val="80000"/>
              <a:buFontTx/>
              <a:buChar char="•"/>
              <a:defRPr/>
            </a:pPr>
            <a:r>
              <a:rPr lang="en-US" sz="1800" kern="0" dirty="0">
                <a:solidFill>
                  <a:srgbClr val="480024"/>
                </a:solidFill>
                <a:latin typeface="+mn-lt"/>
                <a:cs typeface="Arial" charset="0"/>
              </a:rPr>
              <a:t>Related Recommendations</a:t>
            </a:r>
          </a:p>
        </p:txBody>
      </p:sp>
      <p:sp>
        <p:nvSpPr>
          <p:cNvPr id="17" name="Rectangle 4"/>
          <p:cNvSpPr txBox="1">
            <a:spLocks noChangeArrowheads="1"/>
          </p:cNvSpPr>
          <p:nvPr/>
        </p:nvSpPr>
        <p:spPr bwMode="auto">
          <a:xfrm>
            <a:off x="4681538" y="4654550"/>
            <a:ext cx="4495800" cy="1752600"/>
          </a:xfrm>
          <a:prstGeom prst="rect">
            <a:avLst/>
          </a:prstGeom>
          <a:noFill/>
          <a:ln w="12700">
            <a:noFill/>
            <a:miter lim="800000"/>
            <a:headEnd/>
            <a:tailEnd/>
          </a:ln>
        </p:spPr>
        <p:txBody>
          <a:bodyPr lIns="90488" tIns="44450" rIns="90488" bIns="44450"/>
          <a:lstStyle/>
          <a:p>
            <a:pPr marL="111125" indent="-111125" defTabSz="1584325">
              <a:spcBef>
                <a:spcPct val="25000"/>
              </a:spcBef>
              <a:buClr>
                <a:schemeClr val="tx1"/>
              </a:buClr>
              <a:buSzPct val="80000"/>
              <a:buFontTx/>
              <a:buChar char="•"/>
              <a:defRPr/>
            </a:pPr>
            <a:r>
              <a:rPr lang="en-US" sz="2400" kern="0" dirty="0" smtClean="0">
                <a:solidFill>
                  <a:srgbClr val="000066"/>
                </a:solidFill>
                <a:latin typeface="+mn-lt"/>
                <a:cs typeface="Arial" charset="0"/>
              </a:rPr>
              <a:t>Possible White </a:t>
            </a:r>
            <a:r>
              <a:rPr lang="en-US" sz="2400" kern="0" dirty="0">
                <a:solidFill>
                  <a:srgbClr val="000066"/>
                </a:solidFill>
                <a:latin typeface="+mn-lt"/>
                <a:cs typeface="Arial" charset="0"/>
              </a:rPr>
              <a:t>Paper </a:t>
            </a:r>
            <a:r>
              <a:rPr lang="en-US" sz="2400" kern="0" dirty="0" smtClean="0">
                <a:solidFill>
                  <a:srgbClr val="000066"/>
                </a:solidFill>
                <a:latin typeface="+mn-lt"/>
                <a:cs typeface="Arial" charset="0"/>
              </a:rPr>
              <a:t>2.0 May Cover</a:t>
            </a:r>
            <a:endParaRPr lang="en-US" sz="2400" kern="0" dirty="0">
              <a:solidFill>
                <a:srgbClr val="000066"/>
              </a:solidFill>
              <a:latin typeface="+mn-lt"/>
              <a:cs typeface="Arial" charset="0"/>
            </a:endParaRPr>
          </a:p>
          <a:p>
            <a:pPr marL="341313" lvl="1" indent="-115888" defTabSz="1584325">
              <a:spcBef>
                <a:spcPct val="25000"/>
              </a:spcBef>
              <a:buClr>
                <a:schemeClr val="tx1"/>
              </a:buClr>
              <a:buSzPct val="80000"/>
              <a:buFontTx/>
              <a:buChar char="•"/>
              <a:defRPr/>
            </a:pPr>
            <a:r>
              <a:rPr lang="en-US" kern="0" dirty="0" smtClean="0">
                <a:solidFill>
                  <a:srgbClr val="480024"/>
                </a:solidFill>
                <a:latin typeface="+mn-lt"/>
                <a:cs typeface="Arial" charset="0"/>
              </a:rPr>
              <a:t>Person-to-Person Communication</a:t>
            </a:r>
          </a:p>
          <a:p>
            <a:pPr marL="341313" lvl="1" indent="-115888" defTabSz="1584325">
              <a:spcBef>
                <a:spcPct val="25000"/>
              </a:spcBef>
              <a:buClr>
                <a:schemeClr val="tx1"/>
              </a:buClr>
              <a:buSzPct val="80000"/>
              <a:buFontTx/>
              <a:buChar char="•"/>
              <a:defRPr/>
            </a:pPr>
            <a:r>
              <a:rPr lang="en-US" kern="0" dirty="0" smtClean="0">
                <a:solidFill>
                  <a:srgbClr val="480024"/>
                </a:solidFill>
                <a:latin typeface="+mn-lt"/>
                <a:cs typeface="Arial" charset="0"/>
              </a:rPr>
              <a:t>Service Customization</a:t>
            </a:r>
            <a:endParaRPr lang="en-US" kern="0" dirty="0">
              <a:solidFill>
                <a:srgbClr val="480024"/>
              </a:solidFill>
              <a:latin typeface="+mn-lt"/>
              <a:cs typeface="Arial" charset="0"/>
            </a:endParaRPr>
          </a:p>
          <a:p>
            <a:pPr marL="341313" lvl="1" indent="-115888" defTabSz="1584325">
              <a:spcBef>
                <a:spcPct val="25000"/>
              </a:spcBef>
              <a:buClr>
                <a:schemeClr val="tx1"/>
              </a:buClr>
              <a:buSzPct val="80000"/>
              <a:buFontTx/>
              <a:buChar char="•"/>
              <a:defRPr/>
            </a:pPr>
            <a:r>
              <a:rPr lang="en-US" kern="0" dirty="0">
                <a:solidFill>
                  <a:srgbClr val="480024"/>
                </a:solidFill>
                <a:latin typeface="+mn-lt"/>
                <a:cs typeface="Arial" charset="0"/>
              </a:rPr>
              <a:t>End-to-end </a:t>
            </a:r>
            <a:r>
              <a:rPr lang="en-US" kern="0" dirty="0" smtClean="0">
                <a:solidFill>
                  <a:srgbClr val="480024"/>
                </a:solidFill>
                <a:latin typeface="+mn-lt"/>
                <a:cs typeface="Arial" charset="0"/>
              </a:rPr>
              <a:t>Efficiency</a:t>
            </a:r>
            <a:endParaRPr lang="en-US" kern="0" dirty="0">
              <a:solidFill>
                <a:srgbClr val="480024"/>
              </a:solidFill>
              <a:latin typeface="+mn-lt"/>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Cloud Computing in OMA</a:t>
            </a:r>
          </a:p>
        </p:txBody>
      </p:sp>
      <p:sp>
        <p:nvSpPr>
          <p:cNvPr id="5" name="Rectangle 2"/>
          <p:cNvSpPr>
            <a:spLocks noChangeArrowheads="1"/>
          </p:cNvSpPr>
          <p:nvPr/>
        </p:nvSpPr>
        <p:spPr bwMode="auto">
          <a:xfrm>
            <a:off x="0" y="768350"/>
            <a:ext cx="9363075" cy="5562600"/>
          </a:xfrm>
          <a:prstGeom prst="rect">
            <a:avLst/>
          </a:prstGeom>
          <a:noFill/>
          <a:ln w="9525">
            <a:noFill/>
            <a:miter lim="800000"/>
            <a:headEnd/>
            <a:tailEnd/>
          </a:ln>
        </p:spPr>
        <p:txBody>
          <a:bodyPr lIns="78098" tIns="39057" rIns="78098" bIns="39057"/>
          <a:lstStyle/>
          <a:p>
            <a:pPr marL="495300" indent="-495300" defTabSz="784225" eaLnBrk="1" hangingPunct="1">
              <a:lnSpc>
                <a:spcPct val="100000"/>
              </a:lnSpc>
              <a:spcBef>
                <a:spcPct val="25000"/>
              </a:spcBef>
              <a:spcAft>
                <a:spcPct val="30000"/>
              </a:spcAft>
              <a:buClr>
                <a:schemeClr val="tx1"/>
              </a:buClr>
              <a:buSzPct val="80000"/>
            </a:pPr>
            <a:endParaRPr lang="en-US" altLang="zh-CN" sz="2400">
              <a:solidFill>
                <a:srgbClr val="000066"/>
              </a:solidFill>
              <a:latin typeface="Arial Narrow" pitchFamily="34" charset="0"/>
              <a:ea typeface="宋体" pitchFamily="2" charset="-122"/>
            </a:endParaRPr>
          </a:p>
          <a:p>
            <a:pPr marL="495300" indent="-495300" defTabSz="784225" eaLnBrk="1" hangingPunct="1">
              <a:lnSpc>
                <a:spcPct val="100000"/>
              </a:lnSpc>
              <a:spcBef>
                <a:spcPct val="25000"/>
              </a:spcBef>
              <a:spcAft>
                <a:spcPct val="30000"/>
              </a:spcAft>
              <a:buClr>
                <a:schemeClr val="tx1"/>
              </a:buClr>
              <a:buSzPct val="80000"/>
            </a:pPr>
            <a:r>
              <a:rPr lang="en-US" altLang="zh-CN" sz="2800">
                <a:solidFill>
                  <a:srgbClr val="0B52FC"/>
                </a:solidFill>
                <a:latin typeface="Arial Narrow" pitchFamily="34" charset="0"/>
                <a:ea typeface="宋体" pitchFamily="2" charset="-122"/>
              </a:rPr>
              <a:t>BOD Cloud Task Force targeted to produce a </a:t>
            </a:r>
            <a:r>
              <a:rPr lang="en-US" altLang="zh-CN" sz="2800" b="1">
                <a:solidFill>
                  <a:srgbClr val="0B52FC"/>
                </a:solidFill>
                <a:latin typeface="Arial Narrow" pitchFamily="34" charset="0"/>
                <a:ea typeface="宋体" pitchFamily="2" charset="-122"/>
              </a:rPr>
              <a:t>White Paper</a:t>
            </a:r>
            <a:r>
              <a:rPr lang="en-US" altLang="zh-CN" sz="2800">
                <a:solidFill>
                  <a:srgbClr val="0B52FC"/>
                </a:solidFill>
                <a:latin typeface="Arial Narrow" pitchFamily="34" charset="0"/>
                <a:ea typeface="宋体" pitchFamily="2" charset="-122"/>
              </a:rPr>
              <a:t> to define if and how OMA enablers need to be modified to be useful in the Cloud Computing environment. </a:t>
            </a:r>
          </a:p>
          <a:p>
            <a:pPr marL="495300" indent="-495300" defTabSz="784225" eaLnBrk="1" hangingPunct="1">
              <a:lnSpc>
                <a:spcPct val="100000"/>
              </a:lnSpc>
              <a:spcBef>
                <a:spcPct val="25000"/>
              </a:spcBef>
              <a:spcAft>
                <a:spcPct val="30000"/>
              </a:spcAft>
              <a:buClr>
                <a:schemeClr val="tx1"/>
              </a:buClr>
              <a:buSzPct val="80000"/>
            </a:pPr>
            <a:r>
              <a:rPr lang="en-US" altLang="zh-CN" sz="2400">
                <a:solidFill>
                  <a:srgbClr val="330066"/>
                </a:solidFill>
                <a:latin typeface="Arial Narrow" pitchFamily="34" charset="0"/>
                <a:ea typeface="宋体" pitchFamily="2" charset="-122"/>
              </a:rPr>
              <a:t>Therefore the scope of the WP is to:</a:t>
            </a: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altLang="zh-CN" sz="2400">
                <a:solidFill>
                  <a:srgbClr val="330066"/>
                </a:solidFill>
                <a:latin typeface="Arial Narrow" pitchFamily="34" charset="0"/>
                <a:ea typeface="宋体" pitchFamily="2" charset="-122"/>
              </a:rPr>
              <a:t>analyze how well the current mobile communication Enablers developed by OMA support the changes needed for mobile services in Cloud Computing, or new functions required for new OMA Enablers.</a:t>
            </a: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altLang="zh-CN" sz="2400">
                <a:solidFill>
                  <a:srgbClr val="330066"/>
                </a:solidFill>
                <a:latin typeface="Arial Narrow" pitchFamily="34" charset="0"/>
                <a:ea typeface="宋体" pitchFamily="2" charset="-122"/>
              </a:rPr>
              <a:t>identify the gaps between current OMA Enablers and the needed support for the Cloud Computing,</a:t>
            </a: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altLang="zh-CN" sz="2400">
                <a:solidFill>
                  <a:srgbClr val="330066"/>
                </a:solidFill>
                <a:latin typeface="Arial Narrow" pitchFamily="34" charset="0"/>
                <a:ea typeface="宋体" pitchFamily="2" charset="-122"/>
              </a:rPr>
              <a:t>Define some recommendations to be approved by the Board about  the future work in OMA in order to bridge the gaps.</a:t>
            </a:r>
          </a:p>
          <a:p>
            <a:pPr marL="876300" lvl="1" indent="-419100" defTabSz="784225" eaLnBrk="1" hangingPunct="1">
              <a:lnSpc>
                <a:spcPct val="100000"/>
              </a:lnSpc>
              <a:spcBef>
                <a:spcPct val="25000"/>
              </a:spcBef>
              <a:spcAft>
                <a:spcPct val="30000"/>
              </a:spcAft>
              <a:buClr>
                <a:schemeClr val="tx1"/>
              </a:buClr>
              <a:buSzPct val="80000"/>
              <a:buFontTx/>
              <a:buAutoNum type="alphaLcPeriod"/>
            </a:pPr>
            <a:endParaRPr lang="en-US" altLang="zh-CN" sz="1800">
              <a:solidFill>
                <a:srgbClr val="330066"/>
              </a:solidFill>
              <a:latin typeface="Arial Narrow" pitchFamily="34" charset="0"/>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pPr>
            <a:endParaRPr lang="en-US" altLang="zh-CN" sz="1800">
              <a:solidFill>
                <a:srgbClr val="480024"/>
              </a:solidFill>
              <a:latin typeface="Arial Narrow" pitchFamily="34" charset="0"/>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Work Completed</a:t>
            </a:r>
          </a:p>
        </p:txBody>
      </p:sp>
      <p:sp>
        <p:nvSpPr>
          <p:cNvPr id="5123"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pPr>
            <a:endParaRPr lang="en-US" altLang="zh-CN" sz="1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endParaRPr lang="en-US" altLang="zh-CN" sz="2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r>
              <a:rPr lang="en-US" altLang="zh-CN" sz="2800" dirty="0">
                <a:solidFill>
                  <a:srgbClr val="330066"/>
                </a:solidFill>
                <a:latin typeface="Arial Narrow" pitchFamily="34" charset="0"/>
                <a:ea typeface="宋体" pitchFamily="2" charset="-122"/>
              </a:rPr>
              <a:t>(</a:t>
            </a:r>
            <a:r>
              <a:rPr lang="it-IT" sz="2800" dirty="0">
                <a:solidFill>
                  <a:srgbClr val="330066"/>
                </a:solidFill>
                <a:latin typeface="Arial Narrow" pitchFamily="34" charset="0"/>
                <a:hlinkClick r:id="rId2"/>
              </a:rPr>
              <a:t>http://</a:t>
            </a:r>
            <a:r>
              <a:rPr lang="it-IT" sz="2800" dirty="0" smtClean="0">
                <a:solidFill>
                  <a:srgbClr val="330066"/>
                </a:solidFill>
                <a:latin typeface="Arial Narrow" pitchFamily="34" charset="0"/>
                <a:hlinkClick r:id="rId2"/>
              </a:rPr>
              <a:t>member.openmobilealliance.org/ftp/PD/OMA-WP-Cloud_Computing-20110413-D.zip</a:t>
            </a:r>
            <a:r>
              <a:rPr lang="it-IT" sz="2800" dirty="0">
                <a:solidFill>
                  <a:srgbClr val="330066"/>
                </a:solidFill>
                <a:latin typeface="Arial Narrow" pitchFamily="34" charset="0"/>
              </a:rPr>
              <a:t>)</a:t>
            </a:r>
            <a:r>
              <a:rPr lang="en-US" altLang="zh-CN" sz="2800" dirty="0">
                <a:solidFill>
                  <a:srgbClr val="330066"/>
                </a:solidFill>
                <a:latin typeface="Arial Narrow" pitchFamily="34" charset="0"/>
                <a:ea typeface="宋体" pitchFamily="2" charset="-122"/>
              </a:rPr>
              <a:t>:</a:t>
            </a:r>
            <a:endParaRPr lang="en-US" altLang="zh-CN" sz="3200" dirty="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pPr>
            <a:r>
              <a:rPr lang="en-US" altLang="zh-CN" sz="2800" dirty="0">
                <a:solidFill>
                  <a:srgbClr val="330066"/>
                </a:solidFill>
                <a:latin typeface="Arial Narrow" pitchFamily="34" charset="0"/>
                <a:ea typeface="宋体" pitchFamily="2" charset="-122"/>
              </a:rPr>
              <a:t>Scope, Introduction, and Landscaping of Cloud Computing Standards </a:t>
            </a:r>
          </a:p>
          <a:p>
            <a:pPr marL="495300" lvl="1" indent="-495300" defTabSz="784225">
              <a:spcBef>
                <a:spcPct val="25000"/>
              </a:spcBef>
              <a:spcAft>
                <a:spcPct val="30000"/>
              </a:spcAft>
              <a:buClr>
                <a:schemeClr val="tx1"/>
              </a:buClr>
              <a:buSzPct val="80000"/>
              <a:buFont typeface="Arial" pitchFamily="34" charset="0"/>
              <a:buChar char="•"/>
            </a:pPr>
            <a:r>
              <a:rPr lang="en-US" altLang="zh-CN" sz="2800" dirty="0">
                <a:solidFill>
                  <a:srgbClr val="330066"/>
                </a:solidFill>
                <a:latin typeface="Arial Narrow" pitchFamily="34" charset="0"/>
                <a:ea typeface="宋体" pitchFamily="2" charset="-122"/>
              </a:rPr>
              <a:t>Gap Analysis on Charging, Security, Access to Content, </a:t>
            </a:r>
            <a:r>
              <a:rPr lang="en-US" altLang="zh-CN" sz="2800" dirty="0" smtClean="0">
                <a:solidFill>
                  <a:srgbClr val="330066"/>
                </a:solidFill>
                <a:latin typeface="Arial Narrow" pitchFamily="34" charset="0"/>
                <a:ea typeface="宋体" pitchFamily="2" charset="-122"/>
              </a:rPr>
              <a:t>Network API, Widget </a:t>
            </a:r>
            <a:r>
              <a:rPr lang="en-US" altLang="zh-CN" sz="2800" dirty="0">
                <a:solidFill>
                  <a:srgbClr val="330066"/>
                </a:solidFill>
                <a:latin typeface="Arial Narrow" pitchFamily="34" charset="0"/>
                <a:ea typeface="宋体" pitchFamily="2" charset="-122"/>
              </a:rPr>
              <a:t>and Web Runtime</a:t>
            </a:r>
          </a:p>
          <a:p>
            <a:pPr marL="495300" lvl="1" indent="-495300" defTabSz="784225">
              <a:spcBef>
                <a:spcPct val="25000"/>
              </a:spcBef>
              <a:spcAft>
                <a:spcPct val="30000"/>
              </a:spcAft>
              <a:buClr>
                <a:schemeClr val="tx1"/>
              </a:buClr>
              <a:buSzPct val="80000"/>
              <a:buFont typeface="Arial" pitchFamily="34" charset="0"/>
              <a:buChar char="•"/>
            </a:pPr>
            <a:r>
              <a:rPr lang="en-US" altLang="zh-CN" sz="2800" dirty="0">
                <a:solidFill>
                  <a:srgbClr val="330066"/>
                </a:solidFill>
                <a:latin typeface="Arial Narrow" pitchFamily="34" charset="0"/>
                <a:ea typeface="宋体" pitchFamily="2" charset="-122"/>
              </a:rPr>
              <a:t>Related Recommendations</a:t>
            </a:r>
          </a:p>
        </p:txBody>
      </p:sp>
      <p:grpSp>
        <p:nvGrpSpPr>
          <p:cNvPr id="2" name="TextBox 4"/>
          <p:cNvGrpSpPr>
            <a:grpSpLocks/>
          </p:cNvGrpSpPr>
          <p:nvPr/>
        </p:nvGrpSpPr>
        <p:grpSpPr bwMode="auto">
          <a:xfrm>
            <a:off x="0" y="1073150"/>
            <a:ext cx="3124200" cy="762000"/>
            <a:chOff x="591" y="3732"/>
            <a:chExt cx="5284" cy="688"/>
          </a:xfrm>
        </p:grpSpPr>
        <p:pic>
          <p:nvPicPr>
            <p:cNvPr id="5126" name="TextBox 4"/>
            <p:cNvPicPr>
              <a:picLocks noChangeArrowheads="1"/>
            </p:cNvPicPr>
            <p:nvPr/>
          </p:nvPicPr>
          <p:blipFill>
            <a:blip r:embed="rId3" cstate="print"/>
            <a:srcRect/>
            <a:stretch>
              <a:fillRect/>
            </a:stretch>
          </p:blipFill>
          <p:spPr bwMode="auto">
            <a:xfrm>
              <a:off x="591" y="3732"/>
              <a:ext cx="5284" cy="688"/>
            </a:xfrm>
            <a:prstGeom prst="rect">
              <a:avLst/>
            </a:prstGeom>
            <a:noFill/>
            <a:ln w="9525">
              <a:noFill/>
              <a:miter lim="800000"/>
              <a:headEnd/>
              <a:tailEnd/>
            </a:ln>
          </p:spPr>
        </p:pic>
        <p:sp>
          <p:nvSpPr>
            <p:cNvPr id="7" name="Text Box 6"/>
            <p:cNvSpPr txBox="1">
              <a:spLocks noChangeArrowheads="1"/>
            </p:cNvSpPr>
            <p:nvPr/>
          </p:nvSpPr>
          <p:spPr bwMode="auto">
            <a:xfrm>
              <a:off x="631" y="3882"/>
              <a:ext cx="5209" cy="398"/>
            </a:xfrm>
            <a:prstGeom prst="rect">
              <a:avLst/>
            </a:prstGeom>
            <a:noFill/>
            <a:ln w="9525">
              <a:noFill/>
              <a:miter lim="800000"/>
              <a:headEnd/>
              <a:tailEnd/>
            </a:ln>
          </p:spPr>
          <p:txBody>
            <a:bodyPr lIns="93587" tIns="46794" rIns="93587" bIns="46794" anchor="ctr">
              <a:spAutoFit/>
            </a:bodyPr>
            <a:lstStyle/>
            <a:p>
              <a:pPr algn="ctr" defTabSz="842963">
                <a:defRPr/>
              </a:pPr>
              <a:r>
                <a:rPr lang="en-US" sz="2500" dirty="0">
                  <a:solidFill>
                    <a:srgbClr val="FFFFFF"/>
                  </a:solidFill>
                  <a:effectLst>
                    <a:outerShdw blurRad="38100" dist="38100" dir="2700000" algn="tl">
                      <a:srgbClr val="C0C0C0"/>
                    </a:outerShdw>
                  </a:effectLst>
                  <a:latin typeface="Neo Sans Intel" pitchFamily="34" charset="0"/>
                </a:rPr>
                <a:t>Work </a:t>
              </a:r>
              <a:r>
                <a:rPr lang="en-US" sz="2500" dirty="0" smtClean="0">
                  <a:solidFill>
                    <a:srgbClr val="FFFFFF"/>
                  </a:solidFill>
                  <a:effectLst>
                    <a:outerShdw blurRad="38100" dist="38100" dir="2700000" algn="tl">
                      <a:srgbClr val="C0C0C0"/>
                    </a:outerShdw>
                  </a:effectLst>
                  <a:latin typeface="Neo Sans Intel" pitchFamily="34" charset="0"/>
                </a:rPr>
                <a:t>Completed</a:t>
              </a:r>
              <a:endParaRPr lang="en-US" sz="2500" dirty="0">
                <a:solidFill>
                  <a:srgbClr val="FFFFFF"/>
                </a:solidFill>
                <a:effectLst>
                  <a:outerShdw blurRad="38100" dist="38100" dir="2700000" algn="tl">
                    <a:srgbClr val="C0C0C0"/>
                  </a:outerShdw>
                </a:effectLst>
                <a:latin typeface="Neo Sans Intel" pitchFamily="34" charset="0"/>
              </a:endParaRPr>
            </a:p>
          </p:txBody>
        </p:sp>
      </p:grpSp>
      <p:pic>
        <p:nvPicPr>
          <p:cNvPr id="5125" name="Picture 10" descr="MC900098039[1]"/>
          <p:cNvPicPr>
            <a:picLocks noChangeAspect="1" noChangeArrowheads="1"/>
          </p:cNvPicPr>
          <p:nvPr/>
        </p:nvPicPr>
        <p:blipFill>
          <a:blip r:embed="rId4" cstate="print"/>
          <a:srcRect/>
          <a:stretch>
            <a:fillRect/>
          </a:stretch>
        </p:blipFill>
        <p:spPr bwMode="auto">
          <a:xfrm>
            <a:off x="7805738" y="1301750"/>
            <a:ext cx="1262062"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1073150"/>
            <a:ext cx="8778875" cy="5486400"/>
          </a:xfrm>
          <a:prstGeom prst="rect">
            <a:avLst/>
          </a:prstGeom>
          <a:noFill/>
          <a:ln w="12700">
            <a:noFill/>
            <a:miter lim="800000"/>
            <a:headEnd/>
            <a:tailEnd/>
          </a:ln>
        </p:spPr>
        <p:txBody>
          <a:bodyPr lIns="90488" tIns="44450" rIns="90488" bIns="44450"/>
          <a:lstStyle/>
          <a:p>
            <a:pPr marL="285750" indent="-285750" defTabSz="1584325" eaLnBrk="0" hangingPunct="0">
              <a:lnSpc>
                <a:spcPct val="80000"/>
              </a:lnSpc>
              <a:spcBef>
                <a:spcPct val="25000"/>
              </a:spcBef>
              <a:buClr>
                <a:schemeClr val="tx1"/>
              </a:buClr>
              <a:buSzPct val="80000"/>
              <a:buFontTx/>
              <a:buAutoNum type="arabicPeriod"/>
              <a:defRPr/>
            </a:pPr>
            <a:r>
              <a:rPr lang="en-GB" sz="1400" i="1" u="sng" kern="0" dirty="0">
                <a:solidFill>
                  <a:srgbClr val="000066"/>
                </a:solidFill>
                <a:latin typeface="Arial Narrow" pitchFamily="34" charset="0"/>
                <a:ea typeface="ＭＳ Ｐゴシック" pitchFamily="34" charset="-128"/>
              </a:rPr>
              <a:t>To Consider in All OMA Enablers</a:t>
            </a:r>
            <a:endParaRPr lang="en-GB" sz="1400" u="sng" kern="0" dirty="0">
              <a:solidFill>
                <a:srgbClr val="000066"/>
              </a:solidFill>
              <a:latin typeface="Arial Narrow" pitchFamily="34" charset="0"/>
              <a:ea typeface="ＭＳ Ｐゴシック" pitchFamily="34" charset="-128"/>
            </a:endParaRPr>
          </a:p>
          <a:p>
            <a:pPr marL="647700" lvl="1"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Arial Narrow" pitchFamily="34" charset="0"/>
                <a:ea typeface="ＭＳ Ｐゴシック" pitchFamily="34" charset="-128"/>
              </a:rPr>
              <a:t>The development and support of Cloud Computing related O&amp;M functions for direct customers (i.e. tenants), such as:</a:t>
            </a:r>
          </a:p>
          <a:p>
            <a:pPr marL="1104900" lvl="2"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Arial Narrow" pitchFamily="34" charset="0"/>
                <a:ea typeface="ＭＳ Ｐゴシック" pitchFamily="34" charset="-128"/>
              </a:rPr>
              <a:t>Dynamic resource allocation</a:t>
            </a:r>
          </a:p>
          <a:p>
            <a:pPr marL="1104900" lvl="2"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Arial Narrow" pitchFamily="34" charset="0"/>
                <a:ea typeface="ＭＳ Ｐゴシック" pitchFamily="34" charset="-128"/>
              </a:rPr>
              <a:t>Multi-tenancy awareness</a:t>
            </a:r>
          </a:p>
          <a:p>
            <a:pPr marL="1104900" lvl="2"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Arial Narrow" pitchFamily="34" charset="0"/>
                <a:ea typeface="ＭＳ Ｐゴシック" pitchFamily="34" charset="-128"/>
              </a:rPr>
              <a:t>High availability / load balancing support.</a:t>
            </a:r>
          </a:p>
          <a:p>
            <a:pPr marL="1104900" lvl="2"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Arial Narrow" pitchFamily="34" charset="0"/>
                <a:ea typeface="ＭＳ Ｐゴシック" pitchFamily="34" charset="-128"/>
              </a:rPr>
              <a:t>Performance / fault metrics and tracking</a:t>
            </a:r>
          </a:p>
          <a:p>
            <a:pPr marL="647700" lvl="1"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Arial Narrow" pitchFamily="34" charset="0"/>
                <a:ea typeface="ＭＳ Ｐゴシック" pitchFamily="34" charset="-128"/>
              </a:rPr>
              <a:t>Parameters and usage values for tracking and monitoring purpose is Enabler-specific</a:t>
            </a:r>
          </a:p>
          <a:p>
            <a:pPr marL="285750" indent="-285750" defTabSz="1584325" eaLnBrk="0" hangingPunct="0">
              <a:lnSpc>
                <a:spcPct val="80000"/>
              </a:lnSpc>
              <a:spcBef>
                <a:spcPct val="25000"/>
              </a:spcBef>
              <a:buClr>
                <a:schemeClr val="tx1"/>
              </a:buClr>
              <a:buSzPct val="80000"/>
              <a:buFontTx/>
              <a:buAutoNum type="arabicPeriod"/>
              <a:defRPr/>
            </a:pPr>
            <a:r>
              <a:rPr lang="en-GB" sz="1400" i="1" u="sng" kern="0" dirty="0">
                <a:solidFill>
                  <a:srgbClr val="000066"/>
                </a:solidFill>
                <a:latin typeface="+mn-lt"/>
                <a:ea typeface="ＭＳ Ｐゴシック" pitchFamily="34" charset="-128"/>
                <a:cs typeface="+mn-cs"/>
              </a:rPr>
              <a:t>To Extend OMA Mobile Commerce and Charing (MCC) Area to support</a:t>
            </a:r>
            <a:endParaRPr lang="en-GB" sz="1400" u="sng" kern="0" dirty="0">
              <a:solidFill>
                <a:srgbClr val="000066"/>
              </a:solidFill>
              <a:latin typeface="+mn-lt"/>
              <a:ea typeface="ＭＳ Ｐゴシック" pitchFamily="34" charset="-128"/>
              <a:cs typeface="+mn-cs"/>
            </a:endParaRPr>
          </a:p>
          <a:p>
            <a:pPr marL="647700" lvl="1"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mn-lt"/>
                <a:ea typeface="ＭＳ Ｐゴシック" pitchFamily="34" charset="-128"/>
              </a:rPr>
              <a:t>New reference model of multi-tenancy relationship among the </a:t>
            </a:r>
            <a:r>
              <a:rPr lang="en-GB" sz="1400" kern="0" dirty="0" err="1">
                <a:solidFill>
                  <a:srgbClr val="480024"/>
                </a:solidFill>
                <a:latin typeface="+mn-lt"/>
                <a:ea typeface="ＭＳ Ｐゴシック" pitchFamily="34" charset="-128"/>
              </a:rPr>
              <a:t>SaaS</a:t>
            </a:r>
            <a:r>
              <a:rPr lang="en-GB" sz="1400" kern="0" dirty="0">
                <a:solidFill>
                  <a:srgbClr val="480024"/>
                </a:solidFill>
                <a:latin typeface="+mn-lt"/>
                <a:ea typeface="ＭＳ Ｐゴシック" pitchFamily="34" charset="-128"/>
              </a:rPr>
              <a:t> providers, Direct customers (i.e. tenants), and In-direct customers (i.e. end users)</a:t>
            </a:r>
          </a:p>
          <a:p>
            <a:pPr marL="647700" lvl="1"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mn-lt"/>
                <a:ea typeface="ＭＳ Ｐゴシック" pitchFamily="34" charset="-128"/>
              </a:rPr>
              <a:t>The corresponding revision of MCC Enabler according to the new model of Cloud Computing</a:t>
            </a:r>
          </a:p>
          <a:p>
            <a:pPr marL="647700" lvl="1"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mn-lt"/>
                <a:ea typeface="ＭＳ Ｐゴシック" pitchFamily="34" charset="-128"/>
              </a:rPr>
              <a:t>The need of new Work Item in OMA to address the corresponding billing and payment functions</a:t>
            </a:r>
          </a:p>
          <a:p>
            <a:pPr marL="285750" indent="-285750" defTabSz="1584325" eaLnBrk="0" hangingPunct="0">
              <a:lnSpc>
                <a:spcPct val="80000"/>
              </a:lnSpc>
              <a:spcBef>
                <a:spcPct val="25000"/>
              </a:spcBef>
              <a:buClr>
                <a:schemeClr val="tx1"/>
              </a:buClr>
              <a:buSzPct val="80000"/>
              <a:buFontTx/>
              <a:buAutoNum type="arabicPeriod"/>
              <a:defRPr/>
            </a:pPr>
            <a:r>
              <a:rPr lang="en-GB" altLang="zh-CN" sz="1400" i="1" u="sng" kern="0" dirty="0">
                <a:solidFill>
                  <a:srgbClr val="000066"/>
                </a:solidFill>
                <a:latin typeface="Arial Narrow" pitchFamily="34" charset="0"/>
                <a:ea typeface="ＭＳ Ｐゴシック" pitchFamily="34" charset="-128"/>
              </a:rPr>
              <a:t>To Extend OMA Security Area</a:t>
            </a:r>
            <a:endParaRPr lang="en-GB" altLang="ko-KR" sz="1400" i="1" u="sng" kern="0" dirty="0">
              <a:solidFill>
                <a:srgbClr val="000066"/>
              </a:solidFill>
              <a:latin typeface="Arial Narrow" pitchFamily="34" charset="0"/>
              <a:ea typeface="ＭＳ Ｐゴシック" pitchFamily="34" charset="-128"/>
            </a:endParaRPr>
          </a:p>
          <a:p>
            <a:pPr marL="647700" lvl="1" indent="-247650" defTabSz="1584325" eaLnBrk="0" hangingPunct="0">
              <a:lnSpc>
                <a:spcPct val="80000"/>
              </a:lnSpc>
              <a:spcBef>
                <a:spcPct val="25000"/>
              </a:spcBef>
              <a:buClr>
                <a:schemeClr val="tx1"/>
              </a:buClr>
              <a:buSzPct val="80000"/>
              <a:buFontTx/>
              <a:buChar char="•"/>
              <a:defRPr/>
            </a:pPr>
            <a:r>
              <a:rPr lang="en-GB" altLang="ko-KR" sz="1400" kern="0" dirty="0" smtClean="0">
                <a:solidFill>
                  <a:srgbClr val="480024"/>
                </a:solidFill>
                <a:latin typeface="+mn-lt"/>
                <a:ea typeface="ＭＳ Ｐゴシック" pitchFamily="34" charset="-128"/>
              </a:rPr>
              <a:t>Study and d</a:t>
            </a:r>
            <a:r>
              <a:rPr lang="en-GB" altLang="ko-KR" sz="1400" kern="0" dirty="0" smtClean="0">
                <a:solidFill>
                  <a:srgbClr val="480024"/>
                </a:solidFill>
                <a:latin typeface="+mn-lt"/>
                <a:ea typeface="ＭＳ Ｐゴシック" pitchFamily="34" charset="-128"/>
              </a:rPr>
              <a:t>evelop multi-tenancy security from application layer to ensure that the data </a:t>
            </a:r>
            <a:r>
              <a:rPr lang="en-GB" altLang="ko-KR" sz="1400" kern="0" dirty="0" smtClean="0">
                <a:solidFill>
                  <a:srgbClr val="480024"/>
                </a:solidFill>
                <a:latin typeface="+mn-lt"/>
                <a:ea typeface="ＭＳ Ｐゴシック" pitchFamily="34" charset="-128"/>
              </a:rPr>
              <a:t>of different tenants are securely isolated</a:t>
            </a:r>
            <a:endParaRPr lang="en-GB" altLang="ko-KR" sz="1400" kern="0" dirty="0">
              <a:solidFill>
                <a:srgbClr val="480024"/>
              </a:solidFill>
              <a:latin typeface="+mn-lt"/>
              <a:ea typeface="ＭＳ Ｐゴシック" pitchFamily="34" charset="-128"/>
            </a:endParaRPr>
          </a:p>
          <a:p>
            <a:pPr marL="647700" lvl="1" indent="-247650" defTabSz="1584325" eaLnBrk="0" hangingPunct="0">
              <a:lnSpc>
                <a:spcPct val="80000"/>
              </a:lnSpc>
              <a:spcBef>
                <a:spcPct val="25000"/>
              </a:spcBef>
              <a:buClr>
                <a:schemeClr val="tx1"/>
              </a:buClr>
              <a:buSzPct val="80000"/>
              <a:buFontTx/>
              <a:buChar char="•"/>
              <a:defRPr/>
            </a:pPr>
            <a:r>
              <a:rPr lang="en-GB" altLang="ko-KR" sz="1400" kern="0" dirty="0" smtClean="0">
                <a:solidFill>
                  <a:srgbClr val="480024"/>
                </a:solidFill>
                <a:latin typeface="+mn-lt"/>
                <a:ea typeface="ＭＳ Ｐゴシック" pitchFamily="34" charset="-128"/>
              </a:rPr>
              <a:t>Study and develop IAM (Identity and Access Management), identity federation and SSO in Cloud</a:t>
            </a:r>
            <a:endParaRPr lang="en-GB" altLang="ko-KR" sz="1400" kern="0" dirty="0">
              <a:solidFill>
                <a:srgbClr val="480024"/>
              </a:solidFill>
              <a:latin typeface="+mn-lt"/>
              <a:ea typeface="ＭＳ Ｐゴシック" pitchFamily="34" charset="-128"/>
            </a:endParaRPr>
          </a:p>
          <a:p>
            <a:pPr marL="647700" lvl="1" indent="-247650" defTabSz="1584325" eaLnBrk="0" hangingPunct="0">
              <a:lnSpc>
                <a:spcPct val="80000"/>
              </a:lnSpc>
              <a:spcBef>
                <a:spcPct val="25000"/>
              </a:spcBef>
              <a:buClr>
                <a:schemeClr val="tx1"/>
              </a:buClr>
              <a:buSzPct val="80000"/>
              <a:buFontTx/>
              <a:buChar char="•"/>
              <a:defRPr/>
            </a:pPr>
            <a:r>
              <a:rPr lang="en-GB" altLang="ko-KR" sz="1400" kern="0" dirty="0" smtClean="0">
                <a:solidFill>
                  <a:srgbClr val="480024"/>
                </a:solidFill>
                <a:latin typeface="+mn-lt"/>
                <a:ea typeface="ＭＳ Ｐゴシック" pitchFamily="34" charset="-128"/>
              </a:rPr>
              <a:t>Evaluate and extend OMA SEC CF 1.1 and Autho4API 1.0 to mee</a:t>
            </a:r>
            <a:r>
              <a:rPr lang="en-GB" altLang="ko-KR" sz="1400" kern="0" dirty="0" smtClean="0">
                <a:solidFill>
                  <a:srgbClr val="480024"/>
                </a:solidFill>
                <a:latin typeface="+mn-lt"/>
                <a:ea typeface="ＭＳ Ｐゴシック" pitchFamily="34" charset="-128"/>
              </a:rPr>
              <a:t>t the requirements of Cloud Computing</a:t>
            </a:r>
            <a:endParaRPr lang="en-GB" altLang="ko-KR" sz="1400" kern="0" dirty="0">
              <a:solidFill>
                <a:srgbClr val="480024"/>
              </a:solidFill>
              <a:latin typeface="+mn-lt"/>
              <a:ea typeface="ＭＳ Ｐゴシック" pitchFamily="34" charset="-128"/>
            </a:endParaRPr>
          </a:p>
          <a:p>
            <a:pPr marL="285750" indent="-285750" defTabSz="1584325" eaLnBrk="0" hangingPunct="0">
              <a:lnSpc>
                <a:spcPct val="80000"/>
              </a:lnSpc>
              <a:spcBef>
                <a:spcPct val="25000"/>
              </a:spcBef>
              <a:buClr>
                <a:schemeClr val="tx1"/>
              </a:buClr>
              <a:buSzPct val="80000"/>
              <a:buFontTx/>
              <a:buAutoNum type="arabicPeriod"/>
              <a:defRPr/>
            </a:pPr>
            <a:r>
              <a:rPr lang="en-GB" sz="1400" i="1" u="sng" kern="0" dirty="0">
                <a:solidFill>
                  <a:srgbClr val="000066"/>
                </a:solidFill>
                <a:latin typeface="+mn-lt"/>
                <a:ea typeface="ＭＳ Ｐゴシック" pitchFamily="34" charset="-128"/>
                <a:cs typeface="+mn-cs"/>
              </a:rPr>
              <a:t>To Evaluate the Need of Developing New Activities  / Work Items to Enable the “Virtualized Experience” in Cloud Computing</a:t>
            </a:r>
          </a:p>
          <a:p>
            <a:pPr marL="647700" lvl="1" indent="-247650" defTabSz="1584325" eaLnBrk="0" hangingPunct="0">
              <a:lnSpc>
                <a:spcPct val="80000"/>
              </a:lnSpc>
              <a:spcBef>
                <a:spcPct val="25000"/>
              </a:spcBef>
              <a:buClr>
                <a:schemeClr val="tx1"/>
              </a:buClr>
              <a:buSzPct val="80000"/>
              <a:buFontTx/>
              <a:buChar char="•"/>
              <a:defRPr/>
            </a:pPr>
            <a:r>
              <a:rPr lang="en-GB" sz="1400" kern="0" dirty="0">
                <a:solidFill>
                  <a:srgbClr val="480024"/>
                </a:solidFill>
                <a:latin typeface="+mn-lt"/>
                <a:ea typeface="ＭＳ Ｐゴシック" pitchFamily="34" charset="-128"/>
              </a:rPr>
              <a:t>The support of virtualized applications and services in cloud</a:t>
            </a:r>
          </a:p>
          <a:p>
            <a:pPr marL="647700" lvl="1" indent="-247650" defTabSz="1584325" eaLnBrk="0" hangingPunct="0">
              <a:lnSpc>
                <a:spcPct val="80000"/>
              </a:lnSpc>
              <a:spcBef>
                <a:spcPct val="25000"/>
              </a:spcBef>
              <a:buClr>
                <a:schemeClr val="tx1"/>
              </a:buClr>
              <a:buSzPct val="80000"/>
              <a:buFontTx/>
              <a:buChar char="•"/>
              <a:defRPr/>
            </a:pPr>
            <a:r>
              <a:rPr lang="en-GB" altLang="zh-CN" sz="1400" kern="0" dirty="0">
                <a:solidFill>
                  <a:srgbClr val="480024"/>
                </a:solidFill>
                <a:latin typeface="+mn-lt"/>
                <a:ea typeface="ＭＳ Ｐゴシック" pitchFamily="34" charset="-128"/>
              </a:rPr>
              <a:t>The support of dynamic content result from the user interaction with the virtualized applications and services</a:t>
            </a:r>
          </a:p>
          <a:p>
            <a:pPr marL="647700" lvl="1" indent="-247650" defTabSz="1584325" eaLnBrk="0" hangingPunct="0">
              <a:lnSpc>
                <a:spcPct val="80000"/>
              </a:lnSpc>
              <a:spcBef>
                <a:spcPct val="25000"/>
              </a:spcBef>
              <a:buClr>
                <a:schemeClr val="tx1"/>
              </a:buClr>
              <a:buSzPct val="80000"/>
              <a:buFontTx/>
              <a:buChar char="•"/>
              <a:defRPr/>
            </a:pPr>
            <a:r>
              <a:rPr lang="en-GB" altLang="zh-CN" sz="1400" kern="0" dirty="0">
                <a:solidFill>
                  <a:srgbClr val="480024"/>
                </a:solidFill>
                <a:latin typeface="+mn-lt"/>
                <a:ea typeface="ＭＳ Ｐゴシック" pitchFamily="34" charset="-128"/>
              </a:rPr>
              <a:t>The support of multi-tenancy operational model</a:t>
            </a:r>
          </a:p>
          <a:p>
            <a:pPr marL="285750" indent="-285750" defTabSz="1584325" eaLnBrk="0" hangingPunct="0">
              <a:lnSpc>
                <a:spcPct val="80000"/>
              </a:lnSpc>
              <a:spcBef>
                <a:spcPct val="25000"/>
              </a:spcBef>
              <a:buClr>
                <a:schemeClr val="tx1"/>
              </a:buClr>
              <a:buSzPct val="80000"/>
              <a:buFontTx/>
              <a:buAutoNum type="arabicPeriod"/>
              <a:defRPr/>
            </a:pPr>
            <a:r>
              <a:rPr lang="en-GB" altLang="zh-CN" sz="1400" i="1" u="sng" kern="0" dirty="0">
                <a:solidFill>
                  <a:srgbClr val="000066"/>
                </a:solidFill>
                <a:latin typeface="+mn-lt"/>
                <a:ea typeface="ＭＳ Ｐゴシック" pitchFamily="34" charset="-128"/>
                <a:cs typeface="+mn-cs"/>
              </a:rPr>
              <a:t>To Work More on the SDO’s Gap Analysis in order to</a:t>
            </a:r>
            <a:endParaRPr lang="en-GB" altLang="ko-KR" sz="1400" i="1" u="sng" kern="0" dirty="0">
              <a:solidFill>
                <a:srgbClr val="000066"/>
              </a:solidFill>
              <a:latin typeface="+mn-lt"/>
              <a:ea typeface="ＭＳ Ｐゴシック" pitchFamily="34" charset="-128"/>
              <a:cs typeface="+mn-cs"/>
            </a:endParaRPr>
          </a:p>
          <a:p>
            <a:pPr marL="647700" lvl="1" indent="-247650" defTabSz="1584325" eaLnBrk="0" hangingPunct="0">
              <a:lnSpc>
                <a:spcPct val="80000"/>
              </a:lnSpc>
              <a:spcBef>
                <a:spcPct val="25000"/>
              </a:spcBef>
              <a:buClr>
                <a:schemeClr val="tx1"/>
              </a:buClr>
              <a:buSzPct val="80000"/>
              <a:buFontTx/>
              <a:buChar char="•"/>
              <a:defRPr/>
            </a:pPr>
            <a:r>
              <a:rPr lang="en-GB" altLang="ko-KR" sz="1400" kern="0" dirty="0">
                <a:solidFill>
                  <a:srgbClr val="480024"/>
                </a:solidFill>
                <a:latin typeface="+mn-lt"/>
                <a:ea typeface="ＭＳ Ｐゴシック" pitchFamily="34" charset="-128"/>
              </a:rPr>
              <a:t>Classify which SDOs are more relevant to OMA</a:t>
            </a:r>
          </a:p>
          <a:p>
            <a:pPr marL="647700" lvl="1" indent="-247650" defTabSz="1584325" eaLnBrk="0" hangingPunct="0">
              <a:lnSpc>
                <a:spcPct val="80000"/>
              </a:lnSpc>
              <a:spcBef>
                <a:spcPct val="25000"/>
              </a:spcBef>
              <a:buClr>
                <a:schemeClr val="tx1"/>
              </a:buClr>
              <a:buSzPct val="80000"/>
              <a:buFontTx/>
              <a:buChar char="•"/>
              <a:defRPr/>
            </a:pPr>
            <a:r>
              <a:rPr lang="en-GB" altLang="ko-KR" sz="1400" kern="0" dirty="0">
                <a:solidFill>
                  <a:srgbClr val="480024"/>
                </a:solidFill>
                <a:latin typeface="+mn-lt"/>
                <a:ea typeface="ＭＳ Ｐゴシック" pitchFamily="34" charset="-128"/>
              </a:rPr>
              <a:t>Start a dialogue / collaboration with them for definition of possible synergies in the cloud service arena.</a:t>
            </a:r>
          </a:p>
        </p:txBody>
      </p:sp>
      <p:sp>
        <p:nvSpPr>
          <p:cNvPr id="7171" name="Rectangle 2"/>
          <p:cNvSpPr>
            <a:spLocks noGrp="1" noChangeArrowheads="1"/>
          </p:cNvSpPr>
          <p:nvPr>
            <p:ph type="title"/>
          </p:nvPr>
        </p:nvSpPr>
        <p:spPr/>
        <p:txBody>
          <a:bodyPr/>
          <a:lstStyle/>
          <a:p>
            <a:r>
              <a:rPr lang="en-US" smtClean="0"/>
              <a:t>Recommendations to Board</a:t>
            </a:r>
          </a:p>
        </p:txBody>
      </p:sp>
      <p:sp>
        <p:nvSpPr>
          <p:cNvPr id="7172"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7173" name="Picture 11" descr="MC900058899[1]"/>
          <p:cNvPicPr>
            <a:picLocks noChangeAspect="1" noChangeArrowheads="1"/>
          </p:cNvPicPr>
          <p:nvPr/>
        </p:nvPicPr>
        <p:blipFill>
          <a:blip r:embed="rId2" cstate="print"/>
          <a:srcRect/>
          <a:stretch>
            <a:fillRect/>
          </a:stretch>
        </p:blipFill>
        <p:spPr bwMode="auto">
          <a:xfrm>
            <a:off x="7805737" y="50355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p:txBody>
          <a:bodyPr lIns="90488" tIns="44450" rIns="90488" bIns="44450"/>
          <a:lstStyle/>
          <a:p>
            <a:r>
              <a:rPr lang="en-US" dirty="0" smtClean="0">
                <a:ea typeface="ＭＳ Ｐゴシック" pitchFamily="34" charset="-128"/>
              </a:rPr>
              <a:t>Motions for Approval</a:t>
            </a:r>
          </a:p>
        </p:txBody>
      </p:sp>
      <p:sp>
        <p:nvSpPr>
          <p:cNvPr id="25603" name="TextBox 3"/>
          <p:cNvSpPr txBox="1">
            <a:spLocks noChangeArrowheads="1"/>
          </p:cNvSpPr>
          <p:nvPr/>
        </p:nvSpPr>
        <p:spPr bwMode="auto">
          <a:xfrm>
            <a:off x="185738" y="1301750"/>
            <a:ext cx="9067800" cy="3762568"/>
          </a:xfrm>
          <a:prstGeom prst="rect">
            <a:avLst/>
          </a:prstGeom>
          <a:noFill/>
          <a:ln w="9525">
            <a:noFill/>
            <a:miter lim="800000"/>
            <a:headEnd/>
            <a:tailEnd/>
          </a:ln>
        </p:spPr>
        <p:txBody>
          <a:bodyPr wrap="square">
            <a:spAutoFit/>
          </a:bodyPr>
          <a:lstStyle/>
          <a:p>
            <a:pPr marL="457200" indent="-457200" eaLnBrk="0" hangingPunct="0">
              <a:lnSpc>
                <a:spcPct val="90000"/>
              </a:lnSpc>
              <a:buFont typeface="Tahoma" pitchFamily="34" charset="0"/>
              <a:buNone/>
            </a:pPr>
            <a:r>
              <a:rPr lang="en-US" sz="2000" dirty="0">
                <a:solidFill>
                  <a:srgbClr val="000066"/>
                </a:solidFill>
              </a:rPr>
              <a:t>That the Board moves to:</a:t>
            </a:r>
          </a:p>
          <a:p>
            <a:pPr marL="457200" indent="-457200" eaLnBrk="0" hangingPunct="0">
              <a:lnSpc>
                <a:spcPct val="90000"/>
              </a:lnSpc>
              <a:buFont typeface="Tahoma" pitchFamily="34" charset="0"/>
              <a:buNone/>
            </a:pPr>
            <a:r>
              <a:rPr lang="en-US" sz="2000" dirty="0">
                <a:solidFill>
                  <a:srgbClr val="000066"/>
                </a:solidFill>
              </a:rPr>
              <a:t> </a:t>
            </a:r>
          </a:p>
          <a:p>
            <a:pPr marL="457200" indent="-457200" eaLnBrk="0" hangingPunct="0">
              <a:lnSpc>
                <a:spcPct val="90000"/>
              </a:lnSpc>
            </a:pPr>
            <a:r>
              <a:rPr lang="en-US" sz="2000" dirty="0">
                <a:solidFill>
                  <a:srgbClr val="000066"/>
                </a:solidFill>
              </a:rPr>
              <a:t>Request the TP to adopt the recommendations of the </a:t>
            </a:r>
            <a:r>
              <a:rPr lang="en-US" sz="2000" dirty="0" err="1" smtClean="0">
                <a:solidFill>
                  <a:srgbClr val="000066"/>
                </a:solidFill>
              </a:rPr>
              <a:t>BoD</a:t>
            </a:r>
            <a:r>
              <a:rPr lang="en-US" sz="2000" dirty="0" smtClean="0">
                <a:solidFill>
                  <a:srgbClr val="000066"/>
                </a:solidFill>
              </a:rPr>
              <a:t> Cloud </a:t>
            </a:r>
            <a:r>
              <a:rPr lang="en-US" dirty="0" smtClean="0">
                <a:solidFill>
                  <a:srgbClr val="000066"/>
                </a:solidFill>
              </a:rPr>
              <a:t>T</a:t>
            </a:r>
            <a:r>
              <a:rPr lang="en-US" sz="2000" dirty="0" smtClean="0">
                <a:solidFill>
                  <a:srgbClr val="000066"/>
                </a:solidFill>
              </a:rPr>
              <a:t>ask Force </a:t>
            </a:r>
            <a:r>
              <a:rPr lang="en-US" sz="2000" dirty="0">
                <a:solidFill>
                  <a:srgbClr val="000066"/>
                </a:solidFill>
              </a:rPr>
              <a:t>in the following areas:</a:t>
            </a:r>
          </a:p>
          <a:p>
            <a:pPr marL="977900" lvl="1" indent="-457200">
              <a:lnSpc>
                <a:spcPct val="80000"/>
              </a:lnSpc>
              <a:spcBef>
                <a:spcPct val="25000"/>
              </a:spcBef>
              <a:buClr>
                <a:schemeClr val="tx1"/>
              </a:buClr>
              <a:buSzPct val="80000"/>
              <a:buFontTx/>
              <a:buAutoNum type="arabicPeriod"/>
            </a:pPr>
            <a:r>
              <a:rPr lang="en-GB" sz="1800" dirty="0" smtClean="0">
                <a:solidFill>
                  <a:srgbClr val="002060"/>
                </a:solidFill>
                <a:latin typeface="+mn-lt"/>
              </a:rPr>
              <a:t>To consider in all OMA Enablers the development and support of Cloud Computing related O&amp;M functions for direct customers (i.e. tenants) in Cloud Computing – </a:t>
            </a:r>
            <a:r>
              <a:rPr lang="en-GB" sz="1800" kern="0" dirty="0" smtClean="0">
                <a:solidFill>
                  <a:srgbClr val="002060"/>
                </a:solidFill>
                <a:latin typeface="+mn-lt"/>
                <a:ea typeface="ＭＳ Ｐゴシック" pitchFamily="34" charset="-128"/>
              </a:rPr>
              <a:t>Parameters and usage values for tracking and monitoring purpose is Enabler-specific</a:t>
            </a:r>
          </a:p>
          <a:p>
            <a:pPr marL="977900" lvl="1" indent="-457200">
              <a:lnSpc>
                <a:spcPct val="80000"/>
              </a:lnSpc>
              <a:spcBef>
                <a:spcPct val="25000"/>
              </a:spcBef>
              <a:buClr>
                <a:schemeClr val="tx1"/>
              </a:buClr>
              <a:buSzPct val="80000"/>
              <a:buFontTx/>
              <a:buAutoNum type="arabicPeriod"/>
            </a:pPr>
            <a:r>
              <a:rPr lang="en-GB" sz="1800" kern="0" dirty="0" smtClean="0">
                <a:solidFill>
                  <a:srgbClr val="002060"/>
                </a:solidFill>
                <a:latin typeface="+mn-lt"/>
                <a:ea typeface="ＭＳ Ｐゴシック" pitchFamily="34" charset="-128"/>
              </a:rPr>
              <a:t>To extend OMA MCC to support new reference model with corresponding revision </a:t>
            </a:r>
          </a:p>
          <a:p>
            <a:pPr marL="977900" lvl="1" indent="-457200">
              <a:lnSpc>
                <a:spcPct val="80000"/>
              </a:lnSpc>
              <a:spcBef>
                <a:spcPct val="25000"/>
              </a:spcBef>
              <a:buClr>
                <a:schemeClr val="tx1"/>
              </a:buClr>
              <a:buSzPct val="80000"/>
              <a:buFontTx/>
              <a:buAutoNum type="arabicPeriod"/>
            </a:pPr>
            <a:r>
              <a:rPr lang="en-GB" sz="1800" kern="0" dirty="0" smtClean="0">
                <a:solidFill>
                  <a:srgbClr val="002060"/>
                </a:solidFill>
                <a:latin typeface="+mn-lt"/>
                <a:ea typeface="ＭＳ Ｐゴシック" pitchFamily="34" charset="-128"/>
              </a:rPr>
              <a:t>To extend OMA </a:t>
            </a:r>
            <a:r>
              <a:rPr lang="en-GB" sz="1800" kern="0" dirty="0" smtClean="0">
                <a:solidFill>
                  <a:srgbClr val="002060"/>
                </a:solidFill>
                <a:latin typeface="+mn-lt"/>
                <a:ea typeface="ＭＳ Ｐゴシック" pitchFamily="34" charset="-128"/>
              </a:rPr>
              <a:t>SEC CF 1.1 </a:t>
            </a:r>
            <a:r>
              <a:rPr lang="en-GB" sz="1800" kern="0" smtClean="0">
                <a:solidFill>
                  <a:srgbClr val="002060"/>
                </a:solidFill>
                <a:latin typeface="+mn-lt"/>
                <a:ea typeface="ＭＳ Ｐゴシック" pitchFamily="34" charset="-128"/>
              </a:rPr>
              <a:t>and Autho4API 1.0 </a:t>
            </a:r>
            <a:r>
              <a:rPr lang="en-GB" sz="1800" kern="0" dirty="0" smtClean="0">
                <a:solidFill>
                  <a:srgbClr val="002060"/>
                </a:solidFill>
                <a:latin typeface="+mn-lt"/>
                <a:ea typeface="ＭＳ Ｐゴシック" pitchFamily="34" charset="-128"/>
              </a:rPr>
              <a:t>with multi-tenancy security support from application </a:t>
            </a:r>
            <a:r>
              <a:rPr lang="en-GB" sz="1800" kern="0" dirty="0" smtClean="0">
                <a:solidFill>
                  <a:srgbClr val="002060"/>
                </a:solidFill>
                <a:latin typeface="+mn-lt"/>
                <a:ea typeface="ＭＳ Ｐゴシック" pitchFamily="34" charset="-128"/>
              </a:rPr>
              <a:t>layer, and the </a:t>
            </a:r>
            <a:r>
              <a:rPr lang="en-GB" sz="1800" kern="0" dirty="0" smtClean="0">
                <a:solidFill>
                  <a:srgbClr val="002060"/>
                </a:solidFill>
                <a:latin typeface="+mn-lt"/>
                <a:ea typeface="ＭＳ Ｐゴシック" pitchFamily="34" charset="-128"/>
              </a:rPr>
              <a:t>support of </a:t>
            </a:r>
            <a:r>
              <a:rPr lang="en-GB" sz="1800" kern="0" dirty="0" smtClean="0">
                <a:solidFill>
                  <a:srgbClr val="002060"/>
                </a:solidFill>
                <a:latin typeface="+mn-lt"/>
                <a:ea typeface="ＭＳ Ｐゴシック" pitchFamily="34" charset="-128"/>
              </a:rPr>
              <a:t>IAM / identity federation / SSO in Cloud.</a:t>
            </a:r>
            <a:endParaRPr lang="en-GB" sz="1800" kern="0" dirty="0" smtClean="0">
              <a:solidFill>
                <a:srgbClr val="002060"/>
              </a:solidFill>
              <a:latin typeface="+mn-lt"/>
              <a:ea typeface="ＭＳ Ｐゴシック" pitchFamily="34" charset="-128"/>
            </a:endParaRPr>
          </a:p>
          <a:p>
            <a:pPr marL="977900" lvl="1" indent="-457200">
              <a:lnSpc>
                <a:spcPct val="80000"/>
              </a:lnSpc>
              <a:spcBef>
                <a:spcPct val="25000"/>
              </a:spcBef>
              <a:buClr>
                <a:schemeClr val="tx1"/>
              </a:buClr>
              <a:buSzPct val="80000"/>
              <a:buFontTx/>
              <a:buAutoNum type="arabicPeriod"/>
            </a:pPr>
            <a:r>
              <a:rPr lang="en-GB" sz="1800" kern="0" dirty="0" smtClean="0">
                <a:solidFill>
                  <a:srgbClr val="002060"/>
                </a:solidFill>
                <a:latin typeface="+mn-lt"/>
                <a:ea typeface="ＭＳ Ｐゴシック" pitchFamily="34" charset="-128"/>
              </a:rPr>
              <a:t>To evaluate the need of developing a new work item to enable the virtualized experience in Cloud Computing</a:t>
            </a:r>
          </a:p>
          <a:p>
            <a:pPr marL="977900" lvl="1" indent="-457200">
              <a:lnSpc>
                <a:spcPct val="80000"/>
              </a:lnSpc>
              <a:spcBef>
                <a:spcPct val="25000"/>
              </a:spcBef>
              <a:buClr>
                <a:schemeClr val="tx1"/>
              </a:buClr>
              <a:buSzPct val="80000"/>
              <a:buFontTx/>
              <a:buAutoNum type="arabicPeriod"/>
            </a:pPr>
            <a:r>
              <a:rPr lang="en-GB" sz="1800" kern="0" dirty="0" smtClean="0">
                <a:solidFill>
                  <a:srgbClr val="002060"/>
                </a:solidFill>
                <a:latin typeface="+mn-lt"/>
                <a:ea typeface="ＭＳ Ｐゴシック" pitchFamily="34" charset="-128"/>
              </a:rPr>
              <a:t>To work more on SDO’s gap analysis and investigate other areas in OMA to evolve to White Paper 2.0 with complete scope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Next Steps</a:t>
            </a:r>
          </a:p>
        </p:txBody>
      </p:sp>
      <p:sp>
        <p:nvSpPr>
          <p:cNvPr id="5"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defRPr/>
            </a:pPr>
            <a:endParaRPr lang="en-US" altLang="zh-CN" sz="1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defRPr/>
            </a:pPr>
            <a:endParaRPr lang="en-US" altLang="zh-CN" sz="2400" dirty="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330066"/>
                </a:solidFill>
                <a:latin typeface="Arial Narrow" pitchFamily="34" charset="0"/>
                <a:ea typeface="宋体" pitchFamily="2" charset="-122"/>
              </a:rPr>
              <a:t>OMA Board reaches the consensus on and approves the </a:t>
            </a:r>
            <a:r>
              <a:rPr lang="en-US" altLang="zh-CN" sz="2800" dirty="0">
                <a:solidFill>
                  <a:srgbClr val="330066"/>
                </a:solidFill>
                <a:latin typeface="Arial Narrow" pitchFamily="34" charset="0"/>
                <a:ea typeface="宋体" pitchFamily="2" charset="-122"/>
              </a:rPr>
              <a:t>Motion</a:t>
            </a: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330066"/>
                </a:solidFill>
                <a:latin typeface="Arial Narrow" pitchFamily="34" charset="0"/>
                <a:ea typeface="宋体" pitchFamily="2" charset="-122"/>
              </a:rPr>
              <a:t>Present the Recommendations to TP</a:t>
            </a: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330066"/>
                </a:solidFill>
                <a:latin typeface="Arial Narrow" pitchFamily="34" charset="0"/>
                <a:ea typeface="宋体" pitchFamily="2" charset="-122"/>
              </a:rPr>
              <a:t>Continue to work further on </a:t>
            </a:r>
            <a:r>
              <a:rPr lang="en-US" altLang="zh-CN" sz="2800" dirty="0">
                <a:solidFill>
                  <a:srgbClr val="330066"/>
                </a:solidFill>
                <a:latin typeface="Arial Narrow" pitchFamily="34" charset="0"/>
                <a:ea typeface="宋体" pitchFamily="2" charset="-122"/>
              </a:rPr>
              <a:t>White Paper 2.0 </a:t>
            </a:r>
            <a:r>
              <a:rPr lang="en-US" altLang="zh-CN" sz="2800" dirty="0" smtClean="0">
                <a:solidFill>
                  <a:srgbClr val="330066"/>
                </a:solidFill>
                <a:latin typeface="Arial Narrow" pitchFamily="34" charset="0"/>
                <a:ea typeface="宋体" pitchFamily="2" charset="-122"/>
              </a:rPr>
              <a:t>to cover</a:t>
            </a:r>
            <a:endParaRPr lang="en-US" altLang="zh-CN" sz="2800" dirty="0">
              <a:solidFill>
                <a:srgbClr val="330066"/>
              </a:solidFill>
              <a:latin typeface="Arial Narrow" pitchFamily="34" charset="0"/>
              <a:ea typeface="宋体" pitchFamily="2" charset="-122"/>
            </a:endParaRPr>
          </a:p>
          <a:p>
            <a:pPr marL="952500" lvl="2" indent="-495300" defTabSz="784225">
              <a:spcBef>
                <a:spcPct val="25000"/>
              </a:spcBef>
              <a:spcAft>
                <a:spcPct val="30000"/>
              </a:spcAft>
              <a:buClr>
                <a:schemeClr val="tx1"/>
              </a:buClr>
              <a:buSzPct val="80000"/>
              <a:buFont typeface="Arial" pitchFamily="34" charset="0"/>
              <a:buChar char="•"/>
              <a:defRPr/>
            </a:pPr>
            <a:r>
              <a:rPr lang="en-US" sz="2400" kern="0" dirty="0" smtClean="0">
                <a:solidFill>
                  <a:srgbClr val="002060"/>
                </a:solidFill>
                <a:latin typeface="Arial Narrow" pitchFamily="34" charset="0"/>
                <a:cs typeface="Arial" charset="0"/>
              </a:rPr>
              <a:t>More on gap analysis with other SDOs and start a dialogue / collaboration with them</a:t>
            </a:r>
          </a:p>
          <a:p>
            <a:pPr marL="952500" lvl="2" indent="-495300" defTabSz="784225">
              <a:spcBef>
                <a:spcPct val="25000"/>
              </a:spcBef>
              <a:spcAft>
                <a:spcPct val="30000"/>
              </a:spcAft>
              <a:buClr>
                <a:schemeClr val="tx1"/>
              </a:buClr>
              <a:buSzPct val="80000"/>
              <a:buFont typeface="Arial" pitchFamily="34" charset="0"/>
              <a:buChar char="•"/>
              <a:defRPr/>
            </a:pPr>
            <a:r>
              <a:rPr lang="en-US" sz="2400" kern="0" dirty="0" smtClean="0">
                <a:solidFill>
                  <a:srgbClr val="002060"/>
                </a:solidFill>
                <a:latin typeface="Arial Narrow" pitchFamily="34" charset="0"/>
                <a:cs typeface="Arial" charset="0"/>
              </a:rPr>
              <a:t>Person-to-Person Communication area</a:t>
            </a:r>
            <a:endParaRPr lang="en-US" altLang="zh-CN" sz="2400" dirty="0" smtClean="0">
              <a:solidFill>
                <a:srgbClr val="002060"/>
              </a:solidFill>
              <a:latin typeface="Arial Narrow" pitchFamily="34" charset="0"/>
              <a:ea typeface="宋体" pitchFamily="2" charset="-122"/>
            </a:endParaRPr>
          </a:p>
          <a:p>
            <a:pPr marL="952500" lvl="2" indent="-495300" defTabSz="784225">
              <a:spcBef>
                <a:spcPct val="25000"/>
              </a:spcBef>
              <a:spcAft>
                <a:spcPct val="30000"/>
              </a:spcAft>
              <a:buClr>
                <a:schemeClr val="tx1"/>
              </a:buClr>
              <a:buSzPct val="80000"/>
              <a:buFont typeface="Arial" pitchFamily="34" charset="0"/>
              <a:buChar char="•"/>
              <a:defRPr/>
            </a:pPr>
            <a:r>
              <a:rPr lang="en-US" sz="2400" kern="0" dirty="0" smtClean="0">
                <a:solidFill>
                  <a:srgbClr val="002060"/>
                </a:solidFill>
                <a:latin typeface="Arial Narrow" pitchFamily="34" charset="0"/>
                <a:cs typeface="Arial" charset="0"/>
              </a:rPr>
              <a:t>Service Customization area</a:t>
            </a:r>
            <a:endParaRPr lang="en-US" sz="2400" kern="0" dirty="0">
              <a:solidFill>
                <a:srgbClr val="002060"/>
              </a:solidFill>
              <a:latin typeface="Arial Narrow" pitchFamily="34" charset="0"/>
              <a:cs typeface="Arial" charset="0"/>
            </a:endParaRPr>
          </a:p>
          <a:p>
            <a:pPr marL="952500" lvl="2" indent="-495300" defTabSz="784225">
              <a:spcBef>
                <a:spcPct val="25000"/>
              </a:spcBef>
              <a:spcAft>
                <a:spcPct val="30000"/>
              </a:spcAft>
              <a:buClr>
                <a:schemeClr val="tx1"/>
              </a:buClr>
              <a:buSzPct val="80000"/>
              <a:buFont typeface="Arial" pitchFamily="34" charset="0"/>
              <a:buChar char="•"/>
              <a:defRPr/>
            </a:pPr>
            <a:r>
              <a:rPr lang="en-US" sz="2400" kern="0" dirty="0">
                <a:solidFill>
                  <a:srgbClr val="002060"/>
                </a:solidFill>
                <a:latin typeface="Arial Narrow" pitchFamily="34" charset="0"/>
                <a:cs typeface="Arial" charset="0"/>
              </a:rPr>
              <a:t>End-to-end </a:t>
            </a:r>
            <a:r>
              <a:rPr lang="en-US" sz="2400" kern="0" dirty="0" smtClean="0">
                <a:solidFill>
                  <a:srgbClr val="002060"/>
                </a:solidFill>
                <a:latin typeface="Arial Narrow" pitchFamily="34" charset="0"/>
                <a:cs typeface="Arial" charset="0"/>
              </a:rPr>
              <a:t>Efficiency area</a:t>
            </a:r>
            <a:endParaRPr lang="en-US" sz="2400" kern="0" dirty="0">
              <a:solidFill>
                <a:srgbClr val="002060"/>
              </a:solidFill>
              <a:latin typeface="Arial Narrow" pitchFamily="34" charset="0"/>
              <a:cs typeface="Arial" charset="0"/>
            </a:endParaRPr>
          </a:p>
        </p:txBody>
      </p:sp>
      <p:grpSp>
        <p:nvGrpSpPr>
          <p:cNvPr id="2" name="TextBox 4"/>
          <p:cNvGrpSpPr>
            <a:grpSpLocks/>
          </p:cNvGrpSpPr>
          <p:nvPr/>
        </p:nvGrpSpPr>
        <p:grpSpPr bwMode="auto">
          <a:xfrm>
            <a:off x="338138" y="1149350"/>
            <a:ext cx="3124200" cy="762000"/>
            <a:chOff x="591" y="3732"/>
            <a:chExt cx="5284" cy="688"/>
          </a:xfrm>
        </p:grpSpPr>
        <p:pic>
          <p:nvPicPr>
            <p:cNvPr id="6150" name="TextBox 4"/>
            <p:cNvPicPr>
              <a:picLocks noChangeArrowheads="1"/>
            </p:cNvPicPr>
            <p:nvPr/>
          </p:nvPicPr>
          <p:blipFill>
            <a:blip r:embed="rId2" cstate="print"/>
            <a:srcRect/>
            <a:stretch>
              <a:fillRect/>
            </a:stretch>
          </p:blipFill>
          <p:spPr bwMode="auto">
            <a:xfrm>
              <a:off x="591" y="3732"/>
              <a:ext cx="5284" cy="688"/>
            </a:xfrm>
            <a:prstGeom prst="rect">
              <a:avLst/>
            </a:prstGeom>
            <a:noFill/>
            <a:ln w="9525">
              <a:noFill/>
              <a:miter lim="800000"/>
              <a:headEnd/>
              <a:tailEnd/>
            </a:ln>
          </p:spPr>
        </p:pic>
        <p:sp>
          <p:nvSpPr>
            <p:cNvPr id="13" name="Text Box 6"/>
            <p:cNvSpPr txBox="1">
              <a:spLocks noChangeArrowheads="1"/>
            </p:cNvSpPr>
            <p:nvPr/>
          </p:nvSpPr>
          <p:spPr bwMode="auto">
            <a:xfrm>
              <a:off x="631" y="3865"/>
              <a:ext cx="5209" cy="433"/>
            </a:xfrm>
            <a:prstGeom prst="rect">
              <a:avLst/>
            </a:prstGeom>
            <a:noFill/>
            <a:ln w="9525">
              <a:noFill/>
              <a:miter lim="800000"/>
              <a:headEnd/>
              <a:tailEnd/>
            </a:ln>
          </p:spPr>
          <p:txBody>
            <a:bodyPr lIns="93587" tIns="46794" rIns="93587" bIns="46794" anchor="ctr">
              <a:spAutoFit/>
            </a:bodyPr>
            <a:lstStyle/>
            <a:p>
              <a:pPr algn="ctr" defTabSz="842963">
                <a:defRPr/>
              </a:pPr>
              <a:r>
                <a:rPr lang="en-US" sz="2500" dirty="0">
                  <a:solidFill>
                    <a:srgbClr val="FFFFFF"/>
                  </a:solidFill>
                  <a:effectLst>
                    <a:outerShdw blurRad="38100" dist="38100" dir="2700000" algn="tl">
                      <a:srgbClr val="C0C0C0"/>
                    </a:outerShdw>
                  </a:effectLst>
                  <a:latin typeface="Neo Sans Intel" pitchFamily="34" charset="0"/>
                </a:rPr>
                <a:t>To Do List</a:t>
              </a:r>
            </a:p>
          </p:txBody>
        </p:sp>
      </p:grpSp>
      <p:pic>
        <p:nvPicPr>
          <p:cNvPr id="6149" name="Picture 22" descr="LavoriInCorsoObelix.bmp"/>
          <p:cNvPicPr>
            <a:picLocks noChangeAspect="1"/>
          </p:cNvPicPr>
          <p:nvPr/>
        </p:nvPicPr>
        <p:blipFill>
          <a:blip r:embed="rId3" cstate="print"/>
          <a:srcRect/>
          <a:stretch>
            <a:fillRect/>
          </a:stretch>
        </p:blipFill>
        <p:spPr bwMode="auto">
          <a:xfrm>
            <a:off x="6586537" y="4425950"/>
            <a:ext cx="18288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altLang="zh-CN" smtClean="0">
                <a:ea typeface="宋体" pitchFamily="2" charset="-122"/>
              </a:rPr>
              <a:t> </a:t>
            </a:r>
          </a:p>
        </p:txBody>
      </p:sp>
      <p:sp>
        <p:nvSpPr>
          <p:cNvPr id="21507" name="Rectangle 3"/>
          <p:cNvSpPr>
            <a:spLocks noGrp="1" noChangeArrowheads="1"/>
          </p:cNvSpPr>
          <p:nvPr>
            <p:ph type="body" idx="1"/>
          </p:nvPr>
        </p:nvSpPr>
        <p:spPr/>
        <p:txBody>
          <a:bodyPr/>
          <a:lstStyle/>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pPr algn="ctr">
              <a:buFontTx/>
              <a:buNone/>
            </a:pPr>
            <a:r>
              <a:rPr lang="en-GB" altLang="zh-CN" sz="4000" b="1" smtClean="0">
                <a:ea typeface="宋体" pitchFamily="2" charset="-122"/>
              </a:rPr>
              <a:t>Thanks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altLang="zh-CN" smtClean="0">
                <a:ea typeface="宋体" pitchFamily="2" charset="-122"/>
              </a:rPr>
              <a:t> </a:t>
            </a:r>
          </a:p>
        </p:txBody>
      </p:sp>
      <p:sp>
        <p:nvSpPr>
          <p:cNvPr id="21507" name="Rectangle 3"/>
          <p:cNvSpPr>
            <a:spLocks noGrp="1" noChangeArrowheads="1"/>
          </p:cNvSpPr>
          <p:nvPr>
            <p:ph type="body" idx="1"/>
          </p:nvPr>
        </p:nvSpPr>
        <p:spPr/>
        <p:txBody>
          <a:bodyPr/>
          <a:lstStyle/>
          <a:p>
            <a:endParaRPr lang="en-GB" altLang="zh-CN" dirty="0" smtClean="0">
              <a:ea typeface="宋体" pitchFamily="2" charset="-122"/>
            </a:endParaRPr>
          </a:p>
          <a:p>
            <a:endParaRPr lang="en-GB" altLang="zh-CN" dirty="0" smtClean="0">
              <a:ea typeface="宋体" pitchFamily="2" charset="-122"/>
            </a:endParaRPr>
          </a:p>
          <a:p>
            <a:endParaRPr lang="en-GB" altLang="zh-CN" dirty="0" smtClean="0">
              <a:ea typeface="宋体" pitchFamily="2" charset="-122"/>
            </a:endParaRPr>
          </a:p>
          <a:p>
            <a:endParaRPr lang="en-GB" altLang="zh-CN" dirty="0" smtClean="0">
              <a:ea typeface="宋体" pitchFamily="2" charset="-122"/>
            </a:endParaRPr>
          </a:p>
          <a:p>
            <a:pPr algn="ctr">
              <a:buFontTx/>
              <a:buNone/>
            </a:pPr>
            <a:r>
              <a:rPr lang="en-GB" altLang="zh-CN" sz="4000" b="1" dirty="0" smtClean="0">
                <a:ea typeface="宋体" pitchFamily="2" charset="-122"/>
              </a:rPr>
              <a:t>Back up</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6177</TotalTime>
  <Pages>15</Pages>
  <Words>1048</Words>
  <Application>Microsoft Office PowerPoint</Application>
  <PresentationFormat>Custom</PresentationFormat>
  <Paragraphs>119</Paragraphs>
  <Slides>10</Slides>
  <Notes>2</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OMA Template</vt:lpstr>
      <vt:lpstr>OMA-BOD-CLOUD-2011-0048-INP_Board_Report_Draft  BOD Cloud Recommendations </vt:lpstr>
      <vt:lpstr>Executive Summary</vt:lpstr>
      <vt:lpstr>Cloud Computing in OMA</vt:lpstr>
      <vt:lpstr>Work Completed</vt:lpstr>
      <vt:lpstr>Recommendations to Board</vt:lpstr>
      <vt:lpstr>Motions for Approval</vt:lpstr>
      <vt:lpstr>Next Steps</vt:lpstr>
      <vt:lpstr> </vt:lpstr>
      <vt:lpstr> </vt:lpstr>
      <vt:lpstr>Action Item Status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BOD Cloud Report</dc:title>
  <dc:subject>Slide Deck</dc:subject>
  <dc:creator>Bin Hu</dc:creator>
  <cp:keywords/>
  <dc:description/>
  <cp:lastModifiedBy>Hu Bin 00901719</cp:lastModifiedBy>
  <cp:revision>412</cp:revision>
  <cp:lastPrinted>1999-04-27T06:51:51Z</cp:lastPrinted>
  <dcterms:created xsi:type="dcterms:W3CDTF">2002-03-19T14:05:12Z</dcterms:created>
  <dcterms:modified xsi:type="dcterms:W3CDTF">2011-04-13T06:47:02Z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1302676683</vt:lpwstr>
  </property>
</Properties>
</file>