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15"/>
  </p:notesMasterIdLst>
  <p:handoutMasterIdLst>
    <p:handoutMasterId r:id="rId16"/>
  </p:handoutMasterIdLst>
  <p:sldIdLst>
    <p:sldId id="293" r:id="rId2"/>
    <p:sldId id="388" r:id="rId3"/>
    <p:sldId id="437" r:id="rId4"/>
    <p:sldId id="396" r:id="rId5"/>
    <p:sldId id="438" r:id="rId6"/>
    <p:sldId id="439" r:id="rId7"/>
    <p:sldId id="440" r:id="rId8"/>
    <p:sldId id="441" r:id="rId9"/>
    <p:sldId id="442" r:id="rId10"/>
    <p:sldId id="399" r:id="rId11"/>
    <p:sldId id="436" r:id="rId12"/>
    <p:sldId id="428" r:id="rId13"/>
    <p:sldId id="425" r:id="rId14"/>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pitchFamily="34"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pitchFamily="34"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pitchFamily="34"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pitchFamily="34"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pitchFamily="34" charset="0"/>
        <a:ea typeface="+mn-ea"/>
        <a:cs typeface="+mn-cs"/>
      </a:defRPr>
    </a:lvl5pPr>
    <a:lvl6pPr marL="2286000" algn="l" defTabSz="914400" rtl="0" eaLnBrk="1" latinLnBrk="0" hangingPunct="1">
      <a:defRPr sz="2000" kern="1200">
        <a:solidFill>
          <a:schemeClr val="tx1"/>
        </a:solidFill>
        <a:latin typeface="Arial" pitchFamily="34" charset="0"/>
        <a:ea typeface="+mn-ea"/>
        <a:cs typeface="+mn-cs"/>
      </a:defRPr>
    </a:lvl6pPr>
    <a:lvl7pPr marL="2743200" algn="l" defTabSz="914400" rtl="0" eaLnBrk="1" latinLnBrk="0" hangingPunct="1">
      <a:defRPr sz="2000" kern="1200">
        <a:solidFill>
          <a:schemeClr val="tx1"/>
        </a:solidFill>
        <a:latin typeface="Arial" pitchFamily="34" charset="0"/>
        <a:ea typeface="+mn-ea"/>
        <a:cs typeface="+mn-cs"/>
      </a:defRPr>
    </a:lvl7pPr>
    <a:lvl8pPr marL="3200400" algn="l" defTabSz="914400" rtl="0" eaLnBrk="1" latinLnBrk="0" hangingPunct="1">
      <a:defRPr sz="2000" kern="1200">
        <a:solidFill>
          <a:schemeClr val="tx1"/>
        </a:solidFill>
        <a:latin typeface="Arial" pitchFamily="34" charset="0"/>
        <a:ea typeface="+mn-ea"/>
        <a:cs typeface="+mn-cs"/>
      </a:defRPr>
    </a:lvl8pPr>
    <a:lvl9pPr marL="3657600" algn="l" defTabSz="914400" rtl="0" eaLnBrk="1" latinLnBrk="0" hangingPunct="1">
      <a:defRPr sz="2000"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330066"/>
    <a:srgbClr val="DDDDDD"/>
    <a:srgbClr val="FDB5C3"/>
    <a:srgbClr val="99FFCC"/>
    <a:srgbClr val="FFCCCC"/>
    <a:srgbClr val="FEEDCE"/>
    <a:srgbClr val="543800"/>
    <a:srgbClr val="EAEAEA"/>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707" autoAdjust="0"/>
  </p:normalViewPr>
  <p:slideViewPr>
    <p:cSldViewPr>
      <p:cViewPr varScale="1">
        <p:scale>
          <a:sx n="86" d="100"/>
          <a:sy n="86" d="100"/>
        </p:scale>
        <p:origin x="-1032" y="-78"/>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0" d="100"/>
          <a:sy n="70" d="100"/>
        </p:scale>
        <p:origin x="-2814" y="-96"/>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253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a:ln/>
        </p:spPr>
      </p:sp>
      <p:sp>
        <p:nvSpPr>
          <p:cNvPr id="24579" name="备注占位符 2"/>
          <p:cNvSpPr>
            <a:spLocks noGrp="1"/>
          </p:cNvSpPr>
          <p:nvPr>
            <p:ph type="body" idx="1"/>
          </p:nvPr>
        </p:nvSpPr>
        <p:spPr>
          <a:noFill/>
          <a:ln w="9525"/>
        </p:spPr>
        <p:txBody>
          <a:bodyPr/>
          <a:lstStyle/>
          <a:p>
            <a:endParaRPr lang="zh-CN" altLang="en-US"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5" descr="oma bg_v3_2"/>
          <p:cNvPicPr>
            <a:picLocks noChangeAspect="1" noChangeArrowheads="1"/>
          </p:cNvPicPr>
          <p:nvPr userDrawn="1"/>
        </p:nvPicPr>
        <p:blipFill>
          <a:blip r:embed="rId13"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latin typeface="Arial" charset="0"/>
            </a:endParaRPr>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endParaRPr lang="en-GB"/>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pPr>
            <a:r>
              <a:rPr lang="en-GB" sz="1000" b="1" dirty="0">
                <a:cs typeface="Times New Roman" pitchFamily="18" charset="0"/>
              </a:rPr>
              <a:t>© </a:t>
            </a:r>
            <a:r>
              <a:rPr lang="en-GB" sz="1000" b="1" dirty="0" smtClean="0">
                <a:cs typeface="Times New Roman" pitchFamily="18" charset="0"/>
              </a:rPr>
              <a:t>2012 </a:t>
            </a:r>
            <a:r>
              <a:rPr lang="en-GB" sz="1000" b="1" dirty="0">
                <a:cs typeface="Times New Roman" pitchFamily="18" charset="0"/>
              </a:rPr>
              <a:t>Open Mobile Alliance Ltd.  All Rights Reserved.</a:t>
            </a:r>
            <a:endParaRPr lang="en-US" sz="1000" b="1" dirty="0"/>
          </a:p>
          <a:p>
            <a:pPr defTabSz="403225">
              <a:tabLst>
                <a:tab pos="5372100" algn="ctr"/>
                <a:tab pos="9182100" algn="r"/>
              </a:tabLst>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724400" y="6629400"/>
            <a:ext cx="3352800" cy="336550"/>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sz="1800" b="1" dirty="0" smtClean="0">
                <a:latin typeface="Arial Narrow" pitchFamily="34" charset="0"/>
              </a:rPr>
              <a:t>OMA-BOD-CLOUD-2012-0014</a:t>
            </a:r>
            <a:endParaRPr lang="en-US" sz="1800" b="1" dirty="0">
              <a:latin typeface="Arial Narrow" pitchFamily="34" charset="0"/>
            </a:endParaRPr>
          </a:p>
        </p:txBody>
      </p:sp>
      <p:sp>
        <p:nvSpPr>
          <p:cNvPr id="186387" name="Rectangle 19"/>
          <p:cNvSpPr>
            <a:spLocks noChangeArrowheads="1"/>
          </p:cNvSpPr>
          <p:nvPr userDrawn="1"/>
        </p:nvSpPr>
        <p:spPr bwMode="auto">
          <a:xfrm>
            <a:off x="8001000" y="6629400"/>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pPr>
            <a:r>
              <a:rPr lang="en-US" sz="1800" b="1" dirty="0">
                <a:latin typeface="Arial Narrow" pitchFamily="34" charset="0"/>
              </a:rPr>
              <a:t>Slide #</a:t>
            </a:r>
            <a:fld id="{4315D173-D7AC-4AC9-9666-D2360B8C7CD0}" type="slidenum">
              <a:rPr lang="en-US" sz="1800" b="1">
                <a:latin typeface="Arial Narrow" pitchFamily="34" charset="0"/>
              </a:rPr>
              <a:pPr algn="r" defTabSz="403225">
                <a:tabLst>
                  <a:tab pos="5372100" algn="ctr"/>
                  <a:tab pos="9182100" algn="r"/>
                </a:tabLst>
              </a:pPr>
              <a:t>‹#›</a:t>
            </a:fld>
            <a:r>
              <a:rPr lang="en-US" sz="1800" b="1" dirty="0">
                <a:latin typeface="Arial Narrow" pitchFamily="34" charset="0"/>
              </a:rPr>
              <a:t/>
            </a:r>
            <a:br>
              <a:rPr lang="en-US" sz="1800" b="1" dirty="0">
                <a:latin typeface="Arial Narrow" pitchFamily="34" charset="0"/>
              </a:rPr>
            </a:br>
            <a:r>
              <a:rPr lang="en-US" sz="500" dirty="0">
                <a:solidFill>
                  <a:srgbClr val="999999"/>
                </a:solidFill>
              </a:rPr>
              <a:t>[</a:t>
            </a:r>
            <a:r>
              <a:rPr lang="en-US" sz="500" dirty="0" smtClean="0">
                <a:solidFill>
                  <a:srgbClr val="999999"/>
                </a:solidFill>
              </a:rPr>
              <a:t>OMA-Template-SlideDeck-20120101-I</a:t>
            </a:r>
            <a:r>
              <a:rPr lang="en-US" sz="500" dirty="0">
                <a:solidFill>
                  <a:srgbClr val="999999"/>
                </a:solidFill>
              </a:rPr>
              <a:t>]</a:t>
            </a:r>
            <a:endParaRPr lang="en-US" sz="1800" b="1" dirty="0">
              <a:latin typeface="Arial Narrow" pitchFamily="34" charset="0"/>
            </a:endParaRPr>
          </a:p>
        </p:txBody>
      </p:sp>
      <p:sp>
        <p:nvSpPr>
          <p:cNvPr id="2057"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en-GB" smtClean="0"/>
          </a:p>
        </p:txBody>
      </p:sp>
      <p:sp>
        <p:nvSpPr>
          <p:cNvPr id="2058"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member.openmobilealliance.org/ftp/Public_documents/BOD-CLOUD/Permanent_documents/OMA-WP-Cloud_Computing_V2_0-20120222-D.zip" TargetMode="Externa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member.openmobilealliance.org/ftp/Public_documents/BOD-CLOUD/Permanent_documents/OMA-WP-Cloud_Computing_V2_0-20120222-D.zip" TargetMode="External"/><Relationship Id="rId1" Type="http://schemas.openxmlformats.org/officeDocument/2006/relationships/slideLayout" Target="../slideLayouts/slideLayout2.xml"/><Relationship Id="rId4" Type="http://schemas.openxmlformats.org/officeDocument/2006/relationships/image" Target="../media/image4.wmf"/></Relationships>
</file>

<file path=ppt/slides/_rels/slide7.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2" cstate="print"/>
          <a:srcRect b="6691"/>
          <a:stretch>
            <a:fillRect/>
          </a:stretch>
        </p:blipFill>
        <p:spPr bwMode="auto">
          <a:xfrm>
            <a:off x="0" y="0"/>
            <a:ext cx="9363075" cy="6553200"/>
          </a:xfrm>
          <a:prstGeom prst="rect">
            <a:avLst/>
          </a:prstGeom>
          <a:noFill/>
          <a:ln w="9525">
            <a:noFill/>
            <a:miter lim="800000"/>
            <a:headEnd/>
            <a:tailEnd/>
          </a:ln>
        </p:spPr>
      </p:pic>
      <p:sp>
        <p:nvSpPr>
          <p:cNvPr id="3075"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b="1" dirty="0">
                <a:latin typeface="Tahoma" pitchFamily="34" charset="0"/>
              </a:rPr>
              <a:t>	Submitted To:	OMA </a:t>
            </a:r>
            <a:r>
              <a:rPr lang="en-US" b="1" dirty="0" smtClean="0">
                <a:latin typeface="Tahoma" pitchFamily="34" charset="0"/>
              </a:rPr>
              <a:t>BOD CLOUD</a:t>
            </a:r>
            <a:endParaRPr lang="en-US" b="1" dirty="0">
              <a:latin typeface="Tahoma" pitchFamily="34" charset="0"/>
            </a:endParaRPr>
          </a:p>
          <a:p>
            <a:pPr defTabSz="762000">
              <a:lnSpc>
                <a:spcPct val="95000"/>
              </a:lnSpc>
              <a:spcAft>
                <a:spcPct val="35000"/>
              </a:spcAft>
              <a:tabLst>
                <a:tab pos="1827213" algn="r"/>
                <a:tab pos="1939925" algn="l"/>
              </a:tabLst>
            </a:pPr>
            <a:r>
              <a:rPr lang="en-US" b="1" dirty="0">
                <a:latin typeface="Tahoma" pitchFamily="34" charset="0"/>
              </a:rPr>
              <a:t>	Date:	</a:t>
            </a:r>
            <a:r>
              <a:rPr lang="en-US" b="1" dirty="0" smtClean="0">
                <a:latin typeface="Tahoma" pitchFamily="34" charset="0"/>
              </a:rPr>
              <a:t>8</a:t>
            </a:r>
            <a:r>
              <a:rPr lang="en-US" b="1" dirty="0" smtClean="0">
                <a:latin typeface="Tahoma" pitchFamily="34" charset="0"/>
              </a:rPr>
              <a:t> </a:t>
            </a:r>
            <a:r>
              <a:rPr lang="en-US" b="1" dirty="0" smtClean="0">
                <a:latin typeface="Tahoma" pitchFamily="34" charset="0"/>
              </a:rPr>
              <a:t>March </a:t>
            </a:r>
            <a:r>
              <a:rPr lang="en-US" b="1" dirty="0">
                <a:latin typeface="Tahoma" pitchFamily="34" charset="0"/>
              </a:rPr>
              <a:t>2011	</a:t>
            </a:r>
          </a:p>
          <a:p>
            <a:pPr defTabSz="762000">
              <a:lnSpc>
                <a:spcPct val="95000"/>
              </a:lnSpc>
              <a:spcAft>
                <a:spcPct val="35000"/>
              </a:spcAft>
              <a:tabLst>
                <a:tab pos="1827213" algn="r"/>
                <a:tab pos="1939925" algn="l"/>
              </a:tabLst>
            </a:pPr>
            <a:r>
              <a:rPr lang="en-US" b="1" dirty="0" smtClean="0">
                <a:latin typeface="Tahoma" pitchFamily="34" charset="0"/>
              </a:rPr>
              <a:t>	Availability:	      Public            OMA Confidential</a:t>
            </a:r>
          </a:p>
          <a:p>
            <a:pPr defTabSz="762000">
              <a:lnSpc>
                <a:spcPct val="95000"/>
              </a:lnSpc>
              <a:spcAft>
                <a:spcPct val="35000"/>
              </a:spcAft>
              <a:tabLst>
                <a:tab pos="1827213" algn="r"/>
                <a:tab pos="1939925" algn="l"/>
              </a:tabLst>
            </a:pPr>
            <a:r>
              <a:rPr lang="en-US" b="1" dirty="0">
                <a:latin typeface="Tahoma" pitchFamily="34" charset="0"/>
              </a:rPr>
              <a:t>	Contact:	</a:t>
            </a:r>
            <a:r>
              <a:rPr lang="en-US" b="1" dirty="0" smtClean="0">
                <a:latin typeface="Tahoma" pitchFamily="34" charset="0"/>
              </a:rPr>
              <a:t>bin.hu@huawei.com</a:t>
            </a:r>
            <a:endParaRPr lang="en-US" b="1" dirty="0">
              <a:latin typeface="Tahoma" pitchFamily="34" charset="0"/>
            </a:endParaRPr>
          </a:p>
          <a:p>
            <a:pPr defTabSz="762000">
              <a:lnSpc>
                <a:spcPct val="95000"/>
              </a:lnSpc>
              <a:spcAft>
                <a:spcPct val="35000"/>
              </a:spcAft>
              <a:tabLst>
                <a:tab pos="1827213" algn="r"/>
                <a:tab pos="1939925" algn="l"/>
              </a:tabLst>
            </a:pPr>
            <a:r>
              <a:rPr lang="en-US" b="1" dirty="0">
                <a:latin typeface="Tahoma" pitchFamily="34" charset="0"/>
              </a:rPr>
              <a:t>	Source:	BOD Cloud Chair</a:t>
            </a:r>
          </a:p>
        </p:txBody>
      </p:sp>
      <p:sp>
        <p:nvSpPr>
          <p:cNvPr id="3076" name="Rectangle 26"/>
          <p:cNvSpPr>
            <a:spLocks noGrp="1" noChangeArrowheads="1"/>
          </p:cNvSpPr>
          <p:nvPr>
            <p:ph type="ctrTitle"/>
          </p:nvPr>
        </p:nvSpPr>
        <p:spPr>
          <a:xfrm>
            <a:off x="684213" y="228600"/>
            <a:ext cx="7996237" cy="1652588"/>
          </a:xfrm>
          <a:noFill/>
        </p:spPr>
        <p:txBody>
          <a:bodyPr anchor="t"/>
          <a:lstStyle/>
          <a:p>
            <a:r>
              <a:rPr lang="en-US" sz="2000" dirty="0" smtClean="0"/>
              <a:t>OMA-BOD-CLOUD-2012-0014-INP_Cloud_Report_to_Board</a:t>
            </a:r>
            <a:r>
              <a:rPr lang="en-US" sz="2000" dirty="0" smtClean="0"/>
              <a:t/>
            </a:r>
            <a:br>
              <a:rPr lang="en-US" sz="2000" dirty="0" smtClean="0"/>
            </a:br>
            <a:r>
              <a:rPr lang="en-US" sz="1400" dirty="0" smtClean="0"/>
              <a:t/>
            </a:r>
            <a:br>
              <a:rPr lang="en-US" sz="1400" dirty="0" smtClean="0"/>
            </a:br>
            <a:r>
              <a:rPr lang="en-US" dirty="0" smtClean="0"/>
              <a:t>BOD Cloud Recommendations</a:t>
            </a:r>
            <a:br>
              <a:rPr lang="en-US" dirty="0" smtClean="0"/>
            </a:br>
            <a:endParaRPr lang="en-US" sz="1800" dirty="0" smtClean="0"/>
          </a:p>
        </p:txBody>
      </p:sp>
      <p:sp>
        <p:nvSpPr>
          <p:cNvPr id="3078"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sz="1800" b="1" dirty="0" smtClean="0">
                <a:solidFill>
                  <a:srgbClr val="800000"/>
                </a:solidFill>
                <a:latin typeface="Tahoma" pitchFamily="34" charset="0"/>
              </a:rPr>
              <a:t>X</a:t>
            </a:r>
            <a:endParaRPr lang="en-US" sz="1800" b="1" dirty="0">
              <a:solidFill>
                <a:srgbClr val="800000"/>
              </a:solidFill>
              <a:latin typeface="Tahoma" pitchFamily="34" charset="0"/>
            </a:endParaRPr>
          </a:p>
        </p:txBody>
      </p:sp>
      <p:sp>
        <p:nvSpPr>
          <p:cNvPr id="3079"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sz="900">
                <a:cs typeface="Times New Roman" pitchFamily="18" charset="0"/>
              </a:rPr>
              <a:t>USE OF THIS DOCUMENT BY NON-OMA MEMBERS IS SUBJECT TO ALL OF THE TERMS AND CONDITIONS OF THE USE AGREEMENT (located at </a:t>
            </a:r>
            <a:r>
              <a:rPr lang="en-US" sz="900">
                <a:cs typeface="Times New Roman" pitchFamily="18" charset="0"/>
                <a:hlinkClick r:id="rId3"/>
              </a:rPr>
              <a:t>http://www.openmobilealliance.org/UseAgreement.html</a:t>
            </a:r>
            <a:r>
              <a:rPr lang="en-US" sz="900">
                <a:cs typeface="Times New Roman" pitchFamily="18" charset="0"/>
              </a:rPr>
              <a:t>) AND IF YOU HAVE NOT AGREED TO THE TERMS OF THE USE AGREEMENT, YOU DO NOT HAVE THE RIGHT TO USE, COPY OR DISTRIBUTE THIS DOCUMENT.</a:t>
            </a:r>
          </a:p>
          <a:p>
            <a:pPr defTabSz="762000">
              <a:spcBef>
                <a:spcPct val="35000"/>
              </a:spcBef>
            </a:pPr>
            <a:r>
              <a:rPr lang="en-US" sz="900">
                <a:cs typeface="Times New Roman" pitchFamily="18" charset="0"/>
              </a:rPr>
              <a:t>THIS DOCUMENT IS PROVIDED ON AN "AS IS" "AS AVAILABLE" AND "WITH ALL FAULTS" BASIS.</a:t>
            </a:r>
            <a:endParaRPr lang="en-US" sz="900"/>
          </a:p>
        </p:txBody>
      </p:sp>
      <p:sp>
        <p:nvSpPr>
          <p:cNvPr id="3080"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sz="900" b="1">
                <a:cs typeface="Times New Roman" pitchFamily="18" charset="0"/>
              </a:rPr>
              <a:t>Intellectual Property Rights</a:t>
            </a:r>
          </a:p>
          <a:p>
            <a:pPr defTabSz="762000">
              <a:spcBef>
                <a:spcPct val="35000"/>
              </a:spcBef>
            </a:pPr>
            <a:r>
              <a:rPr lang="en-US"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10"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US" sz="1800" b="1" dirty="0">
              <a:solidFill>
                <a:srgbClr val="800000"/>
              </a:solidFill>
              <a:latin typeface="Tahoma"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2" name="Group 39"/>
          <p:cNvGrpSpPr>
            <a:grpSpLocks/>
          </p:cNvGrpSpPr>
          <p:nvPr/>
        </p:nvGrpSpPr>
        <p:grpSpPr bwMode="auto">
          <a:xfrm>
            <a:off x="-2374900" y="1377950"/>
            <a:ext cx="4770438" cy="4824413"/>
            <a:chOff x="-2413000" y="1506536"/>
            <a:chExt cx="4770438" cy="4824413"/>
          </a:xfrm>
        </p:grpSpPr>
        <p:sp>
          <p:nvSpPr>
            <p:cNvPr id="15403" name="AutoShape 54"/>
            <p:cNvSpPr>
              <a:spLocks noChangeArrowheads="1"/>
            </p:cNvSpPr>
            <p:nvPr/>
          </p:nvSpPr>
          <p:spPr bwMode="blackGray">
            <a:xfrm rot="5400000" flipH="1">
              <a:off x="-2034381" y="1969293"/>
              <a:ext cx="4032250" cy="3929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DDDDDD">
                    <a:alpha val="56000"/>
                  </a:srgbClr>
                </a:gs>
                <a:gs pos="100000">
                  <a:srgbClr val="FFFFFF">
                    <a:alpha val="48000"/>
                  </a:srgbClr>
                </a:gs>
              </a:gsLst>
              <a:lin ang="5400000" scaled="1"/>
            </a:gradFill>
            <a:ln w="0" algn="ctr">
              <a:noFill/>
              <a:miter lim="800000"/>
              <a:headEnd/>
              <a:tailEnd/>
            </a:ln>
          </p:spPr>
          <p:txBody>
            <a:bodyPr wrap="none" anchor="ctr"/>
            <a:lstStyle/>
            <a:p>
              <a:endParaRPr lang="en-US"/>
            </a:p>
          </p:txBody>
        </p:sp>
        <p:sp>
          <p:nvSpPr>
            <p:cNvPr id="15404" name="AutoShape 53"/>
            <p:cNvSpPr>
              <a:spLocks noChangeArrowheads="1"/>
            </p:cNvSpPr>
            <p:nvPr/>
          </p:nvSpPr>
          <p:spPr bwMode="ltGray">
            <a:xfrm rot="5400000">
              <a:off x="-2439988" y="1533524"/>
              <a:ext cx="4824413" cy="4770438"/>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78 h 21600"/>
              </a:gdLst>
              <a:ahLst/>
              <a:cxnLst>
                <a:cxn ang="T8">
                  <a:pos x="T0" y="T1"/>
                </a:cxn>
                <a:cxn ang="T9">
                  <a:pos x="T2" y="T3"/>
                </a:cxn>
                <a:cxn ang="T10">
                  <a:pos x="T4" y="T5"/>
                </a:cxn>
                <a:cxn ang="T11">
                  <a:pos x="T6" y="T7"/>
                </a:cxn>
              </a:cxnLst>
              <a:rect l="T12" t="T13" r="T14" b="T15"/>
              <a:pathLst>
                <a:path w="21600" h="21600">
                  <a:moveTo>
                    <a:pt x="199" y="10861"/>
                  </a:moveTo>
                  <a:cubicBezTo>
                    <a:pt x="199" y="10840"/>
                    <a:pt x="199" y="10820"/>
                    <a:pt x="199" y="10800"/>
                  </a:cubicBezTo>
                  <a:cubicBezTo>
                    <a:pt x="199" y="4945"/>
                    <a:pt x="4945" y="199"/>
                    <a:pt x="10800" y="199"/>
                  </a:cubicBezTo>
                  <a:cubicBezTo>
                    <a:pt x="16654" y="199"/>
                    <a:pt x="21401" y="4945"/>
                    <a:pt x="21401" y="10800"/>
                  </a:cubicBezTo>
                  <a:cubicBezTo>
                    <a:pt x="21401" y="10820"/>
                    <a:pt x="21400" y="10840"/>
                    <a:pt x="21400" y="10861"/>
                  </a:cubicBezTo>
                  <a:lnTo>
                    <a:pt x="21599" y="10862"/>
                  </a:lnTo>
                  <a:cubicBezTo>
                    <a:pt x="21599" y="10841"/>
                    <a:pt x="21600" y="10820"/>
                    <a:pt x="21600" y="10800"/>
                  </a:cubicBezTo>
                  <a:cubicBezTo>
                    <a:pt x="21600" y="4835"/>
                    <a:pt x="16764" y="0"/>
                    <a:pt x="10800" y="0"/>
                  </a:cubicBezTo>
                  <a:cubicBezTo>
                    <a:pt x="4835" y="0"/>
                    <a:pt x="0" y="4835"/>
                    <a:pt x="0" y="10800"/>
                  </a:cubicBezTo>
                  <a:cubicBezTo>
                    <a:pt x="-1" y="10820"/>
                    <a:pt x="0" y="10841"/>
                    <a:pt x="0" y="10862"/>
                  </a:cubicBezTo>
                  <a:close/>
                </a:path>
              </a:pathLst>
            </a:custGeom>
            <a:solidFill>
              <a:srgbClr val="DDDDDD"/>
            </a:solidFill>
            <a:ln w="9525" algn="ctr">
              <a:noFill/>
              <a:miter lim="800000"/>
              <a:headEnd/>
              <a:tailEnd/>
            </a:ln>
          </p:spPr>
          <p:txBody>
            <a:bodyPr wrap="none" anchor="ctr"/>
            <a:lstStyle/>
            <a:p>
              <a:endParaRPr lang="en-US"/>
            </a:p>
          </p:txBody>
        </p:sp>
      </p:grpSp>
      <p:grpSp>
        <p:nvGrpSpPr>
          <p:cNvPr id="15363" name="Group 41"/>
          <p:cNvGrpSpPr>
            <a:grpSpLocks/>
          </p:cNvGrpSpPr>
          <p:nvPr/>
        </p:nvGrpSpPr>
        <p:grpSpPr bwMode="auto">
          <a:xfrm>
            <a:off x="1557338" y="2163763"/>
            <a:ext cx="5311775" cy="512762"/>
            <a:chOff x="2117725" y="3282950"/>
            <a:chExt cx="5311775" cy="512762"/>
          </a:xfrm>
        </p:grpSpPr>
        <p:sp>
          <p:nvSpPr>
            <p:cNvPr id="11" name="AutoShape 169"/>
            <p:cNvSpPr>
              <a:spLocks noChangeArrowheads="1"/>
            </p:cNvSpPr>
            <p:nvPr/>
          </p:nvSpPr>
          <p:spPr bwMode="gray">
            <a:xfrm>
              <a:off x="2117725" y="3282950"/>
              <a:ext cx="5240337" cy="512762"/>
            </a:xfrm>
            <a:prstGeom prst="roundRect">
              <a:avLst>
                <a:gd name="adj" fmla="val 50000"/>
              </a:avLst>
            </a:prstGeom>
            <a:gradFill rotWithShape="1">
              <a:gsLst>
                <a:gs pos="0">
                  <a:srgbClr val="6AB7EC"/>
                </a:gs>
                <a:gs pos="50000">
                  <a:srgbClr val="BDE9FF"/>
                </a:gs>
                <a:gs pos="100000">
                  <a:srgbClr val="6AB7EC"/>
                </a:gs>
              </a:gsLst>
              <a:lin ang="5400000" scaled="1"/>
            </a:gradFill>
            <a:ln w="9525">
              <a:noFill/>
              <a:round/>
              <a:headEnd/>
              <a:tailEnd/>
            </a:ln>
            <a:effectLst>
              <a:outerShdw dist="35921" dir="2700000" algn="ctr" rotWithShape="0">
                <a:srgbClr val="B2B2B2"/>
              </a:outerShdw>
            </a:effectLst>
          </p:spPr>
          <p:txBody>
            <a:bodyPr wrap="none" anchor="ctr"/>
            <a:lstStyle/>
            <a:p>
              <a:endParaRPr lang="zh-CN" altLang="en-US">
                <a:ea typeface="宋体" pitchFamily="2" charset="-122"/>
              </a:endParaRPr>
            </a:p>
          </p:txBody>
        </p:sp>
        <p:sp>
          <p:nvSpPr>
            <p:cNvPr id="15395" name="Text Box 145"/>
            <p:cNvSpPr txBox="1">
              <a:spLocks noChangeArrowheads="1"/>
            </p:cNvSpPr>
            <p:nvPr/>
          </p:nvSpPr>
          <p:spPr bwMode="gray">
            <a:xfrm>
              <a:off x="2627313" y="3319462"/>
              <a:ext cx="4802187" cy="369314"/>
            </a:xfrm>
            <a:prstGeom prst="rect">
              <a:avLst/>
            </a:prstGeom>
            <a:noFill/>
            <a:ln w="9525" algn="ctr">
              <a:noFill/>
              <a:miter lim="800000"/>
              <a:headEnd/>
              <a:tailEnd/>
            </a:ln>
          </p:spPr>
          <p:txBody>
            <a:bodyPr lIns="91422" tIns="45711" rIns="91422" bIns="45711">
              <a:spAutoFit/>
            </a:bodyPr>
            <a:lstStyle/>
            <a:p>
              <a:r>
                <a:rPr lang="en-US" altLang="zh-CN">
                  <a:solidFill>
                    <a:schemeClr val="bg2"/>
                  </a:solidFill>
                  <a:ea typeface="宋体" pitchFamily="2" charset="-122"/>
                </a:rPr>
                <a:t>Executive Summary</a:t>
              </a:r>
            </a:p>
          </p:txBody>
        </p:sp>
        <p:grpSp>
          <p:nvGrpSpPr>
            <p:cNvPr id="15396" name="Group 170"/>
            <p:cNvGrpSpPr>
              <a:grpSpLocks/>
            </p:cNvGrpSpPr>
            <p:nvPr/>
          </p:nvGrpSpPr>
          <p:grpSpPr bwMode="auto">
            <a:xfrm>
              <a:off x="2124075" y="3325812"/>
              <a:ext cx="419100" cy="415925"/>
              <a:chOff x="1289" y="582"/>
              <a:chExt cx="668" cy="668"/>
            </a:xfrm>
          </p:grpSpPr>
          <p:sp>
            <p:nvSpPr>
              <p:cNvPr id="15398" name="Oval 171"/>
              <p:cNvSpPr>
                <a:spLocks noChangeArrowheads="1"/>
              </p:cNvSpPr>
              <p:nvPr/>
            </p:nvSpPr>
            <p:spPr bwMode="gray">
              <a:xfrm>
                <a:off x="1289" y="582"/>
                <a:ext cx="668" cy="668"/>
              </a:xfrm>
              <a:prstGeom prst="ellipse">
                <a:avLst/>
              </a:prstGeom>
              <a:solidFill>
                <a:srgbClr val="333333"/>
              </a:solidFill>
              <a:ln w="38100" algn="ctr">
                <a:noFill/>
                <a:round/>
                <a:headEnd/>
                <a:tailEnd/>
              </a:ln>
            </p:spPr>
            <p:txBody>
              <a:bodyPr anchor="ctr">
                <a:spAutoFit/>
              </a:bodyPr>
              <a:lstStyle/>
              <a:p>
                <a:endParaRPr lang="zh-CN" altLang="en-US">
                  <a:ea typeface="宋体" pitchFamily="2" charset="-122"/>
                </a:endParaRPr>
              </a:p>
            </p:txBody>
          </p:sp>
          <p:sp>
            <p:nvSpPr>
              <p:cNvPr id="15399" name="Oval 172"/>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15400" name="Oval 173"/>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w="9525" algn="ctr">
                <a:solidFill>
                  <a:schemeClr val="bg2"/>
                </a:solidFill>
                <a:round/>
                <a:headEnd/>
                <a:tailEnd/>
              </a:ln>
            </p:spPr>
            <p:txBody>
              <a:bodyPr vert="eaVert" wrap="none" anchor="ctr"/>
              <a:lstStyle/>
              <a:p>
                <a:endParaRPr lang="zh-CN" altLang="en-US">
                  <a:ea typeface="宋体" pitchFamily="2" charset="-122"/>
                </a:endParaRPr>
              </a:p>
            </p:txBody>
          </p:sp>
          <p:sp>
            <p:nvSpPr>
              <p:cNvPr id="15401" name="Oval 174"/>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15402" name="Oval 175"/>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lIns="91422" tIns="45711" rIns="91422" bIns="45711" anchor="ctr"/>
              <a:lstStyle/>
              <a:p>
                <a:pPr algn="ctr"/>
                <a:endParaRPr lang="zh-CN" altLang="en-US" sz="1800">
                  <a:ea typeface="宋体" pitchFamily="2" charset="-122"/>
                </a:endParaRPr>
              </a:p>
            </p:txBody>
          </p:sp>
        </p:grpSp>
        <p:sp>
          <p:nvSpPr>
            <p:cNvPr id="15397" name="Text Box 176"/>
            <p:cNvSpPr txBox="1">
              <a:spLocks noChangeArrowheads="1"/>
            </p:cNvSpPr>
            <p:nvPr/>
          </p:nvSpPr>
          <p:spPr bwMode="gray">
            <a:xfrm>
              <a:off x="2157413" y="3297237"/>
              <a:ext cx="300037" cy="424713"/>
            </a:xfrm>
            <a:prstGeom prst="rect">
              <a:avLst/>
            </a:prstGeom>
            <a:noFill/>
            <a:ln w="9525" algn="ctr">
              <a:noFill/>
              <a:miter lim="800000"/>
              <a:headEnd/>
              <a:tailEnd/>
            </a:ln>
          </p:spPr>
          <p:txBody>
            <a:bodyPr lIns="91422" tIns="45711" rIns="91422" bIns="45711">
              <a:spAutoFit/>
            </a:bodyPr>
            <a:lstStyle/>
            <a:p>
              <a:pPr algn="ctr"/>
              <a:r>
                <a:rPr lang="en-US" altLang="zh-CN" sz="2400">
                  <a:solidFill>
                    <a:srgbClr val="000000"/>
                  </a:solidFill>
                  <a:ea typeface="宋体" pitchFamily="2" charset="-122"/>
                </a:rPr>
                <a:t>1</a:t>
              </a:r>
            </a:p>
          </p:txBody>
        </p:sp>
      </p:grpSp>
      <p:grpSp>
        <p:nvGrpSpPr>
          <p:cNvPr id="15364" name="Group 40"/>
          <p:cNvGrpSpPr>
            <a:grpSpLocks/>
          </p:cNvGrpSpPr>
          <p:nvPr/>
        </p:nvGrpSpPr>
        <p:grpSpPr bwMode="auto">
          <a:xfrm>
            <a:off x="2166938" y="3917950"/>
            <a:ext cx="5232400" cy="508000"/>
            <a:chOff x="1549400" y="2414587"/>
            <a:chExt cx="5232400" cy="508000"/>
          </a:xfrm>
        </p:grpSpPr>
        <p:sp>
          <p:nvSpPr>
            <p:cNvPr id="13" name="AutoShape 56"/>
            <p:cNvSpPr>
              <a:spLocks noChangeArrowheads="1"/>
            </p:cNvSpPr>
            <p:nvPr/>
          </p:nvSpPr>
          <p:spPr bwMode="gray">
            <a:xfrm>
              <a:off x="1549400" y="2414587"/>
              <a:ext cx="5232400" cy="508000"/>
            </a:xfrm>
            <a:prstGeom prst="roundRect">
              <a:avLst>
                <a:gd name="adj" fmla="val 50000"/>
              </a:avLst>
            </a:prstGeom>
            <a:gradFill rotWithShape="1">
              <a:gsLst>
                <a:gs pos="0">
                  <a:srgbClr val="A0DA52"/>
                </a:gs>
                <a:gs pos="50000">
                  <a:srgbClr val="D9F0BA"/>
                </a:gs>
                <a:gs pos="100000">
                  <a:srgbClr val="A0DA52"/>
                </a:gs>
              </a:gsLst>
              <a:lin ang="5400000" scaled="1"/>
            </a:gradFill>
            <a:ln w="9525" algn="ctr">
              <a:noFill/>
              <a:round/>
              <a:headEnd/>
              <a:tailEnd/>
            </a:ln>
            <a:effectLst>
              <a:outerShdw dist="35921" dir="2700000" algn="ctr" rotWithShape="0">
                <a:srgbClr val="B2B2B2"/>
              </a:outerShdw>
            </a:effectLst>
          </p:spPr>
          <p:txBody>
            <a:bodyPr wrap="none" lIns="91422" tIns="45711" rIns="91422" bIns="45711" anchor="ctr"/>
            <a:lstStyle/>
            <a:p>
              <a:endParaRPr lang="en-US" altLang="zh-CN" sz="1800" b="1">
                <a:solidFill>
                  <a:srgbClr val="000000"/>
                </a:solidFill>
                <a:ea typeface="宋体" pitchFamily="2" charset="-122"/>
              </a:endParaRPr>
            </a:p>
          </p:txBody>
        </p:sp>
        <p:sp>
          <p:nvSpPr>
            <p:cNvPr id="15386" name="Text Box 185"/>
            <p:cNvSpPr txBox="1">
              <a:spLocks noChangeArrowheads="1"/>
            </p:cNvSpPr>
            <p:nvPr/>
          </p:nvSpPr>
          <p:spPr bwMode="gray">
            <a:xfrm>
              <a:off x="1928813" y="2462212"/>
              <a:ext cx="4714875" cy="369314"/>
            </a:xfrm>
            <a:prstGeom prst="rect">
              <a:avLst/>
            </a:prstGeom>
            <a:noFill/>
            <a:ln w="9525" algn="ctr">
              <a:noFill/>
              <a:miter lim="800000"/>
              <a:headEnd/>
              <a:tailEnd/>
            </a:ln>
          </p:spPr>
          <p:txBody>
            <a:bodyPr lIns="91422" tIns="45711" rIns="91422" bIns="45711">
              <a:spAutoFit/>
            </a:bodyPr>
            <a:lstStyle/>
            <a:p>
              <a:r>
                <a:rPr lang="en-US" altLang="zh-CN" dirty="0">
                  <a:solidFill>
                    <a:srgbClr val="000000"/>
                  </a:solidFill>
                  <a:ea typeface="宋体" pitchFamily="2" charset="-122"/>
                </a:rPr>
                <a:t> </a:t>
              </a:r>
              <a:r>
                <a:rPr lang="en-US" altLang="zh-CN" dirty="0" smtClean="0">
                  <a:solidFill>
                    <a:srgbClr val="000000"/>
                  </a:solidFill>
                  <a:ea typeface="宋体" pitchFamily="2" charset="-122"/>
                </a:rPr>
                <a:t>Motions for Approval</a:t>
              </a:r>
              <a:endParaRPr lang="en-US" altLang="zh-CN" dirty="0">
                <a:solidFill>
                  <a:srgbClr val="000000"/>
                </a:solidFill>
                <a:ea typeface="宋体" pitchFamily="2" charset="-122"/>
              </a:endParaRPr>
            </a:p>
          </p:txBody>
        </p:sp>
        <p:grpSp>
          <p:nvGrpSpPr>
            <p:cNvPr id="15387" name="Group 186"/>
            <p:cNvGrpSpPr>
              <a:grpSpLocks/>
            </p:cNvGrpSpPr>
            <p:nvPr/>
          </p:nvGrpSpPr>
          <p:grpSpPr bwMode="auto">
            <a:xfrm>
              <a:off x="1595438" y="2454275"/>
              <a:ext cx="419100" cy="415925"/>
              <a:chOff x="1289" y="582"/>
              <a:chExt cx="668" cy="668"/>
            </a:xfrm>
          </p:grpSpPr>
          <p:sp>
            <p:nvSpPr>
              <p:cNvPr id="15389" name="Oval 187"/>
              <p:cNvSpPr>
                <a:spLocks noChangeArrowheads="1"/>
              </p:cNvSpPr>
              <p:nvPr/>
            </p:nvSpPr>
            <p:spPr bwMode="gray">
              <a:xfrm>
                <a:off x="1289" y="582"/>
                <a:ext cx="668" cy="668"/>
              </a:xfrm>
              <a:prstGeom prst="ellipse">
                <a:avLst/>
              </a:prstGeom>
              <a:solidFill>
                <a:srgbClr val="333333"/>
              </a:solidFill>
              <a:ln w="38100" algn="ctr">
                <a:noFill/>
                <a:round/>
                <a:headEnd/>
                <a:tailEnd/>
              </a:ln>
            </p:spPr>
            <p:txBody>
              <a:bodyPr anchor="ctr">
                <a:spAutoFit/>
              </a:bodyPr>
              <a:lstStyle/>
              <a:p>
                <a:endParaRPr lang="zh-CN" altLang="en-US">
                  <a:ea typeface="宋体" pitchFamily="2" charset="-122"/>
                </a:endParaRPr>
              </a:p>
            </p:txBody>
          </p:sp>
          <p:sp>
            <p:nvSpPr>
              <p:cNvPr id="15390" name="Oval 188"/>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15391" name="Oval 189"/>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w="9525" algn="ctr">
                <a:solidFill>
                  <a:schemeClr val="bg2"/>
                </a:solidFill>
                <a:round/>
                <a:headEnd/>
                <a:tailEnd/>
              </a:ln>
            </p:spPr>
            <p:txBody>
              <a:bodyPr vert="eaVert" wrap="none" anchor="ctr"/>
              <a:lstStyle/>
              <a:p>
                <a:endParaRPr lang="zh-CN" altLang="en-US">
                  <a:ea typeface="宋体" pitchFamily="2" charset="-122"/>
                </a:endParaRPr>
              </a:p>
            </p:txBody>
          </p:sp>
          <p:sp>
            <p:nvSpPr>
              <p:cNvPr id="15392" name="Oval 190"/>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15393" name="Oval 191"/>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lIns="91422" tIns="45711" rIns="91422" bIns="45711" anchor="ctr"/>
              <a:lstStyle/>
              <a:p>
                <a:pPr algn="ctr"/>
                <a:endParaRPr lang="zh-CN" altLang="en-US" sz="1800">
                  <a:ea typeface="宋体" pitchFamily="2" charset="-122"/>
                </a:endParaRPr>
              </a:p>
            </p:txBody>
          </p:sp>
        </p:grpSp>
        <p:sp>
          <p:nvSpPr>
            <p:cNvPr id="15388" name="Text Box 192"/>
            <p:cNvSpPr txBox="1">
              <a:spLocks noChangeArrowheads="1"/>
            </p:cNvSpPr>
            <p:nvPr/>
          </p:nvSpPr>
          <p:spPr bwMode="gray">
            <a:xfrm>
              <a:off x="1628775" y="2425700"/>
              <a:ext cx="300038" cy="424713"/>
            </a:xfrm>
            <a:prstGeom prst="rect">
              <a:avLst/>
            </a:prstGeom>
            <a:noFill/>
            <a:ln w="9525" algn="ctr">
              <a:noFill/>
              <a:miter lim="800000"/>
              <a:headEnd/>
              <a:tailEnd/>
            </a:ln>
          </p:spPr>
          <p:txBody>
            <a:bodyPr lIns="91422" tIns="45711" rIns="91422" bIns="45711">
              <a:spAutoFit/>
            </a:bodyPr>
            <a:lstStyle/>
            <a:p>
              <a:pPr algn="ctr"/>
              <a:r>
                <a:rPr lang="en-US" altLang="zh-CN" sz="2400">
                  <a:solidFill>
                    <a:srgbClr val="000000"/>
                  </a:solidFill>
                  <a:ea typeface="宋体" pitchFamily="2" charset="-122"/>
                </a:rPr>
                <a:t>3</a:t>
              </a:r>
            </a:p>
          </p:txBody>
        </p:sp>
      </p:grpSp>
      <p:grpSp>
        <p:nvGrpSpPr>
          <p:cNvPr id="15366" name="Group 43"/>
          <p:cNvGrpSpPr>
            <a:grpSpLocks/>
          </p:cNvGrpSpPr>
          <p:nvPr/>
        </p:nvGrpSpPr>
        <p:grpSpPr bwMode="auto">
          <a:xfrm>
            <a:off x="2166938" y="2998788"/>
            <a:ext cx="5311775" cy="512762"/>
            <a:chOff x="2117725" y="3282950"/>
            <a:chExt cx="5311775" cy="512762"/>
          </a:xfrm>
        </p:grpSpPr>
        <p:sp>
          <p:nvSpPr>
            <p:cNvPr id="45" name="AutoShape 169"/>
            <p:cNvSpPr>
              <a:spLocks noChangeArrowheads="1"/>
            </p:cNvSpPr>
            <p:nvPr/>
          </p:nvSpPr>
          <p:spPr bwMode="gray">
            <a:xfrm>
              <a:off x="2117725" y="3282950"/>
              <a:ext cx="5240337" cy="512762"/>
            </a:xfrm>
            <a:prstGeom prst="roundRect">
              <a:avLst>
                <a:gd name="adj" fmla="val 50000"/>
              </a:avLst>
            </a:prstGeom>
            <a:gradFill rotWithShape="1">
              <a:gsLst>
                <a:gs pos="0">
                  <a:srgbClr val="6AB7EC"/>
                </a:gs>
                <a:gs pos="50000">
                  <a:srgbClr val="BDE9FF"/>
                </a:gs>
                <a:gs pos="100000">
                  <a:srgbClr val="6AB7EC"/>
                </a:gs>
              </a:gsLst>
              <a:lin ang="5400000" scaled="1"/>
            </a:gradFill>
            <a:ln w="9525">
              <a:noFill/>
              <a:round/>
              <a:headEnd/>
              <a:tailEnd/>
            </a:ln>
            <a:effectLst>
              <a:outerShdw dist="35921" dir="2700000" algn="ctr" rotWithShape="0">
                <a:srgbClr val="B2B2B2"/>
              </a:outerShdw>
            </a:effectLst>
          </p:spPr>
          <p:txBody>
            <a:bodyPr wrap="none" anchor="ctr"/>
            <a:lstStyle/>
            <a:p>
              <a:endParaRPr lang="zh-CN" altLang="en-US">
                <a:ea typeface="宋体" pitchFamily="2" charset="-122"/>
              </a:endParaRPr>
            </a:p>
          </p:txBody>
        </p:sp>
        <p:sp>
          <p:nvSpPr>
            <p:cNvPr id="15368" name="Text Box 145"/>
            <p:cNvSpPr txBox="1">
              <a:spLocks noChangeArrowheads="1"/>
            </p:cNvSpPr>
            <p:nvPr/>
          </p:nvSpPr>
          <p:spPr bwMode="gray">
            <a:xfrm>
              <a:off x="2627313" y="3319462"/>
              <a:ext cx="4802187" cy="369314"/>
            </a:xfrm>
            <a:prstGeom prst="rect">
              <a:avLst/>
            </a:prstGeom>
            <a:noFill/>
            <a:ln w="9525" algn="ctr">
              <a:noFill/>
              <a:miter lim="800000"/>
              <a:headEnd/>
              <a:tailEnd/>
            </a:ln>
          </p:spPr>
          <p:txBody>
            <a:bodyPr lIns="91422" tIns="45711" rIns="91422" bIns="45711">
              <a:spAutoFit/>
            </a:bodyPr>
            <a:lstStyle/>
            <a:p>
              <a:r>
                <a:rPr lang="en-US" altLang="zh-CN" dirty="0" err="1" smtClean="0">
                  <a:solidFill>
                    <a:schemeClr val="bg2"/>
                  </a:solidFill>
                  <a:ea typeface="宋体" pitchFamily="2" charset="-122"/>
                </a:rPr>
                <a:t>BoD</a:t>
              </a:r>
              <a:r>
                <a:rPr lang="en-US" altLang="zh-CN" dirty="0" smtClean="0">
                  <a:solidFill>
                    <a:schemeClr val="bg2"/>
                  </a:solidFill>
                  <a:ea typeface="宋体" pitchFamily="2" charset="-122"/>
                </a:rPr>
                <a:t> Cloud Task Force </a:t>
              </a:r>
              <a:r>
                <a:rPr lang="en-US" altLang="zh-CN" dirty="0">
                  <a:solidFill>
                    <a:schemeClr val="bg2"/>
                  </a:solidFill>
                  <a:ea typeface="宋体" pitchFamily="2" charset="-122"/>
                </a:rPr>
                <a:t>Overview</a:t>
              </a:r>
            </a:p>
          </p:txBody>
        </p:sp>
        <p:grpSp>
          <p:nvGrpSpPr>
            <p:cNvPr id="15369" name="Group 170"/>
            <p:cNvGrpSpPr>
              <a:grpSpLocks/>
            </p:cNvGrpSpPr>
            <p:nvPr/>
          </p:nvGrpSpPr>
          <p:grpSpPr bwMode="auto">
            <a:xfrm>
              <a:off x="2124075" y="3325812"/>
              <a:ext cx="419100" cy="415925"/>
              <a:chOff x="1289" y="582"/>
              <a:chExt cx="668" cy="668"/>
            </a:xfrm>
          </p:grpSpPr>
          <p:sp>
            <p:nvSpPr>
              <p:cNvPr id="15371" name="Oval 171"/>
              <p:cNvSpPr>
                <a:spLocks noChangeArrowheads="1"/>
              </p:cNvSpPr>
              <p:nvPr/>
            </p:nvSpPr>
            <p:spPr bwMode="gray">
              <a:xfrm>
                <a:off x="1289" y="582"/>
                <a:ext cx="668" cy="668"/>
              </a:xfrm>
              <a:prstGeom prst="ellipse">
                <a:avLst/>
              </a:prstGeom>
              <a:solidFill>
                <a:srgbClr val="333333"/>
              </a:solidFill>
              <a:ln w="38100" algn="ctr">
                <a:noFill/>
                <a:round/>
                <a:headEnd/>
                <a:tailEnd/>
              </a:ln>
            </p:spPr>
            <p:txBody>
              <a:bodyPr anchor="ctr">
                <a:spAutoFit/>
              </a:bodyPr>
              <a:lstStyle/>
              <a:p>
                <a:endParaRPr lang="zh-CN" altLang="en-US">
                  <a:ea typeface="宋体" pitchFamily="2" charset="-122"/>
                </a:endParaRPr>
              </a:p>
            </p:txBody>
          </p:sp>
          <p:sp>
            <p:nvSpPr>
              <p:cNvPr id="15372" name="Oval 172"/>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15373" name="Oval 173"/>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w="9525" algn="ctr">
                <a:solidFill>
                  <a:schemeClr val="bg2"/>
                </a:solidFill>
                <a:round/>
                <a:headEnd/>
                <a:tailEnd/>
              </a:ln>
            </p:spPr>
            <p:txBody>
              <a:bodyPr vert="eaVert" wrap="none" anchor="ctr"/>
              <a:lstStyle/>
              <a:p>
                <a:endParaRPr lang="zh-CN" altLang="en-US">
                  <a:ea typeface="宋体" pitchFamily="2" charset="-122"/>
                </a:endParaRPr>
              </a:p>
            </p:txBody>
          </p:sp>
          <p:sp>
            <p:nvSpPr>
              <p:cNvPr id="15374" name="Oval 174"/>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15375" name="Oval 175"/>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lIns="91422" tIns="45711" rIns="91422" bIns="45711" anchor="ctr"/>
              <a:lstStyle/>
              <a:p>
                <a:pPr algn="ctr"/>
                <a:endParaRPr lang="zh-CN" altLang="en-US" sz="1800">
                  <a:ea typeface="宋体" pitchFamily="2" charset="-122"/>
                </a:endParaRPr>
              </a:p>
            </p:txBody>
          </p:sp>
        </p:grpSp>
        <p:sp>
          <p:nvSpPr>
            <p:cNvPr id="15370" name="Text Box 176"/>
            <p:cNvSpPr txBox="1">
              <a:spLocks noChangeArrowheads="1"/>
            </p:cNvSpPr>
            <p:nvPr/>
          </p:nvSpPr>
          <p:spPr bwMode="gray">
            <a:xfrm>
              <a:off x="2157413" y="3297237"/>
              <a:ext cx="300037" cy="424713"/>
            </a:xfrm>
            <a:prstGeom prst="rect">
              <a:avLst/>
            </a:prstGeom>
            <a:noFill/>
            <a:ln w="9525" algn="ctr">
              <a:noFill/>
              <a:miter lim="800000"/>
              <a:headEnd/>
              <a:tailEnd/>
            </a:ln>
          </p:spPr>
          <p:txBody>
            <a:bodyPr lIns="91422" tIns="45711" rIns="91422" bIns="45711">
              <a:spAutoFit/>
            </a:bodyPr>
            <a:lstStyle/>
            <a:p>
              <a:pPr algn="ctr"/>
              <a:r>
                <a:rPr lang="en-US" altLang="zh-CN" sz="2400">
                  <a:solidFill>
                    <a:srgbClr val="000000"/>
                  </a:solidFill>
                  <a:ea typeface="宋体" pitchFamily="2" charset="-122"/>
                </a:rPr>
                <a:t>2</a:t>
              </a:r>
            </a:p>
          </p:txBody>
        </p:sp>
      </p:grpSp>
      <p:grpSp>
        <p:nvGrpSpPr>
          <p:cNvPr id="46" name="Group 53"/>
          <p:cNvGrpSpPr>
            <a:grpSpLocks/>
          </p:cNvGrpSpPr>
          <p:nvPr/>
        </p:nvGrpSpPr>
        <p:grpSpPr bwMode="auto">
          <a:xfrm>
            <a:off x="1481138" y="5187950"/>
            <a:ext cx="5476875" cy="434975"/>
            <a:chOff x="1643063" y="5084762"/>
            <a:chExt cx="5240337" cy="512763"/>
          </a:xfrm>
        </p:grpSpPr>
        <p:sp>
          <p:nvSpPr>
            <p:cNvPr id="47" name="AutoShape 142"/>
            <p:cNvSpPr>
              <a:spLocks noChangeArrowheads="1"/>
            </p:cNvSpPr>
            <p:nvPr/>
          </p:nvSpPr>
          <p:spPr bwMode="gray">
            <a:xfrm>
              <a:off x="1643063" y="5084762"/>
              <a:ext cx="5240337" cy="512763"/>
            </a:xfrm>
            <a:prstGeom prst="roundRect">
              <a:avLst>
                <a:gd name="adj" fmla="val 50000"/>
              </a:avLst>
            </a:prstGeom>
            <a:gradFill rotWithShape="1">
              <a:gsLst>
                <a:gs pos="0">
                  <a:srgbClr val="6AB7EC"/>
                </a:gs>
                <a:gs pos="50000">
                  <a:srgbClr val="BDE9FF"/>
                </a:gs>
                <a:gs pos="100000">
                  <a:srgbClr val="6AB7EC"/>
                </a:gs>
              </a:gsLst>
              <a:lin ang="5400000" scaled="1"/>
            </a:gradFill>
            <a:ln w="9525">
              <a:noFill/>
              <a:round/>
              <a:headEnd/>
              <a:tailEnd/>
            </a:ln>
            <a:effectLst>
              <a:outerShdw dist="35921" dir="2700000" algn="ctr" rotWithShape="0">
                <a:srgbClr val="B2B2B2"/>
              </a:outerShdw>
            </a:effectLst>
          </p:spPr>
          <p:txBody>
            <a:bodyPr wrap="none" anchor="ctr"/>
            <a:lstStyle/>
            <a:p>
              <a:r>
                <a:rPr lang="zh-CN" altLang="en-US">
                  <a:ea typeface="宋体" pitchFamily="2" charset="-122"/>
                </a:rPr>
                <a:t> </a:t>
              </a:r>
            </a:p>
          </p:txBody>
        </p:sp>
        <p:grpSp>
          <p:nvGrpSpPr>
            <p:cNvPr id="48" name="Group 160"/>
            <p:cNvGrpSpPr>
              <a:grpSpLocks/>
            </p:cNvGrpSpPr>
            <p:nvPr/>
          </p:nvGrpSpPr>
          <p:grpSpPr bwMode="auto">
            <a:xfrm>
              <a:off x="1662113" y="5127625"/>
              <a:ext cx="419100" cy="415925"/>
              <a:chOff x="1289" y="582"/>
              <a:chExt cx="668" cy="668"/>
            </a:xfrm>
          </p:grpSpPr>
          <p:sp>
            <p:nvSpPr>
              <p:cNvPr id="50" name="Oval 161"/>
              <p:cNvSpPr>
                <a:spLocks noChangeArrowheads="1"/>
              </p:cNvSpPr>
              <p:nvPr/>
            </p:nvSpPr>
            <p:spPr bwMode="gray">
              <a:xfrm>
                <a:off x="1289" y="582"/>
                <a:ext cx="668" cy="668"/>
              </a:xfrm>
              <a:prstGeom prst="ellipse">
                <a:avLst/>
              </a:prstGeom>
              <a:solidFill>
                <a:srgbClr val="333333"/>
              </a:solidFill>
              <a:ln w="38100" algn="ctr">
                <a:noFill/>
                <a:round/>
                <a:headEnd/>
                <a:tailEnd/>
              </a:ln>
            </p:spPr>
            <p:txBody>
              <a:bodyPr anchor="ctr">
                <a:spAutoFit/>
              </a:bodyPr>
              <a:lstStyle/>
              <a:p>
                <a:endParaRPr lang="zh-CN" altLang="en-US">
                  <a:ea typeface="宋体" pitchFamily="2" charset="-122"/>
                </a:endParaRPr>
              </a:p>
            </p:txBody>
          </p:sp>
          <p:sp>
            <p:nvSpPr>
              <p:cNvPr id="51" name="Oval 162"/>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52" name="Oval 164"/>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53" name="Oval 165"/>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lIns="91422" tIns="45711" rIns="91422" bIns="45711" anchor="ctr"/>
              <a:lstStyle/>
              <a:p>
                <a:pPr algn="ctr"/>
                <a:endParaRPr lang="zh-CN" altLang="en-US" sz="1800">
                  <a:ea typeface="宋体" pitchFamily="2" charset="-122"/>
                </a:endParaRPr>
              </a:p>
            </p:txBody>
          </p:sp>
        </p:grpSp>
        <p:sp>
          <p:nvSpPr>
            <p:cNvPr id="49" name="Text Box 193"/>
            <p:cNvSpPr txBox="1">
              <a:spLocks noChangeArrowheads="1"/>
            </p:cNvSpPr>
            <p:nvPr/>
          </p:nvSpPr>
          <p:spPr bwMode="gray">
            <a:xfrm>
              <a:off x="2243137" y="5187951"/>
              <a:ext cx="4421536" cy="402210"/>
            </a:xfrm>
            <a:prstGeom prst="rect">
              <a:avLst/>
            </a:prstGeom>
            <a:noFill/>
            <a:ln w="9525" algn="ctr">
              <a:noFill/>
              <a:miter lim="800000"/>
              <a:headEnd/>
              <a:tailEnd/>
            </a:ln>
          </p:spPr>
          <p:txBody>
            <a:bodyPr lIns="91422" tIns="45711" rIns="91422" bIns="45711">
              <a:spAutoFit/>
            </a:bodyPr>
            <a:lstStyle/>
            <a:p>
              <a:r>
                <a:rPr lang="en-US" altLang="zh-CN" sz="1800">
                  <a:solidFill>
                    <a:schemeClr val="bg2"/>
                  </a:solidFill>
                  <a:ea typeface="宋体" pitchFamily="2" charset="-122"/>
                </a:rPr>
                <a:t>Backup information (see Board SPC portal)</a:t>
              </a:r>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idx="4294967295"/>
          </p:nvPr>
        </p:nvSpPr>
        <p:spPr/>
        <p:txBody>
          <a:bodyPr/>
          <a:lstStyle/>
          <a:p>
            <a:r>
              <a:rPr lang="en-US" smtClean="0">
                <a:ea typeface="MS PGothic" pitchFamily="34" charset="-128"/>
              </a:rPr>
              <a:t>Motions for Approval</a:t>
            </a:r>
          </a:p>
        </p:txBody>
      </p:sp>
      <p:sp>
        <p:nvSpPr>
          <p:cNvPr id="25603" name="TextBox 3"/>
          <p:cNvSpPr txBox="1">
            <a:spLocks noChangeArrowheads="1"/>
          </p:cNvSpPr>
          <p:nvPr/>
        </p:nvSpPr>
        <p:spPr bwMode="auto">
          <a:xfrm>
            <a:off x="185738" y="1301750"/>
            <a:ext cx="9067800" cy="3154710"/>
          </a:xfrm>
          <a:prstGeom prst="rect">
            <a:avLst/>
          </a:prstGeom>
          <a:noFill/>
          <a:ln w="9525">
            <a:noFill/>
            <a:miter lim="800000"/>
            <a:headEnd/>
            <a:tailEnd/>
          </a:ln>
        </p:spPr>
        <p:txBody>
          <a:bodyPr>
            <a:spAutoFit/>
          </a:bodyPr>
          <a:lstStyle/>
          <a:p>
            <a:pPr marL="457200" indent="-457200" eaLnBrk="0" hangingPunct="0">
              <a:lnSpc>
                <a:spcPct val="90000"/>
              </a:lnSpc>
              <a:buFont typeface="Tahoma" pitchFamily="34" charset="0"/>
              <a:buNone/>
            </a:pPr>
            <a:r>
              <a:rPr lang="en-US" dirty="0">
                <a:solidFill>
                  <a:srgbClr val="000066"/>
                </a:solidFill>
              </a:rPr>
              <a:t>That the Board moves to:</a:t>
            </a:r>
          </a:p>
          <a:p>
            <a:pPr marL="457200" indent="-457200" eaLnBrk="0" hangingPunct="0">
              <a:lnSpc>
                <a:spcPct val="90000"/>
              </a:lnSpc>
              <a:buFont typeface="Tahoma" pitchFamily="34" charset="0"/>
              <a:buNone/>
            </a:pPr>
            <a:r>
              <a:rPr lang="en-US" dirty="0">
                <a:solidFill>
                  <a:srgbClr val="000066"/>
                </a:solidFill>
              </a:rPr>
              <a:t> </a:t>
            </a:r>
          </a:p>
          <a:p>
            <a:pPr marL="457200" indent="-457200" eaLnBrk="0" hangingPunct="0">
              <a:lnSpc>
                <a:spcPct val="90000"/>
              </a:lnSpc>
            </a:pPr>
            <a:r>
              <a:rPr lang="en-US" dirty="0">
                <a:solidFill>
                  <a:srgbClr val="000066"/>
                </a:solidFill>
              </a:rPr>
              <a:t>Request the TP to adopt the recommendations of the </a:t>
            </a:r>
            <a:r>
              <a:rPr lang="en-US" dirty="0" err="1">
                <a:solidFill>
                  <a:srgbClr val="000066"/>
                </a:solidFill>
              </a:rPr>
              <a:t>BoD</a:t>
            </a:r>
            <a:r>
              <a:rPr lang="en-US" dirty="0">
                <a:solidFill>
                  <a:srgbClr val="000066"/>
                </a:solidFill>
              </a:rPr>
              <a:t> Cloud Task Force in the following areas:</a:t>
            </a:r>
          </a:p>
          <a:p>
            <a:pPr marL="977900" lvl="1" indent="-457200" eaLnBrk="0" hangingPunct="0">
              <a:lnSpc>
                <a:spcPct val="80000"/>
              </a:lnSpc>
              <a:spcBef>
                <a:spcPct val="25000"/>
              </a:spcBef>
              <a:buClr>
                <a:schemeClr val="tx1"/>
              </a:buClr>
              <a:buSzPct val="80000"/>
              <a:buFontTx/>
              <a:buAutoNum type="arabicPeriod"/>
            </a:pPr>
            <a:r>
              <a:rPr lang="en-GB" sz="1800" dirty="0">
                <a:solidFill>
                  <a:srgbClr val="002060"/>
                </a:solidFill>
                <a:latin typeface="Arial Narrow" pitchFamily="34" charset="0"/>
              </a:rPr>
              <a:t>To </a:t>
            </a:r>
            <a:r>
              <a:rPr lang="en-GB" sz="1800" dirty="0" smtClean="0">
                <a:solidFill>
                  <a:srgbClr val="002060"/>
                </a:solidFill>
                <a:latin typeface="Arial Narrow" pitchFamily="34" charset="0"/>
              </a:rPr>
              <a:t>enhance OMA APIs on the areas of extended access to network capabilities and  access to service capabilities that are not only developed in OMA but also on market</a:t>
            </a:r>
            <a:endParaRPr lang="en-GB" sz="1800" dirty="0">
              <a:solidFill>
                <a:srgbClr val="002060"/>
              </a:solidFill>
              <a:latin typeface="Arial Narrow" pitchFamily="34" charset="0"/>
              <a:ea typeface="MS PGothic" pitchFamily="34" charset="-128"/>
            </a:endParaRPr>
          </a:p>
          <a:p>
            <a:pPr marL="977900" lvl="1" indent="-457200" eaLnBrk="0" hangingPunct="0">
              <a:lnSpc>
                <a:spcPct val="80000"/>
              </a:lnSpc>
              <a:spcBef>
                <a:spcPct val="25000"/>
              </a:spcBef>
              <a:buClr>
                <a:schemeClr val="tx1"/>
              </a:buClr>
              <a:buSzPct val="80000"/>
              <a:buFontTx/>
              <a:buAutoNum type="arabicPeriod"/>
            </a:pPr>
            <a:r>
              <a:rPr lang="en-GB" sz="1800" dirty="0">
                <a:solidFill>
                  <a:srgbClr val="002060"/>
                </a:solidFill>
                <a:latin typeface="Arial Narrow" pitchFamily="34" charset="0"/>
                <a:ea typeface="MS PGothic" pitchFamily="34" charset="-128"/>
              </a:rPr>
              <a:t>To </a:t>
            </a:r>
            <a:r>
              <a:rPr lang="en-GB" sz="1800" dirty="0" smtClean="0">
                <a:solidFill>
                  <a:srgbClr val="002060"/>
                </a:solidFill>
                <a:latin typeface="Arial Narrow" pitchFamily="34" charset="0"/>
                <a:ea typeface="MS PGothic" pitchFamily="34" charset="-128"/>
              </a:rPr>
              <a:t>establish liaison with ATIS, specifically with CSF and UCA-FG</a:t>
            </a:r>
            <a:endParaRPr lang="en-GB" sz="1800" dirty="0">
              <a:solidFill>
                <a:srgbClr val="002060"/>
              </a:solidFill>
              <a:latin typeface="Arial Narrow" pitchFamily="34" charset="0"/>
              <a:ea typeface="MS PGothic" pitchFamily="34" charset="-128"/>
            </a:endParaRPr>
          </a:p>
          <a:p>
            <a:pPr marL="977900" lvl="1" indent="-457200" eaLnBrk="0" hangingPunct="0">
              <a:lnSpc>
                <a:spcPct val="80000"/>
              </a:lnSpc>
              <a:spcBef>
                <a:spcPct val="25000"/>
              </a:spcBef>
              <a:buClr>
                <a:schemeClr val="tx1"/>
              </a:buClr>
              <a:buSzPct val="80000"/>
              <a:buFontTx/>
              <a:buAutoNum type="arabicPeriod"/>
            </a:pPr>
            <a:r>
              <a:rPr lang="en-GB" sz="1800" dirty="0">
                <a:solidFill>
                  <a:srgbClr val="002060"/>
                </a:solidFill>
                <a:latin typeface="Arial Narrow" pitchFamily="34" charset="0"/>
                <a:ea typeface="MS PGothic" pitchFamily="34" charset="-128"/>
              </a:rPr>
              <a:t>To </a:t>
            </a:r>
            <a:r>
              <a:rPr lang="en-GB" sz="1800" dirty="0" smtClean="0">
                <a:solidFill>
                  <a:srgbClr val="002060"/>
                </a:solidFill>
                <a:latin typeface="Arial Narrow" pitchFamily="34" charset="0"/>
                <a:ea typeface="MS PGothic" pitchFamily="34" charset="-128"/>
              </a:rPr>
              <a:t>work on Mobile Cloud Computing Best Practice</a:t>
            </a:r>
            <a:endParaRPr lang="en-GB" sz="1800" dirty="0">
              <a:solidFill>
                <a:srgbClr val="002060"/>
              </a:solidFill>
              <a:latin typeface="Arial Narrow" pitchFamily="34" charset="0"/>
              <a:ea typeface="MS PGothic" pitchFamily="34" charset="-128"/>
            </a:endParaRPr>
          </a:p>
          <a:p>
            <a:pPr marL="977900" lvl="1" indent="-457200" eaLnBrk="0" hangingPunct="0">
              <a:lnSpc>
                <a:spcPct val="80000"/>
              </a:lnSpc>
              <a:spcBef>
                <a:spcPct val="25000"/>
              </a:spcBef>
              <a:buClr>
                <a:schemeClr val="tx1"/>
              </a:buClr>
              <a:buSzPct val="80000"/>
              <a:buFontTx/>
              <a:buAutoNum type="arabicPeriod"/>
            </a:pPr>
            <a:endParaRPr lang="en-GB" sz="1800" dirty="0">
              <a:solidFill>
                <a:srgbClr val="002060"/>
              </a:solidFill>
              <a:latin typeface="Arial Narrow" pitchFamily="34" charset="0"/>
              <a:ea typeface="MS PGothic" pitchFamily="34" charset="-128"/>
            </a:endParaRPr>
          </a:p>
          <a:p>
            <a:pPr marL="457200" indent="-457200" eaLnBrk="0" hangingPunct="0">
              <a:lnSpc>
                <a:spcPct val="80000"/>
              </a:lnSpc>
              <a:spcBef>
                <a:spcPct val="25000"/>
              </a:spcBef>
              <a:buClr>
                <a:schemeClr val="tx1"/>
              </a:buClr>
              <a:buSzPct val="80000"/>
            </a:pPr>
            <a:r>
              <a:rPr lang="en-GB" dirty="0" smtClean="0">
                <a:solidFill>
                  <a:srgbClr val="002060"/>
                </a:solidFill>
                <a:ea typeface="MS PGothic" pitchFamily="34" charset="-128"/>
                <a:cs typeface="Arial" pitchFamily="34" charset="0"/>
              </a:rPr>
              <a:t>Close Board Cloud Computing </a:t>
            </a:r>
            <a:r>
              <a:rPr lang="en-GB" dirty="0">
                <a:solidFill>
                  <a:srgbClr val="002060"/>
                </a:solidFill>
                <a:ea typeface="MS PGothic" pitchFamily="34" charset="-128"/>
                <a:cs typeface="Arial" pitchFamily="34" charset="0"/>
              </a:rPr>
              <a:t>Task Force </a:t>
            </a:r>
            <a:r>
              <a:rPr lang="en-GB" dirty="0" smtClean="0">
                <a:solidFill>
                  <a:srgbClr val="002060"/>
                </a:solidFill>
                <a:ea typeface="MS PGothic" pitchFamily="34" charset="-128"/>
                <a:cs typeface="Arial" pitchFamily="34" charset="0"/>
              </a:rPr>
              <a:t>after it has successfully completed its task and achieved its mission</a:t>
            </a:r>
            <a:endParaRPr lang="en-GB" dirty="0">
              <a:solidFill>
                <a:srgbClr val="002060"/>
              </a:solidFill>
              <a:ea typeface="MS PGothic" pitchFamily="34" charset="-128"/>
              <a:cs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smtClean="0"/>
              <a:t>Next Steps</a:t>
            </a:r>
          </a:p>
        </p:txBody>
      </p:sp>
      <p:sp>
        <p:nvSpPr>
          <p:cNvPr id="5" name="Rectangle 2"/>
          <p:cNvSpPr>
            <a:spLocks noChangeArrowheads="1"/>
          </p:cNvSpPr>
          <p:nvPr/>
        </p:nvSpPr>
        <p:spPr bwMode="auto">
          <a:xfrm>
            <a:off x="0" y="996950"/>
            <a:ext cx="9363075" cy="5562600"/>
          </a:xfrm>
          <a:prstGeom prst="rect">
            <a:avLst/>
          </a:prstGeom>
          <a:noFill/>
          <a:ln w="9525">
            <a:noFill/>
            <a:miter lim="800000"/>
            <a:headEnd/>
            <a:tailEnd/>
          </a:ln>
        </p:spPr>
        <p:txBody>
          <a:bodyPr lIns="78098" tIns="39057" rIns="78098" bIns="39057"/>
          <a:lstStyle/>
          <a:p>
            <a:pPr marL="495300" lvl="1" indent="-495300" defTabSz="784225">
              <a:spcBef>
                <a:spcPct val="25000"/>
              </a:spcBef>
              <a:spcAft>
                <a:spcPct val="30000"/>
              </a:spcAft>
              <a:buClr>
                <a:schemeClr val="tx1"/>
              </a:buClr>
              <a:buSzPct val="80000"/>
              <a:defRPr/>
            </a:pPr>
            <a:endParaRPr lang="en-US" altLang="zh-CN" sz="1800" b="1" u="sng" dirty="0">
              <a:solidFill>
                <a:srgbClr val="00B050"/>
              </a:solidFill>
              <a:latin typeface="Arial Narrow" pitchFamily="34" charset="0"/>
              <a:ea typeface="宋体" pitchFamily="2" charset="-122"/>
            </a:endParaRPr>
          </a:p>
          <a:p>
            <a:pPr marL="495300" lvl="1" indent="-495300" defTabSz="784225">
              <a:spcBef>
                <a:spcPct val="25000"/>
              </a:spcBef>
              <a:spcAft>
                <a:spcPct val="30000"/>
              </a:spcAft>
              <a:buClr>
                <a:schemeClr val="tx1"/>
              </a:buClr>
              <a:buSzPct val="80000"/>
              <a:defRPr/>
            </a:pPr>
            <a:endParaRPr lang="en-US" altLang="zh-CN" sz="2400" dirty="0">
              <a:solidFill>
                <a:srgbClr val="330066"/>
              </a:solidFill>
              <a:latin typeface="Arial Narrow" pitchFamily="34" charset="0"/>
              <a:ea typeface="宋体" pitchFamily="2" charset="-122"/>
            </a:endParaRPr>
          </a:p>
          <a:p>
            <a:pPr marL="495300" lvl="1" indent="-495300" defTabSz="784225">
              <a:spcBef>
                <a:spcPct val="25000"/>
              </a:spcBef>
              <a:spcAft>
                <a:spcPct val="30000"/>
              </a:spcAft>
              <a:buClr>
                <a:schemeClr val="tx1"/>
              </a:buClr>
              <a:buSzPct val="80000"/>
              <a:buFont typeface="Arial" pitchFamily="34" charset="0"/>
              <a:buChar char="•"/>
              <a:defRPr/>
            </a:pPr>
            <a:r>
              <a:rPr lang="en-US" altLang="zh-CN" sz="2800" dirty="0" smtClean="0">
                <a:solidFill>
                  <a:srgbClr val="330066"/>
                </a:solidFill>
                <a:latin typeface="Arial Narrow" pitchFamily="34" charset="0"/>
                <a:ea typeface="宋体" pitchFamily="2" charset="-122"/>
              </a:rPr>
              <a:t>OMA Board reaches the consensus on and approves the </a:t>
            </a:r>
            <a:r>
              <a:rPr lang="en-US" altLang="zh-CN" sz="2800" dirty="0">
                <a:solidFill>
                  <a:srgbClr val="330066"/>
                </a:solidFill>
                <a:latin typeface="Arial Narrow" pitchFamily="34" charset="0"/>
                <a:ea typeface="宋体" pitchFamily="2" charset="-122"/>
              </a:rPr>
              <a:t>Motion</a:t>
            </a:r>
          </a:p>
          <a:p>
            <a:pPr marL="495300" lvl="1" indent="-495300" defTabSz="784225">
              <a:spcBef>
                <a:spcPct val="25000"/>
              </a:spcBef>
              <a:spcAft>
                <a:spcPct val="30000"/>
              </a:spcAft>
              <a:buClr>
                <a:schemeClr val="tx1"/>
              </a:buClr>
              <a:buSzPct val="80000"/>
              <a:buFont typeface="Arial" pitchFamily="34" charset="0"/>
              <a:buChar char="•"/>
              <a:defRPr/>
            </a:pPr>
            <a:r>
              <a:rPr lang="en-US" altLang="zh-CN" sz="2800" dirty="0" smtClean="0">
                <a:solidFill>
                  <a:srgbClr val="330066"/>
                </a:solidFill>
                <a:latin typeface="Arial Narrow" pitchFamily="34" charset="0"/>
                <a:ea typeface="宋体" pitchFamily="2" charset="-122"/>
              </a:rPr>
              <a:t>Present the Recommendations to TP</a:t>
            </a:r>
          </a:p>
          <a:p>
            <a:pPr marL="495300" lvl="1" indent="-495300" defTabSz="784225">
              <a:spcBef>
                <a:spcPct val="25000"/>
              </a:spcBef>
              <a:spcAft>
                <a:spcPct val="30000"/>
              </a:spcAft>
              <a:buClr>
                <a:schemeClr val="tx1"/>
              </a:buClr>
              <a:buSzPct val="80000"/>
              <a:buFont typeface="Arial" pitchFamily="34" charset="0"/>
              <a:buChar char="•"/>
              <a:defRPr/>
            </a:pPr>
            <a:r>
              <a:rPr lang="en-US" altLang="zh-CN" sz="2800" dirty="0" smtClean="0">
                <a:solidFill>
                  <a:srgbClr val="330066"/>
                </a:solidFill>
                <a:latin typeface="Arial Narrow" pitchFamily="34" charset="0"/>
                <a:ea typeface="宋体" pitchFamily="2" charset="-122"/>
              </a:rPr>
              <a:t>Formally close the </a:t>
            </a:r>
            <a:r>
              <a:rPr lang="en-US" altLang="zh-CN" sz="2800" smtClean="0">
                <a:solidFill>
                  <a:srgbClr val="330066"/>
                </a:solidFill>
                <a:latin typeface="Arial Narrow" pitchFamily="34" charset="0"/>
                <a:ea typeface="宋体" pitchFamily="2" charset="-122"/>
              </a:rPr>
              <a:t>Cloud Task Force</a:t>
            </a:r>
            <a:endParaRPr lang="en-US" altLang="zh-CN" sz="2800" dirty="0" smtClean="0">
              <a:solidFill>
                <a:srgbClr val="330066"/>
              </a:solidFill>
              <a:latin typeface="Arial Narrow" pitchFamily="34" charset="0"/>
              <a:ea typeface="宋体" pitchFamily="2" charset="-122"/>
            </a:endParaRPr>
          </a:p>
        </p:txBody>
      </p:sp>
      <p:grpSp>
        <p:nvGrpSpPr>
          <p:cNvPr id="2" name="TextBox 4"/>
          <p:cNvGrpSpPr>
            <a:grpSpLocks/>
          </p:cNvGrpSpPr>
          <p:nvPr/>
        </p:nvGrpSpPr>
        <p:grpSpPr bwMode="auto">
          <a:xfrm>
            <a:off x="338138" y="1149350"/>
            <a:ext cx="3124200" cy="762000"/>
            <a:chOff x="591" y="3732"/>
            <a:chExt cx="5284" cy="688"/>
          </a:xfrm>
        </p:grpSpPr>
        <p:pic>
          <p:nvPicPr>
            <p:cNvPr id="6150" name="TextBox 4"/>
            <p:cNvPicPr>
              <a:picLocks noChangeArrowheads="1"/>
            </p:cNvPicPr>
            <p:nvPr/>
          </p:nvPicPr>
          <p:blipFill>
            <a:blip r:embed="rId2" cstate="print"/>
            <a:srcRect/>
            <a:stretch>
              <a:fillRect/>
            </a:stretch>
          </p:blipFill>
          <p:spPr bwMode="auto">
            <a:xfrm>
              <a:off x="591" y="3732"/>
              <a:ext cx="5284" cy="688"/>
            </a:xfrm>
            <a:prstGeom prst="rect">
              <a:avLst/>
            </a:prstGeom>
            <a:noFill/>
            <a:ln w="9525">
              <a:noFill/>
              <a:miter lim="800000"/>
              <a:headEnd/>
              <a:tailEnd/>
            </a:ln>
          </p:spPr>
        </p:pic>
        <p:sp>
          <p:nvSpPr>
            <p:cNvPr id="13" name="Text Box 6"/>
            <p:cNvSpPr txBox="1">
              <a:spLocks noChangeArrowheads="1"/>
            </p:cNvSpPr>
            <p:nvPr/>
          </p:nvSpPr>
          <p:spPr bwMode="auto">
            <a:xfrm>
              <a:off x="631" y="3865"/>
              <a:ext cx="5209" cy="433"/>
            </a:xfrm>
            <a:prstGeom prst="rect">
              <a:avLst/>
            </a:prstGeom>
            <a:noFill/>
            <a:ln w="9525">
              <a:noFill/>
              <a:miter lim="800000"/>
              <a:headEnd/>
              <a:tailEnd/>
            </a:ln>
          </p:spPr>
          <p:txBody>
            <a:bodyPr lIns="93587" tIns="46794" rIns="93587" bIns="46794" anchor="ctr">
              <a:spAutoFit/>
            </a:bodyPr>
            <a:lstStyle/>
            <a:p>
              <a:pPr algn="ctr" defTabSz="842963">
                <a:defRPr/>
              </a:pPr>
              <a:r>
                <a:rPr lang="en-US" sz="2500" dirty="0">
                  <a:solidFill>
                    <a:srgbClr val="FFFFFF"/>
                  </a:solidFill>
                  <a:effectLst>
                    <a:outerShdw blurRad="38100" dist="38100" dir="2700000" algn="tl">
                      <a:srgbClr val="C0C0C0"/>
                    </a:outerShdw>
                  </a:effectLst>
                  <a:latin typeface="Neo Sans Intel" pitchFamily="34" charset="0"/>
                </a:rPr>
                <a:t>To Do List</a:t>
              </a:r>
            </a:p>
          </p:txBody>
        </p:sp>
      </p:grpSp>
      <p:pic>
        <p:nvPicPr>
          <p:cNvPr id="6149" name="Picture 22" descr="LavoriInCorsoObelix.bmp"/>
          <p:cNvPicPr>
            <a:picLocks noChangeAspect="1"/>
          </p:cNvPicPr>
          <p:nvPr/>
        </p:nvPicPr>
        <p:blipFill>
          <a:blip r:embed="rId3" cstate="print"/>
          <a:srcRect/>
          <a:stretch>
            <a:fillRect/>
          </a:stretch>
        </p:blipFill>
        <p:spPr bwMode="auto">
          <a:xfrm>
            <a:off x="6586537" y="4425950"/>
            <a:ext cx="1828800" cy="1828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GB" altLang="zh-CN" smtClean="0">
                <a:ea typeface="宋体" pitchFamily="2" charset="-122"/>
              </a:rPr>
              <a:t> </a:t>
            </a:r>
          </a:p>
        </p:txBody>
      </p:sp>
      <p:sp>
        <p:nvSpPr>
          <p:cNvPr id="21507" name="Rectangle 3"/>
          <p:cNvSpPr>
            <a:spLocks noGrp="1" noChangeArrowheads="1"/>
          </p:cNvSpPr>
          <p:nvPr>
            <p:ph type="body" idx="1"/>
          </p:nvPr>
        </p:nvSpPr>
        <p:spPr/>
        <p:txBody>
          <a:bodyPr/>
          <a:lstStyle/>
          <a:p>
            <a:endParaRPr lang="en-GB" altLang="zh-CN" smtClean="0">
              <a:ea typeface="宋体" pitchFamily="2" charset="-122"/>
            </a:endParaRPr>
          </a:p>
          <a:p>
            <a:endParaRPr lang="en-GB" altLang="zh-CN" smtClean="0">
              <a:ea typeface="宋体" pitchFamily="2" charset="-122"/>
            </a:endParaRPr>
          </a:p>
          <a:p>
            <a:endParaRPr lang="en-GB" altLang="zh-CN" smtClean="0">
              <a:ea typeface="宋体" pitchFamily="2" charset="-122"/>
            </a:endParaRPr>
          </a:p>
          <a:p>
            <a:endParaRPr lang="en-GB" altLang="zh-CN" smtClean="0">
              <a:ea typeface="宋体" pitchFamily="2" charset="-122"/>
            </a:endParaRPr>
          </a:p>
          <a:p>
            <a:pPr algn="ctr">
              <a:buFontTx/>
              <a:buNone/>
            </a:pPr>
            <a:r>
              <a:rPr lang="en-GB" altLang="zh-CN" sz="4000" b="1" smtClean="0">
                <a:ea typeface="宋体" pitchFamily="2" charset="-122"/>
              </a:rPr>
              <a:t>Thanks</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8" name="Group 39"/>
          <p:cNvGrpSpPr>
            <a:grpSpLocks/>
          </p:cNvGrpSpPr>
          <p:nvPr/>
        </p:nvGrpSpPr>
        <p:grpSpPr bwMode="auto">
          <a:xfrm>
            <a:off x="-2374900" y="1658938"/>
            <a:ext cx="4770438" cy="4824412"/>
            <a:chOff x="-2413000" y="1506536"/>
            <a:chExt cx="4770438" cy="4824413"/>
          </a:xfrm>
        </p:grpSpPr>
        <p:sp>
          <p:nvSpPr>
            <p:cNvPr id="4139" name="AutoShape 54"/>
            <p:cNvSpPr>
              <a:spLocks noChangeArrowheads="1"/>
            </p:cNvSpPr>
            <p:nvPr/>
          </p:nvSpPr>
          <p:spPr bwMode="blackGray">
            <a:xfrm rot="5400000" flipH="1">
              <a:off x="-2034381" y="1969293"/>
              <a:ext cx="4032250" cy="3929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DDDDDD">
                    <a:alpha val="56000"/>
                  </a:srgbClr>
                </a:gs>
                <a:gs pos="100000">
                  <a:srgbClr val="FFFFFF">
                    <a:alpha val="48000"/>
                  </a:srgbClr>
                </a:gs>
              </a:gsLst>
              <a:lin ang="5400000" scaled="1"/>
            </a:gradFill>
            <a:ln w="0" algn="ctr">
              <a:noFill/>
              <a:miter lim="800000"/>
              <a:headEnd/>
              <a:tailEnd/>
            </a:ln>
          </p:spPr>
          <p:txBody>
            <a:bodyPr wrap="none" anchor="ctr"/>
            <a:lstStyle/>
            <a:p>
              <a:endParaRPr lang="en-US"/>
            </a:p>
          </p:txBody>
        </p:sp>
        <p:sp>
          <p:nvSpPr>
            <p:cNvPr id="4140" name="AutoShape 53"/>
            <p:cNvSpPr>
              <a:spLocks noChangeArrowheads="1"/>
            </p:cNvSpPr>
            <p:nvPr/>
          </p:nvSpPr>
          <p:spPr bwMode="ltGray">
            <a:xfrm rot="5400000">
              <a:off x="-2439988" y="1533524"/>
              <a:ext cx="4824413" cy="4770438"/>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78 h 21600"/>
              </a:gdLst>
              <a:ahLst/>
              <a:cxnLst>
                <a:cxn ang="T8">
                  <a:pos x="T0" y="T1"/>
                </a:cxn>
                <a:cxn ang="T9">
                  <a:pos x="T2" y="T3"/>
                </a:cxn>
                <a:cxn ang="T10">
                  <a:pos x="T4" y="T5"/>
                </a:cxn>
                <a:cxn ang="T11">
                  <a:pos x="T6" y="T7"/>
                </a:cxn>
              </a:cxnLst>
              <a:rect l="T12" t="T13" r="T14" b="T15"/>
              <a:pathLst>
                <a:path w="21600" h="21600">
                  <a:moveTo>
                    <a:pt x="199" y="10861"/>
                  </a:moveTo>
                  <a:cubicBezTo>
                    <a:pt x="199" y="10840"/>
                    <a:pt x="199" y="10820"/>
                    <a:pt x="199" y="10800"/>
                  </a:cubicBezTo>
                  <a:cubicBezTo>
                    <a:pt x="199" y="4945"/>
                    <a:pt x="4945" y="199"/>
                    <a:pt x="10800" y="199"/>
                  </a:cubicBezTo>
                  <a:cubicBezTo>
                    <a:pt x="16654" y="199"/>
                    <a:pt x="21401" y="4945"/>
                    <a:pt x="21401" y="10800"/>
                  </a:cubicBezTo>
                  <a:cubicBezTo>
                    <a:pt x="21401" y="10820"/>
                    <a:pt x="21400" y="10840"/>
                    <a:pt x="21400" y="10861"/>
                  </a:cubicBezTo>
                  <a:lnTo>
                    <a:pt x="21599" y="10862"/>
                  </a:lnTo>
                  <a:cubicBezTo>
                    <a:pt x="21599" y="10841"/>
                    <a:pt x="21600" y="10820"/>
                    <a:pt x="21600" y="10800"/>
                  </a:cubicBezTo>
                  <a:cubicBezTo>
                    <a:pt x="21600" y="4835"/>
                    <a:pt x="16764" y="0"/>
                    <a:pt x="10800" y="0"/>
                  </a:cubicBezTo>
                  <a:cubicBezTo>
                    <a:pt x="4835" y="0"/>
                    <a:pt x="0" y="4835"/>
                    <a:pt x="0" y="10800"/>
                  </a:cubicBezTo>
                  <a:cubicBezTo>
                    <a:pt x="-1" y="10820"/>
                    <a:pt x="0" y="10841"/>
                    <a:pt x="0" y="10862"/>
                  </a:cubicBezTo>
                  <a:close/>
                </a:path>
              </a:pathLst>
            </a:custGeom>
            <a:solidFill>
              <a:srgbClr val="DDDDDD"/>
            </a:solidFill>
            <a:ln w="9525" algn="ctr">
              <a:noFill/>
              <a:miter lim="800000"/>
              <a:headEnd/>
              <a:tailEnd/>
            </a:ln>
          </p:spPr>
          <p:txBody>
            <a:bodyPr wrap="none" anchor="ctr"/>
            <a:lstStyle/>
            <a:p>
              <a:endParaRPr lang="en-US"/>
            </a:p>
          </p:txBody>
        </p:sp>
      </p:grpSp>
      <p:sp>
        <p:nvSpPr>
          <p:cNvPr id="4099" name="Rectangle 2"/>
          <p:cNvSpPr>
            <a:spLocks noGrp="1" noChangeArrowheads="1"/>
          </p:cNvSpPr>
          <p:nvPr>
            <p:ph type="title"/>
          </p:nvPr>
        </p:nvSpPr>
        <p:spPr/>
        <p:txBody>
          <a:bodyPr/>
          <a:lstStyle/>
          <a:p>
            <a:r>
              <a:rPr lang="en-US" dirty="0" smtClean="0"/>
              <a:t>Table of Content</a:t>
            </a:r>
          </a:p>
        </p:txBody>
      </p:sp>
      <p:sp>
        <p:nvSpPr>
          <p:cNvPr id="4100" name="Rectangle 3"/>
          <p:cNvSpPr>
            <a:spLocks noChangeArrowheads="1"/>
          </p:cNvSpPr>
          <p:nvPr/>
        </p:nvSpPr>
        <p:spPr bwMode="auto">
          <a:xfrm>
            <a:off x="1419225" y="1143000"/>
            <a:ext cx="6553200" cy="1125538"/>
          </a:xfrm>
          <a:prstGeom prst="rect">
            <a:avLst/>
          </a:prstGeom>
          <a:noFill/>
          <a:ln w="12700">
            <a:noFill/>
            <a:miter lim="800000"/>
            <a:headEnd/>
            <a:tailEnd/>
          </a:ln>
        </p:spPr>
        <p:txBody>
          <a:bodyPr lIns="90460" tIns="44438" rIns="90460" bIns="44438"/>
          <a:lstStyle/>
          <a:p>
            <a:pPr algn="ctr" defTabSz="1584325">
              <a:lnSpc>
                <a:spcPct val="100000"/>
              </a:lnSpc>
              <a:spcBef>
                <a:spcPct val="25000"/>
              </a:spcBef>
              <a:buClr>
                <a:schemeClr val="tx1"/>
              </a:buClr>
              <a:buSzPct val="80000"/>
            </a:pPr>
            <a:r>
              <a:rPr lang="en-US" sz="2800" dirty="0" smtClean="0">
                <a:solidFill>
                  <a:srgbClr val="000066"/>
                </a:solidFill>
                <a:latin typeface="Tahoma" pitchFamily="34" charset="0"/>
              </a:rPr>
              <a:t>14:00 GMT 19</a:t>
            </a:r>
            <a:r>
              <a:rPr lang="en-US" sz="2800" baseline="30000" dirty="0" smtClean="0">
                <a:solidFill>
                  <a:srgbClr val="000066"/>
                </a:solidFill>
                <a:latin typeface="Tahoma" pitchFamily="34" charset="0"/>
              </a:rPr>
              <a:t>th</a:t>
            </a:r>
            <a:r>
              <a:rPr lang="en-US" sz="2800" dirty="0" smtClean="0">
                <a:solidFill>
                  <a:srgbClr val="000066"/>
                </a:solidFill>
                <a:latin typeface="Tahoma" pitchFamily="34" charset="0"/>
              </a:rPr>
              <a:t> March, 2012</a:t>
            </a:r>
            <a:endParaRPr lang="en-US" sz="2800" dirty="0">
              <a:solidFill>
                <a:srgbClr val="000066"/>
              </a:solidFill>
              <a:latin typeface="Tahoma" pitchFamily="34" charset="0"/>
            </a:endParaRPr>
          </a:p>
          <a:p>
            <a:pPr algn="ctr" defTabSz="1584325">
              <a:lnSpc>
                <a:spcPct val="100000"/>
              </a:lnSpc>
              <a:spcBef>
                <a:spcPct val="25000"/>
              </a:spcBef>
              <a:buClr>
                <a:schemeClr val="tx1"/>
              </a:buClr>
              <a:buSzPct val="80000"/>
            </a:pPr>
            <a:r>
              <a:rPr lang="en-US" sz="2800" dirty="0">
                <a:solidFill>
                  <a:srgbClr val="000066"/>
                </a:solidFill>
                <a:latin typeface="Tahoma" pitchFamily="34" charset="0"/>
              </a:rPr>
              <a:t>OMA Board </a:t>
            </a:r>
            <a:r>
              <a:rPr lang="en-US" sz="2800" dirty="0" smtClean="0">
                <a:solidFill>
                  <a:srgbClr val="000066"/>
                </a:solidFill>
                <a:latin typeface="Tahoma" pitchFamily="34" charset="0"/>
              </a:rPr>
              <a:t>#132 Conference Call</a:t>
            </a:r>
            <a:endParaRPr lang="en-US" sz="2800" dirty="0">
              <a:solidFill>
                <a:srgbClr val="000066"/>
              </a:solidFill>
              <a:latin typeface="Tahoma" pitchFamily="34" charset="0"/>
            </a:endParaRPr>
          </a:p>
        </p:txBody>
      </p:sp>
      <p:grpSp>
        <p:nvGrpSpPr>
          <p:cNvPr id="4101" name="Group 41"/>
          <p:cNvGrpSpPr>
            <a:grpSpLocks/>
          </p:cNvGrpSpPr>
          <p:nvPr/>
        </p:nvGrpSpPr>
        <p:grpSpPr bwMode="auto">
          <a:xfrm>
            <a:off x="2117725" y="3282950"/>
            <a:ext cx="5311775" cy="512763"/>
            <a:chOff x="2117725" y="3282950"/>
            <a:chExt cx="5311775" cy="512762"/>
          </a:xfrm>
        </p:grpSpPr>
        <p:sp>
          <p:nvSpPr>
            <p:cNvPr id="11" name="AutoShape 169"/>
            <p:cNvSpPr>
              <a:spLocks noChangeArrowheads="1"/>
            </p:cNvSpPr>
            <p:nvPr/>
          </p:nvSpPr>
          <p:spPr bwMode="gray">
            <a:xfrm>
              <a:off x="2117725" y="3282950"/>
              <a:ext cx="5240338" cy="512762"/>
            </a:xfrm>
            <a:prstGeom prst="roundRect">
              <a:avLst>
                <a:gd name="adj" fmla="val 50000"/>
              </a:avLst>
            </a:prstGeom>
            <a:gradFill rotWithShape="1">
              <a:gsLst>
                <a:gs pos="0">
                  <a:srgbClr val="6AB7EC"/>
                </a:gs>
                <a:gs pos="50000">
                  <a:srgbClr val="BDE9FF"/>
                </a:gs>
                <a:gs pos="100000">
                  <a:srgbClr val="6AB7EC"/>
                </a:gs>
              </a:gsLst>
              <a:lin ang="5400000" scaled="1"/>
            </a:gradFill>
            <a:ln w="9525">
              <a:noFill/>
              <a:round/>
              <a:headEnd/>
              <a:tailEnd/>
            </a:ln>
            <a:effectLst>
              <a:outerShdw dist="35921" dir="2700000" algn="ctr" rotWithShape="0">
                <a:srgbClr val="B2B2B2"/>
              </a:outerShdw>
            </a:effectLst>
          </p:spPr>
          <p:txBody>
            <a:bodyPr wrap="none" anchor="ctr"/>
            <a:lstStyle/>
            <a:p>
              <a:endParaRPr lang="zh-CN" altLang="en-US">
                <a:ea typeface="宋体" pitchFamily="2" charset="-122"/>
              </a:endParaRPr>
            </a:p>
          </p:txBody>
        </p:sp>
        <p:sp>
          <p:nvSpPr>
            <p:cNvPr id="4131" name="Text Box 145"/>
            <p:cNvSpPr txBox="1">
              <a:spLocks noChangeArrowheads="1"/>
            </p:cNvSpPr>
            <p:nvPr/>
          </p:nvSpPr>
          <p:spPr bwMode="gray">
            <a:xfrm>
              <a:off x="2627313" y="3319462"/>
              <a:ext cx="4802187" cy="369314"/>
            </a:xfrm>
            <a:prstGeom prst="rect">
              <a:avLst/>
            </a:prstGeom>
            <a:noFill/>
            <a:ln w="9525" algn="ctr">
              <a:noFill/>
              <a:miter lim="800000"/>
              <a:headEnd/>
              <a:tailEnd/>
            </a:ln>
          </p:spPr>
          <p:txBody>
            <a:bodyPr lIns="91422" tIns="45711" rIns="91422" bIns="45711">
              <a:spAutoFit/>
            </a:bodyPr>
            <a:lstStyle/>
            <a:p>
              <a:r>
                <a:rPr lang="en-US" altLang="zh-CN" dirty="0" err="1" smtClean="0">
                  <a:solidFill>
                    <a:schemeClr val="bg2"/>
                  </a:solidFill>
                  <a:ea typeface="宋体" pitchFamily="2" charset="-122"/>
                </a:rPr>
                <a:t>BoD</a:t>
              </a:r>
              <a:r>
                <a:rPr lang="en-US" altLang="zh-CN" dirty="0" smtClean="0">
                  <a:solidFill>
                    <a:schemeClr val="bg2"/>
                  </a:solidFill>
                  <a:ea typeface="宋体" pitchFamily="2" charset="-122"/>
                </a:rPr>
                <a:t> Cloud Task Force </a:t>
              </a:r>
              <a:r>
                <a:rPr lang="en-US" altLang="zh-CN" dirty="0">
                  <a:solidFill>
                    <a:schemeClr val="bg2"/>
                  </a:solidFill>
                  <a:ea typeface="宋体" pitchFamily="2" charset="-122"/>
                </a:rPr>
                <a:t>Overview</a:t>
              </a:r>
            </a:p>
          </p:txBody>
        </p:sp>
        <p:grpSp>
          <p:nvGrpSpPr>
            <p:cNvPr id="4132" name="Group 170"/>
            <p:cNvGrpSpPr>
              <a:grpSpLocks/>
            </p:cNvGrpSpPr>
            <p:nvPr/>
          </p:nvGrpSpPr>
          <p:grpSpPr bwMode="auto">
            <a:xfrm>
              <a:off x="2124075" y="3325812"/>
              <a:ext cx="419100" cy="415925"/>
              <a:chOff x="1289" y="582"/>
              <a:chExt cx="668" cy="668"/>
            </a:xfrm>
          </p:grpSpPr>
          <p:sp>
            <p:nvSpPr>
              <p:cNvPr id="4134" name="Oval 171"/>
              <p:cNvSpPr>
                <a:spLocks noChangeArrowheads="1"/>
              </p:cNvSpPr>
              <p:nvPr/>
            </p:nvSpPr>
            <p:spPr bwMode="gray">
              <a:xfrm>
                <a:off x="1289" y="582"/>
                <a:ext cx="668" cy="668"/>
              </a:xfrm>
              <a:prstGeom prst="ellipse">
                <a:avLst/>
              </a:prstGeom>
              <a:solidFill>
                <a:srgbClr val="333333"/>
              </a:solidFill>
              <a:ln w="38100" algn="ctr">
                <a:noFill/>
                <a:round/>
                <a:headEnd/>
                <a:tailEnd/>
              </a:ln>
            </p:spPr>
            <p:txBody>
              <a:bodyPr anchor="ctr">
                <a:spAutoFit/>
              </a:bodyPr>
              <a:lstStyle/>
              <a:p>
                <a:endParaRPr lang="zh-CN" altLang="en-US">
                  <a:ea typeface="宋体" pitchFamily="2" charset="-122"/>
                </a:endParaRPr>
              </a:p>
            </p:txBody>
          </p:sp>
          <p:sp>
            <p:nvSpPr>
              <p:cNvPr id="4135" name="Oval 172"/>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4136" name="Oval 173"/>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w="9525" algn="ctr">
                <a:solidFill>
                  <a:schemeClr val="bg2"/>
                </a:solidFill>
                <a:round/>
                <a:headEnd/>
                <a:tailEnd/>
              </a:ln>
            </p:spPr>
            <p:txBody>
              <a:bodyPr vert="eaVert" wrap="none" anchor="ctr"/>
              <a:lstStyle/>
              <a:p>
                <a:endParaRPr lang="zh-CN" altLang="en-US">
                  <a:ea typeface="宋体" pitchFamily="2" charset="-122"/>
                </a:endParaRPr>
              </a:p>
            </p:txBody>
          </p:sp>
          <p:sp>
            <p:nvSpPr>
              <p:cNvPr id="4137" name="Oval 174"/>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4138" name="Oval 175"/>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lIns="91422" tIns="45711" rIns="91422" bIns="45711" anchor="ctr"/>
              <a:lstStyle/>
              <a:p>
                <a:pPr algn="ctr"/>
                <a:endParaRPr lang="zh-CN" altLang="en-US" sz="1800">
                  <a:ea typeface="宋体" pitchFamily="2" charset="-122"/>
                </a:endParaRPr>
              </a:p>
            </p:txBody>
          </p:sp>
        </p:grpSp>
        <p:sp>
          <p:nvSpPr>
            <p:cNvPr id="4133" name="Text Box 176"/>
            <p:cNvSpPr txBox="1">
              <a:spLocks noChangeArrowheads="1"/>
            </p:cNvSpPr>
            <p:nvPr/>
          </p:nvSpPr>
          <p:spPr bwMode="gray">
            <a:xfrm>
              <a:off x="2157413" y="3297237"/>
              <a:ext cx="300037" cy="457200"/>
            </a:xfrm>
            <a:prstGeom prst="rect">
              <a:avLst/>
            </a:prstGeom>
            <a:noFill/>
            <a:ln w="9525" algn="ctr">
              <a:noFill/>
              <a:miter lim="800000"/>
              <a:headEnd/>
              <a:tailEnd/>
            </a:ln>
          </p:spPr>
          <p:txBody>
            <a:bodyPr lIns="91422" tIns="45711" rIns="91422" bIns="45711">
              <a:spAutoFit/>
            </a:bodyPr>
            <a:lstStyle/>
            <a:p>
              <a:pPr algn="ctr"/>
              <a:r>
                <a:rPr lang="en-US" altLang="zh-CN" sz="2400">
                  <a:solidFill>
                    <a:srgbClr val="000000"/>
                  </a:solidFill>
                  <a:ea typeface="宋体" pitchFamily="2" charset="-122"/>
                </a:rPr>
                <a:t>2</a:t>
              </a:r>
            </a:p>
          </p:txBody>
        </p:sp>
      </p:grpSp>
      <p:grpSp>
        <p:nvGrpSpPr>
          <p:cNvPr id="4102" name="Group 40"/>
          <p:cNvGrpSpPr>
            <a:grpSpLocks/>
          </p:cNvGrpSpPr>
          <p:nvPr/>
        </p:nvGrpSpPr>
        <p:grpSpPr bwMode="auto">
          <a:xfrm>
            <a:off x="1549400" y="2414588"/>
            <a:ext cx="5232400" cy="508000"/>
            <a:chOff x="1549400" y="2414587"/>
            <a:chExt cx="5232400" cy="508000"/>
          </a:xfrm>
        </p:grpSpPr>
        <p:sp>
          <p:nvSpPr>
            <p:cNvPr id="13" name="AutoShape 56"/>
            <p:cNvSpPr>
              <a:spLocks noChangeArrowheads="1"/>
            </p:cNvSpPr>
            <p:nvPr/>
          </p:nvSpPr>
          <p:spPr bwMode="gray">
            <a:xfrm>
              <a:off x="1549400" y="2414587"/>
              <a:ext cx="5232400" cy="508000"/>
            </a:xfrm>
            <a:prstGeom prst="roundRect">
              <a:avLst>
                <a:gd name="adj" fmla="val 50000"/>
              </a:avLst>
            </a:prstGeom>
            <a:gradFill rotWithShape="1">
              <a:gsLst>
                <a:gs pos="0">
                  <a:srgbClr val="A0DA52"/>
                </a:gs>
                <a:gs pos="50000">
                  <a:srgbClr val="D9F0BA"/>
                </a:gs>
                <a:gs pos="100000">
                  <a:srgbClr val="A0DA52"/>
                </a:gs>
              </a:gsLst>
              <a:lin ang="5400000" scaled="1"/>
            </a:gradFill>
            <a:ln w="9525" algn="ctr">
              <a:noFill/>
              <a:round/>
              <a:headEnd/>
              <a:tailEnd/>
            </a:ln>
            <a:effectLst>
              <a:outerShdw dist="35921" dir="2700000" algn="ctr" rotWithShape="0">
                <a:srgbClr val="B2B2B2"/>
              </a:outerShdw>
            </a:effectLst>
          </p:spPr>
          <p:txBody>
            <a:bodyPr wrap="none" lIns="91422" tIns="45711" rIns="91422" bIns="45711" anchor="ctr"/>
            <a:lstStyle/>
            <a:p>
              <a:endParaRPr lang="en-US" altLang="zh-CN" sz="1800" b="1">
                <a:solidFill>
                  <a:srgbClr val="000000"/>
                </a:solidFill>
                <a:ea typeface="宋体" pitchFamily="2" charset="-122"/>
              </a:endParaRPr>
            </a:p>
          </p:txBody>
        </p:sp>
        <p:sp>
          <p:nvSpPr>
            <p:cNvPr id="4122" name="Text Box 185"/>
            <p:cNvSpPr txBox="1">
              <a:spLocks noChangeArrowheads="1"/>
            </p:cNvSpPr>
            <p:nvPr/>
          </p:nvSpPr>
          <p:spPr bwMode="gray">
            <a:xfrm>
              <a:off x="1928813" y="2462212"/>
              <a:ext cx="4714875" cy="369314"/>
            </a:xfrm>
            <a:prstGeom prst="rect">
              <a:avLst/>
            </a:prstGeom>
            <a:noFill/>
            <a:ln w="9525" algn="ctr">
              <a:noFill/>
              <a:miter lim="800000"/>
              <a:headEnd/>
              <a:tailEnd/>
            </a:ln>
          </p:spPr>
          <p:txBody>
            <a:bodyPr lIns="91422" tIns="45711" rIns="91422" bIns="45711">
              <a:spAutoFit/>
            </a:bodyPr>
            <a:lstStyle/>
            <a:p>
              <a:r>
                <a:rPr lang="en-US" altLang="zh-CN">
                  <a:solidFill>
                    <a:srgbClr val="000000"/>
                  </a:solidFill>
                  <a:ea typeface="宋体" pitchFamily="2" charset="-122"/>
                </a:rPr>
                <a:t> Executive Summary</a:t>
              </a:r>
            </a:p>
          </p:txBody>
        </p:sp>
        <p:grpSp>
          <p:nvGrpSpPr>
            <p:cNvPr id="4123" name="Group 186"/>
            <p:cNvGrpSpPr>
              <a:grpSpLocks/>
            </p:cNvGrpSpPr>
            <p:nvPr/>
          </p:nvGrpSpPr>
          <p:grpSpPr bwMode="auto">
            <a:xfrm>
              <a:off x="1595438" y="2454275"/>
              <a:ext cx="419100" cy="415925"/>
              <a:chOff x="1289" y="582"/>
              <a:chExt cx="668" cy="668"/>
            </a:xfrm>
          </p:grpSpPr>
          <p:sp>
            <p:nvSpPr>
              <p:cNvPr id="4125" name="Oval 187"/>
              <p:cNvSpPr>
                <a:spLocks noChangeArrowheads="1"/>
              </p:cNvSpPr>
              <p:nvPr/>
            </p:nvSpPr>
            <p:spPr bwMode="gray">
              <a:xfrm>
                <a:off x="1289" y="582"/>
                <a:ext cx="668" cy="668"/>
              </a:xfrm>
              <a:prstGeom prst="ellipse">
                <a:avLst/>
              </a:prstGeom>
              <a:solidFill>
                <a:srgbClr val="333333"/>
              </a:solidFill>
              <a:ln w="38100" algn="ctr">
                <a:noFill/>
                <a:round/>
                <a:headEnd/>
                <a:tailEnd/>
              </a:ln>
            </p:spPr>
            <p:txBody>
              <a:bodyPr anchor="ctr">
                <a:spAutoFit/>
              </a:bodyPr>
              <a:lstStyle/>
              <a:p>
                <a:endParaRPr lang="zh-CN" altLang="en-US">
                  <a:ea typeface="宋体" pitchFamily="2" charset="-122"/>
                </a:endParaRPr>
              </a:p>
            </p:txBody>
          </p:sp>
          <p:sp>
            <p:nvSpPr>
              <p:cNvPr id="4126" name="Oval 188"/>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4127" name="Oval 189"/>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w="9525" algn="ctr">
                <a:solidFill>
                  <a:schemeClr val="bg2"/>
                </a:solidFill>
                <a:round/>
                <a:headEnd/>
                <a:tailEnd/>
              </a:ln>
            </p:spPr>
            <p:txBody>
              <a:bodyPr vert="eaVert" wrap="none" anchor="ctr"/>
              <a:lstStyle/>
              <a:p>
                <a:endParaRPr lang="zh-CN" altLang="en-US">
                  <a:ea typeface="宋体" pitchFamily="2" charset="-122"/>
                </a:endParaRPr>
              </a:p>
            </p:txBody>
          </p:sp>
          <p:sp>
            <p:nvSpPr>
              <p:cNvPr id="4128" name="Oval 190"/>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4129" name="Oval 191"/>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lIns="91422" tIns="45711" rIns="91422" bIns="45711" anchor="ctr"/>
              <a:lstStyle/>
              <a:p>
                <a:pPr algn="ctr"/>
                <a:endParaRPr lang="zh-CN" altLang="en-US" sz="1800">
                  <a:ea typeface="宋体" pitchFamily="2" charset="-122"/>
                </a:endParaRPr>
              </a:p>
            </p:txBody>
          </p:sp>
        </p:grpSp>
        <p:sp>
          <p:nvSpPr>
            <p:cNvPr id="4124" name="Text Box 192"/>
            <p:cNvSpPr txBox="1">
              <a:spLocks noChangeArrowheads="1"/>
            </p:cNvSpPr>
            <p:nvPr/>
          </p:nvSpPr>
          <p:spPr bwMode="gray">
            <a:xfrm>
              <a:off x="1628775" y="2425700"/>
              <a:ext cx="300038" cy="457200"/>
            </a:xfrm>
            <a:prstGeom prst="rect">
              <a:avLst/>
            </a:prstGeom>
            <a:noFill/>
            <a:ln w="9525" algn="ctr">
              <a:noFill/>
              <a:miter lim="800000"/>
              <a:headEnd/>
              <a:tailEnd/>
            </a:ln>
          </p:spPr>
          <p:txBody>
            <a:bodyPr lIns="91422" tIns="45711" rIns="91422" bIns="45711">
              <a:spAutoFit/>
            </a:bodyPr>
            <a:lstStyle/>
            <a:p>
              <a:pPr algn="ctr"/>
              <a:r>
                <a:rPr lang="en-US" altLang="zh-CN" sz="2400">
                  <a:solidFill>
                    <a:srgbClr val="000000"/>
                  </a:solidFill>
                  <a:ea typeface="宋体" pitchFamily="2" charset="-122"/>
                </a:rPr>
                <a:t>1</a:t>
              </a:r>
            </a:p>
          </p:txBody>
        </p:sp>
      </p:grpSp>
      <p:grpSp>
        <p:nvGrpSpPr>
          <p:cNvPr id="4103" name="Group 53"/>
          <p:cNvGrpSpPr>
            <a:grpSpLocks/>
          </p:cNvGrpSpPr>
          <p:nvPr/>
        </p:nvGrpSpPr>
        <p:grpSpPr bwMode="auto">
          <a:xfrm>
            <a:off x="1481138" y="5492750"/>
            <a:ext cx="6781799" cy="678448"/>
            <a:chOff x="1643063" y="5084762"/>
            <a:chExt cx="5240337" cy="799777"/>
          </a:xfrm>
        </p:grpSpPr>
        <p:sp>
          <p:nvSpPr>
            <p:cNvPr id="14" name="AutoShape 142"/>
            <p:cNvSpPr>
              <a:spLocks noChangeArrowheads="1"/>
            </p:cNvSpPr>
            <p:nvPr/>
          </p:nvSpPr>
          <p:spPr bwMode="gray">
            <a:xfrm>
              <a:off x="1643063" y="5084762"/>
              <a:ext cx="5240337" cy="512763"/>
            </a:xfrm>
            <a:prstGeom prst="roundRect">
              <a:avLst>
                <a:gd name="adj" fmla="val 50000"/>
              </a:avLst>
            </a:prstGeom>
            <a:gradFill rotWithShape="1">
              <a:gsLst>
                <a:gs pos="0">
                  <a:srgbClr val="6AB7EC"/>
                </a:gs>
                <a:gs pos="50000">
                  <a:srgbClr val="BDE9FF"/>
                </a:gs>
                <a:gs pos="100000">
                  <a:srgbClr val="6AB7EC"/>
                </a:gs>
              </a:gsLst>
              <a:lin ang="5400000" scaled="1"/>
            </a:gradFill>
            <a:ln w="9525">
              <a:noFill/>
              <a:round/>
              <a:headEnd/>
              <a:tailEnd/>
            </a:ln>
            <a:effectLst>
              <a:outerShdw dist="35921" dir="2700000" algn="ctr" rotWithShape="0">
                <a:srgbClr val="B2B2B2"/>
              </a:outerShdw>
            </a:effectLst>
          </p:spPr>
          <p:txBody>
            <a:bodyPr wrap="none" anchor="ctr"/>
            <a:lstStyle/>
            <a:p>
              <a:r>
                <a:rPr lang="zh-CN" altLang="en-US">
                  <a:ea typeface="宋体" pitchFamily="2" charset="-122"/>
                </a:rPr>
                <a:t> </a:t>
              </a:r>
            </a:p>
          </p:txBody>
        </p:sp>
        <p:grpSp>
          <p:nvGrpSpPr>
            <p:cNvPr id="4115" name="Group 160"/>
            <p:cNvGrpSpPr>
              <a:grpSpLocks/>
            </p:cNvGrpSpPr>
            <p:nvPr/>
          </p:nvGrpSpPr>
          <p:grpSpPr bwMode="auto">
            <a:xfrm>
              <a:off x="1662113" y="5127625"/>
              <a:ext cx="419100" cy="415925"/>
              <a:chOff x="1289" y="582"/>
              <a:chExt cx="668" cy="668"/>
            </a:xfrm>
          </p:grpSpPr>
          <p:sp>
            <p:nvSpPr>
              <p:cNvPr id="4117" name="Oval 161"/>
              <p:cNvSpPr>
                <a:spLocks noChangeArrowheads="1"/>
              </p:cNvSpPr>
              <p:nvPr/>
            </p:nvSpPr>
            <p:spPr bwMode="gray">
              <a:xfrm>
                <a:off x="1289" y="582"/>
                <a:ext cx="668" cy="668"/>
              </a:xfrm>
              <a:prstGeom prst="ellipse">
                <a:avLst/>
              </a:prstGeom>
              <a:solidFill>
                <a:srgbClr val="333333"/>
              </a:solidFill>
              <a:ln w="38100" algn="ctr">
                <a:noFill/>
                <a:round/>
                <a:headEnd/>
                <a:tailEnd/>
              </a:ln>
            </p:spPr>
            <p:txBody>
              <a:bodyPr anchor="ctr">
                <a:spAutoFit/>
              </a:bodyPr>
              <a:lstStyle/>
              <a:p>
                <a:endParaRPr lang="zh-CN" altLang="en-US">
                  <a:ea typeface="宋体" pitchFamily="2" charset="-122"/>
                </a:endParaRPr>
              </a:p>
            </p:txBody>
          </p:sp>
          <p:sp>
            <p:nvSpPr>
              <p:cNvPr id="4118" name="Oval 162"/>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4119" name="Oval 164"/>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4120" name="Oval 165"/>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lIns="91422" tIns="45711" rIns="91422" bIns="45711" anchor="ctr"/>
              <a:lstStyle/>
              <a:p>
                <a:pPr algn="ctr"/>
                <a:endParaRPr lang="zh-CN" altLang="en-US" sz="1800">
                  <a:ea typeface="宋体" pitchFamily="2" charset="-122"/>
                </a:endParaRPr>
              </a:p>
            </p:txBody>
          </p:sp>
        </p:grpSp>
        <p:sp>
          <p:nvSpPr>
            <p:cNvPr id="4116" name="Text Box 193"/>
            <p:cNvSpPr txBox="1">
              <a:spLocks noChangeArrowheads="1"/>
            </p:cNvSpPr>
            <p:nvPr/>
          </p:nvSpPr>
          <p:spPr bwMode="gray">
            <a:xfrm>
              <a:off x="2243137" y="5187951"/>
              <a:ext cx="4421536" cy="696588"/>
            </a:xfrm>
            <a:prstGeom prst="rect">
              <a:avLst/>
            </a:prstGeom>
            <a:noFill/>
            <a:ln w="9525" algn="ctr">
              <a:noFill/>
              <a:miter lim="800000"/>
              <a:headEnd/>
              <a:tailEnd/>
            </a:ln>
          </p:spPr>
          <p:txBody>
            <a:bodyPr lIns="91422" tIns="45711" rIns="91422" bIns="45711">
              <a:spAutoFit/>
            </a:bodyPr>
            <a:lstStyle/>
            <a:p>
              <a:r>
                <a:rPr lang="en-US" altLang="zh-CN" sz="1800" dirty="0">
                  <a:solidFill>
                    <a:schemeClr val="bg2"/>
                  </a:solidFill>
                  <a:ea typeface="宋体" pitchFamily="2" charset="-122"/>
                </a:rPr>
                <a:t>Backup information (see Board </a:t>
              </a:r>
              <a:r>
                <a:rPr lang="en-US" altLang="zh-CN" sz="1800" dirty="0" smtClean="0">
                  <a:solidFill>
                    <a:schemeClr val="bg2"/>
                  </a:solidFill>
                  <a:ea typeface="宋体" pitchFamily="2" charset="-122"/>
                </a:rPr>
                <a:t>and Board SPC </a:t>
              </a:r>
              <a:r>
                <a:rPr lang="en-US" altLang="zh-CN" sz="1800" dirty="0">
                  <a:solidFill>
                    <a:schemeClr val="bg2"/>
                  </a:solidFill>
                  <a:ea typeface="宋体" pitchFamily="2" charset="-122"/>
                </a:rPr>
                <a:t>portal)</a:t>
              </a:r>
            </a:p>
          </p:txBody>
        </p:sp>
      </p:grpSp>
      <p:grpSp>
        <p:nvGrpSpPr>
          <p:cNvPr id="4104" name="Group 43"/>
          <p:cNvGrpSpPr>
            <a:grpSpLocks/>
          </p:cNvGrpSpPr>
          <p:nvPr/>
        </p:nvGrpSpPr>
        <p:grpSpPr bwMode="auto">
          <a:xfrm>
            <a:off x="2166938" y="4217988"/>
            <a:ext cx="5311775" cy="512762"/>
            <a:chOff x="2117725" y="3282950"/>
            <a:chExt cx="5311775" cy="512762"/>
          </a:xfrm>
        </p:grpSpPr>
        <p:sp>
          <p:nvSpPr>
            <p:cNvPr id="45" name="AutoShape 169"/>
            <p:cNvSpPr>
              <a:spLocks noChangeArrowheads="1"/>
            </p:cNvSpPr>
            <p:nvPr/>
          </p:nvSpPr>
          <p:spPr bwMode="gray">
            <a:xfrm>
              <a:off x="2117725" y="3282950"/>
              <a:ext cx="5240337" cy="512762"/>
            </a:xfrm>
            <a:prstGeom prst="roundRect">
              <a:avLst>
                <a:gd name="adj" fmla="val 50000"/>
              </a:avLst>
            </a:prstGeom>
            <a:gradFill rotWithShape="1">
              <a:gsLst>
                <a:gs pos="0">
                  <a:srgbClr val="6AB7EC"/>
                </a:gs>
                <a:gs pos="50000">
                  <a:srgbClr val="BDE9FF"/>
                </a:gs>
                <a:gs pos="100000">
                  <a:srgbClr val="6AB7EC"/>
                </a:gs>
              </a:gsLst>
              <a:lin ang="5400000" scaled="1"/>
            </a:gradFill>
            <a:ln w="9525">
              <a:noFill/>
              <a:round/>
              <a:headEnd/>
              <a:tailEnd/>
            </a:ln>
            <a:effectLst>
              <a:outerShdw dist="35921" dir="2700000" algn="ctr" rotWithShape="0">
                <a:srgbClr val="B2B2B2"/>
              </a:outerShdw>
            </a:effectLst>
          </p:spPr>
          <p:txBody>
            <a:bodyPr wrap="none" anchor="ctr"/>
            <a:lstStyle/>
            <a:p>
              <a:endParaRPr lang="zh-CN" altLang="en-US">
                <a:ea typeface="宋体" pitchFamily="2" charset="-122"/>
              </a:endParaRPr>
            </a:p>
          </p:txBody>
        </p:sp>
        <p:sp>
          <p:nvSpPr>
            <p:cNvPr id="4106" name="Text Box 145"/>
            <p:cNvSpPr txBox="1">
              <a:spLocks noChangeArrowheads="1"/>
            </p:cNvSpPr>
            <p:nvPr/>
          </p:nvSpPr>
          <p:spPr bwMode="gray">
            <a:xfrm>
              <a:off x="2627313" y="3319462"/>
              <a:ext cx="4802187" cy="369314"/>
            </a:xfrm>
            <a:prstGeom prst="rect">
              <a:avLst/>
            </a:prstGeom>
            <a:noFill/>
            <a:ln w="9525" algn="ctr">
              <a:noFill/>
              <a:miter lim="800000"/>
              <a:headEnd/>
              <a:tailEnd/>
            </a:ln>
          </p:spPr>
          <p:txBody>
            <a:bodyPr lIns="91422" tIns="45711" rIns="91422" bIns="45711">
              <a:spAutoFit/>
            </a:bodyPr>
            <a:lstStyle/>
            <a:p>
              <a:r>
                <a:rPr lang="en-US" altLang="zh-CN" dirty="0" smtClean="0">
                  <a:solidFill>
                    <a:schemeClr val="bg2"/>
                  </a:solidFill>
                  <a:ea typeface="宋体" pitchFamily="2" charset="-122"/>
                </a:rPr>
                <a:t>Motions for Approval</a:t>
              </a:r>
              <a:endParaRPr lang="en-US" altLang="zh-CN" dirty="0">
                <a:solidFill>
                  <a:schemeClr val="bg2"/>
                </a:solidFill>
                <a:ea typeface="宋体" pitchFamily="2" charset="-122"/>
              </a:endParaRPr>
            </a:p>
          </p:txBody>
        </p:sp>
        <p:grpSp>
          <p:nvGrpSpPr>
            <p:cNvPr id="4107" name="Group 170"/>
            <p:cNvGrpSpPr>
              <a:grpSpLocks/>
            </p:cNvGrpSpPr>
            <p:nvPr/>
          </p:nvGrpSpPr>
          <p:grpSpPr bwMode="auto">
            <a:xfrm>
              <a:off x="2124075" y="3325812"/>
              <a:ext cx="419100" cy="415925"/>
              <a:chOff x="1289" y="582"/>
              <a:chExt cx="668" cy="668"/>
            </a:xfrm>
          </p:grpSpPr>
          <p:sp>
            <p:nvSpPr>
              <p:cNvPr id="4109" name="Oval 171"/>
              <p:cNvSpPr>
                <a:spLocks noChangeArrowheads="1"/>
              </p:cNvSpPr>
              <p:nvPr/>
            </p:nvSpPr>
            <p:spPr bwMode="gray">
              <a:xfrm>
                <a:off x="1289" y="582"/>
                <a:ext cx="668" cy="668"/>
              </a:xfrm>
              <a:prstGeom prst="ellipse">
                <a:avLst/>
              </a:prstGeom>
              <a:solidFill>
                <a:srgbClr val="333333"/>
              </a:solidFill>
              <a:ln w="38100" algn="ctr">
                <a:noFill/>
                <a:round/>
                <a:headEnd/>
                <a:tailEnd/>
              </a:ln>
            </p:spPr>
            <p:txBody>
              <a:bodyPr anchor="ctr">
                <a:spAutoFit/>
              </a:bodyPr>
              <a:lstStyle/>
              <a:p>
                <a:endParaRPr lang="zh-CN" altLang="en-US">
                  <a:ea typeface="宋体" pitchFamily="2" charset="-122"/>
                </a:endParaRPr>
              </a:p>
            </p:txBody>
          </p:sp>
          <p:sp>
            <p:nvSpPr>
              <p:cNvPr id="4110" name="Oval 172"/>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4111" name="Oval 173"/>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w="9525" algn="ctr">
                <a:solidFill>
                  <a:schemeClr val="bg2"/>
                </a:solidFill>
                <a:round/>
                <a:headEnd/>
                <a:tailEnd/>
              </a:ln>
            </p:spPr>
            <p:txBody>
              <a:bodyPr vert="eaVert" wrap="none" anchor="ctr"/>
              <a:lstStyle/>
              <a:p>
                <a:endParaRPr lang="zh-CN" altLang="en-US">
                  <a:ea typeface="宋体" pitchFamily="2" charset="-122"/>
                </a:endParaRPr>
              </a:p>
            </p:txBody>
          </p:sp>
          <p:sp>
            <p:nvSpPr>
              <p:cNvPr id="4112" name="Oval 174"/>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4113" name="Oval 175"/>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lIns="91422" tIns="45711" rIns="91422" bIns="45711" anchor="ctr"/>
              <a:lstStyle/>
              <a:p>
                <a:pPr algn="ctr"/>
                <a:endParaRPr lang="zh-CN" altLang="en-US" sz="1800">
                  <a:ea typeface="宋体" pitchFamily="2" charset="-122"/>
                </a:endParaRPr>
              </a:p>
            </p:txBody>
          </p:sp>
        </p:grpSp>
        <p:sp>
          <p:nvSpPr>
            <p:cNvPr id="4108" name="Text Box 176"/>
            <p:cNvSpPr txBox="1">
              <a:spLocks noChangeArrowheads="1"/>
            </p:cNvSpPr>
            <p:nvPr/>
          </p:nvSpPr>
          <p:spPr bwMode="gray">
            <a:xfrm>
              <a:off x="2157413" y="3297237"/>
              <a:ext cx="300037" cy="424713"/>
            </a:xfrm>
            <a:prstGeom prst="rect">
              <a:avLst/>
            </a:prstGeom>
            <a:noFill/>
            <a:ln w="9525" algn="ctr">
              <a:noFill/>
              <a:miter lim="800000"/>
              <a:headEnd/>
              <a:tailEnd/>
            </a:ln>
          </p:spPr>
          <p:txBody>
            <a:bodyPr lIns="91422" tIns="45711" rIns="91422" bIns="45711">
              <a:spAutoFit/>
            </a:bodyPr>
            <a:lstStyle/>
            <a:p>
              <a:pPr algn="ctr"/>
              <a:r>
                <a:rPr lang="en-US" altLang="zh-CN" sz="2400">
                  <a:solidFill>
                    <a:srgbClr val="000000"/>
                  </a:solidFill>
                  <a:ea typeface="宋体" pitchFamily="2" charset="-122"/>
                </a:rPr>
                <a:t>3</a:t>
              </a:r>
            </a:p>
          </p:txBody>
        </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smtClean="0"/>
              <a:t>Executive Summary</a:t>
            </a:r>
          </a:p>
        </p:txBody>
      </p:sp>
      <p:sp>
        <p:nvSpPr>
          <p:cNvPr id="12" name="Rectangle 3"/>
          <p:cNvSpPr txBox="1">
            <a:spLocks noChangeArrowheads="1"/>
          </p:cNvSpPr>
          <p:nvPr/>
        </p:nvSpPr>
        <p:spPr bwMode="auto">
          <a:xfrm>
            <a:off x="185737" y="996950"/>
            <a:ext cx="8991599" cy="5562600"/>
          </a:xfrm>
          <a:prstGeom prst="rect">
            <a:avLst/>
          </a:prstGeom>
          <a:noFill/>
          <a:ln w="12700">
            <a:noFill/>
            <a:miter lim="800000"/>
            <a:headEnd/>
            <a:tailEnd/>
          </a:ln>
        </p:spPr>
        <p:txBody>
          <a:bodyPr lIns="90488" tIns="44450" rIns="90488" bIns="44450"/>
          <a:lstStyle/>
          <a:p>
            <a:pPr marL="111125" indent="-111125" defTabSz="1584325" eaLnBrk="0" hangingPunct="0">
              <a:spcBef>
                <a:spcPct val="25000"/>
              </a:spcBef>
              <a:buClr>
                <a:schemeClr val="tx1"/>
              </a:buClr>
              <a:buSzPct val="80000"/>
              <a:buFontTx/>
              <a:buChar char="•"/>
              <a:defRPr/>
            </a:pPr>
            <a:r>
              <a:rPr lang="en-US" sz="2400" kern="0" dirty="0">
                <a:solidFill>
                  <a:srgbClr val="000066"/>
                </a:solidFill>
                <a:latin typeface="+mn-lt"/>
              </a:rPr>
              <a:t>Background</a:t>
            </a:r>
          </a:p>
          <a:p>
            <a:pPr marL="341313" lvl="1" indent="-115888" defTabSz="1584325" eaLnBrk="0" hangingPunct="0">
              <a:spcBef>
                <a:spcPct val="25000"/>
              </a:spcBef>
              <a:buClr>
                <a:schemeClr val="tx1"/>
              </a:buClr>
              <a:buSzPct val="80000"/>
              <a:buFontTx/>
              <a:buChar char="•"/>
              <a:defRPr/>
            </a:pPr>
            <a:r>
              <a:rPr lang="en-GB" kern="0" dirty="0">
                <a:solidFill>
                  <a:srgbClr val="480024"/>
                </a:solidFill>
                <a:latin typeface="+mn-lt"/>
              </a:rPr>
              <a:t>BOD passed the motion on </a:t>
            </a:r>
            <a:r>
              <a:rPr lang="en-GB" kern="0" dirty="0" smtClean="0">
                <a:solidFill>
                  <a:srgbClr val="480024"/>
                </a:solidFill>
                <a:latin typeface="+mn-lt"/>
              </a:rPr>
              <a:t>May 16</a:t>
            </a:r>
            <a:r>
              <a:rPr lang="en-GB" kern="0" baseline="30000" dirty="0" smtClean="0">
                <a:solidFill>
                  <a:srgbClr val="480024"/>
                </a:solidFill>
                <a:latin typeface="+mn-lt"/>
              </a:rPr>
              <a:t>th</a:t>
            </a:r>
            <a:r>
              <a:rPr lang="en-GB" kern="0" dirty="0">
                <a:solidFill>
                  <a:srgbClr val="480024"/>
                </a:solidFill>
                <a:latin typeface="+mn-lt"/>
              </a:rPr>
              <a:t>, </a:t>
            </a:r>
            <a:r>
              <a:rPr lang="en-GB" kern="0" dirty="0" smtClean="0">
                <a:solidFill>
                  <a:srgbClr val="480024"/>
                </a:solidFill>
                <a:latin typeface="+mn-lt"/>
              </a:rPr>
              <a:t>2011 </a:t>
            </a:r>
            <a:r>
              <a:rPr lang="en-GB" kern="0" dirty="0">
                <a:solidFill>
                  <a:srgbClr val="480024"/>
                </a:solidFill>
                <a:latin typeface="+mn-lt"/>
              </a:rPr>
              <a:t>to start the BOD Cloud Task Force</a:t>
            </a:r>
          </a:p>
          <a:p>
            <a:pPr marL="569913" lvl="2" indent="-114300" defTabSz="1584325" eaLnBrk="0" hangingPunct="0">
              <a:spcBef>
                <a:spcPct val="25000"/>
              </a:spcBef>
              <a:buClr>
                <a:schemeClr val="tx1"/>
              </a:buClr>
              <a:buSzPct val="80000"/>
              <a:buFontTx/>
              <a:buChar char="•"/>
              <a:defRPr/>
            </a:pPr>
            <a:r>
              <a:rPr lang="en-US" altLang="zh-CN" sz="1600" kern="0" dirty="0" smtClean="0">
                <a:solidFill>
                  <a:srgbClr val="0B2200"/>
                </a:solidFill>
                <a:latin typeface="+mn-lt"/>
                <a:ea typeface="宋体" pitchFamily="2" charset="-122"/>
              </a:rPr>
              <a:t>OMA-BOARD-2011-0054-INP_BOD_Cloud_Motion_for_Approval</a:t>
            </a:r>
            <a:r>
              <a:rPr lang="en-GB" sz="1600" kern="0" dirty="0" smtClean="0">
                <a:solidFill>
                  <a:srgbClr val="0B2200"/>
                </a:solidFill>
                <a:latin typeface="+mn-lt"/>
              </a:rPr>
              <a:t> </a:t>
            </a:r>
            <a:endParaRPr lang="en-GB" sz="1600" kern="0" dirty="0">
              <a:solidFill>
                <a:srgbClr val="0B2200"/>
              </a:solidFill>
              <a:latin typeface="+mn-lt"/>
            </a:endParaRPr>
          </a:p>
          <a:p>
            <a:pPr marL="569913" lvl="2" indent="-114300" defTabSz="1584325">
              <a:spcBef>
                <a:spcPct val="25000"/>
              </a:spcBef>
              <a:buClr>
                <a:schemeClr val="tx1"/>
              </a:buClr>
              <a:buSzPct val="80000"/>
              <a:buFontTx/>
              <a:buChar char="•"/>
              <a:defRPr/>
            </a:pPr>
            <a:r>
              <a:rPr lang="en-GB" sz="1600" kern="0" dirty="0" smtClean="0">
                <a:solidFill>
                  <a:srgbClr val="480024"/>
                </a:solidFill>
                <a:latin typeface="+mn-lt"/>
              </a:rPr>
              <a:t>To </a:t>
            </a:r>
            <a:r>
              <a:rPr lang="en-GB" sz="1600" dirty="0" smtClean="0">
                <a:latin typeface="+mn-lt"/>
              </a:rPr>
              <a:t>work more on SDO’s gap analysis for collaboration, and investigate other areas in OMA, e.g. to evolve to White Paper 2.0 with complete scope</a:t>
            </a:r>
            <a:endParaRPr lang="en-US" sz="1600" kern="0" dirty="0">
              <a:solidFill>
                <a:srgbClr val="480024"/>
              </a:solidFill>
              <a:latin typeface="+mn-lt"/>
            </a:endParaRPr>
          </a:p>
          <a:p>
            <a:pPr marL="341313" lvl="1" indent="-115888" defTabSz="1584325" eaLnBrk="0" hangingPunct="0">
              <a:spcBef>
                <a:spcPct val="25000"/>
              </a:spcBef>
              <a:buClr>
                <a:schemeClr val="tx1"/>
              </a:buClr>
              <a:buSzPct val="80000"/>
              <a:buFontTx/>
              <a:buChar char="•"/>
              <a:defRPr/>
            </a:pPr>
            <a:r>
              <a:rPr lang="en-GB" altLang="ko-KR" kern="0" dirty="0" smtClean="0">
                <a:solidFill>
                  <a:srgbClr val="480024"/>
                </a:solidFill>
                <a:latin typeface="+mn-lt"/>
                <a:ea typeface="굴림" pitchFamily="34" charset="-127"/>
              </a:rPr>
              <a:t>~16 companies attended f2f meetings</a:t>
            </a:r>
          </a:p>
          <a:p>
            <a:pPr marL="798513" lvl="2" indent="-115888" defTabSz="1584325">
              <a:spcBef>
                <a:spcPct val="25000"/>
              </a:spcBef>
              <a:buClr>
                <a:schemeClr val="tx1"/>
              </a:buClr>
              <a:buSzPct val="80000"/>
              <a:buFontTx/>
              <a:buChar char="•"/>
              <a:defRPr/>
            </a:pPr>
            <a:r>
              <a:rPr lang="en-GB" altLang="ko-KR" sz="1600" kern="0" dirty="0" smtClean="0">
                <a:solidFill>
                  <a:srgbClr val="480024"/>
                </a:solidFill>
                <a:latin typeface="+mn-lt"/>
                <a:ea typeface="굴림" pitchFamily="34" charset="-127"/>
              </a:rPr>
              <a:t>Only Intel and Huawei contributed</a:t>
            </a:r>
            <a:endParaRPr lang="en-GB" altLang="ko-KR" sz="1600" kern="0" dirty="0">
              <a:solidFill>
                <a:srgbClr val="480024"/>
              </a:solidFill>
              <a:latin typeface="+mn-lt"/>
              <a:ea typeface="굴림" pitchFamily="34" charset="-127"/>
            </a:endParaRPr>
          </a:p>
          <a:p>
            <a:pPr marL="341313" lvl="1" indent="-115888" defTabSz="1584325" eaLnBrk="0" hangingPunct="0">
              <a:spcBef>
                <a:spcPct val="25000"/>
              </a:spcBef>
              <a:buClr>
                <a:schemeClr val="tx1"/>
              </a:buClr>
              <a:buSzPct val="80000"/>
              <a:buFontTx/>
              <a:buChar char="•"/>
              <a:defRPr/>
            </a:pPr>
            <a:r>
              <a:rPr lang="en-GB" altLang="ko-KR" kern="0" dirty="0" smtClean="0">
                <a:solidFill>
                  <a:srgbClr val="480024"/>
                </a:solidFill>
                <a:latin typeface="+mn-lt"/>
                <a:ea typeface="굴림" pitchFamily="34" charset="-127"/>
              </a:rPr>
              <a:t>Completed </a:t>
            </a:r>
            <a:r>
              <a:rPr lang="en-GB" altLang="ko-KR" kern="0" dirty="0">
                <a:solidFill>
                  <a:srgbClr val="480024"/>
                </a:solidFill>
                <a:latin typeface="+mn-lt"/>
                <a:ea typeface="굴림" pitchFamily="34" charset="-127"/>
              </a:rPr>
              <a:t>Cloud Computing White </a:t>
            </a:r>
            <a:r>
              <a:rPr lang="en-GB" altLang="ko-KR" kern="0" dirty="0" smtClean="0">
                <a:solidFill>
                  <a:srgbClr val="480024"/>
                </a:solidFill>
                <a:latin typeface="+mn-lt"/>
                <a:ea typeface="굴림" pitchFamily="34" charset="-127"/>
              </a:rPr>
              <a:t>Paper v2.0</a:t>
            </a:r>
            <a:endParaRPr lang="en-GB" altLang="ko-KR" kern="0" dirty="0">
              <a:solidFill>
                <a:srgbClr val="480024"/>
              </a:solidFill>
              <a:latin typeface="+mn-lt"/>
              <a:ea typeface="굴림" pitchFamily="34" charset="-127"/>
            </a:endParaRPr>
          </a:p>
          <a:p>
            <a:pPr marL="569913" lvl="2" indent="-114300" defTabSz="1584325" eaLnBrk="0" hangingPunct="0">
              <a:spcBef>
                <a:spcPct val="25000"/>
              </a:spcBef>
              <a:buClr>
                <a:schemeClr val="tx1"/>
              </a:buClr>
              <a:buSzPct val="80000"/>
              <a:buFontTx/>
              <a:buChar char="•"/>
              <a:defRPr/>
            </a:pPr>
            <a:r>
              <a:rPr lang="en-US" altLang="zh-CN" sz="1600" kern="0" dirty="0" smtClean="0">
                <a:solidFill>
                  <a:srgbClr val="0B2200"/>
                </a:solidFill>
                <a:latin typeface="+mn-lt"/>
                <a:ea typeface="宋体" pitchFamily="2" charset="-122"/>
                <a:hlinkClick r:id="rId2"/>
              </a:rPr>
              <a:t>OMA-WP-Cloud_Computing-V2_0-20120222-D</a:t>
            </a:r>
            <a:endParaRPr lang="en-US" altLang="zh-CN" sz="1600" kern="0" dirty="0" smtClean="0">
              <a:solidFill>
                <a:srgbClr val="0B2200"/>
              </a:solidFill>
              <a:latin typeface="+mn-lt"/>
              <a:ea typeface="宋体" pitchFamily="2" charset="-122"/>
            </a:endParaRPr>
          </a:p>
          <a:p>
            <a:pPr marL="111125" indent="-111125" defTabSz="1584325">
              <a:spcBef>
                <a:spcPct val="25000"/>
              </a:spcBef>
              <a:buClr>
                <a:schemeClr val="tx1"/>
              </a:buClr>
              <a:buSzPct val="80000"/>
              <a:buFontTx/>
              <a:buChar char="•"/>
              <a:defRPr/>
            </a:pPr>
            <a:r>
              <a:rPr lang="en-US" sz="2400" kern="0" dirty="0" smtClean="0">
                <a:solidFill>
                  <a:srgbClr val="000066"/>
                </a:solidFill>
              </a:rPr>
              <a:t>Work Progress Update</a:t>
            </a:r>
          </a:p>
          <a:p>
            <a:pPr marL="341313" lvl="1" indent="-115888" defTabSz="1584325">
              <a:spcBef>
                <a:spcPct val="25000"/>
              </a:spcBef>
              <a:buClr>
                <a:schemeClr val="tx1"/>
              </a:buClr>
              <a:buSzPct val="80000"/>
              <a:buFontTx/>
              <a:buChar char="•"/>
              <a:defRPr/>
            </a:pPr>
            <a:r>
              <a:rPr lang="en-US" kern="0" dirty="0" smtClean="0">
                <a:solidFill>
                  <a:srgbClr val="480024"/>
                </a:solidFill>
              </a:rPr>
              <a:t>34 contributions in 3 conference calls and 4 f2f meetings</a:t>
            </a:r>
          </a:p>
          <a:p>
            <a:pPr marL="341313" lvl="1" indent="-115888" defTabSz="1584325">
              <a:spcBef>
                <a:spcPct val="25000"/>
              </a:spcBef>
              <a:buClr>
                <a:schemeClr val="tx1"/>
              </a:buClr>
              <a:buSzPct val="80000"/>
              <a:buFontTx/>
              <a:buChar char="•"/>
              <a:defRPr/>
            </a:pPr>
            <a:r>
              <a:rPr lang="en-US" kern="0" dirty="0" smtClean="0">
                <a:solidFill>
                  <a:srgbClr val="480024"/>
                </a:solidFill>
              </a:rPr>
              <a:t>White Paper 2.0 was completed in Barcelona meeting, covering:</a:t>
            </a:r>
          </a:p>
          <a:p>
            <a:pPr marL="569913" lvl="2" indent="-114300" defTabSz="1584325">
              <a:spcBef>
                <a:spcPct val="25000"/>
              </a:spcBef>
              <a:buClr>
                <a:schemeClr val="tx1"/>
              </a:buClr>
              <a:buSzPct val="80000"/>
              <a:buFontTx/>
              <a:buChar char="•"/>
              <a:defRPr/>
            </a:pPr>
            <a:r>
              <a:rPr lang="en-US" sz="1600" kern="0" dirty="0" smtClean="0">
                <a:solidFill>
                  <a:srgbClr val="0B2200"/>
                </a:solidFill>
              </a:rPr>
              <a:t>Scope and Introduction</a:t>
            </a:r>
          </a:p>
          <a:p>
            <a:pPr marL="569913" lvl="2" indent="-114300" defTabSz="1584325">
              <a:spcBef>
                <a:spcPct val="25000"/>
              </a:spcBef>
              <a:buClr>
                <a:schemeClr val="tx1"/>
              </a:buClr>
              <a:buSzPct val="80000"/>
              <a:buFontTx/>
              <a:buChar char="•"/>
              <a:defRPr/>
            </a:pPr>
            <a:r>
              <a:rPr lang="en-US" sz="1600" kern="0" dirty="0" smtClean="0">
                <a:solidFill>
                  <a:srgbClr val="0B2200"/>
                </a:solidFill>
              </a:rPr>
              <a:t>ATIS CSF Introduction and Gap Analysis</a:t>
            </a:r>
          </a:p>
          <a:p>
            <a:pPr marL="569913" lvl="2" indent="-114300" defTabSz="1584325">
              <a:spcBef>
                <a:spcPct val="25000"/>
              </a:spcBef>
              <a:buClr>
                <a:schemeClr val="tx1"/>
              </a:buClr>
              <a:buSzPct val="80000"/>
              <a:buFontTx/>
              <a:buChar char="•"/>
              <a:defRPr/>
            </a:pPr>
            <a:r>
              <a:rPr lang="en-US" sz="1600" kern="0" dirty="0" smtClean="0">
                <a:solidFill>
                  <a:srgbClr val="0B2200"/>
                </a:solidFill>
              </a:rPr>
              <a:t>Mobile Cloud Computing Analysis, including E2E Efficiency and Security Considerations</a:t>
            </a:r>
          </a:p>
          <a:p>
            <a:pPr marL="569913" lvl="2" indent="-114300" defTabSz="1584325">
              <a:spcBef>
                <a:spcPct val="25000"/>
              </a:spcBef>
              <a:buClr>
                <a:schemeClr val="tx1"/>
              </a:buClr>
              <a:buSzPct val="80000"/>
              <a:buFontTx/>
              <a:buChar char="•"/>
              <a:defRPr/>
            </a:pPr>
            <a:r>
              <a:rPr lang="en-US" sz="1600" kern="0" dirty="0" smtClean="0">
                <a:solidFill>
                  <a:srgbClr val="0B2200"/>
                </a:solidFill>
              </a:rPr>
              <a:t>Gap Analysis on OMA API Program, Service Customization, Network Cloud, Cloud Audit</a:t>
            </a:r>
          </a:p>
          <a:p>
            <a:pPr marL="341313" lvl="1" indent="-115888" defTabSz="1584325">
              <a:spcBef>
                <a:spcPct val="25000"/>
              </a:spcBef>
              <a:buClr>
                <a:schemeClr val="tx1"/>
              </a:buClr>
              <a:buSzPct val="80000"/>
              <a:buFontTx/>
              <a:buChar char="•"/>
              <a:defRPr/>
            </a:pPr>
            <a:r>
              <a:rPr lang="en-US" kern="0" dirty="0" smtClean="0">
                <a:solidFill>
                  <a:srgbClr val="480024"/>
                </a:solidFill>
              </a:rPr>
              <a:t>3 Recommendations were identified in White Paper 2.0</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6" name="Group 39"/>
          <p:cNvGrpSpPr>
            <a:grpSpLocks/>
          </p:cNvGrpSpPr>
          <p:nvPr/>
        </p:nvGrpSpPr>
        <p:grpSpPr bwMode="auto">
          <a:xfrm>
            <a:off x="-2374900" y="1377950"/>
            <a:ext cx="4770438" cy="4824413"/>
            <a:chOff x="-2413000" y="1506536"/>
            <a:chExt cx="4770438" cy="4824413"/>
          </a:xfrm>
        </p:grpSpPr>
        <p:sp>
          <p:nvSpPr>
            <p:cNvPr id="6187" name="AutoShape 54"/>
            <p:cNvSpPr>
              <a:spLocks noChangeArrowheads="1"/>
            </p:cNvSpPr>
            <p:nvPr/>
          </p:nvSpPr>
          <p:spPr bwMode="blackGray">
            <a:xfrm rot="5400000" flipH="1">
              <a:off x="-2034381" y="1969293"/>
              <a:ext cx="4032250" cy="3929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DDDDDD">
                    <a:alpha val="56000"/>
                  </a:srgbClr>
                </a:gs>
                <a:gs pos="100000">
                  <a:srgbClr val="FFFFFF">
                    <a:alpha val="48000"/>
                  </a:srgbClr>
                </a:gs>
              </a:gsLst>
              <a:lin ang="5400000" scaled="1"/>
            </a:gradFill>
            <a:ln w="0" algn="ctr">
              <a:noFill/>
              <a:miter lim="800000"/>
              <a:headEnd/>
              <a:tailEnd/>
            </a:ln>
          </p:spPr>
          <p:txBody>
            <a:bodyPr wrap="none" anchor="ctr"/>
            <a:lstStyle/>
            <a:p>
              <a:endParaRPr lang="en-US"/>
            </a:p>
          </p:txBody>
        </p:sp>
        <p:sp>
          <p:nvSpPr>
            <p:cNvPr id="6188" name="AutoShape 53"/>
            <p:cNvSpPr>
              <a:spLocks noChangeArrowheads="1"/>
            </p:cNvSpPr>
            <p:nvPr/>
          </p:nvSpPr>
          <p:spPr bwMode="ltGray">
            <a:xfrm rot="5400000">
              <a:off x="-2439988" y="1533524"/>
              <a:ext cx="4824413" cy="4770438"/>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78 h 21600"/>
              </a:gdLst>
              <a:ahLst/>
              <a:cxnLst>
                <a:cxn ang="T8">
                  <a:pos x="T0" y="T1"/>
                </a:cxn>
                <a:cxn ang="T9">
                  <a:pos x="T2" y="T3"/>
                </a:cxn>
                <a:cxn ang="T10">
                  <a:pos x="T4" y="T5"/>
                </a:cxn>
                <a:cxn ang="T11">
                  <a:pos x="T6" y="T7"/>
                </a:cxn>
              </a:cxnLst>
              <a:rect l="T12" t="T13" r="T14" b="T15"/>
              <a:pathLst>
                <a:path w="21600" h="21600">
                  <a:moveTo>
                    <a:pt x="199" y="10861"/>
                  </a:moveTo>
                  <a:cubicBezTo>
                    <a:pt x="199" y="10840"/>
                    <a:pt x="199" y="10820"/>
                    <a:pt x="199" y="10800"/>
                  </a:cubicBezTo>
                  <a:cubicBezTo>
                    <a:pt x="199" y="4945"/>
                    <a:pt x="4945" y="199"/>
                    <a:pt x="10800" y="199"/>
                  </a:cubicBezTo>
                  <a:cubicBezTo>
                    <a:pt x="16654" y="199"/>
                    <a:pt x="21401" y="4945"/>
                    <a:pt x="21401" y="10800"/>
                  </a:cubicBezTo>
                  <a:cubicBezTo>
                    <a:pt x="21401" y="10820"/>
                    <a:pt x="21400" y="10840"/>
                    <a:pt x="21400" y="10861"/>
                  </a:cubicBezTo>
                  <a:lnTo>
                    <a:pt x="21599" y="10862"/>
                  </a:lnTo>
                  <a:cubicBezTo>
                    <a:pt x="21599" y="10841"/>
                    <a:pt x="21600" y="10820"/>
                    <a:pt x="21600" y="10800"/>
                  </a:cubicBezTo>
                  <a:cubicBezTo>
                    <a:pt x="21600" y="4835"/>
                    <a:pt x="16764" y="0"/>
                    <a:pt x="10800" y="0"/>
                  </a:cubicBezTo>
                  <a:cubicBezTo>
                    <a:pt x="4835" y="0"/>
                    <a:pt x="0" y="4835"/>
                    <a:pt x="0" y="10800"/>
                  </a:cubicBezTo>
                  <a:cubicBezTo>
                    <a:pt x="-1" y="10820"/>
                    <a:pt x="0" y="10841"/>
                    <a:pt x="0" y="10862"/>
                  </a:cubicBezTo>
                  <a:close/>
                </a:path>
              </a:pathLst>
            </a:custGeom>
            <a:solidFill>
              <a:srgbClr val="DDDDDD"/>
            </a:solidFill>
            <a:ln w="9525" algn="ctr">
              <a:noFill/>
              <a:miter lim="800000"/>
              <a:headEnd/>
              <a:tailEnd/>
            </a:ln>
          </p:spPr>
          <p:txBody>
            <a:bodyPr wrap="none" anchor="ctr"/>
            <a:lstStyle/>
            <a:p>
              <a:endParaRPr lang="en-US"/>
            </a:p>
          </p:txBody>
        </p:sp>
      </p:grpSp>
      <p:grpSp>
        <p:nvGrpSpPr>
          <p:cNvPr id="6147" name="Group 41"/>
          <p:cNvGrpSpPr>
            <a:grpSpLocks/>
          </p:cNvGrpSpPr>
          <p:nvPr/>
        </p:nvGrpSpPr>
        <p:grpSpPr bwMode="auto">
          <a:xfrm>
            <a:off x="1557338" y="2163763"/>
            <a:ext cx="5311775" cy="512762"/>
            <a:chOff x="2117725" y="3282950"/>
            <a:chExt cx="5311775" cy="512762"/>
          </a:xfrm>
        </p:grpSpPr>
        <p:sp>
          <p:nvSpPr>
            <p:cNvPr id="11" name="AutoShape 169"/>
            <p:cNvSpPr>
              <a:spLocks noChangeArrowheads="1"/>
            </p:cNvSpPr>
            <p:nvPr/>
          </p:nvSpPr>
          <p:spPr bwMode="gray">
            <a:xfrm>
              <a:off x="2117725" y="3282950"/>
              <a:ext cx="5240337" cy="512762"/>
            </a:xfrm>
            <a:prstGeom prst="roundRect">
              <a:avLst>
                <a:gd name="adj" fmla="val 50000"/>
              </a:avLst>
            </a:prstGeom>
            <a:gradFill rotWithShape="1">
              <a:gsLst>
                <a:gs pos="0">
                  <a:srgbClr val="6AB7EC"/>
                </a:gs>
                <a:gs pos="50000">
                  <a:srgbClr val="BDE9FF"/>
                </a:gs>
                <a:gs pos="100000">
                  <a:srgbClr val="6AB7EC"/>
                </a:gs>
              </a:gsLst>
              <a:lin ang="5400000" scaled="1"/>
            </a:gradFill>
            <a:ln w="9525">
              <a:noFill/>
              <a:round/>
              <a:headEnd/>
              <a:tailEnd/>
            </a:ln>
            <a:effectLst>
              <a:outerShdw dist="35921" dir="2700000" algn="ctr" rotWithShape="0">
                <a:srgbClr val="B2B2B2"/>
              </a:outerShdw>
            </a:effectLst>
          </p:spPr>
          <p:txBody>
            <a:bodyPr wrap="none" anchor="ctr"/>
            <a:lstStyle/>
            <a:p>
              <a:endParaRPr lang="zh-CN" altLang="en-US">
                <a:ea typeface="宋体" pitchFamily="2" charset="-122"/>
              </a:endParaRPr>
            </a:p>
          </p:txBody>
        </p:sp>
        <p:sp>
          <p:nvSpPr>
            <p:cNvPr id="6179" name="Text Box 145"/>
            <p:cNvSpPr txBox="1">
              <a:spLocks noChangeArrowheads="1"/>
            </p:cNvSpPr>
            <p:nvPr/>
          </p:nvSpPr>
          <p:spPr bwMode="gray">
            <a:xfrm>
              <a:off x="2627313" y="3319462"/>
              <a:ext cx="4802187" cy="369314"/>
            </a:xfrm>
            <a:prstGeom prst="rect">
              <a:avLst/>
            </a:prstGeom>
            <a:noFill/>
            <a:ln w="9525" algn="ctr">
              <a:noFill/>
              <a:miter lim="800000"/>
              <a:headEnd/>
              <a:tailEnd/>
            </a:ln>
          </p:spPr>
          <p:txBody>
            <a:bodyPr lIns="91422" tIns="45711" rIns="91422" bIns="45711">
              <a:spAutoFit/>
            </a:bodyPr>
            <a:lstStyle/>
            <a:p>
              <a:r>
                <a:rPr lang="en-US" altLang="zh-CN">
                  <a:solidFill>
                    <a:schemeClr val="bg2"/>
                  </a:solidFill>
                  <a:ea typeface="宋体" pitchFamily="2" charset="-122"/>
                </a:rPr>
                <a:t>Executive Summary</a:t>
              </a:r>
            </a:p>
          </p:txBody>
        </p:sp>
        <p:grpSp>
          <p:nvGrpSpPr>
            <p:cNvPr id="6180" name="Group 170"/>
            <p:cNvGrpSpPr>
              <a:grpSpLocks/>
            </p:cNvGrpSpPr>
            <p:nvPr/>
          </p:nvGrpSpPr>
          <p:grpSpPr bwMode="auto">
            <a:xfrm>
              <a:off x="2124075" y="3325812"/>
              <a:ext cx="419100" cy="415925"/>
              <a:chOff x="1289" y="582"/>
              <a:chExt cx="668" cy="668"/>
            </a:xfrm>
          </p:grpSpPr>
          <p:sp>
            <p:nvSpPr>
              <p:cNvPr id="6182" name="Oval 171"/>
              <p:cNvSpPr>
                <a:spLocks noChangeArrowheads="1"/>
              </p:cNvSpPr>
              <p:nvPr/>
            </p:nvSpPr>
            <p:spPr bwMode="gray">
              <a:xfrm>
                <a:off x="1289" y="582"/>
                <a:ext cx="668" cy="668"/>
              </a:xfrm>
              <a:prstGeom prst="ellipse">
                <a:avLst/>
              </a:prstGeom>
              <a:solidFill>
                <a:srgbClr val="333333"/>
              </a:solidFill>
              <a:ln w="38100" algn="ctr">
                <a:noFill/>
                <a:round/>
                <a:headEnd/>
                <a:tailEnd/>
              </a:ln>
            </p:spPr>
            <p:txBody>
              <a:bodyPr anchor="ctr">
                <a:spAutoFit/>
              </a:bodyPr>
              <a:lstStyle/>
              <a:p>
                <a:endParaRPr lang="zh-CN" altLang="en-US">
                  <a:ea typeface="宋体" pitchFamily="2" charset="-122"/>
                </a:endParaRPr>
              </a:p>
            </p:txBody>
          </p:sp>
          <p:sp>
            <p:nvSpPr>
              <p:cNvPr id="6183" name="Oval 172"/>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6184" name="Oval 173"/>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w="9525" algn="ctr">
                <a:solidFill>
                  <a:schemeClr val="bg2"/>
                </a:solidFill>
                <a:round/>
                <a:headEnd/>
                <a:tailEnd/>
              </a:ln>
            </p:spPr>
            <p:txBody>
              <a:bodyPr vert="eaVert" wrap="none" anchor="ctr"/>
              <a:lstStyle/>
              <a:p>
                <a:endParaRPr lang="zh-CN" altLang="en-US">
                  <a:ea typeface="宋体" pitchFamily="2" charset="-122"/>
                </a:endParaRPr>
              </a:p>
            </p:txBody>
          </p:sp>
          <p:sp>
            <p:nvSpPr>
              <p:cNvPr id="6185" name="Oval 174"/>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6186" name="Oval 175"/>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lIns="91422" tIns="45711" rIns="91422" bIns="45711" anchor="ctr"/>
              <a:lstStyle/>
              <a:p>
                <a:pPr algn="ctr"/>
                <a:endParaRPr lang="zh-CN" altLang="en-US" sz="1800">
                  <a:ea typeface="宋体" pitchFamily="2" charset="-122"/>
                </a:endParaRPr>
              </a:p>
            </p:txBody>
          </p:sp>
        </p:grpSp>
        <p:sp>
          <p:nvSpPr>
            <p:cNvPr id="6181" name="Text Box 176"/>
            <p:cNvSpPr txBox="1">
              <a:spLocks noChangeArrowheads="1"/>
            </p:cNvSpPr>
            <p:nvPr/>
          </p:nvSpPr>
          <p:spPr bwMode="gray">
            <a:xfrm>
              <a:off x="2157413" y="3297237"/>
              <a:ext cx="300037" cy="424713"/>
            </a:xfrm>
            <a:prstGeom prst="rect">
              <a:avLst/>
            </a:prstGeom>
            <a:noFill/>
            <a:ln w="9525" algn="ctr">
              <a:noFill/>
              <a:miter lim="800000"/>
              <a:headEnd/>
              <a:tailEnd/>
            </a:ln>
          </p:spPr>
          <p:txBody>
            <a:bodyPr lIns="91422" tIns="45711" rIns="91422" bIns="45711">
              <a:spAutoFit/>
            </a:bodyPr>
            <a:lstStyle/>
            <a:p>
              <a:pPr algn="ctr"/>
              <a:r>
                <a:rPr lang="en-US" altLang="zh-CN" sz="2400">
                  <a:solidFill>
                    <a:srgbClr val="000000"/>
                  </a:solidFill>
                  <a:ea typeface="宋体" pitchFamily="2" charset="-122"/>
                </a:rPr>
                <a:t>1</a:t>
              </a:r>
            </a:p>
          </p:txBody>
        </p:sp>
      </p:grpSp>
      <p:grpSp>
        <p:nvGrpSpPr>
          <p:cNvPr id="6148" name="Group 40"/>
          <p:cNvGrpSpPr>
            <a:grpSpLocks/>
          </p:cNvGrpSpPr>
          <p:nvPr/>
        </p:nvGrpSpPr>
        <p:grpSpPr bwMode="auto">
          <a:xfrm>
            <a:off x="2116138" y="3001963"/>
            <a:ext cx="5232400" cy="508000"/>
            <a:chOff x="1549400" y="2414587"/>
            <a:chExt cx="5232400" cy="508000"/>
          </a:xfrm>
        </p:grpSpPr>
        <p:sp>
          <p:nvSpPr>
            <p:cNvPr id="13" name="AutoShape 56"/>
            <p:cNvSpPr>
              <a:spLocks noChangeArrowheads="1"/>
            </p:cNvSpPr>
            <p:nvPr/>
          </p:nvSpPr>
          <p:spPr bwMode="gray">
            <a:xfrm>
              <a:off x="1549400" y="2414587"/>
              <a:ext cx="5232400" cy="508000"/>
            </a:xfrm>
            <a:prstGeom prst="roundRect">
              <a:avLst>
                <a:gd name="adj" fmla="val 50000"/>
              </a:avLst>
            </a:prstGeom>
            <a:gradFill rotWithShape="1">
              <a:gsLst>
                <a:gs pos="0">
                  <a:srgbClr val="A0DA52"/>
                </a:gs>
                <a:gs pos="50000">
                  <a:srgbClr val="D9F0BA"/>
                </a:gs>
                <a:gs pos="100000">
                  <a:srgbClr val="A0DA52"/>
                </a:gs>
              </a:gsLst>
              <a:lin ang="5400000" scaled="1"/>
            </a:gradFill>
            <a:ln w="9525" algn="ctr">
              <a:noFill/>
              <a:round/>
              <a:headEnd/>
              <a:tailEnd/>
            </a:ln>
            <a:effectLst>
              <a:outerShdw dist="35921" dir="2700000" algn="ctr" rotWithShape="0">
                <a:srgbClr val="B2B2B2"/>
              </a:outerShdw>
            </a:effectLst>
          </p:spPr>
          <p:txBody>
            <a:bodyPr wrap="none" lIns="91422" tIns="45711" rIns="91422" bIns="45711" anchor="ctr"/>
            <a:lstStyle/>
            <a:p>
              <a:endParaRPr lang="en-US" altLang="zh-CN" sz="1800" b="1">
                <a:solidFill>
                  <a:srgbClr val="000000"/>
                </a:solidFill>
                <a:ea typeface="宋体" pitchFamily="2" charset="-122"/>
              </a:endParaRPr>
            </a:p>
          </p:txBody>
        </p:sp>
        <p:sp>
          <p:nvSpPr>
            <p:cNvPr id="6170" name="Text Box 185"/>
            <p:cNvSpPr txBox="1">
              <a:spLocks noChangeArrowheads="1"/>
            </p:cNvSpPr>
            <p:nvPr/>
          </p:nvSpPr>
          <p:spPr bwMode="gray">
            <a:xfrm>
              <a:off x="1928813" y="2462212"/>
              <a:ext cx="4714875" cy="369314"/>
            </a:xfrm>
            <a:prstGeom prst="rect">
              <a:avLst/>
            </a:prstGeom>
            <a:noFill/>
            <a:ln w="9525" algn="ctr">
              <a:noFill/>
              <a:miter lim="800000"/>
              <a:headEnd/>
              <a:tailEnd/>
            </a:ln>
          </p:spPr>
          <p:txBody>
            <a:bodyPr lIns="91422" tIns="45711" rIns="91422" bIns="45711">
              <a:spAutoFit/>
            </a:bodyPr>
            <a:lstStyle/>
            <a:p>
              <a:r>
                <a:rPr lang="en-US" altLang="zh-CN" dirty="0">
                  <a:solidFill>
                    <a:srgbClr val="000000"/>
                  </a:solidFill>
                  <a:ea typeface="宋体" pitchFamily="2" charset="-122"/>
                </a:rPr>
                <a:t> </a:t>
              </a:r>
              <a:r>
                <a:rPr lang="en-US" altLang="zh-CN" dirty="0" err="1" smtClean="0">
                  <a:solidFill>
                    <a:srgbClr val="000000"/>
                  </a:solidFill>
                  <a:ea typeface="宋体" pitchFamily="2" charset="-122"/>
                </a:rPr>
                <a:t>BoD</a:t>
              </a:r>
              <a:r>
                <a:rPr lang="en-US" altLang="zh-CN" dirty="0" smtClean="0">
                  <a:solidFill>
                    <a:srgbClr val="000000"/>
                  </a:solidFill>
                  <a:ea typeface="宋体" pitchFamily="2" charset="-122"/>
                </a:rPr>
                <a:t> Cloud Task Force Overview</a:t>
              </a:r>
              <a:endParaRPr lang="en-US" altLang="zh-CN" dirty="0">
                <a:solidFill>
                  <a:srgbClr val="000000"/>
                </a:solidFill>
                <a:ea typeface="宋体" pitchFamily="2" charset="-122"/>
              </a:endParaRPr>
            </a:p>
          </p:txBody>
        </p:sp>
        <p:grpSp>
          <p:nvGrpSpPr>
            <p:cNvPr id="6171" name="Group 186"/>
            <p:cNvGrpSpPr>
              <a:grpSpLocks/>
            </p:cNvGrpSpPr>
            <p:nvPr/>
          </p:nvGrpSpPr>
          <p:grpSpPr bwMode="auto">
            <a:xfrm>
              <a:off x="1595438" y="2454275"/>
              <a:ext cx="419100" cy="415925"/>
              <a:chOff x="1289" y="582"/>
              <a:chExt cx="668" cy="668"/>
            </a:xfrm>
          </p:grpSpPr>
          <p:sp>
            <p:nvSpPr>
              <p:cNvPr id="6173" name="Oval 187"/>
              <p:cNvSpPr>
                <a:spLocks noChangeArrowheads="1"/>
              </p:cNvSpPr>
              <p:nvPr/>
            </p:nvSpPr>
            <p:spPr bwMode="gray">
              <a:xfrm>
                <a:off x="1289" y="582"/>
                <a:ext cx="668" cy="668"/>
              </a:xfrm>
              <a:prstGeom prst="ellipse">
                <a:avLst/>
              </a:prstGeom>
              <a:solidFill>
                <a:srgbClr val="333333"/>
              </a:solidFill>
              <a:ln w="38100" algn="ctr">
                <a:noFill/>
                <a:round/>
                <a:headEnd/>
                <a:tailEnd/>
              </a:ln>
            </p:spPr>
            <p:txBody>
              <a:bodyPr anchor="ctr">
                <a:spAutoFit/>
              </a:bodyPr>
              <a:lstStyle/>
              <a:p>
                <a:endParaRPr lang="zh-CN" altLang="en-US">
                  <a:ea typeface="宋体" pitchFamily="2" charset="-122"/>
                </a:endParaRPr>
              </a:p>
            </p:txBody>
          </p:sp>
          <p:sp>
            <p:nvSpPr>
              <p:cNvPr id="6174" name="Oval 188"/>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6175" name="Oval 189"/>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w="9525" algn="ctr">
                <a:solidFill>
                  <a:schemeClr val="bg2"/>
                </a:solidFill>
                <a:round/>
                <a:headEnd/>
                <a:tailEnd/>
              </a:ln>
            </p:spPr>
            <p:txBody>
              <a:bodyPr vert="eaVert" wrap="none" anchor="ctr"/>
              <a:lstStyle/>
              <a:p>
                <a:endParaRPr lang="zh-CN" altLang="en-US">
                  <a:ea typeface="宋体" pitchFamily="2" charset="-122"/>
                </a:endParaRPr>
              </a:p>
            </p:txBody>
          </p:sp>
          <p:sp>
            <p:nvSpPr>
              <p:cNvPr id="6176" name="Oval 190"/>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6177" name="Oval 191"/>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lIns="91422" tIns="45711" rIns="91422" bIns="45711" anchor="ctr"/>
              <a:lstStyle/>
              <a:p>
                <a:pPr algn="ctr"/>
                <a:endParaRPr lang="zh-CN" altLang="en-US" sz="1800">
                  <a:ea typeface="宋体" pitchFamily="2" charset="-122"/>
                </a:endParaRPr>
              </a:p>
            </p:txBody>
          </p:sp>
        </p:grpSp>
        <p:sp>
          <p:nvSpPr>
            <p:cNvPr id="6172" name="Text Box 192"/>
            <p:cNvSpPr txBox="1">
              <a:spLocks noChangeArrowheads="1"/>
            </p:cNvSpPr>
            <p:nvPr/>
          </p:nvSpPr>
          <p:spPr bwMode="gray">
            <a:xfrm>
              <a:off x="1628775" y="2425700"/>
              <a:ext cx="300038" cy="424713"/>
            </a:xfrm>
            <a:prstGeom prst="rect">
              <a:avLst/>
            </a:prstGeom>
            <a:noFill/>
            <a:ln w="9525" algn="ctr">
              <a:noFill/>
              <a:miter lim="800000"/>
              <a:headEnd/>
              <a:tailEnd/>
            </a:ln>
          </p:spPr>
          <p:txBody>
            <a:bodyPr lIns="91422" tIns="45711" rIns="91422" bIns="45711">
              <a:spAutoFit/>
            </a:bodyPr>
            <a:lstStyle/>
            <a:p>
              <a:pPr algn="ctr"/>
              <a:r>
                <a:rPr lang="en-US" altLang="zh-CN" sz="2400">
                  <a:solidFill>
                    <a:srgbClr val="000000"/>
                  </a:solidFill>
                  <a:ea typeface="宋体" pitchFamily="2" charset="-122"/>
                </a:rPr>
                <a:t>2</a:t>
              </a:r>
            </a:p>
          </p:txBody>
        </p:sp>
      </p:grpSp>
      <p:grpSp>
        <p:nvGrpSpPr>
          <p:cNvPr id="6150" name="Group 43"/>
          <p:cNvGrpSpPr>
            <a:grpSpLocks/>
          </p:cNvGrpSpPr>
          <p:nvPr/>
        </p:nvGrpSpPr>
        <p:grpSpPr bwMode="auto">
          <a:xfrm>
            <a:off x="2166938" y="3937000"/>
            <a:ext cx="5311775" cy="512763"/>
            <a:chOff x="2117725" y="3282950"/>
            <a:chExt cx="5311775" cy="512762"/>
          </a:xfrm>
        </p:grpSpPr>
        <p:sp>
          <p:nvSpPr>
            <p:cNvPr id="45" name="AutoShape 169"/>
            <p:cNvSpPr>
              <a:spLocks noChangeArrowheads="1"/>
            </p:cNvSpPr>
            <p:nvPr/>
          </p:nvSpPr>
          <p:spPr bwMode="gray">
            <a:xfrm>
              <a:off x="2117725" y="3282950"/>
              <a:ext cx="5240337" cy="512762"/>
            </a:xfrm>
            <a:prstGeom prst="roundRect">
              <a:avLst>
                <a:gd name="adj" fmla="val 50000"/>
              </a:avLst>
            </a:prstGeom>
            <a:gradFill rotWithShape="1">
              <a:gsLst>
                <a:gs pos="0">
                  <a:srgbClr val="6AB7EC"/>
                </a:gs>
                <a:gs pos="50000">
                  <a:srgbClr val="BDE9FF"/>
                </a:gs>
                <a:gs pos="100000">
                  <a:srgbClr val="6AB7EC"/>
                </a:gs>
              </a:gsLst>
              <a:lin ang="5400000" scaled="1"/>
            </a:gradFill>
            <a:ln w="9525">
              <a:noFill/>
              <a:round/>
              <a:headEnd/>
              <a:tailEnd/>
            </a:ln>
            <a:effectLst>
              <a:outerShdw dist="35921" dir="2700000" algn="ctr" rotWithShape="0">
                <a:srgbClr val="B2B2B2"/>
              </a:outerShdw>
            </a:effectLst>
          </p:spPr>
          <p:txBody>
            <a:bodyPr wrap="none" anchor="ctr"/>
            <a:lstStyle/>
            <a:p>
              <a:endParaRPr lang="zh-CN" altLang="en-US">
                <a:ea typeface="宋体" pitchFamily="2" charset="-122"/>
              </a:endParaRPr>
            </a:p>
          </p:txBody>
        </p:sp>
        <p:sp>
          <p:nvSpPr>
            <p:cNvPr id="6152" name="Text Box 145"/>
            <p:cNvSpPr txBox="1">
              <a:spLocks noChangeArrowheads="1"/>
            </p:cNvSpPr>
            <p:nvPr/>
          </p:nvSpPr>
          <p:spPr bwMode="gray">
            <a:xfrm>
              <a:off x="2627313" y="3319462"/>
              <a:ext cx="4802187" cy="369314"/>
            </a:xfrm>
            <a:prstGeom prst="rect">
              <a:avLst/>
            </a:prstGeom>
            <a:noFill/>
            <a:ln w="9525" algn="ctr">
              <a:noFill/>
              <a:miter lim="800000"/>
              <a:headEnd/>
              <a:tailEnd/>
            </a:ln>
          </p:spPr>
          <p:txBody>
            <a:bodyPr lIns="91422" tIns="45711" rIns="91422" bIns="45711">
              <a:spAutoFit/>
            </a:bodyPr>
            <a:lstStyle/>
            <a:p>
              <a:r>
                <a:rPr lang="en-US" altLang="zh-CN" dirty="0" smtClean="0">
                  <a:solidFill>
                    <a:schemeClr val="bg2"/>
                  </a:solidFill>
                  <a:ea typeface="宋体" pitchFamily="2" charset="-122"/>
                </a:rPr>
                <a:t>Motions for Approval</a:t>
              </a:r>
              <a:endParaRPr lang="en-US" altLang="zh-CN" dirty="0">
                <a:solidFill>
                  <a:schemeClr val="bg2"/>
                </a:solidFill>
                <a:ea typeface="宋体" pitchFamily="2" charset="-122"/>
              </a:endParaRPr>
            </a:p>
          </p:txBody>
        </p:sp>
        <p:grpSp>
          <p:nvGrpSpPr>
            <p:cNvPr id="6153" name="Group 170"/>
            <p:cNvGrpSpPr>
              <a:grpSpLocks/>
            </p:cNvGrpSpPr>
            <p:nvPr/>
          </p:nvGrpSpPr>
          <p:grpSpPr bwMode="auto">
            <a:xfrm>
              <a:off x="2124075" y="3325812"/>
              <a:ext cx="419100" cy="415925"/>
              <a:chOff x="1289" y="582"/>
              <a:chExt cx="668" cy="668"/>
            </a:xfrm>
          </p:grpSpPr>
          <p:sp>
            <p:nvSpPr>
              <p:cNvPr id="6155" name="Oval 171"/>
              <p:cNvSpPr>
                <a:spLocks noChangeArrowheads="1"/>
              </p:cNvSpPr>
              <p:nvPr/>
            </p:nvSpPr>
            <p:spPr bwMode="gray">
              <a:xfrm>
                <a:off x="1289" y="582"/>
                <a:ext cx="668" cy="668"/>
              </a:xfrm>
              <a:prstGeom prst="ellipse">
                <a:avLst/>
              </a:prstGeom>
              <a:solidFill>
                <a:srgbClr val="333333"/>
              </a:solidFill>
              <a:ln w="38100" algn="ctr">
                <a:noFill/>
                <a:round/>
                <a:headEnd/>
                <a:tailEnd/>
              </a:ln>
            </p:spPr>
            <p:txBody>
              <a:bodyPr anchor="ctr">
                <a:spAutoFit/>
              </a:bodyPr>
              <a:lstStyle/>
              <a:p>
                <a:endParaRPr lang="zh-CN" altLang="en-US">
                  <a:ea typeface="宋体" pitchFamily="2" charset="-122"/>
                </a:endParaRPr>
              </a:p>
            </p:txBody>
          </p:sp>
          <p:sp>
            <p:nvSpPr>
              <p:cNvPr id="6156" name="Oval 172"/>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6157" name="Oval 173"/>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w="9525" algn="ctr">
                <a:solidFill>
                  <a:schemeClr val="bg2"/>
                </a:solidFill>
                <a:round/>
                <a:headEnd/>
                <a:tailEnd/>
              </a:ln>
            </p:spPr>
            <p:txBody>
              <a:bodyPr vert="eaVert" wrap="none" anchor="ctr"/>
              <a:lstStyle/>
              <a:p>
                <a:endParaRPr lang="zh-CN" altLang="en-US">
                  <a:ea typeface="宋体" pitchFamily="2" charset="-122"/>
                </a:endParaRPr>
              </a:p>
            </p:txBody>
          </p:sp>
          <p:sp>
            <p:nvSpPr>
              <p:cNvPr id="6158" name="Oval 174"/>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6159" name="Oval 175"/>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lIns="91422" tIns="45711" rIns="91422" bIns="45711" anchor="ctr"/>
              <a:lstStyle/>
              <a:p>
                <a:pPr algn="ctr"/>
                <a:endParaRPr lang="zh-CN" altLang="en-US" sz="1800">
                  <a:ea typeface="宋体" pitchFamily="2" charset="-122"/>
                </a:endParaRPr>
              </a:p>
            </p:txBody>
          </p:sp>
        </p:grpSp>
        <p:sp>
          <p:nvSpPr>
            <p:cNvPr id="6154" name="Text Box 176"/>
            <p:cNvSpPr txBox="1">
              <a:spLocks noChangeArrowheads="1"/>
            </p:cNvSpPr>
            <p:nvPr/>
          </p:nvSpPr>
          <p:spPr bwMode="gray">
            <a:xfrm>
              <a:off x="2157413" y="3297237"/>
              <a:ext cx="300037" cy="424713"/>
            </a:xfrm>
            <a:prstGeom prst="rect">
              <a:avLst/>
            </a:prstGeom>
            <a:noFill/>
            <a:ln w="9525" algn="ctr">
              <a:noFill/>
              <a:miter lim="800000"/>
              <a:headEnd/>
              <a:tailEnd/>
            </a:ln>
          </p:spPr>
          <p:txBody>
            <a:bodyPr lIns="91422" tIns="45711" rIns="91422" bIns="45711">
              <a:spAutoFit/>
            </a:bodyPr>
            <a:lstStyle/>
            <a:p>
              <a:pPr algn="ctr"/>
              <a:r>
                <a:rPr lang="en-US" altLang="zh-CN" sz="2400">
                  <a:solidFill>
                    <a:srgbClr val="000000"/>
                  </a:solidFill>
                  <a:ea typeface="宋体" pitchFamily="2" charset="-122"/>
                </a:rPr>
                <a:t>3</a:t>
              </a:r>
            </a:p>
          </p:txBody>
        </p:sp>
      </p:grpSp>
      <p:grpSp>
        <p:nvGrpSpPr>
          <p:cNvPr id="46" name="Group 53"/>
          <p:cNvGrpSpPr>
            <a:grpSpLocks/>
          </p:cNvGrpSpPr>
          <p:nvPr/>
        </p:nvGrpSpPr>
        <p:grpSpPr bwMode="auto">
          <a:xfrm>
            <a:off x="1481138" y="5187950"/>
            <a:ext cx="5476875" cy="434975"/>
            <a:chOff x="1643063" y="5084762"/>
            <a:chExt cx="5240337" cy="512763"/>
          </a:xfrm>
        </p:grpSpPr>
        <p:sp>
          <p:nvSpPr>
            <p:cNvPr id="47" name="AutoShape 142"/>
            <p:cNvSpPr>
              <a:spLocks noChangeArrowheads="1"/>
            </p:cNvSpPr>
            <p:nvPr/>
          </p:nvSpPr>
          <p:spPr bwMode="gray">
            <a:xfrm>
              <a:off x="1643063" y="5084762"/>
              <a:ext cx="5240337" cy="512763"/>
            </a:xfrm>
            <a:prstGeom prst="roundRect">
              <a:avLst>
                <a:gd name="adj" fmla="val 50000"/>
              </a:avLst>
            </a:prstGeom>
            <a:gradFill rotWithShape="1">
              <a:gsLst>
                <a:gs pos="0">
                  <a:srgbClr val="6AB7EC"/>
                </a:gs>
                <a:gs pos="50000">
                  <a:srgbClr val="BDE9FF"/>
                </a:gs>
                <a:gs pos="100000">
                  <a:srgbClr val="6AB7EC"/>
                </a:gs>
              </a:gsLst>
              <a:lin ang="5400000" scaled="1"/>
            </a:gradFill>
            <a:ln w="9525">
              <a:noFill/>
              <a:round/>
              <a:headEnd/>
              <a:tailEnd/>
            </a:ln>
            <a:effectLst>
              <a:outerShdw dist="35921" dir="2700000" algn="ctr" rotWithShape="0">
                <a:srgbClr val="B2B2B2"/>
              </a:outerShdw>
            </a:effectLst>
          </p:spPr>
          <p:txBody>
            <a:bodyPr wrap="none" anchor="ctr"/>
            <a:lstStyle/>
            <a:p>
              <a:r>
                <a:rPr lang="zh-CN" altLang="en-US">
                  <a:ea typeface="宋体" pitchFamily="2" charset="-122"/>
                </a:rPr>
                <a:t> </a:t>
              </a:r>
            </a:p>
          </p:txBody>
        </p:sp>
        <p:grpSp>
          <p:nvGrpSpPr>
            <p:cNvPr id="48" name="Group 160"/>
            <p:cNvGrpSpPr>
              <a:grpSpLocks/>
            </p:cNvGrpSpPr>
            <p:nvPr/>
          </p:nvGrpSpPr>
          <p:grpSpPr bwMode="auto">
            <a:xfrm>
              <a:off x="1662113" y="5127625"/>
              <a:ext cx="419100" cy="415925"/>
              <a:chOff x="1289" y="582"/>
              <a:chExt cx="668" cy="668"/>
            </a:xfrm>
          </p:grpSpPr>
          <p:sp>
            <p:nvSpPr>
              <p:cNvPr id="50" name="Oval 161"/>
              <p:cNvSpPr>
                <a:spLocks noChangeArrowheads="1"/>
              </p:cNvSpPr>
              <p:nvPr/>
            </p:nvSpPr>
            <p:spPr bwMode="gray">
              <a:xfrm>
                <a:off x="1289" y="582"/>
                <a:ext cx="668" cy="668"/>
              </a:xfrm>
              <a:prstGeom prst="ellipse">
                <a:avLst/>
              </a:prstGeom>
              <a:solidFill>
                <a:srgbClr val="333333"/>
              </a:solidFill>
              <a:ln w="38100" algn="ctr">
                <a:noFill/>
                <a:round/>
                <a:headEnd/>
                <a:tailEnd/>
              </a:ln>
            </p:spPr>
            <p:txBody>
              <a:bodyPr anchor="ctr">
                <a:spAutoFit/>
              </a:bodyPr>
              <a:lstStyle/>
              <a:p>
                <a:endParaRPr lang="zh-CN" altLang="en-US">
                  <a:ea typeface="宋体" pitchFamily="2" charset="-122"/>
                </a:endParaRPr>
              </a:p>
            </p:txBody>
          </p:sp>
          <p:sp>
            <p:nvSpPr>
              <p:cNvPr id="51" name="Oval 162"/>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52" name="Oval 164"/>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53" name="Oval 165"/>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lIns="91422" tIns="45711" rIns="91422" bIns="45711" anchor="ctr"/>
              <a:lstStyle/>
              <a:p>
                <a:pPr algn="ctr"/>
                <a:endParaRPr lang="zh-CN" altLang="en-US" sz="1800">
                  <a:ea typeface="宋体" pitchFamily="2" charset="-122"/>
                </a:endParaRPr>
              </a:p>
            </p:txBody>
          </p:sp>
        </p:grpSp>
        <p:sp>
          <p:nvSpPr>
            <p:cNvPr id="49" name="Text Box 193"/>
            <p:cNvSpPr txBox="1">
              <a:spLocks noChangeArrowheads="1"/>
            </p:cNvSpPr>
            <p:nvPr/>
          </p:nvSpPr>
          <p:spPr bwMode="gray">
            <a:xfrm>
              <a:off x="2243137" y="5187951"/>
              <a:ext cx="4421536" cy="402210"/>
            </a:xfrm>
            <a:prstGeom prst="rect">
              <a:avLst/>
            </a:prstGeom>
            <a:noFill/>
            <a:ln w="9525" algn="ctr">
              <a:noFill/>
              <a:miter lim="800000"/>
              <a:headEnd/>
              <a:tailEnd/>
            </a:ln>
          </p:spPr>
          <p:txBody>
            <a:bodyPr lIns="91422" tIns="45711" rIns="91422" bIns="45711">
              <a:spAutoFit/>
            </a:bodyPr>
            <a:lstStyle/>
            <a:p>
              <a:r>
                <a:rPr lang="en-US" altLang="zh-CN" sz="1800">
                  <a:solidFill>
                    <a:schemeClr val="bg2"/>
                  </a:solidFill>
                  <a:ea typeface="宋体" pitchFamily="2" charset="-122"/>
                </a:rPr>
                <a:t>Backup information (see Board SPC portal)</a:t>
              </a:r>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smtClean="0"/>
              <a:t>Cloud Computing in OMA</a:t>
            </a:r>
          </a:p>
        </p:txBody>
      </p:sp>
      <p:sp>
        <p:nvSpPr>
          <p:cNvPr id="5" name="Rectangle 2"/>
          <p:cNvSpPr>
            <a:spLocks noChangeArrowheads="1"/>
          </p:cNvSpPr>
          <p:nvPr/>
        </p:nvSpPr>
        <p:spPr bwMode="auto">
          <a:xfrm>
            <a:off x="0" y="768350"/>
            <a:ext cx="9363075" cy="5791200"/>
          </a:xfrm>
          <a:prstGeom prst="rect">
            <a:avLst/>
          </a:prstGeom>
          <a:noFill/>
          <a:ln w="9525">
            <a:noFill/>
            <a:miter lim="800000"/>
            <a:headEnd/>
            <a:tailEnd/>
          </a:ln>
        </p:spPr>
        <p:txBody>
          <a:bodyPr lIns="78098" tIns="39057" rIns="78098" bIns="39057"/>
          <a:lstStyle/>
          <a:p>
            <a:pPr marL="495300" indent="-495300" defTabSz="784225" eaLnBrk="1" hangingPunct="1">
              <a:lnSpc>
                <a:spcPct val="100000"/>
              </a:lnSpc>
              <a:spcBef>
                <a:spcPct val="25000"/>
              </a:spcBef>
              <a:spcAft>
                <a:spcPct val="30000"/>
              </a:spcAft>
              <a:buClr>
                <a:schemeClr val="tx1"/>
              </a:buClr>
              <a:buSzPct val="80000"/>
            </a:pPr>
            <a:endParaRPr lang="en-US" altLang="zh-CN" sz="2400" dirty="0">
              <a:solidFill>
                <a:srgbClr val="000066"/>
              </a:solidFill>
              <a:latin typeface="Arial Narrow" pitchFamily="34" charset="0"/>
              <a:ea typeface="宋体" pitchFamily="2" charset="-122"/>
            </a:endParaRPr>
          </a:p>
          <a:p>
            <a:pPr marL="495300" indent="-495300" defTabSz="784225" eaLnBrk="1" hangingPunct="1">
              <a:lnSpc>
                <a:spcPct val="100000"/>
              </a:lnSpc>
              <a:spcBef>
                <a:spcPct val="25000"/>
              </a:spcBef>
              <a:spcAft>
                <a:spcPct val="30000"/>
              </a:spcAft>
              <a:buClr>
                <a:schemeClr val="tx1"/>
              </a:buClr>
              <a:buSzPct val="80000"/>
            </a:pPr>
            <a:r>
              <a:rPr lang="en-GB" sz="2800" kern="0" dirty="0" smtClean="0">
                <a:solidFill>
                  <a:srgbClr val="480024"/>
                </a:solidFill>
              </a:rPr>
              <a:t>To </a:t>
            </a:r>
            <a:r>
              <a:rPr lang="en-GB" sz="2800" dirty="0" smtClean="0"/>
              <a:t>work more on SDO’s gap analysis for collaboration, and investigate other areas in OMA, e.g. to evolve to </a:t>
            </a:r>
            <a:r>
              <a:rPr lang="en-GB" sz="2800" b="1" dirty="0" smtClean="0"/>
              <a:t>White Paper 2.0</a:t>
            </a:r>
            <a:r>
              <a:rPr lang="en-GB" sz="2800" dirty="0" smtClean="0"/>
              <a:t> with complete scope</a:t>
            </a:r>
            <a:r>
              <a:rPr lang="en-US" altLang="zh-CN" sz="2800" dirty="0" smtClean="0">
                <a:solidFill>
                  <a:srgbClr val="0B52FC"/>
                </a:solidFill>
                <a:latin typeface="Arial Narrow" pitchFamily="34" charset="0"/>
                <a:ea typeface="宋体" pitchFamily="2" charset="-122"/>
              </a:rPr>
              <a:t>. </a:t>
            </a:r>
            <a:endParaRPr lang="en-US" altLang="zh-CN" sz="2800" dirty="0">
              <a:solidFill>
                <a:srgbClr val="0B52FC"/>
              </a:solidFill>
              <a:latin typeface="Arial Narrow" pitchFamily="34" charset="0"/>
              <a:ea typeface="宋体" pitchFamily="2" charset="-122"/>
            </a:endParaRPr>
          </a:p>
          <a:p>
            <a:pPr marL="495300" indent="-495300" defTabSz="784225" eaLnBrk="1" hangingPunct="1">
              <a:lnSpc>
                <a:spcPct val="100000"/>
              </a:lnSpc>
              <a:spcBef>
                <a:spcPct val="25000"/>
              </a:spcBef>
              <a:spcAft>
                <a:spcPct val="30000"/>
              </a:spcAft>
              <a:buClr>
                <a:schemeClr val="tx1"/>
              </a:buClr>
              <a:buSzPct val="80000"/>
            </a:pPr>
            <a:r>
              <a:rPr lang="en-US" altLang="zh-CN" sz="2400" dirty="0" smtClean="0">
                <a:latin typeface="+mn-lt"/>
                <a:ea typeface="宋体" pitchFamily="2" charset="-122"/>
              </a:rPr>
              <a:t>Thus the</a:t>
            </a:r>
            <a:r>
              <a:rPr lang="en-US" sz="2400" dirty="0" smtClean="0">
                <a:latin typeface="+mn-lt"/>
              </a:rPr>
              <a:t> goals of such analysis and recommendation in this White Paper 2.0 are</a:t>
            </a:r>
            <a:r>
              <a:rPr lang="en-US" altLang="zh-CN" sz="2400" dirty="0" smtClean="0">
                <a:solidFill>
                  <a:srgbClr val="330066"/>
                </a:solidFill>
                <a:latin typeface="Arial Narrow" pitchFamily="34" charset="0"/>
                <a:ea typeface="宋体" pitchFamily="2" charset="-122"/>
              </a:rPr>
              <a:t>:</a:t>
            </a:r>
            <a:endParaRPr lang="en-US" altLang="zh-CN" sz="2400" dirty="0">
              <a:solidFill>
                <a:srgbClr val="330066"/>
              </a:solidFill>
              <a:latin typeface="Arial Narrow" pitchFamily="34" charset="0"/>
              <a:ea typeface="宋体" pitchFamily="2" charset="-122"/>
            </a:endParaRPr>
          </a:p>
          <a:p>
            <a:pPr marL="876300" lvl="1" indent="-419100" defTabSz="784225" eaLnBrk="1" hangingPunct="1">
              <a:lnSpc>
                <a:spcPct val="100000"/>
              </a:lnSpc>
              <a:spcBef>
                <a:spcPct val="25000"/>
              </a:spcBef>
              <a:spcAft>
                <a:spcPct val="30000"/>
              </a:spcAft>
              <a:buClr>
                <a:schemeClr val="tx1"/>
              </a:buClr>
              <a:buSzPct val="80000"/>
              <a:buFontTx/>
              <a:buAutoNum type="alphaLcPeriod"/>
            </a:pPr>
            <a:r>
              <a:rPr lang="en-US" dirty="0" smtClean="0">
                <a:latin typeface="+mn-lt"/>
              </a:rPr>
              <a:t>to consider a cloud delivery model as a converged platform to deliver IT and communication services over any network (fixed, mobile,..) and used by any connected devices (PC, TV, Smart Phone, M2M…).</a:t>
            </a:r>
            <a:endParaRPr lang="en-US" altLang="zh-CN" dirty="0">
              <a:solidFill>
                <a:srgbClr val="330066"/>
              </a:solidFill>
              <a:latin typeface="+mn-lt"/>
              <a:ea typeface="宋体" pitchFamily="2" charset="-122"/>
            </a:endParaRPr>
          </a:p>
          <a:p>
            <a:pPr marL="876300" lvl="1" indent="-419100" defTabSz="784225" eaLnBrk="1" hangingPunct="1">
              <a:lnSpc>
                <a:spcPct val="100000"/>
              </a:lnSpc>
              <a:spcBef>
                <a:spcPct val="25000"/>
              </a:spcBef>
              <a:spcAft>
                <a:spcPct val="30000"/>
              </a:spcAft>
              <a:buClr>
                <a:schemeClr val="tx1"/>
              </a:buClr>
              <a:buSzPct val="80000"/>
              <a:buFontTx/>
              <a:buAutoNum type="alphaLcPeriod"/>
            </a:pPr>
            <a:r>
              <a:rPr lang="en-US" dirty="0" smtClean="0">
                <a:latin typeface="+mn-lt"/>
              </a:rPr>
              <a:t>to facilitate the operators to deliver a rich set of communication services  (voice &amp; video call, audio, video &amp; web conf, messaging, unified communication, content creation,  broadcasting...). </a:t>
            </a:r>
            <a:endParaRPr lang="en-US" altLang="zh-CN" dirty="0">
              <a:solidFill>
                <a:srgbClr val="330066"/>
              </a:solidFill>
              <a:latin typeface="+mn-lt"/>
              <a:ea typeface="宋体" pitchFamily="2" charset="-122"/>
            </a:endParaRPr>
          </a:p>
          <a:p>
            <a:pPr marL="876300" lvl="1" indent="-419100" defTabSz="784225" eaLnBrk="1" hangingPunct="1">
              <a:lnSpc>
                <a:spcPct val="100000"/>
              </a:lnSpc>
              <a:spcBef>
                <a:spcPct val="25000"/>
              </a:spcBef>
              <a:spcAft>
                <a:spcPct val="30000"/>
              </a:spcAft>
              <a:buClr>
                <a:schemeClr val="tx1"/>
              </a:buClr>
              <a:buSzPct val="80000"/>
              <a:buFontTx/>
              <a:buAutoNum type="alphaLcPeriod"/>
            </a:pPr>
            <a:r>
              <a:rPr lang="en-US" dirty="0" smtClean="0">
                <a:latin typeface="+mn-lt"/>
              </a:rPr>
              <a:t>Moreover the network services  should be seen as smart pipes “high-grade network” for cloud services transport and cloud interconnection (inter-cloud) in order to guarantee secure and high performance end-to-end </a:t>
            </a:r>
            <a:r>
              <a:rPr lang="en-US" dirty="0" err="1" smtClean="0">
                <a:latin typeface="+mn-lt"/>
              </a:rPr>
              <a:t>QoS</a:t>
            </a:r>
            <a:r>
              <a:rPr lang="en-US" dirty="0" smtClean="0">
                <a:latin typeface="+mn-lt"/>
              </a:rPr>
              <a:t> for end users </a:t>
            </a:r>
            <a:r>
              <a:rPr lang="en-US" altLang="zh-CN" dirty="0" smtClean="0">
                <a:solidFill>
                  <a:srgbClr val="330066"/>
                </a:solidFill>
                <a:latin typeface="+mn-lt"/>
                <a:ea typeface="宋体" pitchFamily="2" charset="-122"/>
              </a:rPr>
              <a:t>.</a:t>
            </a:r>
            <a:endParaRPr lang="en-US" altLang="zh-CN" dirty="0">
              <a:solidFill>
                <a:srgbClr val="330066"/>
              </a:solidFill>
              <a:latin typeface="+mn-lt"/>
              <a:ea typeface="宋体" pitchFamily="2" charset="-122"/>
            </a:endParaRPr>
          </a:p>
          <a:p>
            <a:pPr marL="876300" lvl="1" indent="-419100" defTabSz="784225" eaLnBrk="1" hangingPunct="1">
              <a:lnSpc>
                <a:spcPct val="100000"/>
              </a:lnSpc>
              <a:spcBef>
                <a:spcPct val="25000"/>
              </a:spcBef>
              <a:spcAft>
                <a:spcPct val="30000"/>
              </a:spcAft>
              <a:buClr>
                <a:schemeClr val="tx1"/>
              </a:buClr>
              <a:buSzPct val="80000"/>
              <a:buFontTx/>
              <a:buAutoNum type="alphaLcPeriod"/>
            </a:pPr>
            <a:endParaRPr lang="en-US" altLang="zh-CN" sz="1800" dirty="0">
              <a:solidFill>
                <a:srgbClr val="330066"/>
              </a:solidFill>
              <a:latin typeface="Arial Narrow" pitchFamily="34" charset="0"/>
              <a:ea typeface="宋体" pitchFamily="2" charset="-122"/>
            </a:endParaRPr>
          </a:p>
          <a:p>
            <a:pPr marL="876300" lvl="1" indent="-419100" defTabSz="784225" eaLnBrk="1" hangingPunct="1">
              <a:lnSpc>
                <a:spcPct val="100000"/>
              </a:lnSpc>
              <a:spcBef>
                <a:spcPct val="25000"/>
              </a:spcBef>
              <a:spcAft>
                <a:spcPct val="30000"/>
              </a:spcAft>
              <a:buClr>
                <a:schemeClr val="tx1"/>
              </a:buClr>
              <a:buSzPct val="80000"/>
            </a:pPr>
            <a:endParaRPr lang="en-US" altLang="zh-CN" sz="1800" dirty="0">
              <a:solidFill>
                <a:srgbClr val="480024"/>
              </a:solidFill>
              <a:latin typeface="Arial Narrow" pitchFamily="34" charset="0"/>
              <a:ea typeface="宋体"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en-US" dirty="0" smtClean="0"/>
              <a:t>Work Completed</a:t>
            </a:r>
          </a:p>
        </p:txBody>
      </p:sp>
      <p:sp>
        <p:nvSpPr>
          <p:cNvPr id="5123" name="Rectangle 2"/>
          <p:cNvSpPr>
            <a:spLocks noChangeArrowheads="1"/>
          </p:cNvSpPr>
          <p:nvPr/>
        </p:nvSpPr>
        <p:spPr bwMode="auto">
          <a:xfrm>
            <a:off x="0" y="996950"/>
            <a:ext cx="9363075" cy="5562600"/>
          </a:xfrm>
          <a:prstGeom prst="rect">
            <a:avLst/>
          </a:prstGeom>
          <a:noFill/>
          <a:ln w="9525">
            <a:noFill/>
            <a:miter lim="800000"/>
            <a:headEnd/>
            <a:tailEnd/>
          </a:ln>
        </p:spPr>
        <p:txBody>
          <a:bodyPr lIns="78098" tIns="39057" rIns="78098" bIns="39057"/>
          <a:lstStyle/>
          <a:p>
            <a:pPr marL="495300" lvl="1" indent="-495300" defTabSz="784225">
              <a:spcBef>
                <a:spcPct val="25000"/>
              </a:spcBef>
              <a:spcAft>
                <a:spcPct val="30000"/>
              </a:spcAft>
              <a:buClr>
                <a:schemeClr val="tx1"/>
              </a:buClr>
              <a:buSzPct val="80000"/>
            </a:pPr>
            <a:endParaRPr lang="en-US" altLang="zh-CN" sz="1800" b="1" u="sng" dirty="0">
              <a:solidFill>
                <a:srgbClr val="00B050"/>
              </a:solidFill>
              <a:latin typeface="Arial Narrow" pitchFamily="34" charset="0"/>
              <a:ea typeface="宋体" pitchFamily="2" charset="-122"/>
            </a:endParaRPr>
          </a:p>
          <a:p>
            <a:pPr marL="495300" lvl="1" indent="-495300" defTabSz="784225">
              <a:spcBef>
                <a:spcPct val="25000"/>
              </a:spcBef>
              <a:spcAft>
                <a:spcPct val="30000"/>
              </a:spcAft>
              <a:buClr>
                <a:schemeClr val="tx1"/>
              </a:buClr>
              <a:buSzPct val="80000"/>
            </a:pPr>
            <a:endParaRPr lang="en-US" altLang="zh-CN" sz="2800" dirty="0" smtClean="0">
              <a:solidFill>
                <a:srgbClr val="330066"/>
              </a:solidFill>
              <a:latin typeface="Arial Narrow" pitchFamily="34" charset="0"/>
              <a:ea typeface="宋体" pitchFamily="2" charset="-122"/>
            </a:endParaRPr>
          </a:p>
          <a:p>
            <a:pPr marL="495300" lvl="1" indent="-495300" defTabSz="784225">
              <a:spcBef>
                <a:spcPct val="25000"/>
              </a:spcBef>
              <a:spcAft>
                <a:spcPct val="30000"/>
              </a:spcAft>
              <a:buClr>
                <a:schemeClr val="tx1"/>
              </a:buClr>
              <a:buSzPct val="80000"/>
            </a:pPr>
            <a:r>
              <a:rPr lang="it-IT" sz="2800" dirty="0" smtClean="0">
                <a:solidFill>
                  <a:srgbClr val="330066"/>
                </a:solidFill>
                <a:latin typeface="Arial Narrow" pitchFamily="34" charset="0"/>
                <a:hlinkClick r:id="rId2"/>
              </a:rPr>
              <a:t>OMA-WP-Cloud_Computing_V2_0-20120222-D.zip</a:t>
            </a:r>
            <a:r>
              <a:rPr lang="en-US" altLang="zh-CN" sz="2800" dirty="0" smtClean="0">
                <a:solidFill>
                  <a:srgbClr val="330066"/>
                </a:solidFill>
                <a:latin typeface="Arial Narrow" pitchFamily="34" charset="0"/>
                <a:ea typeface="宋体" pitchFamily="2" charset="-122"/>
              </a:rPr>
              <a:t>:</a:t>
            </a:r>
            <a:endParaRPr lang="en-US" altLang="zh-CN" sz="3200" dirty="0">
              <a:solidFill>
                <a:srgbClr val="330066"/>
              </a:solidFill>
              <a:latin typeface="Arial Narrow" pitchFamily="34" charset="0"/>
              <a:ea typeface="宋体" pitchFamily="2" charset="-122"/>
            </a:endParaRPr>
          </a:p>
          <a:p>
            <a:pPr marL="495300" lvl="1" indent="-495300" defTabSz="784225">
              <a:spcBef>
                <a:spcPct val="25000"/>
              </a:spcBef>
              <a:spcAft>
                <a:spcPct val="30000"/>
              </a:spcAft>
              <a:buClr>
                <a:schemeClr val="tx1"/>
              </a:buClr>
              <a:buSzPct val="80000"/>
              <a:buFont typeface="Arial" pitchFamily="34" charset="0"/>
              <a:buChar char="•"/>
            </a:pPr>
            <a:r>
              <a:rPr lang="en-US" sz="2800" kern="0" dirty="0" smtClean="0">
                <a:solidFill>
                  <a:srgbClr val="0B2200"/>
                </a:solidFill>
                <a:latin typeface="+mn-lt"/>
              </a:rPr>
              <a:t>Scope and Introduction</a:t>
            </a:r>
          </a:p>
          <a:p>
            <a:pPr marL="495300" lvl="1" indent="-495300" defTabSz="784225">
              <a:spcBef>
                <a:spcPct val="25000"/>
              </a:spcBef>
              <a:spcAft>
                <a:spcPct val="30000"/>
              </a:spcAft>
              <a:buClr>
                <a:schemeClr val="tx1"/>
              </a:buClr>
              <a:buSzPct val="80000"/>
              <a:buFont typeface="Arial" pitchFamily="34" charset="0"/>
              <a:buChar char="•"/>
            </a:pPr>
            <a:r>
              <a:rPr lang="en-US" sz="2800" kern="0" dirty="0" smtClean="0">
                <a:solidFill>
                  <a:srgbClr val="0B2200"/>
                </a:solidFill>
                <a:latin typeface="+mn-lt"/>
              </a:rPr>
              <a:t>ATIS CSF Introduction and Gap Analysis</a:t>
            </a:r>
          </a:p>
          <a:p>
            <a:pPr marL="495300" lvl="1" indent="-495300" defTabSz="784225">
              <a:spcBef>
                <a:spcPct val="25000"/>
              </a:spcBef>
              <a:spcAft>
                <a:spcPct val="30000"/>
              </a:spcAft>
              <a:buClr>
                <a:schemeClr val="tx1"/>
              </a:buClr>
              <a:buSzPct val="80000"/>
              <a:buFont typeface="Arial" pitchFamily="34" charset="0"/>
              <a:buChar char="•"/>
            </a:pPr>
            <a:r>
              <a:rPr lang="en-US" sz="2800" kern="0" dirty="0" smtClean="0">
                <a:solidFill>
                  <a:srgbClr val="0B2200"/>
                </a:solidFill>
                <a:latin typeface="+mn-lt"/>
              </a:rPr>
              <a:t>Mobile Cloud Computing Analysis, including E2E Efficiency and Security Considerations</a:t>
            </a:r>
          </a:p>
          <a:p>
            <a:pPr marL="495300" lvl="1" indent="-495300" defTabSz="784225">
              <a:spcBef>
                <a:spcPct val="25000"/>
              </a:spcBef>
              <a:spcAft>
                <a:spcPct val="30000"/>
              </a:spcAft>
              <a:buClr>
                <a:schemeClr val="tx1"/>
              </a:buClr>
              <a:buSzPct val="80000"/>
              <a:buFont typeface="Arial" pitchFamily="34" charset="0"/>
              <a:buChar char="•"/>
            </a:pPr>
            <a:r>
              <a:rPr lang="en-US" sz="2800" kern="0" dirty="0" smtClean="0">
                <a:solidFill>
                  <a:srgbClr val="0B2200"/>
                </a:solidFill>
                <a:latin typeface="+mn-lt"/>
              </a:rPr>
              <a:t>Gap Analysis on OMA API Program, Service Customization, Network Cloud and Cloud Audit etc.</a:t>
            </a:r>
          </a:p>
          <a:p>
            <a:pPr marL="495300" lvl="1" indent="-495300" defTabSz="784225">
              <a:spcBef>
                <a:spcPct val="25000"/>
              </a:spcBef>
              <a:spcAft>
                <a:spcPct val="30000"/>
              </a:spcAft>
              <a:buClr>
                <a:schemeClr val="tx1"/>
              </a:buClr>
              <a:buSzPct val="80000"/>
              <a:buFont typeface="Arial" pitchFamily="34" charset="0"/>
              <a:buChar char="•"/>
            </a:pPr>
            <a:r>
              <a:rPr lang="en-US" altLang="zh-CN" sz="2800" kern="0" dirty="0" smtClean="0">
                <a:solidFill>
                  <a:srgbClr val="0B2200"/>
                </a:solidFill>
                <a:latin typeface="+mn-lt"/>
                <a:ea typeface="宋体" pitchFamily="2" charset="-122"/>
              </a:rPr>
              <a:t>Related Three Recommendations</a:t>
            </a:r>
            <a:endParaRPr lang="en-US" altLang="zh-CN" sz="2800" dirty="0">
              <a:solidFill>
                <a:srgbClr val="330066"/>
              </a:solidFill>
              <a:latin typeface="+mn-lt"/>
              <a:ea typeface="宋体" pitchFamily="2" charset="-122"/>
            </a:endParaRPr>
          </a:p>
        </p:txBody>
      </p:sp>
      <p:grpSp>
        <p:nvGrpSpPr>
          <p:cNvPr id="2" name="TextBox 4"/>
          <p:cNvGrpSpPr>
            <a:grpSpLocks/>
          </p:cNvGrpSpPr>
          <p:nvPr/>
        </p:nvGrpSpPr>
        <p:grpSpPr bwMode="auto">
          <a:xfrm>
            <a:off x="414337" y="1149350"/>
            <a:ext cx="3124200" cy="762000"/>
            <a:chOff x="591" y="3732"/>
            <a:chExt cx="5284" cy="688"/>
          </a:xfrm>
        </p:grpSpPr>
        <p:pic>
          <p:nvPicPr>
            <p:cNvPr id="5126" name="TextBox 4"/>
            <p:cNvPicPr>
              <a:picLocks noChangeArrowheads="1"/>
            </p:cNvPicPr>
            <p:nvPr/>
          </p:nvPicPr>
          <p:blipFill>
            <a:blip r:embed="rId3" cstate="print"/>
            <a:srcRect/>
            <a:stretch>
              <a:fillRect/>
            </a:stretch>
          </p:blipFill>
          <p:spPr bwMode="auto">
            <a:xfrm>
              <a:off x="591" y="3732"/>
              <a:ext cx="5284" cy="688"/>
            </a:xfrm>
            <a:prstGeom prst="rect">
              <a:avLst/>
            </a:prstGeom>
            <a:noFill/>
            <a:ln w="9525">
              <a:noFill/>
              <a:miter lim="800000"/>
              <a:headEnd/>
              <a:tailEnd/>
            </a:ln>
          </p:spPr>
        </p:pic>
        <p:sp>
          <p:nvSpPr>
            <p:cNvPr id="7" name="Text Box 6"/>
            <p:cNvSpPr txBox="1">
              <a:spLocks noChangeArrowheads="1"/>
            </p:cNvSpPr>
            <p:nvPr/>
          </p:nvSpPr>
          <p:spPr bwMode="auto">
            <a:xfrm>
              <a:off x="631" y="3882"/>
              <a:ext cx="5209" cy="398"/>
            </a:xfrm>
            <a:prstGeom prst="rect">
              <a:avLst/>
            </a:prstGeom>
            <a:noFill/>
            <a:ln w="9525">
              <a:noFill/>
              <a:miter lim="800000"/>
              <a:headEnd/>
              <a:tailEnd/>
            </a:ln>
          </p:spPr>
          <p:txBody>
            <a:bodyPr lIns="93587" tIns="46794" rIns="93587" bIns="46794" anchor="ctr">
              <a:spAutoFit/>
            </a:bodyPr>
            <a:lstStyle/>
            <a:p>
              <a:pPr algn="ctr" defTabSz="842963">
                <a:defRPr/>
              </a:pPr>
              <a:r>
                <a:rPr lang="en-US" sz="2500" dirty="0">
                  <a:solidFill>
                    <a:srgbClr val="FFFFFF"/>
                  </a:solidFill>
                  <a:effectLst>
                    <a:outerShdw blurRad="38100" dist="38100" dir="2700000" algn="tl">
                      <a:srgbClr val="C0C0C0"/>
                    </a:outerShdw>
                  </a:effectLst>
                  <a:latin typeface="Neo Sans Intel" pitchFamily="34" charset="0"/>
                </a:rPr>
                <a:t>Work </a:t>
              </a:r>
              <a:r>
                <a:rPr lang="en-US" sz="2500" dirty="0" smtClean="0">
                  <a:solidFill>
                    <a:srgbClr val="FFFFFF"/>
                  </a:solidFill>
                  <a:effectLst>
                    <a:outerShdw blurRad="38100" dist="38100" dir="2700000" algn="tl">
                      <a:srgbClr val="C0C0C0"/>
                    </a:outerShdw>
                  </a:effectLst>
                  <a:latin typeface="Neo Sans Intel" pitchFamily="34" charset="0"/>
                </a:rPr>
                <a:t>Completed</a:t>
              </a:r>
              <a:endParaRPr lang="en-US" sz="2500" dirty="0">
                <a:solidFill>
                  <a:srgbClr val="FFFFFF"/>
                </a:solidFill>
                <a:effectLst>
                  <a:outerShdw blurRad="38100" dist="38100" dir="2700000" algn="tl">
                    <a:srgbClr val="C0C0C0"/>
                  </a:outerShdw>
                </a:effectLst>
                <a:latin typeface="Neo Sans Intel" pitchFamily="34" charset="0"/>
              </a:endParaRPr>
            </a:p>
          </p:txBody>
        </p:sp>
      </p:grpSp>
      <p:pic>
        <p:nvPicPr>
          <p:cNvPr id="5125" name="Picture 10" descr="MC900098039[1]"/>
          <p:cNvPicPr>
            <a:picLocks noChangeAspect="1" noChangeArrowheads="1"/>
          </p:cNvPicPr>
          <p:nvPr/>
        </p:nvPicPr>
        <p:blipFill>
          <a:blip r:embed="rId4" cstate="print"/>
          <a:srcRect/>
          <a:stretch>
            <a:fillRect/>
          </a:stretch>
        </p:blipFill>
        <p:spPr bwMode="auto">
          <a:xfrm>
            <a:off x="7381875" y="1149350"/>
            <a:ext cx="1262062" cy="1371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txBox="1">
            <a:spLocks noChangeArrowheads="1"/>
          </p:cNvSpPr>
          <p:nvPr/>
        </p:nvSpPr>
        <p:spPr bwMode="auto">
          <a:xfrm>
            <a:off x="261938" y="1073150"/>
            <a:ext cx="8778875" cy="5486400"/>
          </a:xfrm>
          <a:prstGeom prst="rect">
            <a:avLst/>
          </a:prstGeom>
          <a:noFill/>
          <a:ln w="12700">
            <a:noFill/>
            <a:miter lim="800000"/>
            <a:headEnd/>
            <a:tailEnd/>
          </a:ln>
        </p:spPr>
        <p:txBody>
          <a:bodyPr lIns="90488" tIns="44450" rIns="90488" bIns="44450"/>
          <a:lstStyle/>
          <a:p>
            <a:pPr marL="285750" indent="-285750" defTabSz="1584325" eaLnBrk="0" hangingPunct="0">
              <a:lnSpc>
                <a:spcPct val="80000"/>
              </a:lnSpc>
              <a:spcBef>
                <a:spcPct val="25000"/>
              </a:spcBef>
              <a:buClr>
                <a:schemeClr val="tx1"/>
              </a:buClr>
              <a:buSzPct val="80000"/>
              <a:buFontTx/>
              <a:buAutoNum type="arabicPeriod"/>
            </a:pPr>
            <a:r>
              <a:rPr lang="en-GB" i="1" u="sng" dirty="0" smtClean="0">
                <a:solidFill>
                  <a:srgbClr val="000066"/>
                </a:solidFill>
                <a:latin typeface="Arial Narrow" pitchFamily="34" charset="0"/>
                <a:ea typeface="MS PGothic" pitchFamily="34" charset="-128"/>
              </a:rPr>
              <a:t>Enhancements on OMA APIs</a:t>
            </a:r>
            <a:endParaRPr lang="en-GB" u="sng" dirty="0">
              <a:solidFill>
                <a:srgbClr val="000066"/>
              </a:solidFill>
              <a:latin typeface="Arial Narrow" pitchFamily="34" charset="0"/>
              <a:ea typeface="MS PGothic" pitchFamily="34" charset="-128"/>
            </a:endParaRPr>
          </a:p>
          <a:p>
            <a:pPr marL="647700" lvl="1" indent="-247650" defTabSz="1584325" eaLnBrk="0" hangingPunct="0">
              <a:lnSpc>
                <a:spcPct val="80000"/>
              </a:lnSpc>
              <a:spcBef>
                <a:spcPct val="25000"/>
              </a:spcBef>
              <a:buClr>
                <a:schemeClr val="tx1"/>
              </a:buClr>
              <a:buSzPct val="80000"/>
              <a:buFontTx/>
              <a:buChar char="•"/>
            </a:pPr>
            <a:r>
              <a:rPr lang="en-GB" dirty="0" smtClean="0">
                <a:solidFill>
                  <a:srgbClr val="480024"/>
                </a:solidFill>
                <a:latin typeface="Arial Narrow" pitchFamily="34" charset="0"/>
                <a:ea typeface="MS PGothic" pitchFamily="34" charset="-128"/>
              </a:rPr>
              <a:t>Gap Analysis – Market needs more APIs at enhanced network as well as service level</a:t>
            </a:r>
            <a:endParaRPr lang="en-GB" dirty="0">
              <a:solidFill>
                <a:srgbClr val="480024"/>
              </a:solidFill>
              <a:latin typeface="Arial Narrow" pitchFamily="34" charset="0"/>
              <a:ea typeface="MS PGothic" pitchFamily="34" charset="-128"/>
            </a:endParaRPr>
          </a:p>
          <a:p>
            <a:pPr marL="1104900" lvl="2" indent="-247650" defTabSz="1584325" eaLnBrk="0" hangingPunct="0">
              <a:lnSpc>
                <a:spcPct val="80000"/>
              </a:lnSpc>
              <a:spcBef>
                <a:spcPct val="25000"/>
              </a:spcBef>
              <a:buClr>
                <a:schemeClr val="tx1"/>
              </a:buClr>
              <a:buSzPct val="80000"/>
              <a:buFontTx/>
              <a:buChar char="•"/>
            </a:pPr>
            <a:r>
              <a:rPr lang="en-GB" dirty="0" smtClean="0">
                <a:solidFill>
                  <a:srgbClr val="480024"/>
                </a:solidFill>
                <a:latin typeface="Arial Narrow" pitchFamily="34" charset="0"/>
                <a:ea typeface="MS PGothic" pitchFamily="34" charset="-128"/>
              </a:rPr>
              <a:t>Extended Access APIs to Network Capabilities, e.g.:</a:t>
            </a:r>
          </a:p>
          <a:p>
            <a:pPr marL="1562100" lvl="3" indent="-247650" defTabSz="1584325">
              <a:lnSpc>
                <a:spcPct val="80000"/>
              </a:lnSpc>
              <a:spcBef>
                <a:spcPct val="25000"/>
              </a:spcBef>
              <a:buClr>
                <a:schemeClr val="tx1"/>
              </a:buClr>
              <a:buSzPct val="80000"/>
              <a:buFontTx/>
              <a:buChar char="•"/>
            </a:pPr>
            <a:r>
              <a:rPr lang="en-GB" dirty="0" smtClean="0">
                <a:latin typeface="+mn-lt"/>
              </a:rPr>
              <a:t>to enable the applications and/or users to identify the network condition and handle traffic in an optimized way, such as:</a:t>
            </a:r>
          </a:p>
          <a:p>
            <a:pPr marL="2019300" lvl="4" indent="-247650" defTabSz="1584325">
              <a:lnSpc>
                <a:spcPct val="80000"/>
              </a:lnSpc>
              <a:spcBef>
                <a:spcPct val="25000"/>
              </a:spcBef>
              <a:buClr>
                <a:schemeClr val="tx1"/>
              </a:buClr>
              <a:buSzPct val="80000"/>
              <a:buFontTx/>
              <a:buChar char="•"/>
            </a:pPr>
            <a:r>
              <a:rPr lang="en-GB" dirty="0" smtClean="0">
                <a:latin typeface="+mn-lt"/>
              </a:rPr>
              <a:t>to request </a:t>
            </a:r>
            <a:r>
              <a:rPr lang="en-GB" dirty="0" err="1" smtClean="0">
                <a:latin typeface="+mn-lt"/>
              </a:rPr>
              <a:t>QoS</a:t>
            </a:r>
            <a:r>
              <a:rPr lang="en-GB" dirty="0" smtClean="0">
                <a:latin typeface="+mn-lt"/>
              </a:rPr>
              <a:t>-enhanced bearers</a:t>
            </a:r>
          </a:p>
          <a:p>
            <a:pPr marL="2019300" lvl="4" indent="-247650" defTabSz="1584325">
              <a:lnSpc>
                <a:spcPct val="80000"/>
              </a:lnSpc>
              <a:spcBef>
                <a:spcPct val="25000"/>
              </a:spcBef>
              <a:buClr>
                <a:schemeClr val="tx1"/>
              </a:buClr>
              <a:buSzPct val="80000"/>
              <a:buFontTx/>
              <a:buChar char="•"/>
            </a:pPr>
            <a:r>
              <a:rPr lang="en-US" dirty="0" smtClean="0">
                <a:latin typeface="+mn-lt"/>
              </a:rPr>
              <a:t>to uniquely specify which bearer that traffic flow needs to be directed</a:t>
            </a:r>
          </a:p>
          <a:p>
            <a:pPr marL="2019300" lvl="4" indent="-247650" defTabSz="1584325">
              <a:lnSpc>
                <a:spcPct val="80000"/>
              </a:lnSpc>
              <a:spcBef>
                <a:spcPct val="25000"/>
              </a:spcBef>
              <a:buClr>
                <a:schemeClr val="tx1"/>
              </a:buClr>
              <a:buSzPct val="80000"/>
              <a:buFontTx/>
              <a:buChar char="•"/>
            </a:pPr>
            <a:r>
              <a:rPr lang="en-GB" dirty="0" smtClean="0">
                <a:latin typeface="+mn-lt"/>
              </a:rPr>
              <a:t>to handle the mid-session failures / inability to sustain </a:t>
            </a:r>
            <a:r>
              <a:rPr lang="en-GB" dirty="0" err="1" smtClean="0">
                <a:latin typeface="+mn-lt"/>
              </a:rPr>
              <a:t>QoS</a:t>
            </a:r>
            <a:endParaRPr lang="en-GB" dirty="0" smtClean="0">
              <a:latin typeface="+mn-lt"/>
            </a:endParaRPr>
          </a:p>
          <a:p>
            <a:pPr marL="1562100" lvl="3" indent="-247650" defTabSz="1584325">
              <a:lnSpc>
                <a:spcPct val="80000"/>
              </a:lnSpc>
              <a:spcBef>
                <a:spcPct val="25000"/>
              </a:spcBef>
              <a:buClr>
                <a:schemeClr val="tx1"/>
              </a:buClr>
              <a:buSzPct val="80000"/>
              <a:buFontTx/>
              <a:buChar char="•"/>
            </a:pPr>
            <a:r>
              <a:rPr lang="en-GB" dirty="0" smtClean="0">
                <a:latin typeface="+mn-lt"/>
              </a:rPr>
              <a:t>to enable application and network operator to discover and select the most appropriate network based on network conditions and operator’s policies, terminal status and location, and user preferences, such as:</a:t>
            </a:r>
          </a:p>
          <a:p>
            <a:pPr marL="2019300" lvl="4" indent="-247650" defTabSz="1584325">
              <a:lnSpc>
                <a:spcPct val="80000"/>
              </a:lnSpc>
              <a:spcBef>
                <a:spcPct val="25000"/>
              </a:spcBef>
              <a:buClr>
                <a:schemeClr val="tx1"/>
              </a:buClr>
              <a:buSzPct val="80000"/>
              <a:buFontTx/>
              <a:buChar char="•"/>
            </a:pPr>
            <a:r>
              <a:rPr lang="en-GB" dirty="0" smtClean="0">
                <a:latin typeface="+mn-lt"/>
              </a:rPr>
              <a:t>for multi-RAN and </a:t>
            </a:r>
            <a:r>
              <a:rPr lang="en-GB" dirty="0" err="1" smtClean="0">
                <a:latin typeface="+mn-lt"/>
              </a:rPr>
              <a:t>WiFi</a:t>
            </a:r>
            <a:r>
              <a:rPr lang="en-GB" dirty="0" smtClean="0">
                <a:latin typeface="+mn-lt"/>
              </a:rPr>
              <a:t> network discovery and location awareness</a:t>
            </a:r>
          </a:p>
          <a:p>
            <a:pPr marL="2019300" lvl="4" indent="-247650" defTabSz="1584325">
              <a:lnSpc>
                <a:spcPct val="80000"/>
              </a:lnSpc>
              <a:spcBef>
                <a:spcPct val="25000"/>
              </a:spcBef>
              <a:buClr>
                <a:schemeClr val="tx1"/>
              </a:buClr>
              <a:buSzPct val="80000"/>
              <a:buFontTx/>
              <a:buChar char="•"/>
            </a:pPr>
            <a:r>
              <a:rPr lang="en-GB" dirty="0" smtClean="0">
                <a:latin typeface="+mn-lt"/>
              </a:rPr>
              <a:t>for network selection and data offloading based on network conditions and operator’s policies, location, user preference, and application type</a:t>
            </a:r>
          </a:p>
          <a:p>
            <a:pPr marL="1562100" lvl="3" indent="-247650" defTabSz="1584325">
              <a:lnSpc>
                <a:spcPct val="80000"/>
              </a:lnSpc>
              <a:spcBef>
                <a:spcPct val="25000"/>
              </a:spcBef>
              <a:buClr>
                <a:schemeClr val="tx1"/>
              </a:buClr>
              <a:buSzPct val="80000"/>
              <a:buFontTx/>
              <a:buChar char="•"/>
            </a:pPr>
            <a:r>
              <a:rPr lang="en-GB" dirty="0" smtClean="0">
                <a:solidFill>
                  <a:srgbClr val="480024"/>
                </a:solidFill>
                <a:latin typeface="+mn-lt"/>
                <a:ea typeface="MS PGothic" pitchFamily="34" charset="-128"/>
              </a:rPr>
              <a:t>Enhanced DM APIs, etc.</a:t>
            </a:r>
            <a:endParaRPr lang="en-GB" dirty="0">
              <a:solidFill>
                <a:srgbClr val="480024"/>
              </a:solidFill>
              <a:latin typeface="+mn-lt"/>
              <a:ea typeface="MS PGothic" pitchFamily="34" charset="-128"/>
            </a:endParaRPr>
          </a:p>
          <a:p>
            <a:pPr marL="1104900" lvl="2" indent="-247650" defTabSz="1584325" eaLnBrk="0" hangingPunct="0">
              <a:lnSpc>
                <a:spcPct val="80000"/>
              </a:lnSpc>
              <a:spcBef>
                <a:spcPct val="25000"/>
              </a:spcBef>
              <a:buClr>
                <a:schemeClr val="tx1"/>
              </a:buClr>
              <a:buSzPct val="80000"/>
              <a:buFontTx/>
              <a:buChar char="•"/>
            </a:pPr>
            <a:r>
              <a:rPr lang="en-GB" dirty="0" smtClean="0">
                <a:solidFill>
                  <a:srgbClr val="480024"/>
                </a:solidFill>
                <a:latin typeface="Arial Narrow" pitchFamily="34" charset="0"/>
                <a:ea typeface="MS PGothic" pitchFamily="34" charset="-128"/>
              </a:rPr>
              <a:t>Access API to Service Capabilities – Device-as-a-Service and User-as-a-Service</a:t>
            </a:r>
          </a:p>
          <a:p>
            <a:pPr marL="1562100" lvl="3" indent="-247650" defTabSz="1584325">
              <a:lnSpc>
                <a:spcPct val="80000"/>
              </a:lnSpc>
              <a:spcBef>
                <a:spcPct val="25000"/>
              </a:spcBef>
              <a:buClr>
                <a:schemeClr val="tx1"/>
              </a:buClr>
              <a:buSzPct val="80000"/>
              <a:buFontTx/>
              <a:buChar char="•"/>
            </a:pPr>
            <a:r>
              <a:rPr lang="en-GB" dirty="0" smtClean="0">
                <a:solidFill>
                  <a:srgbClr val="480024"/>
                </a:solidFill>
                <a:latin typeface="Arial Narrow" pitchFamily="34" charset="0"/>
                <a:ea typeface="MS PGothic" pitchFamily="34" charset="-128"/>
              </a:rPr>
              <a:t>Advertising, Speech-to-Text in Cloud, Storage-as-a-Service, Social Networking, Navigation and Mapping, UCM, Calendar, </a:t>
            </a:r>
            <a:r>
              <a:rPr lang="en-GB" dirty="0" err="1" smtClean="0">
                <a:solidFill>
                  <a:srgbClr val="480024"/>
                </a:solidFill>
                <a:latin typeface="Arial Narrow" pitchFamily="34" charset="0"/>
                <a:ea typeface="MS PGothic" pitchFamily="34" charset="-128"/>
              </a:rPr>
              <a:t>VoD</a:t>
            </a:r>
            <a:r>
              <a:rPr lang="en-GB" dirty="0" smtClean="0">
                <a:solidFill>
                  <a:srgbClr val="480024"/>
                </a:solidFill>
                <a:latin typeface="Arial Narrow" pitchFamily="34" charset="0"/>
                <a:ea typeface="MS PGothic" pitchFamily="34" charset="-128"/>
              </a:rPr>
              <a:t> etc.</a:t>
            </a:r>
            <a:endParaRPr lang="en-GB" dirty="0">
              <a:solidFill>
                <a:srgbClr val="480024"/>
              </a:solidFill>
              <a:latin typeface="Arial Narrow" pitchFamily="34" charset="0"/>
              <a:ea typeface="MS PGothic" pitchFamily="34" charset="-128"/>
            </a:endParaRPr>
          </a:p>
        </p:txBody>
      </p:sp>
      <p:sp>
        <p:nvSpPr>
          <p:cNvPr id="6147" name="Rectangle 2"/>
          <p:cNvSpPr>
            <a:spLocks noGrp="1" noChangeArrowheads="1"/>
          </p:cNvSpPr>
          <p:nvPr>
            <p:ph type="title"/>
          </p:nvPr>
        </p:nvSpPr>
        <p:spPr/>
        <p:txBody>
          <a:bodyPr/>
          <a:lstStyle/>
          <a:p>
            <a:r>
              <a:rPr lang="en-US" dirty="0" smtClean="0"/>
              <a:t>Recommendation One</a:t>
            </a:r>
          </a:p>
        </p:txBody>
      </p:sp>
      <p:sp>
        <p:nvSpPr>
          <p:cNvPr id="6148" name="Rectangle 2"/>
          <p:cNvSpPr>
            <a:spLocks noChangeArrowheads="1"/>
          </p:cNvSpPr>
          <p:nvPr/>
        </p:nvSpPr>
        <p:spPr bwMode="auto">
          <a:xfrm>
            <a:off x="0" y="996950"/>
            <a:ext cx="9363075" cy="5562600"/>
          </a:xfrm>
          <a:prstGeom prst="rect">
            <a:avLst/>
          </a:prstGeom>
          <a:noFill/>
          <a:ln w="9525">
            <a:noFill/>
            <a:miter lim="800000"/>
            <a:headEnd/>
            <a:tailEnd/>
          </a:ln>
        </p:spPr>
        <p:txBody>
          <a:bodyPr lIns="78098" tIns="39057" rIns="78098" bIns="39057"/>
          <a:lstStyle/>
          <a:p>
            <a:pPr marL="495300" lvl="1" indent="-495300" defTabSz="784225" eaLnBrk="0" hangingPunct="0">
              <a:lnSpc>
                <a:spcPct val="90000"/>
              </a:lnSpc>
              <a:spcBef>
                <a:spcPct val="25000"/>
              </a:spcBef>
              <a:spcAft>
                <a:spcPct val="30000"/>
              </a:spcAft>
              <a:buClr>
                <a:schemeClr val="tx1"/>
              </a:buClr>
              <a:buSzPct val="80000"/>
            </a:pPr>
            <a:endParaRPr lang="en-US" altLang="zh-CN" sz="1800">
              <a:solidFill>
                <a:srgbClr val="330066"/>
              </a:solidFill>
              <a:latin typeface="Arial Narrow" pitchFamily="34" charset="0"/>
              <a:ea typeface="宋体" pitchFamily="2" charset="-122"/>
            </a:endParaRPr>
          </a:p>
          <a:p>
            <a:pPr marL="495300" lvl="1" indent="-495300" defTabSz="784225" eaLnBrk="0" hangingPunct="0">
              <a:lnSpc>
                <a:spcPct val="90000"/>
              </a:lnSpc>
              <a:spcBef>
                <a:spcPct val="25000"/>
              </a:spcBef>
              <a:spcAft>
                <a:spcPct val="30000"/>
              </a:spcAft>
              <a:buClr>
                <a:schemeClr val="tx1"/>
              </a:buClr>
              <a:buSzPct val="80000"/>
            </a:pPr>
            <a:endParaRPr lang="en-US" altLang="zh-CN" sz="1800">
              <a:solidFill>
                <a:srgbClr val="000066"/>
              </a:solidFill>
              <a:latin typeface="Arial Narrow" pitchFamily="34" charset="0"/>
              <a:ea typeface="宋体" pitchFamily="2" charset="-122"/>
            </a:endParaRPr>
          </a:p>
        </p:txBody>
      </p:sp>
      <p:pic>
        <p:nvPicPr>
          <p:cNvPr id="6149" name="Picture 11" descr="MC900058899[1]"/>
          <p:cNvPicPr>
            <a:picLocks noChangeAspect="1" noChangeArrowheads="1"/>
          </p:cNvPicPr>
          <p:nvPr/>
        </p:nvPicPr>
        <p:blipFill>
          <a:blip r:embed="rId2" cstate="print"/>
          <a:srcRect/>
          <a:stretch>
            <a:fillRect/>
          </a:stretch>
        </p:blipFill>
        <p:spPr bwMode="auto">
          <a:xfrm>
            <a:off x="261937" y="1758950"/>
            <a:ext cx="1143000" cy="14557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txBox="1">
            <a:spLocks noChangeArrowheads="1"/>
          </p:cNvSpPr>
          <p:nvPr/>
        </p:nvSpPr>
        <p:spPr bwMode="auto">
          <a:xfrm>
            <a:off x="261938" y="1073150"/>
            <a:ext cx="8778875" cy="5486400"/>
          </a:xfrm>
          <a:prstGeom prst="rect">
            <a:avLst/>
          </a:prstGeom>
          <a:noFill/>
          <a:ln w="12700">
            <a:noFill/>
            <a:miter lim="800000"/>
            <a:headEnd/>
            <a:tailEnd/>
          </a:ln>
        </p:spPr>
        <p:txBody>
          <a:bodyPr lIns="90488" tIns="44450" rIns="90488" bIns="44450"/>
          <a:lstStyle/>
          <a:p>
            <a:pPr marL="457200" indent="-457200" defTabSz="1584325" eaLnBrk="0" hangingPunct="0">
              <a:lnSpc>
                <a:spcPct val="80000"/>
              </a:lnSpc>
              <a:spcBef>
                <a:spcPct val="25000"/>
              </a:spcBef>
              <a:buClr>
                <a:schemeClr val="tx1"/>
              </a:buClr>
              <a:buSzPct val="80000"/>
              <a:buFont typeface="+mj-lt"/>
              <a:buAutoNum type="arabicPeriod" startAt="2"/>
            </a:pPr>
            <a:r>
              <a:rPr lang="en-GB" i="1" u="sng" dirty="0" smtClean="0">
                <a:solidFill>
                  <a:srgbClr val="000066"/>
                </a:solidFill>
                <a:latin typeface="Arial Narrow" pitchFamily="34" charset="0"/>
                <a:ea typeface="MS PGothic" pitchFamily="34" charset="-128"/>
              </a:rPr>
              <a:t>ATIS Liaison</a:t>
            </a:r>
            <a:endParaRPr lang="en-GB" u="sng" dirty="0">
              <a:solidFill>
                <a:srgbClr val="000066"/>
              </a:solidFill>
              <a:latin typeface="Arial Narrow" pitchFamily="34" charset="0"/>
              <a:ea typeface="MS PGothic" pitchFamily="34" charset="-128"/>
            </a:endParaRPr>
          </a:p>
          <a:p>
            <a:pPr marL="1562100" lvl="3" indent="-247650" defTabSz="1584325">
              <a:lnSpc>
                <a:spcPct val="80000"/>
              </a:lnSpc>
              <a:spcBef>
                <a:spcPct val="25000"/>
              </a:spcBef>
              <a:buClr>
                <a:schemeClr val="tx1"/>
              </a:buClr>
              <a:buSzPct val="80000"/>
              <a:buFontTx/>
              <a:buChar char="•"/>
            </a:pPr>
            <a:r>
              <a:rPr lang="en-US" dirty="0" smtClean="0">
                <a:latin typeface="+mn-lt"/>
              </a:rPr>
              <a:t>ATIS CSF’s main focus on </a:t>
            </a:r>
            <a:r>
              <a:rPr lang="en-US" dirty="0" err="1" smtClean="0">
                <a:latin typeface="+mn-lt"/>
              </a:rPr>
              <a:t>Onboarding</a:t>
            </a:r>
            <a:r>
              <a:rPr lang="en-US" dirty="0" smtClean="0">
                <a:latin typeface="+mn-lt"/>
              </a:rPr>
              <a:t> / Checklist may be aligned with OMA’s need of the development and support of Cloud Computing related O&amp;M functionality with OMA enablers </a:t>
            </a:r>
          </a:p>
          <a:p>
            <a:pPr marL="1562100" lvl="3" indent="-247650" defTabSz="1584325">
              <a:lnSpc>
                <a:spcPct val="80000"/>
              </a:lnSpc>
              <a:spcBef>
                <a:spcPct val="25000"/>
              </a:spcBef>
              <a:buClr>
                <a:schemeClr val="tx1"/>
              </a:buClr>
              <a:buSzPct val="80000"/>
              <a:buFontTx/>
              <a:buChar char="•"/>
            </a:pPr>
            <a:r>
              <a:rPr lang="en-US" dirty="0" smtClean="0">
                <a:latin typeface="+mn-lt"/>
              </a:rPr>
              <a:t>ATIS CSF’s main focus on Charging demonstrates the synergy with OMA’s need of extending OMA’s Mobile Commerce and Charging area</a:t>
            </a:r>
          </a:p>
          <a:p>
            <a:pPr marL="1562100" lvl="3" indent="-247650" defTabSz="1584325">
              <a:lnSpc>
                <a:spcPct val="80000"/>
              </a:lnSpc>
              <a:spcBef>
                <a:spcPct val="25000"/>
              </a:spcBef>
              <a:buClr>
                <a:schemeClr val="tx1"/>
              </a:buClr>
              <a:buSzPct val="80000"/>
              <a:buFontTx/>
              <a:buChar char="•"/>
            </a:pPr>
            <a:r>
              <a:rPr lang="en-US" dirty="0" smtClean="0">
                <a:latin typeface="+mn-lt"/>
              </a:rPr>
              <a:t>ATIS CSF’s main focus on VDI is partly overlapped with OMA’s work item WID 220 “Unified Virtual Experience” to enable the </a:t>
            </a:r>
            <a:r>
              <a:rPr lang="en-GB" dirty="0" smtClean="0">
                <a:latin typeface="+mn-lt"/>
              </a:rPr>
              <a:t>“Virtualized Experience” in Cloud Computing</a:t>
            </a:r>
          </a:p>
          <a:p>
            <a:pPr marL="1562100" lvl="3" indent="-247650" defTabSz="1584325">
              <a:lnSpc>
                <a:spcPct val="80000"/>
              </a:lnSpc>
              <a:spcBef>
                <a:spcPct val="25000"/>
              </a:spcBef>
              <a:buClr>
                <a:schemeClr val="tx1"/>
              </a:buClr>
              <a:buSzPct val="80000"/>
              <a:buFontTx/>
              <a:buChar char="•"/>
            </a:pPr>
            <a:r>
              <a:rPr lang="en-US" dirty="0" smtClean="0">
                <a:latin typeface="+mn-lt"/>
              </a:rPr>
              <a:t>ATIS’s Unified Client Architecture Landscape Team (UCA-LT) has concluded and recommended that a focus group be established to define APIs on various areas</a:t>
            </a:r>
          </a:p>
          <a:p>
            <a:pPr marL="647700" lvl="1" indent="-247650" defTabSz="1584325">
              <a:lnSpc>
                <a:spcPct val="80000"/>
              </a:lnSpc>
              <a:spcBef>
                <a:spcPct val="25000"/>
              </a:spcBef>
              <a:buClr>
                <a:schemeClr val="tx1"/>
              </a:buClr>
              <a:buSzPct val="80000"/>
              <a:buFontTx/>
              <a:buChar char="•"/>
            </a:pPr>
            <a:r>
              <a:rPr lang="en-US" dirty="0" smtClean="0">
                <a:latin typeface="+mn-lt"/>
              </a:rPr>
              <a:t>It is recommended that OMA and ATIS collaborate on those areas</a:t>
            </a:r>
          </a:p>
        </p:txBody>
      </p:sp>
      <p:sp>
        <p:nvSpPr>
          <p:cNvPr id="6147" name="Rectangle 2"/>
          <p:cNvSpPr>
            <a:spLocks noGrp="1" noChangeArrowheads="1"/>
          </p:cNvSpPr>
          <p:nvPr>
            <p:ph type="title"/>
          </p:nvPr>
        </p:nvSpPr>
        <p:spPr/>
        <p:txBody>
          <a:bodyPr/>
          <a:lstStyle/>
          <a:p>
            <a:r>
              <a:rPr lang="en-US" dirty="0" smtClean="0"/>
              <a:t>Recommendation Two</a:t>
            </a:r>
          </a:p>
        </p:txBody>
      </p:sp>
      <p:sp>
        <p:nvSpPr>
          <p:cNvPr id="6148" name="Rectangle 2"/>
          <p:cNvSpPr>
            <a:spLocks noChangeArrowheads="1"/>
          </p:cNvSpPr>
          <p:nvPr/>
        </p:nvSpPr>
        <p:spPr bwMode="auto">
          <a:xfrm>
            <a:off x="0" y="996950"/>
            <a:ext cx="9363075" cy="5562600"/>
          </a:xfrm>
          <a:prstGeom prst="rect">
            <a:avLst/>
          </a:prstGeom>
          <a:noFill/>
          <a:ln w="9525">
            <a:noFill/>
            <a:miter lim="800000"/>
            <a:headEnd/>
            <a:tailEnd/>
          </a:ln>
        </p:spPr>
        <p:txBody>
          <a:bodyPr lIns="78098" tIns="39057" rIns="78098" bIns="39057"/>
          <a:lstStyle/>
          <a:p>
            <a:pPr marL="495300" lvl="1" indent="-495300" defTabSz="784225" eaLnBrk="0" hangingPunct="0">
              <a:lnSpc>
                <a:spcPct val="90000"/>
              </a:lnSpc>
              <a:spcBef>
                <a:spcPct val="25000"/>
              </a:spcBef>
              <a:spcAft>
                <a:spcPct val="30000"/>
              </a:spcAft>
              <a:buClr>
                <a:schemeClr val="tx1"/>
              </a:buClr>
              <a:buSzPct val="80000"/>
            </a:pPr>
            <a:endParaRPr lang="en-US" altLang="zh-CN" sz="1800">
              <a:solidFill>
                <a:srgbClr val="330066"/>
              </a:solidFill>
              <a:latin typeface="Arial Narrow" pitchFamily="34" charset="0"/>
              <a:ea typeface="宋体" pitchFamily="2" charset="-122"/>
            </a:endParaRPr>
          </a:p>
          <a:p>
            <a:pPr marL="495300" lvl="1" indent="-495300" defTabSz="784225" eaLnBrk="0" hangingPunct="0">
              <a:lnSpc>
                <a:spcPct val="90000"/>
              </a:lnSpc>
              <a:spcBef>
                <a:spcPct val="25000"/>
              </a:spcBef>
              <a:spcAft>
                <a:spcPct val="30000"/>
              </a:spcAft>
              <a:buClr>
                <a:schemeClr val="tx1"/>
              </a:buClr>
              <a:buSzPct val="80000"/>
            </a:pPr>
            <a:endParaRPr lang="en-US" altLang="zh-CN" sz="1800">
              <a:solidFill>
                <a:srgbClr val="000066"/>
              </a:solidFill>
              <a:latin typeface="Arial Narrow" pitchFamily="34" charset="0"/>
              <a:ea typeface="宋体" pitchFamily="2" charset="-122"/>
            </a:endParaRPr>
          </a:p>
        </p:txBody>
      </p:sp>
      <p:pic>
        <p:nvPicPr>
          <p:cNvPr id="6149" name="Picture 11" descr="MC900058899[1]"/>
          <p:cNvPicPr>
            <a:picLocks noChangeAspect="1" noChangeArrowheads="1"/>
          </p:cNvPicPr>
          <p:nvPr/>
        </p:nvPicPr>
        <p:blipFill>
          <a:blip r:embed="rId2" cstate="print"/>
          <a:srcRect/>
          <a:stretch>
            <a:fillRect/>
          </a:stretch>
        </p:blipFill>
        <p:spPr bwMode="auto">
          <a:xfrm>
            <a:off x="261937" y="1758950"/>
            <a:ext cx="1143000" cy="14557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txBox="1">
            <a:spLocks noChangeArrowheads="1"/>
          </p:cNvSpPr>
          <p:nvPr/>
        </p:nvSpPr>
        <p:spPr bwMode="auto">
          <a:xfrm>
            <a:off x="261938" y="996950"/>
            <a:ext cx="8778875" cy="5562600"/>
          </a:xfrm>
          <a:prstGeom prst="rect">
            <a:avLst/>
          </a:prstGeom>
          <a:noFill/>
          <a:ln w="12700">
            <a:noFill/>
            <a:miter lim="800000"/>
            <a:headEnd/>
            <a:tailEnd/>
          </a:ln>
        </p:spPr>
        <p:txBody>
          <a:bodyPr lIns="90488" tIns="44450" rIns="90488" bIns="44450"/>
          <a:lstStyle/>
          <a:p>
            <a:pPr marL="457200" indent="-457200" defTabSz="1584325" eaLnBrk="0" hangingPunct="0">
              <a:lnSpc>
                <a:spcPct val="80000"/>
              </a:lnSpc>
              <a:spcBef>
                <a:spcPct val="25000"/>
              </a:spcBef>
              <a:buClr>
                <a:schemeClr val="tx1"/>
              </a:buClr>
              <a:buSzPct val="80000"/>
              <a:buFont typeface="+mj-lt"/>
              <a:buAutoNum type="arabicPeriod" startAt="3"/>
            </a:pPr>
            <a:r>
              <a:rPr lang="en-GB" i="1" u="sng" dirty="0" smtClean="0">
                <a:solidFill>
                  <a:srgbClr val="000066"/>
                </a:solidFill>
                <a:latin typeface="Arial Narrow" pitchFamily="34" charset="0"/>
                <a:ea typeface="MS PGothic" pitchFamily="34" charset="-128"/>
              </a:rPr>
              <a:t>Mobile Cloud Computing Best Practice</a:t>
            </a:r>
            <a:endParaRPr lang="en-GB" u="sng" dirty="0">
              <a:solidFill>
                <a:srgbClr val="000066"/>
              </a:solidFill>
              <a:latin typeface="Arial Narrow" pitchFamily="34" charset="0"/>
              <a:ea typeface="MS PGothic" pitchFamily="34" charset="-128"/>
            </a:endParaRPr>
          </a:p>
          <a:p>
            <a:pPr marL="1104900" lvl="2" indent="-247650" defTabSz="1584325">
              <a:lnSpc>
                <a:spcPct val="80000"/>
              </a:lnSpc>
              <a:spcBef>
                <a:spcPct val="25000"/>
              </a:spcBef>
              <a:buClr>
                <a:schemeClr val="tx1"/>
              </a:buClr>
              <a:buSzPct val="80000"/>
              <a:buFontTx/>
              <a:buChar char="•"/>
            </a:pPr>
            <a:r>
              <a:rPr lang="en-US" dirty="0" smtClean="0">
                <a:latin typeface="+mn-lt"/>
              </a:rPr>
              <a:t>Gap Analysis – there is no SDOs or forum working on a complete end-to-end picture from solution perspective, especially to address those specific issues in Mobile Cloud Computing in different layers, such as:</a:t>
            </a:r>
          </a:p>
          <a:p>
            <a:pPr marL="1562100" lvl="3" indent="-247650" defTabSz="1584325">
              <a:lnSpc>
                <a:spcPct val="80000"/>
              </a:lnSpc>
              <a:spcBef>
                <a:spcPct val="25000"/>
              </a:spcBef>
              <a:buClr>
                <a:schemeClr val="tx1"/>
              </a:buClr>
              <a:buSzPct val="80000"/>
              <a:buFontTx/>
              <a:buChar char="•"/>
            </a:pPr>
            <a:r>
              <a:rPr lang="en-US" sz="1800" dirty="0" smtClean="0">
                <a:latin typeface="+mn-lt"/>
              </a:rPr>
              <a:t>Service and user experience, location sensitivity and context awareness</a:t>
            </a:r>
            <a:endParaRPr lang="en-GB" sz="1800" dirty="0" smtClean="0">
              <a:latin typeface="+mn-lt"/>
            </a:endParaRPr>
          </a:p>
          <a:p>
            <a:pPr marL="1562100" lvl="3" indent="-247650" defTabSz="1584325">
              <a:lnSpc>
                <a:spcPct val="80000"/>
              </a:lnSpc>
              <a:spcBef>
                <a:spcPct val="25000"/>
              </a:spcBef>
              <a:buClr>
                <a:schemeClr val="tx1"/>
              </a:buClr>
              <a:buSzPct val="80000"/>
              <a:buFontTx/>
              <a:buChar char="•"/>
            </a:pPr>
            <a:r>
              <a:rPr lang="en-US" sz="1800" dirty="0" smtClean="0">
                <a:latin typeface="+mn-lt"/>
              </a:rPr>
              <a:t>Platform,  availability and heterogeneity</a:t>
            </a:r>
          </a:p>
          <a:p>
            <a:pPr marL="1562100" lvl="3" indent="-247650" defTabSz="1584325">
              <a:lnSpc>
                <a:spcPct val="80000"/>
              </a:lnSpc>
              <a:spcBef>
                <a:spcPct val="25000"/>
              </a:spcBef>
              <a:buClr>
                <a:schemeClr val="tx1"/>
              </a:buClr>
              <a:buSzPct val="80000"/>
              <a:buFontTx/>
              <a:buChar char="•"/>
            </a:pPr>
            <a:r>
              <a:rPr lang="en-US" sz="1800" dirty="0" smtClean="0">
                <a:latin typeface="+mn-lt"/>
              </a:rPr>
              <a:t>Offloading in both static and dynamic environment, and efficiency</a:t>
            </a:r>
          </a:p>
          <a:p>
            <a:pPr marL="1562100" lvl="3" indent="-247650" defTabSz="1584325">
              <a:lnSpc>
                <a:spcPct val="80000"/>
              </a:lnSpc>
              <a:spcBef>
                <a:spcPct val="25000"/>
              </a:spcBef>
              <a:buClr>
                <a:schemeClr val="tx1"/>
              </a:buClr>
              <a:buSzPct val="80000"/>
              <a:buFontTx/>
              <a:buChar char="•"/>
            </a:pPr>
            <a:r>
              <a:rPr lang="en-US" sz="1800" dirty="0" smtClean="0">
                <a:latin typeface="+mn-lt"/>
              </a:rPr>
              <a:t>Security</a:t>
            </a:r>
          </a:p>
          <a:p>
            <a:pPr marL="647700" lvl="1" indent="-247650" defTabSz="1584325">
              <a:lnSpc>
                <a:spcPct val="80000"/>
              </a:lnSpc>
              <a:spcBef>
                <a:spcPct val="25000"/>
              </a:spcBef>
              <a:buClr>
                <a:schemeClr val="tx1"/>
              </a:buClr>
              <a:buSzPct val="80000"/>
              <a:buFontTx/>
              <a:buChar char="•"/>
            </a:pPr>
            <a:r>
              <a:rPr lang="en-US" dirty="0" smtClean="0">
                <a:latin typeface="+mn-lt"/>
              </a:rPr>
              <a:t>It is recommended that</a:t>
            </a:r>
            <a:r>
              <a:rPr lang="en-GB" dirty="0" smtClean="0">
                <a:latin typeface="+mn-lt"/>
              </a:rPr>
              <a:t> OMA take a leading role in defining a Best Practice Document to meet the market need of Mobile Cloud Computing, and address the following areas of issues with reference best practice solutions:</a:t>
            </a:r>
          </a:p>
          <a:p>
            <a:pPr marL="1104900" lvl="2" indent="-247650" defTabSz="1584325">
              <a:lnSpc>
                <a:spcPct val="80000"/>
              </a:lnSpc>
              <a:spcBef>
                <a:spcPct val="25000"/>
              </a:spcBef>
              <a:buClr>
                <a:schemeClr val="tx1"/>
              </a:buClr>
              <a:buSzPct val="80000"/>
              <a:buFontTx/>
              <a:buChar char="•"/>
            </a:pPr>
            <a:r>
              <a:rPr lang="en-GB" sz="1800" dirty="0" smtClean="0">
                <a:latin typeface="+mn-lt"/>
              </a:rPr>
              <a:t>Best practice of Cloud OS / Telco OS and related platform at mobile terminal</a:t>
            </a:r>
          </a:p>
          <a:p>
            <a:pPr marL="1104900" lvl="2" indent="-247650" defTabSz="1584325">
              <a:lnSpc>
                <a:spcPct val="80000"/>
              </a:lnSpc>
              <a:spcBef>
                <a:spcPct val="25000"/>
              </a:spcBef>
              <a:buClr>
                <a:schemeClr val="tx1"/>
              </a:buClr>
              <a:buSzPct val="80000"/>
              <a:buFontTx/>
              <a:buChar char="•"/>
            </a:pPr>
            <a:r>
              <a:rPr lang="en-GB" sz="1800" dirty="0" smtClean="0">
                <a:latin typeface="+mn-lt"/>
              </a:rPr>
              <a:t>Best practice of support of Cloud OS enabled applications</a:t>
            </a:r>
          </a:p>
          <a:p>
            <a:pPr marL="1104900" lvl="2" indent="-247650" defTabSz="1584325">
              <a:lnSpc>
                <a:spcPct val="80000"/>
              </a:lnSpc>
              <a:spcBef>
                <a:spcPct val="25000"/>
              </a:spcBef>
              <a:buClr>
                <a:schemeClr val="tx1"/>
              </a:buClr>
              <a:buSzPct val="80000"/>
              <a:buFontTx/>
              <a:buChar char="•"/>
            </a:pPr>
            <a:r>
              <a:rPr lang="en-GB" sz="1800" dirty="0" smtClean="0">
                <a:latin typeface="+mn-lt"/>
              </a:rPr>
              <a:t>Best practice of enabling and deploying cloud services</a:t>
            </a:r>
          </a:p>
          <a:p>
            <a:pPr marL="1104900" lvl="2" indent="-247650" defTabSz="1584325">
              <a:lnSpc>
                <a:spcPct val="80000"/>
              </a:lnSpc>
              <a:spcBef>
                <a:spcPct val="25000"/>
              </a:spcBef>
              <a:buClr>
                <a:schemeClr val="tx1"/>
              </a:buClr>
              <a:buSzPct val="80000"/>
              <a:buFontTx/>
              <a:buChar char="•"/>
            </a:pPr>
            <a:r>
              <a:rPr lang="en-GB" sz="1800" dirty="0" smtClean="0">
                <a:latin typeface="+mn-lt"/>
              </a:rPr>
              <a:t>Best practice of addressing security issues</a:t>
            </a:r>
          </a:p>
          <a:p>
            <a:pPr marL="1104900" lvl="2" indent="-247650" defTabSz="1584325">
              <a:lnSpc>
                <a:spcPct val="80000"/>
              </a:lnSpc>
              <a:spcBef>
                <a:spcPct val="25000"/>
              </a:spcBef>
              <a:buClr>
                <a:schemeClr val="tx1"/>
              </a:buClr>
              <a:buSzPct val="80000"/>
              <a:buFontTx/>
              <a:buChar char="•"/>
            </a:pPr>
            <a:r>
              <a:rPr lang="en-GB" sz="1800" dirty="0" smtClean="0">
                <a:latin typeface="+mn-lt"/>
              </a:rPr>
              <a:t>Best practice of addressing end-to-end efficiency issues</a:t>
            </a:r>
          </a:p>
          <a:p>
            <a:pPr marL="1104900" lvl="2" indent="-247650" defTabSz="1584325">
              <a:lnSpc>
                <a:spcPct val="80000"/>
              </a:lnSpc>
              <a:spcBef>
                <a:spcPct val="25000"/>
              </a:spcBef>
              <a:buClr>
                <a:schemeClr val="tx1"/>
              </a:buClr>
              <a:buSzPct val="80000"/>
              <a:buFontTx/>
              <a:buChar char="•"/>
            </a:pPr>
            <a:r>
              <a:rPr lang="en-GB" sz="1800" dirty="0" smtClean="0">
                <a:latin typeface="+mn-lt"/>
              </a:rPr>
              <a:t>Any other best practice in deploying and operating a mobile cloud service, including over architecture and environment</a:t>
            </a:r>
          </a:p>
          <a:p>
            <a:pPr marL="647700" lvl="1" indent="-247650" defTabSz="1584325">
              <a:lnSpc>
                <a:spcPct val="80000"/>
              </a:lnSpc>
              <a:spcBef>
                <a:spcPct val="25000"/>
              </a:spcBef>
              <a:buClr>
                <a:schemeClr val="tx1"/>
              </a:buClr>
              <a:buSzPct val="80000"/>
            </a:pPr>
            <a:r>
              <a:rPr lang="en-GB" smtClean="0">
                <a:latin typeface="+mn-lt"/>
              </a:rPr>
              <a:t>	i.e. </a:t>
            </a:r>
            <a:r>
              <a:rPr lang="en-GB" dirty="0" smtClean="0">
                <a:latin typeface="+mn-lt"/>
              </a:rPr>
              <a:t>how to best use current standards, e.g. those from OMA, W3C and IETF etc., and other de-facto solutions to meet market need of mobile cloud computing business</a:t>
            </a:r>
            <a:endParaRPr lang="en-US" dirty="0" smtClean="0">
              <a:latin typeface="+mn-lt"/>
            </a:endParaRPr>
          </a:p>
        </p:txBody>
      </p:sp>
      <p:sp>
        <p:nvSpPr>
          <p:cNvPr id="6147" name="Rectangle 2"/>
          <p:cNvSpPr>
            <a:spLocks noGrp="1" noChangeArrowheads="1"/>
          </p:cNvSpPr>
          <p:nvPr>
            <p:ph type="title"/>
          </p:nvPr>
        </p:nvSpPr>
        <p:spPr/>
        <p:txBody>
          <a:bodyPr/>
          <a:lstStyle/>
          <a:p>
            <a:r>
              <a:rPr lang="en-US" dirty="0" smtClean="0"/>
              <a:t>Recommendation Three</a:t>
            </a:r>
          </a:p>
        </p:txBody>
      </p:sp>
      <p:sp>
        <p:nvSpPr>
          <p:cNvPr id="6148" name="Rectangle 2"/>
          <p:cNvSpPr>
            <a:spLocks noChangeArrowheads="1"/>
          </p:cNvSpPr>
          <p:nvPr/>
        </p:nvSpPr>
        <p:spPr bwMode="auto">
          <a:xfrm>
            <a:off x="0" y="996950"/>
            <a:ext cx="9363075" cy="5562600"/>
          </a:xfrm>
          <a:prstGeom prst="rect">
            <a:avLst/>
          </a:prstGeom>
          <a:noFill/>
          <a:ln w="9525">
            <a:noFill/>
            <a:miter lim="800000"/>
            <a:headEnd/>
            <a:tailEnd/>
          </a:ln>
        </p:spPr>
        <p:txBody>
          <a:bodyPr lIns="78098" tIns="39057" rIns="78098" bIns="39057"/>
          <a:lstStyle/>
          <a:p>
            <a:pPr marL="495300" lvl="1" indent="-495300" defTabSz="784225" eaLnBrk="0" hangingPunct="0">
              <a:lnSpc>
                <a:spcPct val="90000"/>
              </a:lnSpc>
              <a:spcBef>
                <a:spcPct val="25000"/>
              </a:spcBef>
              <a:spcAft>
                <a:spcPct val="30000"/>
              </a:spcAft>
              <a:buClr>
                <a:schemeClr val="tx1"/>
              </a:buClr>
              <a:buSzPct val="80000"/>
            </a:pPr>
            <a:endParaRPr lang="en-US" altLang="zh-CN" sz="1800">
              <a:solidFill>
                <a:srgbClr val="330066"/>
              </a:solidFill>
              <a:latin typeface="Arial Narrow" pitchFamily="34" charset="0"/>
              <a:ea typeface="宋体" pitchFamily="2" charset="-122"/>
            </a:endParaRPr>
          </a:p>
          <a:p>
            <a:pPr marL="495300" lvl="1" indent="-495300" defTabSz="784225" eaLnBrk="0" hangingPunct="0">
              <a:lnSpc>
                <a:spcPct val="90000"/>
              </a:lnSpc>
              <a:spcBef>
                <a:spcPct val="25000"/>
              </a:spcBef>
              <a:spcAft>
                <a:spcPct val="30000"/>
              </a:spcAft>
              <a:buClr>
                <a:schemeClr val="tx1"/>
              </a:buClr>
              <a:buSzPct val="80000"/>
            </a:pPr>
            <a:endParaRPr lang="en-US" altLang="zh-CN" sz="1800">
              <a:solidFill>
                <a:srgbClr val="000066"/>
              </a:solidFill>
              <a:latin typeface="Arial Narrow" pitchFamily="34" charset="0"/>
              <a:ea typeface="宋体" pitchFamily="2" charset="-122"/>
            </a:endParaRPr>
          </a:p>
        </p:txBody>
      </p:sp>
      <p:pic>
        <p:nvPicPr>
          <p:cNvPr id="6149" name="Picture 11" descr="MC900058899[1]"/>
          <p:cNvPicPr>
            <a:picLocks noChangeAspect="1" noChangeArrowheads="1"/>
          </p:cNvPicPr>
          <p:nvPr/>
        </p:nvPicPr>
        <p:blipFill>
          <a:blip r:embed="rId2" cstate="print"/>
          <a:srcRect/>
          <a:stretch>
            <a:fillRect/>
          </a:stretch>
        </p:blipFill>
        <p:spPr bwMode="auto">
          <a:xfrm>
            <a:off x="261937" y="1758950"/>
            <a:ext cx="1143000" cy="14557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6206</TotalTime>
  <Pages>15</Pages>
  <Words>1096</Words>
  <Application>Microsoft Office PowerPoint</Application>
  <PresentationFormat>Custom</PresentationFormat>
  <Paragraphs>130</Paragraphs>
  <Slides>13</Slides>
  <Notes>1</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OMA Template</vt:lpstr>
      <vt:lpstr>OMA-BOD-CLOUD-2012-0014-INP_Cloud_Report_to_Board  BOD Cloud Recommendations </vt:lpstr>
      <vt:lpstr>Table of Content</vt:lpstr>
      <vt:lpstr>Executive Summary</vt:lpstr>
      <vt:lpstr>Slide 4</vt:lpstr>
      <vt:lpstr>Cloud Computing in OMA</vt:lpstr>
      <vt:lpstr>Work Completed</vt:lpstr>
      <vt:lpstr>Recommendation One</vt:lpstr>
      <vt:lpstr>Recommendation Two</vt:lpstr>
      <vt:lpstr>Recommendation Three</vt:lpstr>
      <vt:lpstr>Slide 10</vt:lpstr>
      <vt:lpstr>Motions for Approval</vt:lpstr>
      <vt:lpstr>Next Steps</vt:lpstr>
      <vt:lpstr> </vt:lpstr>
    </vt:vector>
  </TitlesOfParts>
  <Manager/>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BOD Cloud Report</dc:title>
  <dc:subject>Slide Deck</dc:subject>
  <dc:creator>Bin Hu</dc:creator>
  <cp:keywords/>
  <dc:description/>
  <cp:lastModifiedBy>Hu Bin 00901719</cp:lastModifiedBy>
  <cp:revision>451</cp:revision>
  <cp:lastPrinted>1999-04-27T06:51:51Z</cp:lastPrinted>
  <dcterms:created xsi:type="dcterms:W3CDTF">2002-03-19T14:05:12Z</dcterms:created>
  <dcterms:modified xsi:type="dcterms:W3CDTF">2012-02-29T17:45:30Z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(2)OGhdypcQ4j1HBgHmn8wcPL4+c/45UYfLzqPHhwbSEkqCXD1TCjMpLr9AbP7vXTlpLgvPCB1l
PoAs/QSYNZgHbUekOih263gCHQhXz+NUndGZCMbZM+yH+gIIRvWUIp3+GXNZo1yExzHokoTZ
p5xUcWCzRw5uqTeXfj3MzV4QfrblqK9/+Pc8O2LssBeZgwmw20SjDvFtKn5JJYHYg3oQfTxL
Yjj62v3Gb6mOL/0szSQlJ</vt:lpwstr>
  </property>
  <property fmtid="{D5CDD505-2E9C-101B-9397-08002B2CF9AE}" pid="3" name="_ms_pID_7253431">
    <vt:lpwstr>cj/6PTyIWLoSeCBLSO+DrSXGopPr4Oc3/aj1Dc1ZoCdLChqdyER
qy7h3sFYJ8ZHoDaDOibOtOa2OrxRMZSd18hs49YvyhsQLRHvnSIxw0l81T//8tAPrTyKgUOa
7FhA6JIZnR2mkAoIMnEKlKr2kZ5v/a2hzldPQOU38LFE6LjQDvGH7ogQ+GC5SZMW4EEw5c5L
wtAsltmZ+mLKVk+0</vt:lpwstr>
  </property>
  <property fmtid="{D5CDD505-2E9C-101B-9397-08002B2CF9AE}" pid="4" name="sflag">
    <vt:lpwstr>1330537449</vt:lpwstr>
  </property>
</Properties>
</file>