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11"/>
  </p:notesMasterIdLst>
  <p:handoutMasterIdLst>
    <p:handoutMasterId r:id="rId12"/>
  </p:handoutMasterIdLst>
  <p:sldIdLst>
    <p:sldId id="293" r:id="rId2"/>
    <p:sldId id="319" r:id="rId3"/>
    <p:sldId id="332" r:id="rId4"/>
    <p:sldId id="339" r:id="rId5"/>
    <p:sldId id="334" r:id="rId6"/>
    <p:sldId id="335" r:id="rId7"/>
    <p:sldId id="336" r:id="rId8"/>
    <p:sldId id="340" r:id="rId9"/>
    <p:sldId id="341"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979" autoAdjust="0"/>
    <p:restoredTop sz="94650" autoAdjust="0"/>
  </p:normalViewPr>
  <p:slideViewPr>
    <p:cSldViewPr>
      <p:cViewPr>
        <p:scale>
          <a:sx n="80" d="100"/>
          <a:sy n="80" d="100"/>
        </p:scale>
        <p:origin x="-1182"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a:t>
            </a:r>
            <a:r>
              <a:rPr lang="en-GB" sz="1000" b="1" dirty="0" smtClean="0">
                <a:cs typeface="Times New Roman" charset="0"/>
              </a:rPr>
              <a:t>2012 </a:t>
            </a:r>
            <a:r>
              <a:rPr lang="en-GB" sz="1000" b="1" dirty="0">
                <a:cs typeface="Times New Roman" charset="0"/>
              </a:rPr>
              <a:t>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OMA-CD-WRAPI-2012-0002</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1F67952C-D807-4969-A45F-58D7C50C97CF}"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OMA-Template-SlideDeck-20120101-I</a:t>
            </a:r>
            <a:r>
              <a:rPr lang="en-US" sz="500" dirty="0">
                <a:solidFill>
                  <a:srgbClr val="999999"/>
                </a:solidFill>
              </a:rPr>
              <a:t>]</a:t>
            </a:r>
            <a:endParaRPr lang="en-US" sz="18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smtClean="0"/>
              <a:t>1st Level Bullet</a:t>
            </a:r>
          </a:p>
          <a:p>
            <a:pPr lvl="1"/>
            <a:r>
              <a:rPr lang="en-US" dirty="0" smtClean="0"/>
              <a:t>2nd Level Bullet</a:t>
            </a:r>
          </a:p>
          <a:p>
            <a:pPr lvl="2"/>
            <a:r>
              <a:rPr lang="en-US" dirty="0" smtClean="0"/>
              <a:t>3rd Level Bullet</a:t>
            </a:r>
          </a:p>
          <a:p>
            <a:pPr lvl="3"/>
            <a:r>
              <a:rPr lang="en-US" dirty="0" smtClean="0"/>
              <a:t>4th Level Bullet</a:t>
            </a:r>
          </a:p>
          <a:p>
            <a:pPr lvl="4"/>
            <a:r>
              <a:rPr lang="en-US"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localhost:4035/"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CD</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15</a:t>
            </a:r>
            <a:r>
              <a:rPr lang="en-US" b="1" dirty="0" smtClean="0">
                <a:latin typeface="Tahoma" pitchFamily="34" charset="0"/>
              </a:rPr>
              <a:t> Jan 2012</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Bryan Sullivan, AT&amp;T</a:t>
            </a:r>
          </a:p>
          <a:p>
            <a:pPr defTabSz="762000">
              <a:lnSpc>
                <a:spcPct val="95000"/>
              </a:lnSpc>
              <a:spcAft>
                <a:spcPct val="35000"/>
              </a:spcAft>
              <a:tabLst>
                <a:tab pos="1827213" algn="r"/>
                <a:tab pos="1939925" algn="l"/>
              </a:tabLst>
            </a:pPr>
            <a:r>
              <a:rPr lang="en-US" b="1" dirty="0">
                <a:latin typeface="Tahoma" pitchFamily="34" charset="0"/>
              </a:rPr>
              <a:t>	Source:	 Bryan Sullivan, AT&amp;T</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dirty="0" smtClean="0"/>
              <a:t>OMA-CD-WRAPI-2012-0002</a:t>
            </a:r>
            <a:r>
              <a:rPr lang="en-US" sz="2000" dirty="0" smtClean="0"/>
              <a:t/>
            </a:r>
            <a:br>
              <a:rPr lang="en-US" sz="2000" dirty="0" smtClean="0"/>
            </a:br>
            <a:r>
              <a:rPr lang="en-US" sz="1400" dirty="0" smtClean="0"/>
              <a:t/>
            </a:r>
            <a:br>
              <a:rPr lang="en-US" sz="1400" dirty="0" smtClean="0"/>
            </a:br>
            <a:r>
              <a:rPr lang="en-US" dirty="0" smtClean="0"/>
              <a:t>WRAPI 1.0</a:t>
            </a:r>
            <a:br>
              <a:rPr lang="en-US" dirty="0" smtClean="0"/>
            </a:br>
            <a:r>
              <a:rPr lang="en-US" dirty="0" smtClean="0"/>
              <a:t>Push API Update</a:t>
            </a:r>
            <a:r>
              <a:rPr lang="en-US" dirty="0" smtClean="0"/>
              <a:t/>
            </a:r>
            <a:br>
              <a:rPr lang="en-US" dirty="0" smtClean="0"/>
            </a:br>
            <a:r>
              <a:rPr lang="en-US" dirty="0" smtClean="0"/>
              <a:t/>
            </a:r>
            <a:br>
              <a:rPr lang="en-US" dirty="0" smtClean="0"/>
            </a:br>
            <a:endParaRPr lang="en-US" sz="1800" dirty="0" smtClean="0"/>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altLang="zh-CN" smtClean="0"/>
              <a:t>WRAPI 1.0 Update</a:t>
            </a:r>
            <a:endParaRPr lang="en-GB" altLang="zh-CN" dirty="0" smtClean="0"/>
          </a:p>
        </p:txBody>
      </p:sp>
      <p:sp>
        <p:nvSpPr>
          <p:cNvPr id="5" name="Content Placeholder 4"/>
          <p:cNvSpPr>
            <a:spLocks noGrp="1"/>
          </p:cNvSpPr>
          <p:nvPr>
            <p:ph idx="1"/>
          </p:nvPr>
        </p:nvSpPr>
        <p:spPr/>
        <p:txBody>
          <a:bodyPr/>
          <a:lstStyle/>
          <a:p>
            <a:r>
              <a:rPr lang="en-US" dirty="0" smtClean="0"/>
              <a:t>Since last update (Vancouver, Sep 2011!)…</a:t>
            </a:r>
          </a:p>
          <a:p>
            <a:r>
              <a:rPr lang="en-US" dirty="0" smtClean="0"/>
              <a:t>Held discussions with W3C members and within the </a:t>
            </a:r>
            <a:r>
              <a:rPr lang="en-US" dirty="0" err="1" smtClean="0"/>
              <a:t>Webapps</a:t>
            </a:r>
            <a:r>
              <a:rPr lang="en-US" dirty="0" smtClean="0"/>
              <a:t> WG</a:t>
            </a:r>
          </a:p>
          <a:p>
            <a:r>
              <a:rPr lang="en-US" dirty="0" smtClean="0"/>
              <a:t>Inclusion of Push API extensions to EventSource are being considered as work items for the charter update of W3C </a:t>
            </a:r>
            <a:r>
              <a:rPr lang="en-US" dirty="0" err="1" smtClean="0"/>
              <a:t>Webapps</a:t>
            </a:r>
            <a:endParaRPr lang="en-US" dirty="0" smtClean="0"/>
          </a:p>
          <a:p>
            <a:r>
              <a:rPr lang="en-US" dirty="0" smtClean="0"/>
              <a:t>The timeline however for this work, if it is approved, will be 1-2 years</a:t>
            </a:r>
          </a:p>
          <a:p>
            <a:r>
              <a:rPr lang="en-US" dirty="0" smtClean="0"/>
              <a:t>Implementations could be expected within 2-3 years, conservatively, given that the extensions reach W3C Recommendation status</a:t>
            </a:r>
          </a:p>
          <a:p>
            <a:r>
              <a:rPr lang="en-US" dirty="0" smtClean="0"/>
              <a:t>In the meantime, we need access to a working Push API for </a:t>
            </a:r>
            <a:r>
              <a:rPr lang="en-US" dirty="0" err="1" smtClean="0"/>
              <a:t>Webapps</a:t>
            </a:r>
            <a:r>
              <a:rPr lang="en-US" dirty="0" smtClean="0"/>
              <a:t>, which does not impact current browsers</a:t>
            </a:r>
          </a:p>
          <a:p>
            <a:r>
              <a:rPr lang="en-US" dirty="0" smtClean="0"/>
              <a:t>The current proposal for the Push API can meet that goal, and pave the way for eventual incorporation into browsers and Widget runtimes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Basis of the current proposal</a:t>
            </a:r>
            <a:endParaRPr lang="en-US" dirty="0" smtClean="0"/>
          </a:p>
        </p:txBody>
      </p:sp>
      <p:sp>
        <p:nvSpPr>
          <p:cNvPr id="5123" name="Content Placeholder 2"/>
          <p:cNvSpPr>
            <a:spLocks noGrp="1"/>
          </p:cNvSpPr>
          <p:nvPr>
            <p:ph idx="1"/>
          </p:nvPr>
        </p:nvSpPr>
        <p:spPr/>
        <p:txBody>
          <a:bodyPr/>
          <a:lstStyle/>
          <a:p>
            <a:r>
              <a:rPr lang="en-US" dirty="0" smtClean="0"/>
              <a:t>Since impacting browser is a long-term, doubtful approach, the Push API is designed as a purely “over-the-top” API using EventSource</a:t>
            </a:r>
          </a:p>
          <a:p>
            <a:r>
              <a:rPr lang="en-US" dirty="0" smtClean="0"/>
              <a:t>The Push Client can act as </a:t>
            </a:r>
            <a:r>
              <a:rPr lang="en-US" dirty="0" smtClean="0"/>
              <a:t>a local Push API Server, </a:t>
            </a:r>
            <a:r>
              <a:rPr lang="en-US" dirty="0" smtClean="0"/>
              <a:t>exposing the Push API as a service on the local device</a:t>
            </a:r>
          </a:p>
          <a:p>
            <a:pPr lvl="1"/>
            <a:r>
              <a:rPr lang="en-US" dirty="0" smtClean="0"/>
              <a:t>By listening to the URL </a:t>
            </a:r>
            <a:r>
              <a:rPr lang="en-US" dirty="0" smtClean="0">
                <a:hlinkClick r:id="rId2"/>
              </a:rPr>
              <a:t>http://localhost:4035</a:t>
            </a:r>
            <a:r>
              <a:rPr lang="en-US" dirty="0" smtClean="0"/>
              <a:t>, using the registered TCP port for OMA WAP2 Push</a:t>
            </a:r>
          </a:p>
          <a:p>
            <a:r>
              <a:rPr lang="en-US" dirty="0" smtClean="0"/>
              <a:t>EventSource connections setup to this address can be bridged to various event sources</a:t>
            </a:r>
          </a:p>
          <a:p>
            <a:pPr lvl="1"/>
            <a:r>
              <a:rPr lang="en-US" dirty="0" smtClean="0"/>
              <a:t>OMA Push, SMS, SIP MESSAGE, etc… (arbitrary extensions are possible)</a:t>
            </a:r>
          </a:p>
          <a:p>
            <a:r>
              <a:rPr lang="en-US" dirty="0" smtClean="0"/>
              <a:t> The Push API Server URL can carry a small set of parameters that enable incoming event filtering</a:t>
            </a:r>
          </a:p>
          <a:p>
            <a:pPr lvl="1"/>
            <a:r>
              <a:rPr lang="en-US" dirty="0" smtClean="0"/>
              <a:t>By source address, Push application ID, content type</a:t>
            </a: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Basis of the current proposal</a:t>
            </a:r>
            <a:endParaRPr lang="en-US" dirty="0" smtClean="0"/>
          </a:p>
        </p:txBody>
      </p:sp>
      <p:sp>
        <p:nvSpPr>
          <p:cNvPr id="5123" name="Content Placeholder 2"/>
          <p:cNvSpPr>
            <a:spLocks noGrp="1"/>
          </p:cNvSpPr>
          <p:nvPr>
            <p:ph idx="1"/>
          </p:nvPr>
        </p:nvSpPr>
        <p:spPr/>
        <p:txBody>
          <a:bodyPr/>
          <a:lstStyle/>
          <a:p>
            <a:r>
              <a:rPr lang="en-US" dirty="0" smtClean="0"/>
              <a:t>Operating purely over the EventSource interface makes is also possible to expose the Push API from network servers, e.g. Push Gateways</a:t>
            </a:r>
          </a:p>
          <a:p>
            <a:r>
              <a:rPr lang="en-US" dirty="0" smtClean="0"/>
              <a:t>This can provide a path toward further OMA Push enhancements supporting convergence/synergy between W3C Web APIs and OMA’s service enablers based upon OMA Push, e.g.</a:t>
            </a:r>
          </a:p>
          <a:p>
            <a:pPr lvl="1"/>
            <a:r>
              <a:rPr lang="en-US" dirty="0" smtClean="0"/>
              <a:t>Seamless switching between connection-oriented and connectionless bearers</a:t>
            </a:r>
          </a:p>
          <a:p>
            <a:r>
              <a:rPr lang="en-US" dirty="0" smtClean="0"/>
              <a:t>It also enables the integration of arbitrary text messaging services into the OMA Push architecture, using EventSource as a OTA bridge</a:t>
            </a:r>
          </a:p>
          <a:p>
            <a:pPr lvl="1"/>
            <a:r>
              <a:rPr lang="en-US" dirty="0" smtClean="0"/>
              <a:t>Content types are limited to plain text by design of the EventSource API, although future extensions based upon W3C </a:t>
            </a:r>
            <a:r>
              <a:rPr lang="en-US" dirty="0" err="1" smtClean="0"/>
              <a:t>Websockets</a:t>
            </a:r>
            <a:r>
              <a:rPr lang="en-US" dirty="0" smtClean="0"/>
              <a:t> can extend support to binary content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smtClean="0">
                <a:ea typeface="ＭＳ Ｐゴシック" pitchFamily="34" charset="-128"/>
              </a:rPr>
              <a:t>Push </a:t>
            </a:r>
            <a:r>
              <a:rPr lang="en-US" dirty="0" smtClean="0">
                <a:ea typeface="ＭＳ Ｐゴシック" pitchFamily="34" charset="-128"/>
              </a:rPr>
              <a:t>API Overview</a:t>
            </a:r>
            <a:endParaRPr lang="en-US" dirty="0" smtClean="0">
              <a:ea typeface="ＭＳ Ｐゴシック" pitchFamily="34" charset="-128"/>
            </a:endParaRPr>
          </a:p>
        </p:txBody>
      </p:sp>
      <p:sp>
        <p:nvSpPr>
          <p:cNvPr id="6147" name="Content Placeholder 2"/>
          <p:cNvSpPr>
            <a:spLocks noGrp="1"/>
          </p:cNvSpPr>
          <p:nvPr>
            <p:ph idx="1"/>
          </p:nvPr>
        </p:nvSpPr>
        <p:spPr>
          <a:xfrm>
            <a:off x="292100" y="1169988"/>
            <a:ext cx="4770437" cy="5383212"/>
          </a:xfrm>
        </p:spPr>
        <p:txBody>
          <a:bodyPr/>
          <a:lstStyle/>
          <a:p>
            <a:pPr eaLnBrk="1" fontAlgn="t" hangingPunct="1"/>
            <a:r>
              <a:rPr lang="en-US" sz="2400" dirty="0" smtClean="0">
                <a:ea typeface="ＭＳ Ｐゴシック" pitchFamily="34" charset="-128"/>
              </a:rPr>
              <a:t>Push API can be exposed by</a:t>
            </a:r>
          </a:p>
          <a:p>
            <a:pPr lvl="1" eaLnBrk="1" fontAlgn="t" hangingPunct="1"/>
            <a:r>
              <a:rPr lang="en-US" sz="2000" dirty="0" smtClean="0">
                <a:ea typeface="ＭＳ Ｐゴシック" pitchFamily="34" charset="-128"/>
              </a:rPr>
              <a:t>Push Client (as local EventSource server)</a:t>
            </a:r>
          </a:p>
          <a:p>
            <a:pPr lvl="1" eaLnBrk="1" fontAlgn="t" hangingPunct="1"/>
            <a:r>
              <a:rPr lang="en-US" sz="2000" dirty="0" smtClean="0">
                <a:ea typeface="ＭＳ Ｐゴシック" pitchFamily="34" charset="-128"/>
              </a:rPr>
              <a:t>Push Gateway (as remote EventSource server)</a:t>
            </a:r>
          </a:p>
          <a:p>
            <a:pPr eaLnBrk="1" fontAlgn="t" hangingPunct="1"/>
            <a:r>
              <a:rPr lang="en-US" sz="2400" dirty="0" smtClean="0">
                <a:ea typeface="ＭＳ Ｐゴシック" pitchFamily="34" charset="-128"/>
              </a:rPr>
              <a:t>Three explicitly </a:t>
            </a:r>
            <a:r>
              <a:rPr lang="en-US" sz="2400" dirty="0" smtClean="0">
                <a:ea typeface="ＭＳ Ｐゴシック" pitchFamily="34" charset="-128"/>
              </a:rPr>
              <a:t>supported event sources: OMA </a:t>
            </a:r>
            <a:r>
              <a:rPr lang="en-US" sz="2400" dirty="0" smtClean="0">
                <a:ea typeface="ＭＳ Ｐゴシック" pitchFamily="34" charset="-128"/>
              </a:rPr>
              <a:t>Push, SMS, SIP</a:t>
            </a:r>
            <a:endParaRPr lang="en-US" sz="2400" dirty="0" smtClean="0">
              <a:ea typeface="ＭＳ Ｐゴシック" pitchFamily="34" charset="-128"/>
            </a:endParaRPr>
          </a:p>
          <a:p>
            <a:pPr eaLnBrk="1" fontAlgn="t" hangingPunct="1"/>
            <a:r>
              <a:rPr lang="en-US" sz="2400" dirty="0" smtClean="0">
                <a:ea typeface="ＭＳ Ｐゴシック" pitchFamily="34" charset="-128"/>
              </a:rPr>
              <a:t>Events are delivered as  </a:t>
            </a:r>
          </a:p>
          <a:p>
            <a:pPr lvl="1" eaLnBrk="1" fontAlgn="t" hangingPunct="1"/>
            <a:r>
              <a:rPr lang="en-US" sz="2000" dirty="0" smtClean="0">
                <a:ea typeface="ＭＳ Ｐゴシック" pitchFamily="34" charset="-128"/>
              </a:rPr>
              <a:t>An EventSource “event stream”</a:t>
            </a:r>
          </a:p>
          <a:p>
            <a:pPr lvl="1" eaLnBrk="1" fontAlgn="t" hangingPunct="1"/>
            <a:r>
              <a:rPr lang="en-US" sz="2000" dirty="0" smtClean="0">
                <a:ea typeface="ＭＳ Ｐゴシック" pitchFamily="34" charset="-128"/>
              </a:rPr>
              <a:t>Decoded </a:t>
            </a:r>
            <a:r>
              <a:rPr lang="en-US" sz="2000" dirty="0" err="1" smtClean="0">
                <a:ea typeface="ＭＳ Ｐゴシック" pitchFamily="34" charset="-128"/>
              </a:rPr>
              <a:t>headers+body</a:t>
            </a:r>
            <a:r>
              <a:rPr lang="en-US" sz="2000" dirty="0" smtClean="0">
                <a:ea typeface="ＭＳ Ｐゴシック" pitchFamily="34" charset="-128"/>
              </a:rPr>
              <a:t> (for OMA Push) or plain text (</a:t>
            </a:r>
            <a:r>
              <a:rPr lang="en-US" sz="2000" dirty="0" smtClean="0">
                <a:ea typeface="ＭＳ Ｐゴシック" pitchFamily="34" charset="-128"/>
              </a:rPr>
              <a:t>SMS, SIP, …)</a:t>
            </a:r>
            <a:endParaRPr lang="en-US" sz="2000" dirty="0" smtClean="0">
              <a:ea typeface="ＭＳ Ｐゴシック" pitchFamily="34" charset="-128"/>
            </a:endParaRPr>
          </a:p>
          <a:p>
            <a:pPr eaLnBrk="1" fontAlgn="t" hangingPunct="1"/>
            <a:r>
              <a:rPr lang="en-US" sz="2400" dirty="0" smtClean="0">
                <a:ea typeface="ＭＳ Ｐゴシック" pitchFamily="34" charset="-128"/>
              </a:rPr>
              <a:t> Source filtering is supported</a:t>
            </a:r>
          </a:p>
          <a:p>
            <a:pPr lvl="1" eaLnBrk="1" fontAlgn="t" hangingPunct="1"/>
            <a:r>
              <a:rPr lang="en-US" sz="2000" dirty="0" smtClean="0">
                <a:ea typeface="ＭＳ Ｐゴシック" pitchFamily="34" charset="-128"/>
              </a:rPr>
              <a:t>For </a:t>
            </a:r>
            <a:r>
              <a:rPr lang="en-US" sz="2000" dirty="0" smtClean="0">
                <a:ea typeface="ＭＳ Ｐゴシック" pitchFamily="34" charset="-128"/>
              </a:rPr>
              <a:t>text messages, </a:t>
            </a:r>
            <a:r>
              <a:rPr lang="en-US" sz="2000" dirty="0" smtClean="0">
                <a:ea typeface="ＭＳ Ｐゴシック" pitchFamily="34" charset="-128"/>
              </a:rPr>
              <a:t>by source address</a:t>
            </a:r>
          </a:p>
          <a:p>
            <a:pPr lvl="1" eaLnBrk="1" fontAlgn="t" hangingPunct="1"/>
            <a:r>
              <a:rPr lang="en-US" sz="2000" dirty="0" smtClean="0">
                <a:ea typeface="ＭＳ Ｐゴシック" pitchFamily="34" charset="-128"/>
              </a:rPr>
              <a:t>For OMA Push, by </a:t>
            </a:r>
            <a:r>
              <a:rPr lang="en-US" sz="2000" dirty="0" err="1" smtClean="0">
                <a:ea typeface="ＭＳ Ｐゴシック" pitchFamily="34" charset="-128"/>
              </a:rPr>
              <a:t>AppID</a:t>
            </a:r>
            <a:r>
              <a:rPr lang="en-US" sz="2000" dirty="0" smtClean="0">
                <a:ea typeface="ＭＳ Ｐゴシック" pitchFamily="34" charset="-128"/>
              </a:rPr>
              <a:t> or Content Type</a:t>
            </a:r>
          </a:p>
        </p:txBody>
      </p:sp>
      <p:grpSp>
        <p:nvGrpSpPr>
          <p:cNvPr id="51" name="Group 50"/>
          <p:cNvGrpSpPr/>
          <p:nvPr/>
        </p:nvGrpSpPr>
        <p:grpSpPr>
          <a:xfrm>
            <a:off x="4910137" y="1149350"/>
            <a:ext cx="4343401" cy="5237163"/>
            <a:chOff x="4910137" y="1149350"/>
            <a:chExt cx="4343401" cy="5237163"/>
          </a:xfrm>
        </p:grpSpPr>
        <p:sp>
          <p:nvSpPr>
            <p:cNvPr id="9274" name="Rectangle 58"/>
            <p:cNvSpPr>
              <a:spLocks noChangeArrowheads="1"/>
            </p:cNvSpPr>
            <p:nvPr/>
          </p:nvSpPr>
          <p:spPr bwMode="auto">
            <a:xfrm>
              <a:off x="4910137" y="1149350"/>
              <a:ext cx="4343401" cy="335280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rIns="0" bIns="0"/>
            <a:lstStyle/>
            <a:p>
              <a:pPr algn="ctr">
                <a:defRPr/>
              </a:pPr>
              <a:r>
                <a:rPr lang="en-US" sz="1100" dirty="0">
                  <a:latin typeface="Arial" pitchFamily="34" charset="0"/>
                </a:rPr>
                <a:t>User Device (Terminal)</a:t>
              </a: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defRPr/>
              </a:pPr>
              <a:endParaRPr lang="en-US" dirty="0">
                <a:latin typeface="Arial" pitchFamily="34" charset="0"/>
              </a:endParaRPr>
            </a:p>
          </p:txBody>
        </p:sp>
        <p:sp>
          <p:nvSpPr>
            <p:cNvPr id="9276" name="Rectangle 60"/>
            <p:cNvSpPr>
              <a:spLocks noChangeArrowheads="1"/>
            </p:cNvSpPr>
            <p:nvPr/>
          </p:nvSpPr>
          <p:spPr bwMode="auto">
            <a:xfrm>
              <a:off x="4986337" y="1377950"/>
              <a:ext cx="4191001" cy="1981200"/>
            </a:xfrm>
            <a:prstGeom prst="rect">
              <a:avLst/>
            </a:prstGeom>
            <a:solidFill>
              <a:srgbClr val="EEECE1"/>
            </a:solidFill>
            <a:ln w="19050">
              <a:solidFill>
                <a:srgbClr val="4A7EBB"/>
              </a:solidFill>
              <a:miter lim="800000"/>
              <a:headEnd/>
              <a:tailEnd/>
            </a:ln>
            <a:effectLst>
              <a:outerShdw dist="25400" dir="5400000" algn="ctr" rotWithShape="0">
                <a:srgbClr val="808080">
                  <a:alpha val="35001"/>
                </a:srgbClr>
              </a:outerShdw>
            </a:effectLst>
          </p:spPr>
          <p:txBody>
            <a:bodyPr lIns="0" rIns="0" bIns="0"/>
            <a:lstStyle/>
            <a:p>
              <a:pPr algn="ctr">
                <a:defRPr/>
              </a:pPr>
              <a:r>
                <a:rPr lang="en-US" sz="1100" dirty="0">
                  <a:latin typeface="Arial" pitchFamily="34" charset="0"/>
                </a:rPr>
                <a:t>Web Runtime Environment</a:t>
              </a: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defRPr/>
              </a:pPr>
              <a:endParaRPr lang="en-US" dirty="0">
                <a:latin typeface="Arial" pitchFamily="34" charset="0"/>
              </a:endParaRPr>
            </a:p>
          </p:txBody>
        </p:sp>
        <p:sp>
          <p:nvSpPr>
            <p:cNvPr id="9277" name="Line 61"/>
            <p:cNvSpPr>
              <a:spLocks noChangeShapeType="1"/>
            </p:cNvSpPr>
            <p:nvPr/>
          </p:nvSpPr>
          <p:spPr bwMode="auto">
            <a:xfrm>
              <a:off x="5627688" y="2292350"/>
              <a:ext cx="3473450" cy="0"/>
            </a:xfrm>
            <a:prstGeom prst="line">
              <a:avLst/>
            </a:prstGeom>
            <a:noFill/>
            <a:ln w="25400" cap="rnd">
              <a:solidFill>
                <a:srgbClr val="4A7EBB"/>
              </a:solidFill>
              <a:prstDash val="sysDot"/>
              <a:round/>
              <a:headEnd/>
              <a:tailEnd/>
            </a:ln>
            <a:effectLst>
              <a:outerShdw dist="25400" dir="5400000" algn="ctr" rotWithShape="0">
                <a:srgbClr val="808080">
                  <a:alpha val="35001"/>
                </a:srgbClr>
              </a:outerShdw>
            </a:effectLst>
          </p:spPr>
          <p:txBody>
            <a:bodyPr tIns="91440" bIns="91440"/>
            <a:lstStyle/>
            <a:p>
              <a:pPr>
                <a:defRPr/>
              </a:pPr>
              <a:endParaRPr lang="en-US"/>
            </a:p>
          </p:txBody>
        </p:sp>
        <p:grpSp>
          <p:nvGrpSpPr>
            <p:cNvPr id="6183" name="Group 63"/>
            <p:cNvGrpSpPr>
              <a:grpSpLocks/>
            </p:cNvGrpSpPr>
            <p:nvPr/>
          </p:nvGrpSpPr>
          <p:grpSpPr bwMode="auto">
            <a:xfrm>
              <a:off x="6610380" y="2368549"/>
              <a:ext cx="2462210" cy="933203"/>
              <a:chOff x="4501" y="6659"/>
              <a:chExt cx="3568" cy="1403"/>
            </a:xfrm>
          </p:grpSpPr>
          <p:sp>
            <p:nvSpPr>
              <p:cNvPr id="9280" name="Rectangle 64"/>
              <p:cNvSpPr>
                <a:spLocks noChangeArrowheads="1"/>
              </p:cNvSpPr>
              <p:nvPr/>
            </p:nvSpPr>
            <p:spPr bwMode="auto">
              <a:xfrm>
                <a:off x="4501" y="6659"/>
                <a:ext cx="1070" cy="573"/>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Other</a:t>
                </a:r>
              </a:p>
              <a:p>
                <a:pPr algn="ctr">
                  <a:defRPr/>
                </a:pPr>
                <a:r>
                  <a:rPr lang="en-US" sz="1100" dirty="0">
                    <a:latin typeface="Arial" pitchFamily="34" charset="0"/>
                  </a:rPr>
                  <a:t>APIs</a:t>
                </a:r>
                <a:endParaRPr lang="en-US" dirty="0">
                  <a:latin typeface="Arial" pitchFamily="34" charset="0"/>
                </a:endParaRPr>
              </a:p>
            </p:txBody>
          </p:sp>
          <p:sp>
            <p:nvSpPr>
              <p:cNvPr id="9282" name="Rectangle 66"/>
              <p:cNvSpPr>
                <a:spLocks noChangeArrowheads="1"/>
              </p:cNvSpPr>
              <p:nvPr/>
            </p:nvSpPr>
            <p:spPr bwMode="auto">
              <a:xfrm>
                <a:off x="6896" y="6659"/>
                <a:ext cx="1171" cy="573"/>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Other</a:t>
                </a:r>
              </a:p>
              <a:p>
                <a:pPr algn="ctr">
                  <a:defRPr/>
                </a:pPr>
                <a:r>
                  <a:rPr lang="en-US" sz="1100" dirty="0">
                    <a:latin typeface="Arial" pitchFamily="34" charset="0"/>
                  </a:rPr>
                  <a:t>APIs</a:t>
                </a:r>
                <a:endParaRPr lang="en-US" dirty="0">
                  <a:latin typeface="Arial" pitchFamily="34" charset="0"/>
                </a:endParaRPr>
              </a:p>
            </p:txBody>
          </p:sp>
          <p:sp>
            <p:nvSpPr>
              <p:cNvPr id="6188" name="Rectangle 67"/>
              <p:cNvSpPr>
                <a:spLocks noChangeArrowheads="1"/>
              </p:cNvSpPr>
              <p:nvPr/>
            </p:nvSpPr>
            <p:spPr bwMode="auto">
              <a:xfrm>
                <a:off x="4501" y="7232"/>
                <a:ext cx="1732" cy="459"/>
              </a:xfrm>
              <a:prstGeom prst="rect">
                <a:avLst/>
              </a:prstGeom>
              <a:solidFill>
                <a:srgbClr val="FFFFFF"/>
              </a:solidFill>
              <a:ln w="19050">
                <a:solidFill>
                  <a:srgbClr val="4A7EBB"/>
                </a:solidFill>
                <a:miter lim="800000"/>
                <a:headEnd/>
                <a:tailEnd/>
              </a:ln>
            </p:spPr>
            <p:txBody>
              <a:bodyPr lIns="0" tIns="0" rIns="0" bIns="0" anchor="ctr"/>
              <a:lstStyle/>
              <a:p>
                <a:pPr algn="ctr"/>
                <a:r>
                  <a:rPr lang="en-US" sz="1100"/>
                  <a:t>Web Browser</a:t>
                </a:r>
                <a:endParaRPr lang="en-US"/>
              </a:p>
            </p:txBody>
          </p:sp>
          <p:sp>
            <p:nvSpPr>
              <p:cNvPr id="6189" name="Rectangle 68"/>
              <p:cNvSpPr>
                <a:spLocks noChangeArrowheads="1"/>
              </p:cNvSpPr>
              <p:nvPr/>
            </p:nvSpPr>
            <p:spPr bwMode="auto">
              <a:xfrm>
                <a:off x="6233" y="7232"/>
                <a:ext cx="1836" cy="459"/>
              </a:xfrm>
              <a:prstGeom prst="rect">
                <a:avLst/>
              </a:prstGeom>
              <a:solidFill>
                <a:srgbClr val="FFFFFF"/>
              </a:solidFill>
              <a:ln w="19050">
                <a:solidFill>
                  <a:srgbClr val="4A7EBB"/>
                </a:solidFill>
                <a:miter lim="800000"/>
                <a:headEnd/>
                <a:tailEnd/>
              </a:ln>
            </p:spPr>
            <p:txBody>
              <a:bodyPr lIns="0" tIns="0" rIns="0" bIns="0" anchor="ctr"/>
              <a:lstStyle/>
              <a:p>
                <a:pPr algn="ctr"/>
                <a:r>
                  <a:rPr lang="en-US" sz="1100"/>
                  <a:t>Widget Runtime</a:t>
                </a:r>
                <a:endParaRPr lang="en-US"/>
              </a:p>
            </p:txBody>
          </p:sp>
          <p:sp>
            <p:nvSpPr>
              <p:cNvPr id="9285" name="Rectangle 69"/>
              <p:cNvSpPr>
                <a:spLocks noChangeArrowheads="1"/>
              </p:cNvSpPr>
              <p:nvPr/>
            </p:nvSpPr>
            <p:spPr bwMode="auto">
              <a:xfrm>
                <a:off x="4501" y="7690"/>
                <a:ext cx="3568" cy="372"/>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Web Layout Engine</a:t>
                </a:r>
                <a:endParaRPr lang="en-US" dirty="0">
                  <a:latin typeface="Arial" pitchFamily="34" charset="0"/>
                </a:endParaRPr>
              </a:p>
            </p:txBody>
          </p:sp>
        </p:grpSp>
        <p:sp>
          <p:nvSpPr>
            <p:cNvPr id="9286" name="AutoShape 70"/>
            <p:cNvSpPr>
              <a:spLocks/>
            </p:cNvSpPr>
            <p:nvPr/>
          </p:nvSpPr>
          <p:spPr bwMode="auto">
            <a:xfrm>
              <a:off x="6108818" y="2425283"/>
              <a:ext cx="249119" cy="857667"/>
            </a:xfrm>
            <a:prstGeom prst="leftBrace">
              <a:avLst>
                <a:gd name="adj1" fmla="val 25000"/>
                <a:gd name="adj2" fmla="val 50000"/>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287" name="Rectangle 71"/>
            <p:cNvSpPr>
              <a:spLocks noChangeArrowheads="1"/>
            </p:cNvSpPr>
            <p:nvPr/>
          </p:nvSpPr>
          <p:spPr bwMode="auto">
            <a:xfrm>
              <a:off x="5500856" y="2705147"/>
              <a:ext cx="607962" cy="349203"/>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dirty="0">
                  <a:latin typeface="Arial" pitchFamily="34" charset="0"/>
                </a:rPr>
                <a:t>User </a:t>
              </a:r>
            </a:p>
            <a:p>
              <a:pPr algn="ctr">
                <a:defRPr/>
              </a:pPr>
              <a:r>
                <a:rPr lang="en-US" sz="1100" dirty="0">
                  <a:latin typeface="Arial" pitchFamily="34" charset="0"/>
                </a:rPr>
                <a:t>Agent</a:t>
              </a:r>
              <a:endParaRPr lang="en-US" dirty="0">
                <a:latin typeface="Arial" pitchFamily="34" charset="0"/>
              </a:endParaRPr>
            </a:p>
          </p:txBody>
        </p:sp>
        <p:sp>
          <p:nvSpPr>
            <p:cNvPr id="9289" name="Rectangle 73"/>
            <p:cNvSpPr>
              <a:spLocks noChangeArrowheads="1"/>
            </p:cNvSpPr>
            <p:nvPr/>
          </p:nvSpPr>
          <p:spPr bwMode="auto">
            <a:xfrm>
              <a:off x="6846888" y="1682750"/>
              <a:ext cx="858837" cy="228600"/>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err="1">
                  <a:latin typeface="Arial" pitchFamily="34" charset="0"/>
                </a:rPr>
                <a:t>Webapp</a:t>
              </a:r>
              <a:endParaRPr lang="en-US" dirty="0">
                <a:latin typeface="Arial" pitchFamily="34" charset="0"/>
              </a:endParaRPr>
            </a:p>
          </p:txBody>
        </p:sp>
        <p:sp>
          <p:nvSpPr>
            <p:cNvPr id="9290" name="Rectangle 74"/>
            <p:cNvSpPr>
              <a:spLocks noChangeArrowheads="1"/>
            </p:cNvSpPr>
            <p:nvPr/>
          </p:nvSpPr>
          <p:spPr bwMode="auto">
            <a:xfrm>
              <a:off x="7974013" y="1682750"/>
              <a:ext cx="858837" cy="228600"/>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a:latin typeface="Arial" pitchFamily="34" charset="0"/>
                </a:rPr>
                <a:t>Webapp</a:t>
              </a:r>
              <a:endParaRPr lang="en-US">
                <a:latin typeface="Arial" pitchFamily="34" charset="0"/>
              </a:endParaRPr>
            </a:p>
          </p:txBody>
        </p:sp>
        <p:sp>
          <p:nvSpPr>
            <p:cNvPr id="9291" name="Rectangle 75"/>
            <p:cNvSpPr>
              <a:spLocks noChangeArrowheads="1"/>
            </p:cNvSpPr>
            <p:nvPr/>
          </p:nvSpPr>
          <p:spPr bwMode="auto">
            <a:xfrm>
              <a:off x="6846888" y="1987550"/>
              <a:ext cx="858837" cy="230188"/>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a:latin typeface="Arial" pitchFamily="34" charset="0"/>
                </a:rPr>
                <a:t>Webapp</a:t>
              </a:r>
              <a:endParaRPr lang="en-US">
                <a:latin typeface="Arial" pitchFamily="34" charset="0"/>
              </a:endParaRPr>
            </a:p>
          </p:txBody>
        </p:sp>
        <p:sp>
          <p:nvSpPr>
            <p:cNvPr id="9292" name="Rectangle 76"/>
            <p:cNvSpPr>
              <a:spLocks noChangeArrowheads="1"/>
            </p:cNvSpPr>
            <p:nvPr/>
          </p:nvSpPr>
          <p:spPr bwMode="auto">
            <a:xfrm>
              <a:off x="7964488" y="1987550"/>
              <a:ext cx="857250" cy="230188"/>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a:latin typeface="Arial" pitchFamily="34" charset="0"/>
                </a:rPr>
                <a:t>Webapp</a:t>
              </a:r>
              <a:endParaRPr lang="en-US">
                <a:latin typeface="Arial" pitchFamily="34" charset="0"/>
              </a:endParaRPr>
            </a:p>
          </p:txBody>
        </p:sp>
        <p:sp>
          <p:nvSpPr>
            <p:cNvPr id="9293" name="AutoShape 77"/>
            <p:cNvSpPr>
              <a:spLocks/>
            </p:cNvSpPr>
            <p:nvPr/>
          </p:nvSpPr>
          <p:spPr bwMode="auto">
            <a:xfrm>
              <a:off x="6289675" y="1673225"/>
              <a:ext cx="222250" cy="542925"/>
            </a:xfrm>
            <a:prstGeom prst="leftBrace">
              <a:avLst>
                <a:gd name="adj1" fmla="val 26795"/>
                <a:gd name="adj2" fmla="val 50000"/>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294" name="Rectangle 78"/>
            <p:cNvSpPr>
              <a:spLocks noChangeArrowheads="1"/>
            </p:cNvSpPr>
            <p:nvPr/>
          </p:nvSpPr>
          <p:spPr bwMode="auto">
            <a:xfrm>
              <a:off x="5443538" y="1862138"/>
              <a:ext cx="866775" cy="238125"/>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dirty="0">
                  <a:latin typeface="Arial" pitchFamily="34" charset="0"/>
                </a:rPr>
                <a:t>Applications</a:t>
              </a:r>
              <a:endParaRPr lang="en-US" dirty="0">
                <a:latin typeface="Arial" pitchFamily="34" charset="0"/>
              </a:endParaRPr>
            </a:p>
          </p:txBody>
        </p:sp>
        <p:sp>
          <p:nvSpPr>
            <p:cNvPr id="9297" name="Line 81"/>
            <p:cNvSpPr>
              <a:spLocks noChangeShapeType="1"/>
            </p:cNvSpPr>
            <p:nvPr/>
          </p:nvSpPr>
          <p:spPr bwMode="auto">
            <a:xfrm flipH="1">
              <a:off x="7805737" y="3282950"/>
              <a:ext cx="1" cy="4572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01" name="Rectangle 85"/>
            <p:cNvSpPr>
              <a:spLocks noChangeArrowheads="1"/>
            </p:cNvSpPr>
            <p:nvPr/>
          </p:nvSpPr>
          <p:spPr bwMode="auto">
            <a:xfrm>
              <a:off x="4913312" y="3775273"/>
              <a:ext cx="869950" cy="533400"/>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dirty="0">
                  <a:latin typeface="Arial" pitchFamily="34" charset="0"/>
                </a:rPr>
                <a:t>Operating System / </a:t>
              </a:r>
            </a:p>
            <a:p>
              <a:pPr algn="ctr">
                <a:defRPr/>
              </a:pPr>
              <a:r>
                <a:rPr lang="en-US" sz="1100" dirty="0">
                  <a:latin typeface="Arial" pitchFamily="34" charset="0"/>
                </a:rPr>
                <a:t>Middleware</a:t>
              </a:r>
              <a:endParaRPr lang="en-US" dirty="0">
                <a:latin typeface="Arial" pitchFamily="34" charset="0"/>
              </a:endParaRPr>
            </a:p>
          </p:txBody>
        </p:sp>
        <p:sp>
          <p:nvSpPr>
            <p:cNvPr id="9302" name="Rectangle 86"/>
            <p:cNvSpPr>
              <a:spLocks noChangeArrowheads="1"/>
            </p:cNvSpPr>
            <p:nvPr/>
          </p:nvSpPr>
          <p:spPr bwMode="auto">
            <a:xfrm>
              <a:off x="5976937" y="3699073"/>
              <a:ext cx="2362200" cy="376238"/>
            </a:xfrm>
            <a:prstGeom prst="rect">
              <a:avLst/>
            </a:prstGeom>
            <a:solidFill>
              <a:schemeClr val="bg1"/>
            </a:solidFill>
            <a:ln w="19050">
              <a:solidFill>
                <a:srgbClr val="4A7EBB"/>
              </a:solidFill>
              <a:miter lim="800000"/>
              <a:headEnd/>
              <a:tailEnd/>
            </a:ln>
            <a:effectLst>
              <a:outerShdw dist="25400" dir="5400000" algn="ctr" rotWithShape="0">
                <a:srgbClr val="808080">
                  <a:alpha val="35001"/>
                </a:srgbClr>
              </a:outerShdw>
            </a:effectLst>
          </p:spPr>
          <p:txBody>
            <a:bodyPr tIns="0" bIns="0" anchor="ctr"/>
            <a:lstStyle/>
            <a:p>
              <a:pPr>
                <a:defRPr/>
              </a:pPr>
              <a:r>
                <a:rPr lang="en-US" sz="1100" dirty="0">
                  <a:latin typeface="Arial" pitchFamily="34" charset="0"/>
                </a:rPr>
                <a:t>Push Client</a:t>
              </a:r>
            </a:p>
          </p:txBody>
        </p:sp>
        <p:sp>
          <p:nvSpPr>
            <p:cNvPr id="9303" name="AutoShape 87"/>
            <p:cNvSpPr>
              <a:spLocks/>
            </p:cNvSpPr>
            <p:nvPr/>
          </p:nvSpPr>
          <p:spPr bwMode="auto">
            <a:xfrm>
              <a:off x="5675312" y="3691136"/>
              <a:ext cx="225425" cy="695325"/>
            </a:xfrm>
            <a:prstGeom prst="leftBrace">
              <a:avLst>
                <a:gd name="adj1" fmla="val 26795"/>
                <a:gd name="adj2" fmla="val 50000"/>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0" name="Line 94"/>
            <p:cNvSpPr>
              <a:spLocks noChangeShapeType="1"/>
            </p:cNvSpPr>
            <p:nvPr/>
          </p:nvSpPr>
          <p:spPr bwMode="auto">
            <a:xfrm flipH="1">
              <a:off x="6778625" y="4273550"/>
              <a:ext cx="0" cy="17526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2" name="Line 96"/>
            <p:cNvSpPr>
              <a:spLocks noChangeShapeType="1"/>
            </p:cNvSpPr>
            <p:nvPr/>
          </p:nvSpPr>
          <p:spPr bwMode="auto">
            <a:xfrm flipH="1">
              <a:off x="9064625" y="4273550"/>
              <a:ext cx="11113" cy="17526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3" name="Rectangle 97"/>
            <p:cNvSpPr>
              <a:spLocks noChangeArrowheads="1"/>
            </p:cNvSpPr>
            <p:nvPr/>
          </p:nvSpPr>
          <p:spPr bwMode="auto">
            <a:xfrm>
              <a:off x="6510337" y="4959350"/>
              <a:ext cx="533400" cy="45720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SMS </a:t>
              </a:r>
              <a:r>
                <a:rPr lang="en-US" sz="1100" dirty="0" smtClean="0">
                  <a:latin typeface="Arial" pitchFamily="34" charset="0"/>
                </a:rPr>
                <a:t>Service</a:t>
              </a:r>
              <a:endParaRPr lang="en-US" sz="1100" dirty="0">
                <a:latin typeface="Arial" pitchFamily="34" charset="0"/>
              </a:endParaRPr>
            </a:p>
          </p:txBody>
        </p:sp>
        <p:sp>
          <p:nvSpPr>
            <p:cNvPr id="9314" name="Line 98"/>
            <p:cNvSpPr>
              <a:spLocks noChangeShapeType="1"/>
            </p:cNvSpPr>
            <p:nvPr/>
          </p:nvSpPr>
          <p:spPr bwMode="auto">
            <a:xfrm>
              <a:off x="7729538" y="4273550"/>
              <a:ext cx="0" cy="1773238"/>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6" name="Rectangle 100"/>
            <p:cNvSpPr>
              <a:spLocks noChangeArrowheads="1"/>
            </p:cNvSpPr>
            <p:nvPr/>
          </p:nvSpPr>
          <p:spPr bwMode="auto">
            <a:xfrm>
              <a:off x="5900737" y="6037263"/>
              <a:ext cx="3352801" cy="34925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Application Server</a:t>
              </a:r>
            </a:p>
          </p:txBody>
        </p:sp>
        <p:sp>
          <p:nvSpPr>
            <p:cNvPr id="9317" name="Line 101"/>
            <p:cNvSpPr>
              <a:spLocks noChangeShapeType="1"/>
            </p:cNvSpPr>
            <p:nvPr/>
          </p:nvSpPr>
          <p:spPr bwMode="auto">
            <a:xfrm>
              <a:off x="7272338" y="4273550"/>
              <a:ext cx="0" cy="8382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9" name="Line 103"/>
            <p:cNvSpPr>
              <a:spLocks noChangeShapeType="1"/>
            </p:cNvSpPr>
            <p:nvPr/>
          </p:nvSpPr>
          <p:spPr bwMode="auto">
            <a:xfrm>
              <a:off x="8150794" y="4273550"/>
              <a:ext cx="0" cy="8382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21" name="Rectangle 105"/>
            <p:cNvSpPr>
              <a:spLocks noChangeArrowheads="1"/>
            </p:cNvSpPr>
            <p:nvPr/>
          </p:nvSpPr>
          <p:spPr bwMode="auto">
            <a:xfrm>
              <a:off x="7767637" y="5491163"/>
              <a:ext cx="723900" cy="458787"/>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dirty="0">
                  <a:latin typeface="Arial" pitchFamily="34" charset="0"/>
                </a:rPr>
                <a:t>OMA Push PAP or PushREST</a:t>
              </a:r>
            </a:p>
            <a:p>
              <a:pP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defRPr/>
              </a:pPr>
              <a:endParaRPr lang="en-US" dirty="0">
                <a:latin typeface="Arial" pitchFamily="34" charset="0"/>
              </a:endParaRPr>
            </a:p>
          </p:txBody>
        </p:sp>
        <p:sp>
          <p:nvSpPr>
            <p:cNvPr id="6171" name="Rectangle 65"/>
            <p:cNvSpPr>
              <a:spLocks noChangeArrowheads="1"/>
            </p:cNvSpPr>
            <p:nvPr/>
          </p:nvSpPr>
          <p:spPr bwMode="auto">
            <a:xfrm>
              <a:off x="7424524" y="3699072"/>
              <a:ext cx="685825" cy="228600"/>
            </a:xfrm>
            <a:prstGeom prst="rect">
              <a:avLst/>
            </a:prstGeom>
            <a:solidFill>
              <a:srgbClr val="FF0000"/>
            </a:solidFill>
            <a:ln w="19050">
              <a:solidFill>
                <a:srgbClr val="4A7EBB"/>
              </a:solidFill>
              <a:miter lim="800000"/>
              <a:headEnd/>
              <a:tailEnd/>
            </a:ln>
          </p:spPr>
          <p:txBody>
            <a:bodyPr lIns="0" tIns="0" rIns="0" bIns="0" anchor="ctr"/>
            <a:lstStyle/>
            <a:p>
              <a:pPr algn="ctr"/>
              <a:r>
                <a:rPr lang="en-US" sz="1100">
                  <a:solidFill>
                    <a:srgbClr val="FFFFFF"/>
                  </a:solidFill>
                </a:rPr>
                <a:t>Push API</a:t>
              </a:r>
              <a:endParaRPr lang="en-US"/>
            </a:p>
          </p:txBody>
        </p:sp>
        <p:sp>
          <p:nvSpPr>
            <p:cNvPr id="6172" name="Rectangle 64"/>
            <p:cNvSpPr>
              <a:spLocks noChangeArrowheads="1"/>
            </p:cNvSpPr>
            <p:nvPr/>
          </p:nvSpPr>
          <p:spPr bwMode="auto">
            <a:xfrm>
              <a:off x="7348321" y="2368826"/>
              <a:ext cx="914433" cy="380724"/>
            </a:xfrm>
            <a:prstGeom prst="rect">
              <a:avLst/>
            </a:prstGeom>
            <a:solidFill>
              <a:srgbClr val="FFFFFF"/>
            </a:solidFill>
            <a:ln w="19050">
              <a:solidFill>
                <a:srgbClr val="4A7EBB"/>
              </a:solidFill>
              <a:miter lim="800000"/>
              <a:headEnd/>
              <a:tailEnd/>
            </a:ln>
          </p:spPr>
          <p:txBody>
            <a:bodyPr lIns="0" tIns="0" rIns="0" bIns="0" anchor="ctr"/>
            <a:lstStyle/>
            <a:p>
              <a:pPr algn="ctr"/>
              <a:r>
                <a:rPr lang="en-US" sz="1100"/>
                <a:t>EventSource API</a:t>
              </a:r>
            </a:p>
          </p:txBody>
        </p:sp>
        <p:sp>
          <p:nvSpPr>
            <p:cNvPr id="6173" name="Rectangle 88"/>
            <p:cNvSpPr>
              <a:spLocks noChangeArrowheads="1"/>
            </p:cNvSpPr>
            <p:nvPr/>
          </p:nvSpPr>
          <p:spPr bwMode="auto">
            <a:xfrm>
              <a:off x="6572536" y="4080073"/>
              <a:ext cx="418005"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SMS stack</a:t>
              </a:r>
              <a:endParaRPr lang="en-US" dirty="0"/>
            </a:p>
          </p:txBody>
        </p:sp>
        <p:sp>
          <p:nvSpPr>
            <p:cNvPr id="6174" name="Rectangle 92"/>
            <p:cNvSpPr>
              <a:spLocks noChangeArrowheads="1"/>
            </p:cNvSpPr>
            <p:nvPr/>
          </p:nvSpPr>
          <p:spPr bwMode="auto">
            <a:xfrm>
              <a:off x="7500721" y="4080073"/>
              <a:ext cx="457416"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WAP2 stack</a:t>
              </a:r>
              <a:endParaRPr lang="en-US" dirty="0"/>
            </a:p>
          </p:txBody>
        </p:sp>
        <p:sp>
          <p:nvSpPr>
            <p:cNvPr id="6175" name="Rectangle 91"/>
            <p:cNvSpPr>
              <a:spLocks noChangeArrowheads="1"/>
            </p:cNvSpPr>
            <p:nvPr/>
          </p:nvSpPr>
          <p:spPr bwMode="auto">
            <a:xfrm>
              <a:off x="7958137" y="4080073"/>
              <a:ext cx="381000"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SIP stack</a:t>
              </a:r>
              <a:endParaRPr lang="en-US" dirty="0"/>
            </a:p>
          </p:txBody>
        </p:sp>
        <p:sp>
          <p:nvSpPr>
            <p:cNvPr id="6176" name="Rectangle 90"/>
            <p:cNvSpPr>
              <a:spLocks noChangeArrowheads="1"/>
            </p:cNvSpPr>
            <p:nvPr/>
          </p:nvSpPr>
          <p:spPr bwMode="auto">
            <a:xfrm>
              <a:off x="7043503" y="4080073"/>
              <a:ext cx="457434"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WAP1 stack</a:t>
              </a:r>
              <a:endParaRPr lang="en-US" dirty="0"/>
            </a:p>
          </p:txBody>
        </p:sp>
        <p:sp>
          <p:nvSpPr>
            <p:cNvPr id="61" name="Line 96"/>
            <p:cNvSpPr>
              <a:spLocks noChangeShapeType="1"/>
            </p:cNvSpPr>
            <p:nvPr/>
          </p:nvSpPr>
          <p:spPr bwMode="auto">
            <a:xfrm flipH="1">
              <a:off x="8567738" y="4273550"/>
              <a:ext cx="0" cy="6858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6178" name="Rectangle 89"/>
            <p:cNvSpPr>
              <a:spLocks noChangeArrowheads="1"/>
            </p:cNvSpPr>
            <p:nvPr/>
          </p:nvSpPr>
          <p:spPr bwMode="auto">
            <a:xfrm>
              <a:off x="8491537" y="4080073"/>
              <a:ext cx="685651"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a:t>HTTP</a:t>
              </a:r>
            </a:p>
            <a:p>
              <a:pPr algn="ctr"/>
              <a:r>
                <a:rPr lang="en-US" sz="1100"/>
                <a:t>stack</a:t>
              </a:r>
              <a:endParaRPr lang="en-US"/>
            </a:p>
          </p:txBody>
        </p:sp>
        <p:sp>
          <p:nvSpPr>
            <p:cNvPr id="62" name="Line 81"/>
            <p:cNvSpPr>
              <a:spLocks noChangeShapeType="1"/>
            </p:cNvSpPr>
            <p:nvPr/>
          </p:nvSpPr>
          <p:spPr bwMode="auto">
            <a:xfrm flipH="1">
              <a:off x="8872537" y="3282950"/>
              <a:ext cx="1" cy="7620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20" name="Rectangle 104"/>
            <p:cNvSpPr>
              <a:spLocks noChangeArrowheads="1"/>
            </p:cNvSpPr>
            <p:nvPr/>
          </p:nvSpPr>
          <p:spPr bwMode="auto">
            <a:xfrm>
              <a:off x="7119937" y="4959350"/>
              <a:ext cx="1639888" cy="45720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tIns="0" bIns="0" anchor="ctr"/>
            <a:lstStyle/>
            <a:p>
              <a:pPr>
                <a:defRPr/>
              </a:pPr>
              <a:r>
                <a:rPr lang="en-US" sz="1100" dirty="0">
                  <a:latin typeface="Arial" pitchFamily="34" charset="0"/>
                </a:rPr>
                <a:t>OMA Push</a:t>
              </a:r>
            </a:p>
            <a:p>
              <a:pPr>
                <a:defRPr/>
              </a:pPr>
              <a:r>
                <a:rPr lang="en-US" sz="1100" dirty="0">
                  <a:latin typeface="Arial" pitchFamily="34" charset="0"/>
                </a:rPr>
                <a:t>Proxy Gateway</a:t>
              </a:r>
            </a:p>
          </p:txBody>
        </p:sp>
        <p:sp>
          <p:nvSpPr>
            <p:cNvPr id="6182" name="Rectangle 65"/>
            <p:cNvSpPr>
              <a:spLocks noChangeArrowheads="1"/>
            </p:cNvSpPr>
            <p:nvPr/>
          </p:nvSpPr>
          <p:spPr bwMode="auto">
            <a:xfrm>
              <a:off x="8338957" y="4959350"/>
              <a:ext cx="420463" cy="381000"/>
            </a:xfrm>
            <a:prstGeom prst="rect">
              <a:avLst/>
            </a:prstGeom>
            <a:solidFill>
              <a:srgbClr val="FF0000"/>
            </a:solidFill>
            <a:ln w="19050">
              <a:solidFill>
                <a:srgbClr val="4A7EBB"/>
              </a:solidFill>
              <a:miter lim="800000"/>
              <a:headEnd/>
              <a:tailEnd/>
            </a:ln>
          </p:spPr>
          <p:txBody>
            <a:bodyPr lIns="0" tIns="0" rIns="0" bIns="0" anchor="ctr"/>
            <a:lstStyle/>
            <a:p>
              <a:pPr algn="ctr"/>
              <a:r>
                <a:rPr lang="en-US" sz="1100">
                  <a:solidFill>
                    <a:srgbClr val="FFFFFF"/>
                  </a:solidFill>
                </a:rPr>
                <a:t>Push API</a:t>
              </a:r>
            </a:p>
          </p:txBody>
        </p:sp>
        <p:sp>
          <p:nvSpPr>
            <p:cNvPr id="47" name="Rectangle 106"/>
            <p:cNvSpPr>
              <a:spLocks noChangeArrowheads="1"/>
            </p:cNvSpPr>
            <p:nvPr/>
          </p:nvSpPr>
          <p:spPr bwMode="auto">
            <a:xfrm>
              <a:off x="7729537" y="3382154"/>
              <a:ext cx="1219200" cy="304800"/>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b="1" dirty="0" smtClean="0">
                  <a:latin typeface="Arial" pitchFamily="34" charset="0"/>
                </a:rPr>
                <a:t>W3C</a:t>
              </a:r>
            </a:p>
            <a:p>
              <a:pPr algn="ctr">
                <a:defRPr/>
              </a:pPr>
              <a:r>
                <a:rPr lang="en-US" sz="1100" b="1" dirty="0" smtClean="0">
                  <a:latin typeface="Arial" pitchFamily="34" charset="0"/>
                </a:rPr>
                <a:t>EventSource</a:t>
              </a:r>
              <a:endParaRPr lang="en-US" sz="1100" b="1" dirty="0">
                <a:latin typeface="Arial" pitchFamily="34" charset="0"/>
              </a:endParaRPr>
            </a:p>
          </p:txBody>
        </p:sp>
        <p:sp>
          <p:nvSpPr>
            <p:cNvPr id="49" name="Line 103"/>
            <p:cNvSpPr>
              <a:spLocks noChangeShapeType="1"/>
            </p:cNvSpPr>
            <p:nvPr/>
          </p:nvSpPr>
          <p:spPr bwMode="auto">
            <a:xfrm flipH="1">
              <a:off x="6176781" y="4273550"/>
              <a:ext cx="1" cy="17526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50" name="Rectangle 91"/>
            <p:cNvSpPr>
              <a:spLocks noChangeArrowheads="1"/>
            </p:cNvSpPr>
            <p:nvPr/>
          </p:nvSpPr>
          <p:spPr bwMode="auto">
            <a:xfrm>
              <a:off x="5976937" y="4080073"/>
              <a:ext cx="381198"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SIP stack</a:t>
              </a:r>
              <a:endParaRPr lang="en-US" dirty="0"/>
            </a:p>
          </p:txBody>
        </p:sp>
        <p:sp>
          <p:nvSpPr>
            <p:cNvPr id="48" name="Rectangle 97"/>
            <p:cNvSpPr>
              <a:spLocks noChangeArrowheads="1"/>
            </p:cNvSpPr>
            <p:nvPr/>
          </p:nvSpPr>
          <p:spPr bwMode="auto">
            <a:xfrm>
              <a:off x="5900737" y="4959350"/>
              <a:ext cx="533400" cy="45720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smtClean="0">
                  <a:latin typeface="Arial" pitchFamily="34" charset="0"/>
                </a:rPr>
                <a:t>SIP Service</a:t>
              </a:r>
              <a:endParaRPr lang="en-US" sz="1100" dirty="0">
                <a:latin typeface="Arial" pitchFamily="34"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fontAlgn="t" hangingPunct="1"/>
            <a:r>
              <a:rPr lang="en-US" dirty="0" smtClean="0">
                <a:ea typeface="ＭＳ Ｐゴシック" pitchFamily="34" charset="-128"/>
              </a:rPr>
              <a:t>Example Push API Usage for OMA </a:t>
            </a:r>
            <a:r>
              <a:rPr lang="en-US" dirty="0" smtClean="0">
                <a:ea typeface="ＭＳ Ｐゴシック" pitchFamily="34" charset="-128"/>
              </a:rPr>
              <a:t>Push</a:t>
            </a:r>
            <a:endParaRPr lang="en-US" dirty="0" smtClean="0">
              <a:ea typeface="ＭＳ Ｐゴシック" pitchFamily="34" charset="-128"/>
            </a:endParaRPr>
          </a:p>
        </p:txBody>
      </p:sp>
      <p:sp>
        <p:nvSpPr>
          <p:cNvPr id="4" name="Content Placeholder 4"/>
          <p:cNvSpPr txBox="1">
            <a:spLocks/>
          </p:cNvSpPr>
          <p:nvPr/>
        </p:nvSpPr>
        <p:spPr bwMode="auto">
          <a:xfrm>
            <a:off x="261938" y="1176338"/>
            <a:ext cx="8763000" cy="5383212"/>
          </a:xfrm>
          <a:prstGeom prst="rect">
            <a:avLst/>
          </a:prstGeom>
          <a:noFill/>
          <a:ln w="12700">
            <a:noFill/>
            <a:miter lim="800000"/>
            <a:headEnd/>
            <a:tailEnd/>
          </a:ln>
        </p:spPr>
        <p:txBody>
          <a:bodyPr lIns="90488" tIns="44450" rIns="90488" bIns="44450"/>
          <a:lstStyle/>
          <a:p>
            <a:pPr algn="ctr" defTabSz="1584325">
              <a:lnSpc>
                <a:spcPct val="100000"/>
              </a:lnSpc>
              <a:buClr>
                <a:schemeClr val="tx1"/>
              </a:buClr>
              <a:buSzPct val="80000"/>
              <a:defRPr/>
            </a:pPr>
            <a:endParaRPr lang="en-US" sz="1400" kern="0" dirty="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try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var</a:t>
            </a: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es</a:t>
            </a:r>
            <a:r>
              <a:rPr lang="en-US" sz="1200" kern="0" dirty="0" smtClean="0">
                <a:solidFill>
                  <a:srgbClr val="000066"/>
                </a:solidFill>
                <a:latin typeface="Consolas" pitchFamily="49" charset="0"/>
                <a:cs typeface="ＭＳ Ｐゴシック" charset="-128"/>
              </a:rPr>
              <a:t> = new EventSource('http://</a:t>
            </a:r>
            <a:r>
              <a:rPr lang="en-US" sz="1200" kern="0" dirty="0" smtClean="0">
                <a:solidFill>
                  <a:srgbClr val="000066"/>
                </a:solidFill>
                <a:latin typeface="Consolas" pitchFamily="49" charset="0"/>
                <a:cs typeface="ＭＳ Ｐゴシック" charset="-128"/>
              </a:rPr>
              <a:t>localhost:4035/?</a:t>
            </a:r>
            <a:r>
              <a:rPr lang="en-US" sz="1200" kern="0" dirty="0" smtClean="0">
                <a:solidFill>
                  <a:srgbClr val="000066"/>
                </a:solidFill>
                <a:latin typeface="Consolas" pitchFamily="49" charset="0"/>
                <a:cs typeface="ＭＳ Ｐゴシック" charset="-128"/>
              </a:rPr>
              <a:t>push-accept-application-id=myapp.com/feed&amp;push-accept-content-type=text/vnd.wap.si');</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 Expect Push API events from OMA Push sources</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es.onmessage</a:t>
            </a:r>
            <a:r>
              <a:rPr lang="en-US" sz="1200" kern="0" dirty="0" smtClean="0">
                <a:solidFill>
                  <a:srgbClr val="000066"/>
                </a:solidFill>
                <a:latin typeface="Consolas" pitchFamily="49" charset="0"/>
                <a:cs typeface="ＭＳ Ｐゴシック" charset="-128"/>
              </a:rPr>
              <a:t> = function (event) {              // Event handler</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Handle the new event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Only accept from </a:t>
            </a:r>
            <a:r>
              <a:rPr lang="en-US" sz="1200" kern="0" dirty="0" smtClean="0">
                <a:solidFill>
                  <a:srgbClr val="000066"/>
                </a:solidFill>
                <a:latin typeface="Consolas" pitchFamily="49" charset="0"/>
                <a:cs typeface="ＭＳ Ｐゴシック" charset="-128"/>
              </a:rPr>
              <a:t>myapp.com</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if (</a:t>
            </a:r>
            <a:r>
              <a:rPr lang="en-US" sz="1200" kern="0" dirty="0" err="1" smtClean="0">
                <a:solidFill>
                  <a:srgbClr val="000066"/>
                </a:solidFill>
                <a:latin typeface="Consolas" pitchFamily="49" charset="0"/>
                <a:cs typeface="ＭＳ Ｐゴシック" charset="-128"/>
              </a:rPr>
              <a:t>event.data.search</a:t>
            </a:r>
            <a:r>
              <a:rPr lang="en-US" sz="1200" kern="0" dirty="0" smtClean="0">
                <a:solidFill>
                  <a:srgbClr val="000066"/>
                </a:solidFill>
                <a:latin typeface="Consolas" pitchFamily="49" charset="0"/>
                <a:cs typeface="ＭＳ Ｐゴシック" charset="-128"/>
              </a:rPr>
              <a:t>(/</a:t>
            </a:r>
            <a:r>
              <a:rPr lang="en-US" sz="1200" kern="0" dirty="0" smtClean="0">
                <a:solidFill>
                  <a:srgbClr val="000066"/>
                </a:solidFill>
                <a:latin typeface="Consolas" pitchFamily="49" charset="0"/>
                <a:cs typeface="ＭＳ Ｐゴシック" charset="-128"/>
              </a:rPr>
              <a:t>X\-</a:t>
            </a:r>
            <a:r>
              <a:rPr lang="en-US" sz="1200" kern="0" dirty="0" err="1" smtClean="0">
                <a:solidFill>
                  <a:srgbClr val="000066"/>
                </a:solidFill>
                <a:latin typeface="Consolas" pitchFamily="49" charset="0"/>
                <a:cs typeface="ＭＳ Ｐゴシック" charset="-128"/>
              </a:rPr>
              <a:t>Wap</a:t>
            </a:r>
            <a:r>
              <a:rPr lang="en-US" sz="1200" kern="0" dirty="0" smtClean="0">
                <a:solidFill>
                  <a:srgbClr val="000066"/>
                </a:solidFill>
                <a:latin typeface="Consolas" pitchFamily="49" charset="0"/>
                <a:cs typeface="ＭＳ Ｐゴシック" charset="-128"/>
              </a:rPr>
              <a:t>\-Initiator\-</a:t>
            </a:r>
            <a:r>
              <a:rPr lang="en-US" sz="1200" kern="0" dirty="0" smtClean="0">
                <a:solidFill>
                  <a:srgbClr val="000066"/>
                </a:solidFill>
                <a:latin typeface="Consolas" pitchFamily="49" charset="0"/>
                <a:cs typeface="ＭＳ Ｐゴシック" charset="-128"/>
              </a:rPr>
              <a:t>URI: myapp.com/</a:t>
            </a:r>
            <a:r>
              <a:rPr lang="en-US" sz="1200" kern="0" dirty="0" err="1" smtClean="0">
                <a:solidFill>
                  <a:srgbClr val="000066"/>
                </a:solidFill>
                <a:latin typeface="Consolas" pitchFamily="49" charset="0"/>
                <a:cs typeface="ＭＳ Ｐゴシック" charset="-128"/>
              </a:rPr>
              <a:t>i</a:t>
            </a:r>
            <a:r>
              <a:rPr lang="en-US" sz="1200" kern="0" dirty="0" smtClean="0">
                <a:solidFill>
                  <a:srgbClr val="000066"/>
                </a:solidFill>
                <a:latin typeface="Consolas" pitchFamily="49" charset="0"/>
                <a:cs typeface="ＭＳ Ｐゴシック" charset="-128"/>
              </a:rPr>
              <a:t>)) { </a:t>
            </a: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 Data follows the first blank line</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var</a:t>
            </a:r>
            <a:r>
              <a:rPr lang="en-US" sz="1200" kern="0" dirty="0" smtClean="0">
                <a:solidFill>
                  <a:srgbClr val="000066"/>
                </a:solidFill>
                <a:latin typeface="Consolas" pitchFamily="49" charset="0"/>
                <a:cs typeface="ＭＳ Ｐゴシック" charset="-128"/>
              </a:rPr>
              <a:t> data = </a:t>
            </a:r>
            <a:r>
              <a:rPr lang="en-US" sz="1200" kern="0" dirty="0" err="1" smtClean="0">
                <a:solidFill>
                  <a:srgbClr val="000066"/>
                </a:solidFill>
                <a:latin typeface="Consolas" pitchFamily="49" charset="0"/>
                <a:cs typeface="ＭＳ Ｐゴシック" charset="-128"/>
              </a:rPr>
              <a:t>event.data.substring</a:t>
            </a:r>
            <a:r>
              <a:rPr lang="en-US" sz="1200" kern="0" dirty="0" smtClean="0">
                <a:solidFill>
                  <a:srgbClr val="000066"/>
                </a:solidFill>
                <a:latin typeface="Consolas" pitchFamily="49" charset="0"/>
                <a:cs typeface="ＭＳ Ｐゴシック" charset="-128"/>
              </a:rPr>
              <a:t>(</a:t>
            </a:r>
            <a:r>
              <a:rPr lang="en-US" sz="1200" kern="0" dirty="0" err="1" smtClean="0">
                <a:solidFill>
                  <a:srgbClr val="000066"/>
                </a:solidFill>
                <a:latin typeface="Consolas" pitchFamily="49" charset="0"/>
                <a:cs typeface="ＭＳ Ｐゴシック" charset="-128"/>
              </a:rPr>
              <a:t>event.data.indexOf</a:t>
            </a:r>
            <a:r>
              <a:rPr lang="en-US" sz="1200" kern="0" dirty="0" smtClean="0">
                <a:solidFill>
                  <a:srgbClr val="000066"/>
                </a:solidFill>
                <a:latin typeface="Consolas" pitchFamily="49" charset="0"/>
                <a:cs typeface="ＭＳ Ｐゴシック" charset="-128"/>
              </a:rPr>
              <a:t>('\n\n')+2);  </a:t>
            </a: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parseSi</a:t>
            </a:r>
            <a:r>
              <a:rPr lang="en-US" sz="1200" kern="0" dirty="0" smtClean="0">
                <a:solidFill>
                  <a:srgbClr val="000066"/>
                </a:solidFill>
                <a:latin typeface="Consolas" pitchFamily="49" charset="0"/>
                <a:cs typeface="ＭＳ Ｐゴシック" charset="-128"/>
              </a:rPr>
              <a:t>(data);                             // Parse the SI content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ediv</a:t>
            </a:r>
            <a:r>
              <a:rPr lang="en-US" sz="1200" kern="0" dirty="0" smtClean="0">
                <a:solidFill>
                  <a:srgbClr val="000066"/>
                </a:solidFill>
                <a:latin typeface="Consolas" pitchFamily="49" charset="0"/>
                <a:cs typeface="ＭＳ Ｐゴシック" charset="-128"/>
              </a:rPr>
              <a:t> = </a:t>
            </a:r>
            <a:r>
              <a:rPr lang="en-US" sz="1200" kern="0" dirty="0" err="1" smtClean="0">
                <a:solidFill>
                  <a:srgbClr val="000066"/>
                </a:solidFill>
                <a:latin typeface="Consolas" pitchFamily="49" charset="0"/>
                <a:cs typeface="ＭＳ Ｐゴシック" charset="-128"/>
              </a:rPr>
              <a:t>document.getElementById</a:t>
            </a:r>
            <a:r>
              <a:rPr lang="en-US" sz="1200" kern="0" dirty="0" smtClean="0">
                <a:solidFill>
                  <a:srgbClr val="000066"/>
                </a:solidFill>
                <a:latin typeface="Consolas" pitchFamily="49" charset="0"/>
                <a:cs typeface="ＭＳ Ｐゴシック" charset="-128"/>
              </a:rPr>
              <a:t>('</a:t>
            </a:r>
            <a:r>
              <a:rPr lang="en-US" sz="1200" kern="0" dirty="0" err="1" smtClean="0">
                <a:solidFill>
                  <a:srgbClr val="000066"/>
                </a:solidFill>
                <a:latin typeface="Consolas" pitchFamily="49" charset="0"/>
                <a:cs typeface="ＭＳ Ｐゴシック" charset="-128"/>
              </a:rPr>
              <a:t>esdata</a:t>
            </a: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 </a:t>
            </a:r>
            <a:r>
              <a:rPr lang="en-US" sz="1200" kern="0" dirty="0" smtClean="0">
                <a:solidFill>
                  <a:srgbClr val="000066"/>
                </a:solidFill>
                <a:latin typeface="Consolas" pitchFamily="49" charset="0"/>
                <a:cs typeface="ＭＳ Ｐゴシック" charset="-128"/>
              </a:rPr>
              <a:t>Get the output element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Output the </a:t>
            </a:r>
            <a:r>
              <a:rPr lang="en-US" sz="1200" kern="0" dirty="0" smtClean="0">
                <a:solidFill>
                  <a:srgbClr val="000066"/>
                </a:solidFill>
                <a:latin typeface="Consolas" pitchFamily="49" charset="0"/>
                <a:cs typeface="ＭＳ Ｐゴシック" charset="-128"/>
              </a:rPr>
              <a:t>content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ediv.innerHTML</a:t>
            </a:r>
            <a:r>
              <a:rPr lang="en-US" sz="1200" kern="0" dirty="0" smtClean="0">
                <a:solidFill>
                  <a:srgbClr val="000066"/>
                </a:solidFill>
                <a:latin typeface="Consolas" pitchFamily="49" charset="0"/>
                <a:cs typeface="ＭＳ Ｐゴシック" charset="-128"/>
              </a:rPr>
              <a:t> = </a:t>
            </a:r>
            <a:r>
              <a:rPr lang="en-US" sz="1200" kern="0" dirty="0" err="1" smtClean="0">
                <a:solidFill>
                  <a:srgbClr val="000066"/>
                </a:solidFill>
                <a:latin typeface="Consolas" pitchFamily="49" charset="0"/>
                <a:cs typeface="ＭＳ Ｐゴシック" charset="-128"/>
              </a:rPr>
              <a:t>pushText</a:t>
            </a:r>
            <a:r>
              <a:rPr lang="en-US" sz="1200" kern="0" dirty="0" smtClean="0">
                <a:solidFill>
                  <a:srgbClr val="000066"/>
                </a:solidFill>
                <a:latin typeface="Consolas" pitchFamily="49" charset="0"/>
                <a:cs typeface="ＭＳ Ｐゴシック" charset="-128"/>
              </a:rPr>
              <a:t> + "&lt;</a:t>
            </a:r>
            <a:r>
              <a:rPr lang="en-US" sz="1200" kern="0" dirty="0" err="1" smtClean="0">
                <a:solidFill>
                  <a:srgbClr val="000066"/>
                </a:solidFill>
                <a:latin typeface="Consolas" pitchFamily="49" charset="0"/>
                <a:cs typeface="ＭＳ Ｐゴシック" charset="-128"/>
              </a:rPr>
              <a:t>br</a:t>
            </a:r>
            <a:r>
              <a:rPr lang="en-US" sz="1200" kern="0" dirty="0" smtClean="0">
                <a:solidFill>
                  <a:srgbClr val="000066"/>
                </a:solidFill>
                <a:latin typeface="Consolas" pitchFamily="49" charset="0"/>
                <a:cs typeface="ＭＳ Ｐゴシック" charset="-128"/>
              </a:rPr>
              <a:t>/&gt;&lt;a </a:t>
            </a:r>
            <a:r>
              <a:rPr lang="en-US" sz="1200" kern="0" dirty="0" err="1" smtClean="0">
                <a:solidFill>
                  <a:srgbClr val="000066"/>
                </a:solidFill>
                <a:latin typeface="Consolas" pitchFamily="49" charset="0"/>
                <a:cs typeface="ＭＳ Ｐゴシック" charset="-128"/>
              </a:rPr>
              <a:t>href</a:t>
            </a:r>
            <a:r>
              <a:rPr lang="en-US" sz="1200" kern="0" dirty="0" smtClean="0">
                <a:solidFill>
                  <a:srgbClr val="000066"/>
                </a:solidFill>
                <a:latin typeface="Consolas" pitchFamily="49" charset="0"/>
                <a:cs typeface="ＭＳ Ｐゴシック" charset="-128"/>
              </a:rPr>
              <a:t>='" + </a:t>
            </a:r>
            <a:r>
              <a:rPr lang="en-US" sz="1200" kern="0" dirty="0" err="1" smtClean="0">
                <a:solidFill>
                  <a:srgbClr val="000066"/>
                </a:solidFill>
                <a:latin typeface="Consolas" pitchFamily="49" charset="0"/>
                <a:cs typeface="ＭＳ Ｐゴシック" charset="-128"/>
              </a:rPr>
              <a:t>pushUrl</a:t>
            </a:r>
            <a:r>
              <a:rPr lang="en-US" sz="1200" kern="0" dirty="0" smtClean="0">
                <a:solidFill>
                  <a:srgbClr val="000066"/>
                </a:solidFill>
                <a:latin typeface="Consolas" pitchFamily="49" charset="0"/>
                <a:cs typeface="ＭＳ Ｐゴシック" charset="-128"/>
              </a:rPr>
              <a:t> + "'&gt;Click Here!&lt;/a</a:t>
            </a:r>
            <a:r>
              <a:rPr lang="en-US" sz="1200" kern="0" dirty="0" smtClean="0">
                <a:solidFill>
                  <a:srgbClr val="000066"/>
                </a:solidFill>
                <a:latin typeface="Consolas" pitchFamily="49" charset="0"/>
                <a:cs typeface="ＭＳ Ｐゴシック" charset="-128"/>
              </a:rPr>
              <a:t>&gt;";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a:t>
            </a: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catch(e)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 Handle EventSource setup exception</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a:t>
            </a:r>
          </a:p>
          <a:p>
            <a:pPr defTabSz="1584325">
              <a:lnSpc>
                <a:spcPct val="100000"/>
              </a:lnSpc>
              <a:buClr>
                <a:schemeClr val="tx1"/>
              </a:buClr>
              <a:buSzPct val="80000"/>
              <a:defRPr/>
            </a:pPr>
            <a:endParaRPr lang="en-US" sz="1200" kern="0" dirty="0">
              <a:solidFill>
                <a:srgbClr val="000066"/>
              </a:solidFill>
              <a:latin typeface="Consolas" pitchFamily="49" charset="0"/>
              <a:cs typeface="ＭＳ Ｐゴシック"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Switching from EventSource to OMA Push </a:t>
            </a:r>
            <a:r>
              <a:rPr lang="en-US" sz="2000" smtClean="0"/>
              <a:t>(1 of 2)</a:t>
            </a:r>
            <a:endParaRPr lang="en-US" smtClean="0"/>
          </a:p>
        </p:txBody>
      </p:sp>
      <p:pic>
        <p:nvPicPr>
          <p:cNvPr id="8195" name="Picture 2" descr="cdraw (2)"/>
          <p:cNvPicPr>
            <a:picLocks noChangeAspect="1" noChangeArrowheads="1"/>
          </p:cNvPicPr>
          <p:nvPr/>
        </p:nvPicPr>
        <p:blipFill>
          <a:blip r:embed="rId2" cstate="print"/>
          <a:srcRect b="45565"/>
          <a:stretch>
            <a:fillRect/>
          </a:stretch>
        </p:blipFill>
        <p:spPr bwMode="auto">
          <a:xfrm>
            <a:off x="362140" y="1236479"/>
            <a:ext cx="8662797" cy="49420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Switching from EventSource to OMA Push </a:t>
            </a:r>
            <a:r>
              <a:rPr lang="en-US" sz="2000" dirty="0" smtClean="0"/>
              <a:t>(2 </a:t>
            </a:r>
            <a:r>
              <a:rPr lang="en-US" sz="2000" dirty="0" smtClean="0"/>
              <a:t>of 2)</a:t>
            </a:r>
            <a:endParaRPr lang="en-US" dirty="0" smtClean="0"/>
          </a:p>
        </p:txBody>
      </p:sp>
      <p:pic>
        <p:nvPicPr>
          <p:cNvPr id="8195" name="Picture 2" descr="cdraw (2)"/>
          <p:cNvPicPr>
            <a:picLocks noChangeAspect="1" noChangeArrowheads="1"/>
          </p:cNvPicPr>
          <p:nvPr/>
        </p:nvPicPr>
        <p:blipFill>
          <a:blip r:embed="rId2" cstate="print"/>
          <a:srcRect t="53421"/>
          <a:stretch>
            <a:fillRect/>
          </a:stretch>
        </p:blipFill>
        <p:spPr bwMode="auto">
          <a:xfrm>
            <a:off x="362140" y="1797340"/>
            <a:ext cx="8662797" cy="4228810"/>
          </a:xfrm>
          <a:prstGeom prst="rect">
            <a:avLst/>
          </a:prstGeom>
          <a:noFill/>
          <a:ln w="9525">
            <a:noFill/>
            <a:miter lim="800000"/>
            <a:headEnd/>
            <a:tailEnd/>
          </a:ln>
        </p:spPr>
      </p:pic>
      <p:pic>
        <p:nvPicPr>
          <p:cNvPr id="19458" name="Picture 2"/>
          <p:cNvPicPr>
            <a:picLocks noChangeAspect="1" noChangeArrowheads="1"/>
          </p:cNvPicPr>
          <p:nvPr/>
        </p:nvPicPr>
        <p:blipFill>
          <a:blip r:embed="rId3" cstate="print"/>
          <a:srcRect/>
          <a:stretch>
            <a:fillRect/>
          </a:stretch>
        </p:blipFill>
        <p:spPr bwMode="auto">
          <a:xfrm>
            <a:off x="357187" y="1233016"/>
            <a:ext cx="8667750" cy="602134"/>
          </a:xfrm>
          <a:prstGeom prst="rect">
            <a:avLst/>
          </a:prstGeom>
          <a:noFill/>
          <a:ln w="9525">
            <a:noFill/>
            <a:miter lim="800000"/>
            <a:headEnd/>
            <a:tailEnd/>
          </a:ln>
          <a:effectLst/>
        </p:spPr>
      </p:pic>
      <p:sp>
        <p:nvSpPr>
          <p:cNvPr id="5" name="Rounded Rectangular Callout 4"/>
          <p:cNvSpPr/>
          <p:nvPr/>
        </p:nvSpPr>
        <p:spPr bwMode="auto">
          <a:xfrm>
            <a:off x="6129337" y="2978150"/>
            <a:ext cx="2133600" cy="762000"/>
          </a:xfrm>
          <a:prstGeom prst="wedgeRoundRectCallout">
            <a:avLst>
              <a:gd name="adj1" fmla="val -81841"/>
              <a:gd name="adj2" fmla="val -43207"/>
              <a:gd name="adj3" fmla="val 16667"/>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Use of W3C</a:t>
            </a:r>
            <a:r>
              <a:rPr kumimoji="0" lang="en-US" sz="1600" b="0" i="0" u="none" strike="noStrike" cap="none" normalizeH="0" dirty="0" smtClean="0">
                <a:ln>
                  <a:noFill/>
                </a:ln>
                <a:solidFill>
                  <a:schemeClr val="tx1"/>
                </a:solidFill>
                <a:effectLst/>
                <a:latin typeface="Arial" charset="0"/>
              </a:rPr>
              <a:t> Cross-Origin Resource </a:t>
            </a:r>
            <a:r>
              <a:rPr lang="en-US" sz="1600" dirty="0" smtClean="0"/>
              <a:t>S</a:t>
            </a:r>
            <a:r>
              <a:rPr kumimoji="0" lang="en-US" sz="1600" b="0" i="0" u="none" strike="noStrike" cap="none" normalizeH="0" dirty="0" smtClean="0">
                <a:ln>
                  <a:noFill/>
                </a:ln>
                <a:solidFill>
                  <a:schemeClr val="tx1"/>
                </a:solidFill>
                <a:effectLst/>
                <a:latin typeface="Arial" charset="0"/>
              </a:rPr>
              <a:t>haring (CORS)</a:t>
            </a:r>
            <a:endParaRPr kumimoji="0" lang="en-US" sz="1600" b="0" i="0" u="none" strike="noStrike" cap="none" normalizeH="0" baseline="0" dirty="0" smtClean="0">
              <a:ln>
                <a:noFill/>
              </a:ln>
              <a:solidFill>
                <a:schemeClr val="tx1"/>
              </a:solidFill>
              <a:effectLst/>
              <a:latin typeface="Arial" charset="0"/>
            </a:endParaRPr>
          </a:p>
        </p:txBody>
      </p:sp>
      <p:sp>
        <p:nvSpPr>
          <p:cNvPr id="6" name="Rounded Rectangular Callout 5"/>
          <p:cNvSpPr/>
          <p:nvPr/>
        </p:nvSpPr>
        <p:spPr bwMode="auto">
          <a:xfrm>
            <a:off x="3690937" y="1682750"/>
            <a:ext cx="1938338" cy="762000"/>
          </a:xfrm>
          <a:prstGeom prst="wedgeRoundRectCallout">
            <a:avLst>
              <a:gd name="adj1" fmla="val 66524"/>
              <a:gd name="adj2" fmla="val 28480"/>
              <a:gd name="adj3" fmla="val 16667"/>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Arial" charset="0"/>
              </a:rPr>
              <a:t>Webapp</a:t>
            </a:r>
            <a:r>
              <a:rPr kumimoji="0" lang="en-US" sz="1600" b="0" i="0" u="none" strike="noStrike" cap="none" normalizeH="0" dirty="0" smtClean="0">
                <a:ln>
                  <a:noFill/>
                </a:ln>
                <a:solidFill>
                  <a:schemeClr val="tx1"/>
                </a:solidFill>
                <a:effectLst/>
                <a:latin typeface="Arial" charset="0"/>
              </a:rPr>
              <a:t> selection of event filtering parameters</a:t>
            </a:r>
            <a:endParaRPr kumimoji="0" lang="en-US" sz="16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Next?</a:t>
            </a:r>
            <a:endParaRPr lang="en-US" dirty="0"/>
          </a:p>
        </p:txBody>
      </p:sp>
      <p:sp>
        <p:nvSpPr>
          <p:cNvPr id="3" name="Content Placeholder 2"/>
          <p:cNvSpPr>
            <a:spLocks noGrp="1"/>
          </p:cNvSpPr>
          <p:nvPr>
            <p:ph idx="1"/>
          </p:nvPr>
        </p:nvSpPr>
        <p:spPr/>
        <p:txBody>
          <a:bodyPr/>
          <a:lstStyle/>
          <a:p>
            <a:r>
              <a:rPr lang="en-US" dirty="0" smtClean="0"/>
              <a:t>Consistency review (WISPR schedule update pending approval)</a:t>
            </a:r>
          </a:p>
          <a:p>
            <a:r>
              <a:rPr lang="en-US" dirty="0" smtClean="0"/>
              <a:t>Prototype implementation and deployment</a:t>
            </a:r>
          </a:p>
          <a:p>
            <a:r>
              <a:rPr lang="en-US" dirty="0" smtClean="0"/>
              <a:t>Forward-thinking on OMA Push 2.4</a:t>
            </a:r>
          </a:p>
          <a:p>
            <a:pPr lvl="1"/>
            <a:r>
              <a:rPr lang="en-US" dirty="0" smtClean="0"/>
              <a:t>Seamless bearer switching</a:t>
            </a:r>
          </a:p>
          <a:p>
            <a:pPr lvl="1"/>
            <a:r>
              <a:rPr lang="en-US" dirty="0" smtClean="0"/>
              <a:t>EventSource and </a:t>
            </a:r>
            <a:r>
              <a:rPr lang="en-US" dirty="0" err="1" smtClean="0"/>
              <a:t>Websockets</a:t>
            </a:r>
            <a:r>
              <a:rPr lang="en-US" dirty="0" smtClean="0"/>
              <a:t> </a:t>
            </a:r>
            <a:r>
              <a:rPr lang="en-US" dirty="0" smtClean="0"/>
              <a:t>as new Push-OTA bearers</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10109</TotalTime>
  <Pages>15</Pages>
  <Words>923</Words>
  <Application>Microsoft Office PowerPoint</Application>
  <PresentationFormat>Custom</PresentationFormat>
  <Paragraphs>135</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OMA Template</vt:lpstr>
      <vt:lpstr>OMA-CD-WRAPI-2012-0002  WRAPI 1.0 Push API Update  </vt:lpstr>
      <vt:lpstr>WRAPI 1.0 Update</vt:lpstr>
      <vt:lpstr>Basis of the current proposal</vt:lpstr>
      <vt:lpstr>Basis of the current proposal</vt:lpstr>
      <vt:lpstr>Push API Overview</vt:lpstr>
      <vt:lpstr>Example Push API Usage for OMA Push</vt:lpstr>
      <vt:lpstr>Switching from EventSource to OMA Push (1 of 2)</vt:lpstr>
      <vt:lpstr>Switching from EventSource to OMA Push (2 of 2)</vt:lpstr>
      <vt:lpstr>What’s Next?</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CDT User</cp:lastModifiedBy>
  <cp:revision>544</cp:revision>
  <cp:lastPrinted>1999-04-27T06:51:51Z</cp:lastPrinted>
  <dcterms:created xsi:type="dcterms:W3CDTF">2002-03-19T14:05:12Z</dcterms:created>
  <dcterms:modified xsi:type="dcterms:W3CDTF">2012-01-16T00:49:31Z</dcterms:modified>
</cp:coreProperties>
</file>