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24" r:id="rId2"/>
    <p:sldId id="322" r:id="rId3"/>
    <p:sldId id="321" r:id="rId4"/>
    <p:sldId id="327" r:id="rId5"/>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autoAdjust="0"/>
    <p:restoredTop sz="94660"/>
  </p:normalViewPr>
  <p:slideViewPr>
    <p:cSldViewPr>
      <p:cViewPr>
        <p:scale>
          <a:sx n="78" d="100"/>
          <a:sy n="78" d="100"/>
        </p:scale>
        <p:origin x="-1470" y="-156"/>
      </p:cViewPr>
      <p:guideLst>
        <p:guide orient="horz" pos="2212"/>
        <p:guide pos="294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bs3131\Local%20Settings\Temp\OMA-WISPR_Chart-WRAPI_1_0-2012011601012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9.4182825484764546E-2"/>
          <c:y val="1.2323943661971828E-2"/>
          <c:w val="0.9012003693444135"/>
          <c:h val="0.908450704225351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40917</c:v>
                </c:pt>
                <c:pt idx="1">
                  <c:v>40825</c:v>
                </c:pt>
                <c:pt idx="3">
                  <c:v>40583</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3">
                  <c:v>40624</c:v>
                </c:pt>
              </c:numCache>
            </c:numRef>
          </c:val>
        </c:ser>
        <c:dLbls>
          <c:showSerName val="1"/>
        </c:dLbls>
        <c:axId val="134755456"/>
        <c:axId val="134757760"/>
      </c:barChart>
      <c:scatterChart>
        <c:scatterStyle val="lineMarker"/>
        <c:ser>
          <c:idx val="3"/>
          <c:order val="4"/>
          <c:tx>
            <c:strRef>
              <c:f>Data!$G$1</c:f>
              <c:strCache>
                <c:ptCount val="1"/>
                <c:pt idx="0">
                  <c:v>2012-01-15</c:v>
                </c:pt>
              </c:strCache>
            </c:strRef>
          </c:tx>
          <c:spPr>
            <a:ln w="22225">
              <a:solidFill>
                <a:srgbClr val="FF0000"/>
              </a:solidFill>
            </a:ln>
          </c:spPr>
          <c:marker>
            <c:symbol val="none"/>
          </c:marker>
          <c:dLbls>
            <c:delete val="1"/>
          </c:dLbls>
          <c:xVal>
            <c:numRef>
              <c:f>Data!$G$2:$G$3</c:f>
              <c:numCache>
                <c:formatCode>yyyy\-mm\-dd\ hh:mm</c:formatCode>
                <c:ptCount val="2"/>
                <c:pt idx="0">
                  <c:v>40923.709751967595</c:v>
                </c:pt>
                <c:pt idx="1">
                  <c:v>40923.709751967595</c:v>
                </c:pt>
              </c:numCache>
            </c:numRef>
          </c:xVal>
          <c:yVal>
            <c:numRef>
              <c:f>Data!$H$2:$H$3</c:f>
              <c:numCache>
                <c:formatCode>General</c:formatCode>
                <c:ptCount val="2"/>
                <c:pt idx="0">
                  <c:v>0</c:v>
                </c:pt>
                <c:pt idx="1">
                  <c:v>1</c:v>
                </c:pt>
              </c:numCache>
            </c:numRef>
          </c:yVal>
        </c:ser>
        <c:dLbls>
          <c:showSerName val="1"/>
        </c:dLbls>
        <c:axId val="134767744"/>
        <c:axId val="138359552"/>
      </c:scatterChart>
      <c:catAx>
        <c:axId val="134755456"/>
        <c:scaling>
          <c:orientation val="minMax"/>
        </c:scaling>
        <c:axPos val="l"/>
        <c:numFmt formatCode="m/d/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34757760"/>
        <c:crossesAt val="40544"/>
        <c:auto val="1"/>
        <c:lblAlgn val="ctr"/>
        <c:lblOffset val="100"/>
        <c:tickLblSkip val="1"/>
        <c:tickMarkSkip val="1"/>
      </c:catAx>
      <c:valAx>
        <c:axId val="134757760"/>
        <c:scaling>
          <c:orientation val="minMax"/>
          <c:max val="41274"/>
          <c:min val="40544"/>
        </c:scaling>
        <c:delete val="1"/>
        <c:axPos val="b"/>
        <c:numFmt formatCode="yyyy\-mm\-dd;@" sourceLinked="1"/>
        <c:tickLblPos val="none"/>
        <c:crossAx val="134755456"/>
        <c:crosses val="autoZero"/>
        <c:crossBetween val="between"/>
      </c:valAx>
      <c:valAx>
        <c:axId val="134767744"/>
        <c:scaling>
          <c:orientation val="minMax"/>
        </c:scaling>
        <c:delete val="1"/>
        <c:axPos val="b"/>
        <c:numFmt formatCode="yyyy\-mm\-dd\ hh:mm" sourceLinked="1"/>
        <c:tickLblPos val="none"/>
        <c:crossAx val="138359552"/>
        <c:crosses val="autoZero"/>
        <c:crossBetween val="midCat"/>
      </c:valAx>
      <c:valAx>
        <c:axId val="138359552"/>
        <c:scaling>
          <c:orientation val="minMax"/>
          <c:max val="1"/>
          <c:min val="0"/>
        </c:scaling>
        <c:delete val="1"/>
        <c:axPos val="r"/>
        <c:numFmt formatCode="General" sourceLinked="1"/>
        <c:tickLblPos val="none"/>
        <c:crossAx val="134767744"/>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195"/>
          <c:y val="0.93133876751321576"/>
          <c:w val="0.48725002270890999"/>
          <c:h val="3.697183098591552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ko-KR" noProof="0" smtClean="0"/>
              <a:t>Body Text</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w="9525"/>
        </p:spPr>
        <p:txBody>
          <a:bodyPr lIns="88382" tIns="43415" rIns="88382" bIns="43415"/>
          <a:lstStyle/>
          <a:p>
            <a:endParaRPr lang="en-GB" altLang="zh-CN" smtClean="0">
              <a:cs typeface="宋体"/>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
          <p:cNvSpPr>
            <a:spLocks noGrp="1" noRot="1" noChangeAspect="1" noChangeArrowheads="1" noTextEdit="1"/>
          </p:cNvSpPr>
          <p:nvPr>
            <p:ph type="sldImg"/>
          </p:nvPr>
        </p:nvSpPr>
        <p:spPr>
          <a:solidFill>
            <a:srgbClr val="FFFFFF"/>
          </a:solidFill>
          <a:ln/>
        </p:spPr>
      </p:sp>
      <p:sp>
        <p:nvSpPr>
          <p:cNvPr id="22531" name="Rectangle 2"/>
          <p:cNvSpPr>
            <a:spLocks noGrp="1" noChangeArrowheads="1"/>
          </p:cNvSpPr>
          <p:nvPr>
            <p:ph type="body" idx="1"/>
          </p:nvPr>
        </p:nvSpPr>
        <p:spPr>
          <a:noFill/>
          <a:ln w="9525"/>
        </p:spPr>
        <p:txBody>
          <a:bodyPr wrap="none" anchor="ctr"/>
          <a:lstStyle/>
          <a:p>
            <a:endParaRPr lang="ko-KR" altLang="ko-KR" smtClean="0">
              <a:latin typeface="Times New Roman" pitchFamily="18" charset="0"/>
              <a:cs typeface="맑은 고딕"/>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ltLang="zh-CN">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
        <p:nvSpPr>
          <p:cNvPr id="186385" name="Rectangle 17"/>
          <p:cNvSpPr>
            <a:spLocks noChangeArrowheads="1"/>
          </p:cNvSpPr>
          <p:nvPr/>
        </p:nvSpPr>
        <p:spPr bwMode="auto">
          <a:xfrm>
            <a:off x="0" y="6629400"/>
            <a:ext cx="4800600" cy="352917"/>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a:t>
            </a:r>
            <a:r>
              <a:rPr lang="en-GB" altLang="ko-KR" sz="1000" b="1" dirty="0" smtClean="0">
                <a:ea typeface="굴림" charset="-127"/>
                <a:cs typeface="Times New Roman" pitchFamily="18" charset="0"/>
              </a:rPr>
              <a:t>12</a:t>
            </a:r>
            <a:r>
              <a:rPr lang="en-GB" altLang="zh-CN" sz="1000" b="1" dirty="0" smtClean="0">
                <a:ea typeface="宋体" charset="-122"/>
                <a:cs typeface="Times New Roman" pitchFamily="18" charset="0"/>
              </a:rPr>
              <a:t> </a:t>
            </a:r>
            <a:r>
              <a:rPr lang="en-GB" altLang="zh-CN" sz="1000" b="1" dirty="0">
                <a:ea typeface="宋体" charset="-122"/>
                <a:cs typeface="Times New Roman" pitchFamily="18" charset="0"/>
              </a:rPr>
              <a:t>Open Mobile Alliance Ltd.  All Rights Reserved.</a:t>
            </a:r>
            <a:endParaRPr lang="en-US" altLang="ko-KR" sz="1000" b="1" dirty="0">
              <a:ea typeface="굴림" charset="-127"/>
            </a:endParaRPr>
          </a:p>
          <a:p>
            <a:pPr defTabSz="403225" eaLnBrk="0" hangingPunct="0">
              <a:lnSpc>
                <a:spcPct val="90000"/>
              </a:lnSpc>
              <a:tabLst>
                <a:tab pos="5372100" algn="ctr"/>
                <a:tab pos="9182100" algn="r"/>
              </a:tabLst>
              <a:defRPr/>
            </a:pPr>
            <a:r>
              <a:rPr lang="en-US" altLang="ko-KR" sz="900" b="1" dirty="0">
                <a:latin typeface="Arial Narrow" pitchFamily="34" charset="0"/>
                <a:ea typeface="굴림" charset="-127"/>
              </a:rPr>
              <a:t>Used with the permission of the Open Mobile Alliance Ltd. under the terms as stated in this document.</a:t>
            </a:r>
            <a:endParaRPr lang="en-US" altLang="ko-KR" sz="900" b="1" dirty="0">
              <a:solidFill>
                <a:srgbClr val="999999"/>
              </a:solidFill>
              <a:latin typeface="Arial Narrow" pitchFamily="34" charset="0"/>
              <a:ea typeface="굴림" charset="-127"/>
            </a:endParaRPr>
          </a:p>
        </p:txBody>
      </p:sp>
      <p:sp>
        <p:nvSpPr>
          <p:cNvPr id="186386" name="Rectangle 18"/>
          <p:cNvSpPr>
            <a:spLocks noChangeArrowheads="1"/>
          </p:cNvSpPr>
          <p:nvPr/>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ko-KR" sz="1800" b="1" dirty="0" smtClean="0">
                <a:latin typeface="Arial Narrow" pitchFamily="34" charset="0"/>
                <a:ea typeface="굴림"/>
                <a:cs typeface="굴림"/>
              </a:rPr>
              <a:t>OMA-CD-WRAPI-2012-0003</a:t>
            </a:r>
            <a:endParaRPr lang="en-US" altLang="ko-KR" sz="1800" b="1" dirty="0">
              <a:latin typeface="Arial Narrow" pitchFamily="34" charset="0"/>
              <a:ea typeface="굴림"/>
              <a:cs typeface="굴림"/>
            </a:endParaRPr>
          </a:p>
        </p:txBody>
      </p:sp>
      <p:sp>
        <p:nvSpPr>
          <p:cNvPr id="186387" name="Rectangle 19"/>
          <p:cNvSpPr>
            <a:spLocks noChangeArrowheads="1"/>
          </p:cNvSpPr>
          <p:nvPr/>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dirty="0">
                <a:latin typeface="Arial Narrow" pitchFamily="34" charset="0"/>
                <a:ea typeface="굴림" charset="-127"/>
              </a:rPr>
              <a:t>Slide </a:t>
            </a:r>
            <a:fld id="{8E72853B-20D2-42AE-B7C1-5124AE1BCA81}" type="slidenum">
              <a:rPr lang="en-US" altLang="ko-KR" sz="1800" b="1">
                <a:latin typeface="Arial Narrow" pitchFamily="34" charset="0"/>
                <a:ea typeface="굴림" charset="-127"/>
              </a:rPr>
              <a:pPr algn="r" defTabSz="403225" eaLnBrk="0" hangingPunct="0">
                <a:lnSpc>
                  <a:spcPct val="90000"/>
                </a:lnSpc>
                <a:tabLst>
                  <a:tab pos="5372100" algn="ctr"/>
                  <a:tab pos="9182100" algn="r"/>
                </a:tabLst>
                <a:defRPr/>
              </a:pPr>
              <a:t>‹#›</a:t>
            </a:fld>
            <a:r>
              <a:rPr lang="en-US" altLang="ko-KR" sz="1800" b="1" dirty="0">
                <a:latin typeface="Arial Narrow" pitchFamily="34" charset="0"/>
                <a:ea typeface="굴림" charset="-127"/>
              </a:rPr>
              <a:t/>
            </a:r>
            <a:br>
              <a:rPr lang="en-US" altLang="ko-KR" sz="1800" b="1" dirty="0">
                <a:latin typeface="Arial Narrow" pitchFamily="34" charset="0"/>
                <a:ea typeface="굴림" charset="-127"/>
              </a:rPr>
            </a:br>
            <a:r>
              <a:rPr lang="en-US" altLang="ko-KR" sz="500" dirty="0">
                <a:solidFill>
                  <a:srgbClr val="999999"/>
                </a:solidFill>
                <a:ea typeface="굴림" charset="-127"/>
              </a:rPr>
              <a:t>[</a:t>
            </a:r>
            <a:r>
              <a:rPr lang="en-US" altLang="ko-KR" sz="500" dirty="0" smtClean="0">
                <a:solidFill>
                  <a:srgbClr val="999999"/>
                </a:solidFill>
                <a:ea typeface="굴림" charset="-127"/>
              </a:rPr>
              <a:t>OMA-Template-SlideDeck-20120101-I</a:t>
            </a:r>
            <a:r>
              <a:rPr lang="en-US" altLang="ko-KR" sz="500" dirty="0">
                <a:solidFill>
                  <a:srgbClr val="999999"/>
                </a:solidFill>
                <a:ea typeface="굴림" charset="-127"/>
              </a:rPr>
              <a:t>]</a:t>
            </a:r>
            <a:endParaRPr lang="en-US" altLang="ko-KR" sz="1800" b="1" dirty="0">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david.k.smith@att.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ko-KR" altLang="en-US" b="1" dirty="0">
                <a:latin typeface="Tahoma" pitchFamily="34" charset="0"/>
                <a:ea typeface="굴림"/>
                <a:cs typeface="굴림"/>
              </a:rPr>
              <a:t>	</a:t>
            </a:r>
            <a:r>
              <a:rPr lang="en-US" altLang="ko-KR" b="1" dirty="0">
                <a:latin typeface="Tahoma" pitchFamily="34" charset="0"/>
                <a:ea typeface="굴림"/>
                <a:cs typeface="굴림"/>
              </a:rPr>
              <a:t>Submitted To:	</a:t>
            </a:r>
            <a:r>
              <a:rPr lang="en-US" altLang="ko-KR" b="1" dirty="0" smtClean="0">
                <a:latin typeface="Tahoma" pitchFamily="34" charset="0"/>
                <a:ea typeface="굴림"/>
                <a:cs typeface="굴림"/>
              </a:rPr>
              <a:t>CD</a:t>
            </a:r>
            <a:endParaRPr lang="en-US" altLang="ko-KR" b="1" dirty="0">
              <a:latin typeface="Tahoma" pitchFamily="34" charset="0"/>
              <a:ea typeface="굴림"/>
              <a:cs typeface="굴림"/>
            </a:endParaRP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a:cs typeface="굴림"/>
              </a:rPr>
              <a:t>	Date:	</a:t>
            </a:r>
            <a:r>
              <a:rPr lang="en-US" altLang="ko-KR" b="1" dirty="0" smtClean="0">
                <a:latin typeface="Tahoma" pitchFamily="34" charset="0"/>
                <a:ea typeface="굴림"/>
                <a:cs typeface="굴림"/>
              </a:rPr>
              <a:t>15</a:t>
            </a:r>
            <a:r>
              <a:rPr lang="ko-KR" altLang="en-US" b="1" dirty="0" smtClean="0">
                <a:latin typeface="Tahoma" pitchFamily="34" charset="0"/>
                <a:ea typeface="굴림"/>
                <a:cs typeface="굴림"/>
              </a:rPr>
              <a:t> </a:t>
            </a:r>
            <a:r>
              <a:rPr lang="en-US" altLang="ko-KR" b="1" dirty="0" smtClean="0">
                <a:latin typeface="Tahoma" pitchFamily="34" charset="0"/>
                <a:ea typeface="굴림"/>
                <a:cs typeface="굴림"/>
              </a:rPr>
              <a:t>January 2012 </a:t>
            </a:r>
            <a:r>
              <a:rPr lang="en-US" altLang="ko-KR" b="1" dirty="0">
                <a:latin typeface="Tahoma" pitchFamily="34" charset="0"/>
                <a:ea typeface="굴림"/>
                <a:cs typeface="굴림"/>
              </a:rPr>
              <a:t>	</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a:cs typeface="굴림"/>
              </a:rPr>
              <a:t>	Availability:	      Public            OMA Confidential</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a:cs typeface="굴림"/>
              </a:rPr>
              <a:t>	Contact:	</a:t>
            </a:r>
            <a:r>
              <a:rPr lang="en-US" altLang="ko-KR" b="1" dirty="0" smtClean="0">
                <a:latin typeface="Tahoma" pitchFamily="34" charset="0"/>
                <a:ea typeface="굴림"/>
                <a:cs typeface="굴림"/>
              </a:rPr>
              <a:t>Bryan Sullivan, AT&amp;T</a:t>
            </a:r>
            <a:endParaRPr lang="en-US" altLang="ko-KR" sz="1200" b="1" dirty="0">
              <a:latin typeface="Tahoma" pitchFamily="34" charset="0"/>
              <a:ea typeface="굴림"/>
              <a:cs typeface="굴림"/>
              <a:hlinkClick r:id="rId4"/>
            </a:endParaRP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a:cs typeface="굴림"/>
              </a:rPr>
              <a:t>	Source:	</a:t>
            </a:r>
            <a:r>
              <a:rPr lang="en-US" altLang="ko-KR" b="1" dirty="0" smtClean="0">
                <a:latin typeface="Tahoma" pitchFamily="34" charset="0"/>
                <a:ea typeface="굴림"/>
                <a:cs typeface="굴림"/>
              </a:rPr>
              <a:t>AT&amp;T</a:t>
            </a:r>
            <a:endParaRPr lang="en-US" altLang="ko-KR" b="1" dirty="0">
              <a:latin typeface="Tahoma" pitchFamily="34" charset="0"/>
              <a:ea typeface="굴림"/>
              <a:cs typeface="굴림"/>
            </a:endParaRPr>
          </a:p>
        </p:txBody>
      </p:sp>
      <p:sp>
        <p:nvSpPr>
          <p:cNvPr id="15363" name="Rectangle 26"/>
          <p:cNvSpPr>
            <a:spLocks noGrp="1" noChangeArrowheads="1"/>
          </p:cNvSpPr>
          <p:nvPr>
            <p:ph type="ctrTitle"/>
          </p:nvPr>
        </p:nvSpPr>
        <p:spPr>
          <a:xfrm>
            <a:off x="684213" y="228600"/>
            <a:ext cx="7996237" cy="1652588"/>
          </a:xfrm>
        </p:spPr>
        <p:txBody>
          <a:bodyPr anchor="t"/>
          <a:lstStyle/>
          <a:p>
            <a:r>
              <a:rPr lang="en-US" sz="2000" dirty="0" smtClean="0"/>
              <a:t>OMA-CD-WRAPI-2012-0003</a:t>
            </a:r>
            <a:r>
              <a:rPr lang="en-US" altLang="ko-KR" sz="2400" dirty="0" smtClean="0">
                <a:ea typeface="굴림"/>
                <a:cs typeface="굴림"/>
              </a:rPr>
              <a:t/>
            </a:r>
            <a:br>
              <a:rPr lang="en-US" altLang="ko-KR" sz="2400" dirty="0" smtClean="0">
                <a:ea typeface="굴림"/>
                <a:cs typeface="굴림"/>
              </a:rPr>
            </a:br>
            <a:r>
              <a:rPr lang="en-US" altLang="ko-KR" sz="1600" dirty="0" smtClean="0">
                <a:ea typeface="굴림"/>
                <a:cs typeface="굴림"/>
              </a:rPr>
              <a:t/>
            </a:r>
            <a:br>
              <a:rPr lang="en-US" altLang="ko-KR" sz="1600" dirty="0" smtClean="0">
                <a:ea typeface="굴림"/>
                <a:cs typeface="굴림"/>
              </a:rPr>
            </a:br>
            <a:r>
              <a:rPr lang="en-US" altLang="ko-KR" dirty="0" smtClean="0">
                <a:ea typeface="굴림"/>
                <a:cs typeface="굴림"/>
              </a:rPr>
              <a:t>WRAPI 1.0 </a:t>
            </a:r>
            <a:r>
              <a:rPr lang="en-US" altLang="ko-KR" dirty="0" smtClean="0">
                <a:ea typeface="굴림"/>
                <a:cs typeface="굴림"/>
              </a:rPr>
              <a:t>WISPR </a:t>
            </a:r>
            <a:r>
              <a:rPr lang="en-US" altLang="ko-KR" dirty="0" smtClean="0">
                <a:ea typeface="굴림"/>
                <a:cs typeface="굴림"/>
              </a:rPr>
              <a:t>Slip Request</a:t>
            </a:r>
            <a:r>
              <a:rPr lang="en-US" altLang="ko-KR" sz="3600" dirty="0" smtClean="0">
                <a:ea typeface="굴림"/>
                <a:cs typeface="굴림"/>
              </a:rPr>
              <a:t/>
            </a:r>
            <a:br>
              <a:rPr lang="en-US" altLang="ko-KR" sz="3600" dirty="0" smtClean="0">
                <a:ea typeface="굴림"/>
                <a:cs typeface="굴림"/>
              </a:rPr>
            </a:br>
            <a:endParaRPr lang="en-US" altLang="ko-KR" sz="3600" dirty="0" smtClean="0">
              <a:ea typeface="굴림"/>
              <a:cs typeface="굴림"/>
            </a:endParaRPr>
          </a:p>
        </p:txBody>
      </p:sp>
      <p:sp>
        <p:nvSpPr>
          <p:cNvPr id="15364"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ko-KR" sz="1800" b="1">
                <a:solidFill>
                  <a:srgbClr val="800000"/>
                </a:solidFill>
                <a:latin typeface="Tahoma" pitchFamily="34" charset="0"/>
                <a:ea typeface="굴림"/>
                <a:cs typeface="굴림"/>
              </a:rPr>
              <a:t>X</a:t>
            </a:r>
          </a:p>
        </p:txBody>
      </p:sp>
      <p:sp>
        <p:nvSpPr>
          <p:cNvPr id="15365"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a:cs typeface="宋体"/>
            </a:endParaRPr>
          </a:p>
        </p:txBody>
      </p:sp>
      <p:sp>
        <p:nvSpPr>
          <p:cNvPr id="1536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a:ea typeface="굴림"/>
                <a:cs typeface="Times New Roman" pitchFamily="18" charset="0"/>
              </a:rPr>
              <a:t>USE OF THIS DOCUMENT BY NON-OMA MEMBERS IS SUBJECT TO ALL OF THE TERMS AND CONDITIONS OF THE USE AGREEMENT (located at </a:t>
            </a:r>
            <a:r>
              <a:rPr lang="en-US" altLang="ko-KR" sz="900">
                <a:ea typeface="굴림"/>
                <a:cs typeface="Times New Roman" pitchFamily="18" charset="0"/>
                <a:hlinkClick r:id="rId5"/>
              </a:rPr>
              <a:t>http://www.openmobilealliance.org/UseAgreement.html</a:t>
            </a:r>
            <a:r>
              <a:rPr lang="en-US" altLang="ko-KR" sz="900">
                <a:ea typeface="굴림"/>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a:ea typeface="굴림"/>
                <a:cs typeface="Times New Roman" pitchFamily="18" charset="0"/>
              </a:rPr>
              <a:t>THIS DOCUMENT IS PROVIDED ON AN "AS IS" "AS AVAILABLE" AND "WITH ALL FAULTS" BASIS.</a:t>
            </a:r>
          </a:p>
        </p:txBody>
      </p:sp>
      <p:sp>
        <p:nvSpPr>
          <p:cNvPr id="1536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a:ea typeface="굴림"/>
                <a:cs typeface="Times New Roman" pitchFamily="18" charset="0"/>
              </a:rPr>
              <a:t>Intellectual Property Rights</a:t>
            </a:r>
          </a:p>
          <a:p>
            <a:pPr defTabSz="762000" eaLnBrk="0" hangingPunct="0">
              <a:lnSpc>
                <a:spcPct val="90000"/>
              </a:lnSpc>
              <a:spcBef>
                <a:spcPct val="35000"/>
              </a:spcBef>
            </a:pPr>
            <a:r>
              <a:rPr lang="en-US" altLang="ko-KR" sz="900">
                <a:ea typeface="굴림"/>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body" idx="1"/>
          </p:nvPr>
        </p:nvSpPr>
        <p:spPr>
          <a:xfrm>
            <a:off x="261938" y="1100138"/>
            <a:ext cx="8809037" cy="5459412"/>
          </a:xfrm>
        </p:spPr>
        <p:txBody>
          <a:bodyPr/>
          <a:lstStyle/>
          <a:p>
            <a:pPr marL="0" indent="0" algn="just">
              <a:lnSpc>
                <a:spcPct val="90000"/>
              </a:lnSpc>
              <a:buFontTx/>
              <a:buNone/>
            </a:pPr>
            <a:r>
              <a:rPr lang="en-CA" altLang="zh-CN" sz="2200" dirty="0" smtClean="0">
                <a:ea typeface="宋体"/>
                <a:cs typeface="宋体"/>
              </a:rPr>
              <a:t>WISPR schedule for WRAPI needs to reflect extra time taken in coordination with  W3C</a:t>
            </a:r>
            <a:endParaRPr lang="en-CA" altLang="ko-KR" sz="2200" b="1" dirty="0" smtClean="0">
              <a:ea typeface="굴림"/>
              <a:cs typeface="굴림"/>
            </a:endParaRPr>
          </a:p>
          <a:p>
            <a:pPr marL="0" indent="0" algn="just">
              <a:lnSpc>
                <a:spcPct val="90000"/>
              </a:lnSpc>
              <a:buFontTx/>
              <a:buNone/>
            </a:pPr>
            <a:r>
              <a:rPr lang="en-CA" altLang="ko-KR" sz="1000" dirty="0" smtClean="0">
                <a:ea typeface="宋体"/>
                <a:cs typeface="宋体"/>
              </a:rPr>
              <a:t> </a:t>
            </a:r>
          </a:p>
          <a:p>
            <a:pPr marL="0" indent="0" algn="just">
              <a:lnSpc>
                <a:spcPct val="80000"/>
              </a:lnSpc>
            </a:pPr>
            <a:r>
              <a:rPr lang="en-CA" altLang="ko-KR" sz="2200" dirty="0" smtClean="0">
                <a:ea typeface="宋体"/>
                <a:cs typeface="宋体"/>
              </a:rPr>
              <a:t> Reason for WISPR update Request </a:t>
            </a:r>
            <a:r>
              <a:rPr lang="en-CA" altLang="zh-CN" sz="2200" dirty="0" smtClean="0">
                <a:ea typeface="宋体"/>
                <a:cs typeface="宋体"/>
              </a:rPr>
              <a:t>:</a:t>
            </a:r>
          </a:p>
          <a:p>
            <a:pPr lvl="1" algn="just">
              <a:lnSpc>
                <a:spcPct val="80000"/>
              </a:lnSpc>
            </a:pPr>
            <a:r>
              <a:rPr lang="en-US" altLang="ko-KR" sz="2000" dirty="0" smtClean="0">
                <a:ea typeface="굴림"/>
                <a:cs typeface="굴림"/>
              </a:rPr>
              <a:t>Input preparation for W3C TPAC, and discussions within </a:t>
            </a:r>
            <a:r>
              <a:rPr lang="en-US" altLang="ko-KR" sz="2000" dirty="0" err="1" smtClean="0">
                <a:ea typeface="굴림"/>
                <a:cs typeface="굴림"/>
              </a:rPr>
              <a:t>Webapps</a:t>
            </a:r>
            <a:r>
              <a:rPr lang="en-US" altLang="ko-KR" sz="2000" dirty="0" smtClean="0">
                <a:ea typeface="굴림"/>
                <a:cs typeface="굴림"/>
              </a:rPr>
              <a:t> WG took quite a while to come to a clear way forward. </a:t>
            </a:r>
            <a:endParaRPr lang="en-US" altLang="ko-KR" sz="2000" dirty="0" smtClean="0">
              <a:ea typeface="굴림"/>
              <a:cs typeface="굴림"/>
            </a:endParaRPr>
          </a:p>
          <a:p>
            <a:pPr lvl="1" algn="just">
              <a:lnSpc>
                <a:spcPct val="80000"/>
              </a:lnSpc>
            </a:pPr>
            <a:r>
              <a:rPr lang="en-US" altLang="ko-KR" sz="2000" dirty="0" smtClean="0">
                <a:ea typeface="굴림"/>
                <a:cs typeface="굴림"/>
              </a:rPr>
              <a:t>W3C EventSource extensions for OMA Push are being considered in </a:t>
            </a:r>
            <a:r>
              <a:rPr lang="en-US" altLang="ko-KR" sz="2000" dirty="0" err="1" smtClean="0">
                <a:ea typeface="굴림"/>
                <a:cs typeface="굴림"/>
              </a:rPr>
              <a:t>Webapps</a:t>
            </a:r>
            <a:r>
              <a:rPr lang="en-US" altLang="ko-KR" sz="2000" dirty="0" smtClean="0">
                <a:ea typeface="굴림"/>
                <a:cs typeface="굴림"/>
              </a:rPr>
              <a:t> charter</a:t>
            </a:r>
            <a:endParaRPr lang="en-US" altLang="ko-KR" sz="2000" dirty="0" smtClean="0">
              <a:ea typeface="굴림"/>
              <a:cs typeface="굴림"/>
            </a:endParaRPr>
          </a:p>
          <a:p>
            <a:pPr lvl="1" algn="just">
              <a:lnSpc>
                <a:spcPct val="80000"/>
              </a:lnSpc>
            </a:pPr>
            <a:r>
              <a:rPr lang="en-US" altLang="ko-KR" sz="2000" dirty="0" smtClean="0">
                <a:ea typeface="굴림"/>
                <a:cs typeface="굴림"/>
              </a:rPr>
              <a:t>In the meantime the Push API TS has been updated, and is near consistency review</a:t>
            </a:r>
            <a:endParaRPr lang="en-US" altLang="ko-KR" sz="2000" dirty="0" smtClean="0">
              <a:ea typeface="굴림"/>
              <a:cs typeface="굴림"/>
            </a:endParaRPr>
          </a:p>
          <a:p>
            <a:pPr lvl="1" algn="just">
              <a:lnSpc>
                <a:spcPct val="80000"/>
              </a:lnSpc>
              <a:buFontTx/>
              <a:buNone/>
            </a:pPr>
            <a:endParaRPr lang="en-US" altLang="ko-KR" sz="2000" dirty="0" smtClean="0">
              <a:ea typeface="굴림"/>
              <a:cs typeface="굴림"/>
            </a:endParaRPr>
          </a:p>
          <a:p>
            <a:pPr marL="0" indent="0" algn="just">
              <a:lnSpc>
                <a:spcPct val="80000"/>
              </a:lnSpc>
            </a:pPr>
            <a:r>
              <a:rPr lang="en-CA" altLang="ko-KR" sz="2100" dirty="0" smtClean="0">
                <a:ea typeface="宋体"/>
                <a:cs typeface="宋体"/>
              </a:rPr>
              <a:t> </a:t>
            </a:r>
            <a:r>
              <a:rPr lang="en-CA" altLang="ko-KR" sz="2200" dirty="0" smtClean="0">
                <a:ea typeface="宋体"/>
                <a:cs typeface="宋体"/>
              </a:rPr>
              <a:t>Revised Time Plan for the Slip Request </a:t>
            </a:r>
          </a:p>
          <a:p>
            <a:pPr lvl="1">
              <a:lnSpc>
                <a:spcPct val="80000"/>
              </a:lnSpc>
              <a:spcBef>
                <a:spcPts val="688"/>
              </a:spcBef>
              <a:buFont typeface="Arial Narrow" pitchFamily="34" charset="0"/>
              <a:buChar char="•"/>
            </a:pPr>
            <a:r>
              <a:rPr lang="en-US" altLang="ko-KR" sz="2000" dirty="0" smtClean="0">
                <a:ea typeface="굴림"/>
                <a:cs typeface="굴림"/>
              </a:rPr>
              <a:t>Consistency </a:t>
            </a:r>
            <a:r>
              <a:rPr lang="en-US" altLang="ko-KR" sz="2000" dirty="0" smtClean="0">
                <a:ea typeface="굴림"/>
                <a:cs typeface="굴림"/>
              </a:rPr>
              <a:t>review start:	</a:t>
            </a:r>
            <a:r>
              <a:rPr lang="en-US" altLang="ko-KR" sz="2000" dirty="0" smtClean="0">
                <a:ea typeface="굴림"/>
                <a:cs typeface="굴림"/>
              </a:rPr>
              <a:t>2011-10-09</a:t>
            </a:r>
            <a:r>
              <a:rPr lang="en-US" altLang="ko-KR" sz="2000" dirty="0" smtClean="0">
                <a:ea typeface="굴림"/>
                <a:cs typeface="굴림"/>
              </a:rPr>
              <a:t> </a:t>
            </a:r>
            <a:r>
              <a:rPr lang="en-US" altLang="ko-KR" sz="2000" dirty="0" smtClean="0">
                <a:ea typeface="굴림"/>
                <a:cs typeface="굴림"/>
              </a:rPr>
              <a:t>=&gt; </a:t>
            </a:r>
            <a:r>
              <a:rPr lang="en-US" altLang="ko-KR" sz="2000" dirty="0" smtClean="0">
                <a:ea typeface="굴림"/>
                <a:cs typeface="굴림"/>
              </a:rPr>
              <a:t>2012-02-09</a:t>
            </a:r>
            <a:endParaRPr lang="en-US" altLang="ko-KR" sz="2000" dirty="0" smtClean="0">
              <a:ea typeface="굴림"/>
              <a:cs typeface="굴림"/>
            </a:endParaRPr>
          </a:p>
          <a:p>
            <a:pPr lvl="1">
              <a:lnSpc>
                <a:spcPct val="80000"/>
              </a:lnSpc>
              <a:spcBef>
                <a:spcPts val="688"/>
              </a:spcBef>
              <a:buFont typeface="Arial Narrow" pitchFamily="34" charset="0"/>
              <a:buChar char="•"/>
            </a:pPr>
            <a:r>
              <a:rPr lang="en-US" altLang="ko-KR" sz="2000" dirty="0" smtClean="0">
                <a:ea typeface="굴림"/>
                <a:cs typeface="굴림"/>
              </a:rPr>
              <a:t>Rel. approved as candidate:  	</a:t>
            </a:r>
            <a:r>
              <a:rPr lang="en-US" altLang="ko-KR" sz="2000" dirty="0" smtClean="0">
                <a:ea typeface="굴림"/>
                <a:cs typeface="굴림"/>
              </a:rPr>
              <a:t>2012-01-09 </a:t>
            </a:r>
            <a:r>
              <a:rPr lang="en-US" altLang="ko-KR" sz="2000" dirty="0" smtClean="0">
                <a:ea typeface="굴림"/>
                <a:cs typeface="굴림"/>
              </a:rPr>
              <a:t>=&gt; </a:t>
            </a:r>
            <a:r>
              <a:rPr lang="en-US" altLang="ko-KR" sz="2000" dirty="0" smtClean="0">
                <a:ea typeface="굴림"/>
                <a:cs typeface="굴림"/>
              </a:rPr>
              <a:t>2012-05-09</a:t>
            </a:r>
            <a:endParaRPr lang="en-US" altLang="ko-KR" sz="2000" dirty="0" smtClean="0">
              <a:ea typeface="굴림"/>
              <a:cs typeface="굴림"/>
            </a:endParaRPr>
          </a:p>
        </p:txBody>
      </p:sp>
      <p:sp>
        <p:nvSpPr>
          <p:cNvPr id="17410"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US" altLang="ko-KR" dirty="0" smtClean="0">
                <a:ea typeface="굴림"/>
                <a:cs typeface="굴림"/>
              </a:rPr>
              <a:t>WRAPI 1.0 </a:t>
            </a:r>
            <a:r>
              <a:rPr lang="en-GB" altLang="ko-KR" dirty="0" smtClean="0">
                <a:solidFill>
                  <a:srgbClr val="000000"/>
                </a:solidFill>
                <a:ea typeface="굴림"/>
                <a:cs typeface="굴림"/>
              </a:rPr>
              <a:t>WISPR </a:t>
            </a:r>
            <a:r>
              <a:rPr lang="en-GB" altLang="ko-KR" dirty="0" smtClean="0">
                <a:solidFill>
                  <a:srgbClr val="000000"/>
                </a:solidFill>
                <a:ea typeface="굴림"/>
                <a:cs typeface="굴림"/>
              </a:rPr>
              <a:t>update request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idx="4294967295"/>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ea typeface="굴림"/>
                <a:cs typeface="굴림"/>
              </a:rPr>
              <a:t>WRAPI 1.0 </a:t>
            </a:r>
            <a:r>
              <a:rPr lang="en-GB" altLang="ko-KR" dirty="0" smtClean="0">
                <a:solidFill>
                  <a:srgbClr val="000000"/>
                </a:solidFill>
                <a:ea typeface="굴림"/>
                <a:cs typeface="굴림"/>
              </a:rPr>
              <a:t>WISPR Schedule</a:t>
            </a:r>
          </a:p>
        </p:txBody>
      </p:sp>
      <p:graphicFrame>
        <p:nvGraphicFramePr>
          <p:cNvPr id="4" name="Chart 3"/>
          <p:cNvGraphicFramePr>
            <a:graphicFrameLocks/>
          </p:cNvGraphicFramePr>
          <p:nvPr/>
        </p:nvGraphicFramePr>
        <p:xfrm>
          <a:off x="95251" y="1530350"/>
          <a:ext cx="9005886" cy="43815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306388" y="233363"/>
            <a:ext cx="8748712" cy="703262"/>
          </a:xfrm>
          <a:prstGeom prst="rect">
            <a:avLst/>
          </a:prstGeom>
          <a:noFill/>
          <a:ln w="9525">
            <a:noFill/>
            <a:round/>
            <a:headEnd/>
            <a:tailEnd/>
          </a:ln>
        </p:spPr>
        <p:txBody>
          <a:bodyPr lIns="90360" tIns="44280" rIns="90360" bIns="44280" anchor="ctr"/>
          <a:lstStyle/>
          <a:p>
            <a:pPr algn="ct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sz="3200" b="1">
                <a:solidFill>
                  <a:srgbClr val="000000"/>
                </a:solidFill>
                <a:latin typeface="Tahoma" pitchFamily="34" charset="0"/>
                <a:ea typeface="굴림"/>
                <a:cs typeface="굴림"/>
              </a:rPr>
              <a:t>Recommendation</a:t>
            </a:r>
          </a:p>
        </p:txBody>
      </p:sp>
      <p:sp>
        <p:nvSpPr>
          <p:cNvPr id="21506" name="Text Box 2"/>
          <p:cNvSpPr txBox="1">
            <a:spLocks noChangeArrowheads="1"/>
          </p:cNvSpPr>
          <p:nvPr/>
        </p:nvSpPr>
        <p:spPr bwMode="auto">
          <a:xfrm>
            <a:off x="292100" y="1169988"/>
            <a:ext cx="8778875" cy="5383212"/>
          </a:xfrm>
          <a:prstGeom prst="rect">
            <a:avLst/>
          </a:prstGeom>
          <a:noFill/>
          <a:ln w="9525">
            <a:noFill/>
            <a:round/>
            <a:headEnd/>
            <a:tailEnd/>
          </a:ln>
        </p:spPr>
        <p:txBody>
          <a:bodyPr lIns="90360" tIns="44280" rIns="90360" bIns="44280"/>
          <a:lstStyle/>
          <a:p>
            <a:pPr>
              <a:spcBef>
                <a:spcPts val="875"/>
              </a:spcBef>
              <a:tabLst>
                <a:tab pos="1582738" algn="l"/>
                <a:tab pos="3167063" algn="l"/>
                <a:tab pos="4751388" algn="l"/>
                <a:tab pos="6335713" algn="l"/>
                <a:tab pos="7920038" algn="l"/>
                <a:tab pos="9504363" algn="l"/>
              </a:tabLst>
            </a:pPr>
            <a:r>
              <a:rPr lang="en-GB" altLang="ko-KR" sz="2600" dirty="0">
                <a:solidFill>
                  <a:srgbClr val="000066"/>
                </a:solidFill>
                <a:latin typeface="Arial Narrow" pitchFamily="34" charset="0"/>
                <a:ea typeface="굴림"/>
                <a:cs typeface="굴림"/>
              </a:rPr>
              <a:t>We kindly request </a:t>
            </a:r>
            <a:r>
              <a:rPr lang="en-GB" altLang="ko-KR" sz="2600" dirty="0" smtClean="0">
                <a:solidFill>
                  <a:srgbClr val="000066"/>
                </a:solidFill>
                <a:latin typeface="Arial Narrow" pitchFamily="34" charset="0"/>
                <a:ea typeface="굴림"/>
                <a:cs typeface="굴림"/>
              </a:rPr>
              <a:t>CD to </a:t>
            </a:r>
            <a:r>
              <a:rPr lang="en-GB" altLang="ko-KR" sz="2600" dirty="0">
                <a:solidFill>
                  <a:srgbClr val="000066"/>
                </a:solidFill>
                <a:latin typeface="Arial Narrow" pitchFamily="34" charset="0"/>
                <a:ea typeface="굴림"/>
                <a:cs typeface="굴림"/>
              </a:rPr>
              <a:t>agree on the new WISPR dates </a:t>
            </a:r>
            <a:r>
              <a:rPr lang="en-CA" altLang="ko-KR" sz="2800" dirty="0">
                <a:solidFill>
                  <a:srgbClr val="000066"/>
                </a:solidFill>
                <a:latin typeface="Arial Narrow" pitchFamily="34" charset="0"/>
                <a:ea typeface="굴림"/>
                <a:cs typeface="굴림"/>
              </a:rPr>
              <a:t>proposed for </a:t>
            </a:r>
            <a:r>
              <a:rPr lang="en-CA" altLang="ko-KR" sz="2800" dirty="0" smtClean="0">
                <a:solidFill>
                  <a:srgbClr val="000066"/>
                </a:solidFill>
                <a:latin typeface="Arial Narrow" pitchFamily="34" charset="0"/>
                <a:ea typeface="굴림"/>
                <a:cs typeface="굴림"/>
              </a:rPr>
              <a:t>WRAPI1.0</a:t>
            </a:r>
            <a:r>
              <a:rPr lang="en-CA" altLang="ko-KR" sz="2800" dirty="0">
                <a:solidFill>
                  <a:srgbClr val="000066"/>
                </a:solidFill>
                <a:latin typeface="Arial Narrow" pitchFamily="34" charset="0"/>
                <a:ea typeface="굴림"/>
                <a:cs typeface="굴림"/>
              </a:rPr>
              <a:t>. </a:t>
            </a:r>
          </a:p>
          <a:p>
            <a:pPr>
              <a:spcBef>
                <a:spcPts val="875"/>
              </a:spcBef>
              <a:tabLst>
                <a:tab pos="1582738" algn="l"/>
                <a:tab pos="3167063" algn="l"/>
                <a:tab pos="4751388" algn="l"/>
                <a:tab pos="6335713" algn="l"/>
                <a:tab pos="7920038" algn="l"/>
                <a:tab pos="9504363" algn="l"/>
              </a:tabLst>
            </a:pPr>
            <a:endParaRPr lang="en-CA" altLang="ko-KR" sz="2800" dirty="0">
              <a:solidFill>
                <a:srgbClr val="000066"/>
              </a:solidFill>
              <a:latin typeface="Arial Narrow" pitchFamily="34" charset="0"/>
              <a:ea typeface="굴림"/>
              <a:cs typeface="굴림"/>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TotalTime>
  <Pages>15</Pages>
  <Words>304</Words>
  <Application>Microsoft Office PowerPoint</Application>
  <PresentationFormat>Custom</PresentationFormat>
  <Paragraphs>25</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OMA-CD-WRAPI-2012-0003  WRAPI 1.0 WISPR Slip Request </vt:lpstr>
      <vt:lpstr>WRAPI 1.0 WISPR update request</vt:lpstr>
      <vt:lpstr>WRAPI 1.0 WISPR Schedule</vt:lpstr>
      <vt:lpstr>Slide 4</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CDT User</cp:lastModifiedBy>
  <cp:revision>564</cp:revision>
  <cp:lastPrinted>1999-04-27T06:51:51Z</cp:lastPrinted>
  <dcterms:created xsi:type="dcterms:W3CDTF">2002-03-19T14:05:12Z</dcterms:created>
  <dcterms:modified xsi:type="dcterms:W3CDTF">2012-01-16T01:04:06Z</dcterms:modified>
</cp:coreProperties>
</file>