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332" r:id="rId2"/>
    <p:sldId id="344" r:id="rId3"/>
    <p:sldId id="335" r:id="rId4"/>
    <p:sldId id="340" r:id="rId5"/>
    <p:sldId id="330" r:id="rId6"/>
    <p:sldId id="341" r:id="rId7"/>
    <p:sldId id="343" r:id="rId8"/>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99FF99"/>
    <a:srgbClr val="FFFFCC"/>
    <a:srgbClr val="FF7C80"/>
    <a:srgbClr val="CC0000"/>
    <a:srgbClr val="FFFF00"/>
    <a:srgbClr val="B2B2B2"/>
    <a:srgbClr val="969696"/>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073" autoAdjust="0"/>
    <p:restoredTop sz="94118" autoAdjust="0"/>
  </p:normalViewPr>
  <p:slideViewPr>
    <p:cSldViewPr>
      <p:cViewPr varScale="1">
        <p:scale>
          <a:sx n="73" d="100"/>
          <a:sy n="73" d="100"/>
        </p:scale>
        <p:origin x="-1260" y="-102"/>
      </p:cViewPr>
      <p:guideLst>
        <p:guide orient="horz" pos="2208"/>
        <p:guide/>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5" Type="http://schemas.openxmlformats.org/officeDocument/2006/relationships/slide" Target="slides/slide6.xml"/><Relationship Id="rId4"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s9930\AppData\Local\Microsoft\Windows\Temporary%20Internet%20Files\Content.IE5\P3FNAWQ4\OMA-WISPR_Chart-SpamRep1_0-20101117233455%5b1%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9.4182825484764546E-2"/>
          <c:y val="1.2323943661971827E-2"/>
          <c:w val="0.9012003693444135"/>
          <c:h val="0.90845070422535179"/>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General</c:formatCode>
                <c:ptCount val="7"/>
                <c:pt idx="0" formatCode="yyyy\-mm\-dd;@">
                  <c:v>40487</c:v>
                </c:pt>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General</c:formatCode>
                <c:ptCount val="7"/>
                <c:pt idx="0" formatCode="yyyy\-mm\-dd;@">
                  <c:v>40422</c:v>
                </c:pt>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General</c:formatCode>
                <c:ptCount val="7"/>
                <c:pt idx="0" formatCode="yyyy\-mm\-dd;@">
                  <c:v>40299</c:v>
                </c:pt>
                <c:pt idx="2" formatCode="yyyy\-mm\-dd;@">
                  <c:v>40148</c:v>
                </c:pt>
                <c:pt idx="3" formatCode="yyyy\-mm\-dd;@">
                  <c:v>39965</c:v>
                </c:pt>
                <c:pt idx="4" formatCode="yyyy\-mm\-dd;@">
                  <c:v>40026</c:v>
                </c:pt>
                <c:pt idx="5" formatCode="yyyy\-mm\-dd;@">
                  <c:v>39873</c:v>
                </c:pt>
                <c:pt idx="6" formatCode="yyyy\-mm\-dd;@">
                  <c:v>39815</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General</c:formatCode>
                <c:ptCount val="7"/>
                <c:pt idx="2" formatCode="yyyy\-mm\-dd;@">
                  <c:v>40288</c:v>
                </c:pt>
                <c:pt idx="3" formatCode="yyyy\-mm\-dd;@">
                  <c:v>40065</c:v>
                </c:pt>
                <c:pt idx="4" formatCode="yyyy\-mm\-dd;@">
                  <c:v>40036</c:v>
                </c:pt>
                <c:pt idx="5" formatCode="yyyy\-mm\-dd;@">
                  <c:v>39889</c:v>
                </c:pt>
                <c:pt idx="6" formatCode="yyyy\-mm\-dd;@">
                  <c:v>39799</c:v>
                </c:pt>
              </c:numCache>
            </c:numRef>
          </c:val>
        </c:ser>
        <c:dLbls>
          <c:showSerName val="1"/>
        </c:dLbls>
        <c:axId val="125612032"/>
        <c:axId val="125613568"/>
      </c:barChart>
      <c:scatterChart>
        <c:scatterStyle val="lineMarker"/>
        <c:ser>
          <c:idx val="3"/>
          <c:order val="4"/>
          <c:tx>
            <c:strRef>
              <c:f>Data!$G$1</c:f>
              <c:strCache>
                <c:ptCount val="1"/>
                <c:pt idx="0">
                  <c:v>2010-11-17</c:v>
                </c:pt>
              </c:strCache>
            </c:strRef>
          </c:tx>
          <c:spPr>
            <a:ln w="22225">
              <a:solidFill>
                <a:srgbClr val="FF0000"/>
              </a:solidFill>
            </a:ln>
          </c:spPr>
          <c:marker>
            <c:symbol val="none"/>
          </c:marker>
          <c:dLbls>
            <c:delete val="1"/>
          </c:dLbls>
          <c:xVal>
            <c:numRef>
              <c:f>Data!$G$2:$G$3</c:f>
              <c:numCache>
                <c:formatCode>yyyy\-mm\-dd\ hh:mm</c:formatCode>
                <c:ptCount val="2"/>
                <c:pt idx="0">
                  <c:v>40499.649006134256</c:v>
                </c:pt>
                <c:pt idx="1">
                  <c:v>40499.649006134256</c:v>
                </c:pt>
              </c:numCache>
            </c:numRef>
          </c:xVal>
          <c:yVal>
            <c:numRef>
              <c:f>Data!$H$2:$H$3</c:f>
              <c:numCache>
                <c:formatCode>General</c:formatCode>
                <c:ptCount val="2"/>
                <c:pt idx="0">
                  <c:v>0</c:v>
                </c:pt>
                <c:pt idx="1">
                  <c:v>1</c:v>
                </c:pt>
              </c:numCache>
            </c:numRef>
          </c:yVal>
        </c:ser>
        <c:dLbls>
          <c:showSerName val="1"/>
        </c:dLbls>
        <c:axId val="125615104"/>
        <c:axId val="125625088"/>
      </c:scatterChart>
      <c:catAx>
        <c:axId val="125612032"/>
        <c:scaling>
          <c:orientation val="minMax"/>
        </c:scaling>
        <c:axPos val="l"/>
        <c:numFmt formatCode="m/d/yyyy"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125613568"/>
        <c:crossesAt val="39448"/>
        <c:auto val="1"/>
        <c:lblAlgn val="ctr"/>
        <c:lblOffset val="100"/>
        <c:tickLblSkip val="1"/>
        <c:tickMarkSkip val="1"/>
      </c:catAx>
      <c:valAx>
        <c:axId val="125613568"/>
        <c:scaling>
          <c:orientation val="minMax"/>
          <c:max val="40543"/>
          <c:min val="39448"/>
        </c:scaling>
        <c:delete val="1"/>
        <c:axPos val="b"/>
        <c:numFmt formatCode="yyyy\-mm\-dd;@" sourceLinked="1"/>
        <c:tickLblPos val="nextTo"/>
        <c:crossAx val="125612032"/>
        <c:crosses val="autoZero"/>
        <c:crossBetween val="between"/>
      </c:valAx>
      <c:valAx>
        <c:axId val="125615104"/>
        <c:scaling>
          <c:orientation val="minMax"/>
        </c:scaling>
        <c:delete val="1"/>
        <c:axPos val="b"/>
        <c:numFmt formatCode="yyyy\-mm\-dd\ hh:mm" sourceLinked="1"/>
        <c:tickLblPos val="nextTo"/>
        <c:crossAx val="125625088"/>
        <c:crosses val="autoZero"/>
        <c:crossBetween val="midCat"/>
      </c:valAx>
      <c:valAx>
        <c:axId val="125625088"/>
        <c:scaling>
          <c:orientation val="minMax"/>
          <c:max val="1"/>
          <c:min val="0"/>
        </c:scaling>
        <c:delete val="1"/>
        <c:axPos val="r"/>
        <c:numFmt formatCode="General" sourceLinked="1"/>
        <c:tickLblPos val="nextTo"/>
        <c:crossAx val="125615104"/>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201"/>
          <c:y val="0.93133876751321576"/>
          <c:w val="0.48725002270890999"/>
          <c:h val="3.6971830985915541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47663"/>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ko-KR" sz="1000" b="1">
                <a:ea typeface="굴림" pitchFamily="34" charset="-127"/>
                <a:cs typeface="Times New Roman" pitchFamily="18" charset="0"/>
              </a:rPr>
              <a:t>© 2010 Open Mobile Alliance Ltd.  All Rights Reserved.</a:t>
            </a:r>
            <a:endParaRPr lang="en-US" altLang="ko-KR" sz="1000" b="1">
              <a:ea typeface="굴림" pitchFamily="34" charset="-127"/>
            </a:endParaRPr>
          </a:p>
          <a:p>
            <a:pPr defTabSz="403225">
              <a:tabLst>
                <a:tab pos="5372100" algn="ctr"/>
                <a:tab pos="9182100" algn="r"/>
              </a:tabLst>
            </a:pPr>
            <a:r>
              <a:rPr lang="en-US" altLang="ko-KR" sz="900" b="1">
                <a:latin typeface="Arial Narrow" pitchFamily="34" charset="0"/>
                <a:ea typeface="굴림" pitchFamily="34"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pitchFamily="34" charset="-127"/>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ko-KR" sz="1800" b="1" dirty="0" smtClean="0">
                <a:latin typeface="Arial Narrow" pitchFamily="34" charset="0"/>
                <a:ea typeface="굴림" pitchFamily="50" charset="-127"/>
              </a:rPr>
              <a:t>OMA-COM-2010-0076</a:t>
            </a:r>
            <a:endParaRPr lang="en-US" altLang="ko-KR" sz="1800" b="1" dirty="0">
              <a:latin typeface="Arial Narrow" pitchFamily="34" charset="0"/>
              <a:ea typeface="굴림" pitchFamily="50" charset="-127"/>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pitchFamily="34" charset="-127"/>
              </a:rPr>
              <a:t>Slide #</a:t>
            </a:r>
            <a:fld id="{146414C5-3E09-4D07-ABBB-ECD83FA540D7}" type="slidenum">
              <a:rPr lang="en-US" altLang="ko-KR" sz="1800" b="1">
                <a:latin typeface="Arial Narrow" pitchFamily="34" charset="0"/>
                <a:ea typeface="굴림" pitchFamily="34" charset="-127"/>
              </a:rPr>
              <a:pPr algn="r" defTabSz="403225">
                <a:tabLst>
                  <a:tab pos="5372100" algn="ctr"/>
                  <a:tab pos="9182100" algn="r"/>
                </a:tabLst>
              </a:pPr>
              <a:t>‹#›</a:t>
            </a:fld>
            <a:r>
              <a:rPr lang="en-US" altLang="ko-KR" sz="1800" b="1">
                <a:latin typeface="Arial Narrow" pitchFamily="34" charset="0"/>
                <a:ea typeface="굴림" pitchFamily="34" charset="-127"/>
              </a:rPr>
              <a:t/>
            </a:r>
            <a:br>
              <a:rPr lang="en-US" altLang="ko-KR" sz="1800" b="1">
                <a:latin typeface="Arial Narrow" pitchFamily="34" charset="0"/>
                <a:ea typeface="굴림" pitchFamily="34" charset="-127"/>
              </a:rPr>
            </a:br>
            <a:r>
              <a:rPr lang="en-US" altLang="ko-KR" sz="500">
                <a:solidFill>
                  <a:srgbClr val="999999"/>
                </a:solidFill>
                <a:ea typeface="굴림" pitchFamily="34" charset="-127"/>
              </a:rPr>
              <a:t>[OMA-Template-TPslides-20100226-I]</a:t>
            </a:r>
            <a:endParaRPr lang="en-US" altLang="ko-KR" sz="1800" b="1">
              <a:latin typeface="Arial Narrow" pitchFamily="34" charset="0"/>
              <a:ea typeface="굴림" pitchFamily="34" charset="-127"/>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ko-KR"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ko-KR" smtClean="0"/>
              <a:t>1st Level Bullet</a:t>
            </a:r>
          </a:p>
          <a:p>
            <a:pPr lvl="1"/>
            <a:r>
              <a:rPr lang="en-GB" altLang="ko-KR" smtClean="0"/>
              <a:t>2nd Level Bullet</a:t>
            </a:r>
          </a:p>
          <a:p>
            <a:pPr lvl="2"/>
            <a:r>
              <a:rPr lang="en-GB" altLang="ko-KR" smtClean="0"/>
              <a:t>3rd Level Bullet</a:t>
            </a:r>
          </a:p>
          <a:p>
            <a:pPr lvl="3"/>
            <a:r>
              <a:rPr lang="en-GB" altLang="ko-KR" smtClean="0"/>
              <a:t>4th Level Bullet</a:t>
            </a:r>
          </a:p>
          <a:p>
            <a:pPr lvl="4"/>
            <a:r>
              <a:rPr lang="en-GB" altLang="ko-KR"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ko-KR">
              <a:ea typeface="굴림" pitchFamily="34" charset="-127"/>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srcRect b="6691"/>
          <a:stretch>
            <a:fillRect/>
          </a:stretch>
        </p:blipFill>
        <p:spPr bwMode="auto">
          <a:xfrm>
            <a:off x="0" y="635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1336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ko-KR" altLang="en-US" sz="2000" b="1" dirty="0">
                <a:latin typeface="Tahoma" pitchFamily="34" charset="0"/>
                <a:ea typeface="굴림" pitchFamily="34" charset="-127"/>
              </a:rPr>
              <a:t>	</a:t>
            </a:r>
            <a:r>
              <a:rPr lang="en-US" altLang="ko-KR" sz="2000" b="1" dirty="0">
                <a:latin typeface="Tahoma" pitchFamily="34" charset="0"/>
                <a:ea typeface="굴림" pitchFamily="34" charset="-127"/>
              </a:rPr>
              <a:t>Submitted To:	OMA COM</a:t>
            </a:r>
          </a:p>
          <a:p>
            <a:pPr defTabSz="762000">
              <a:lnSpc>
                <a:spcPct val="95000"/>
              </a:lnSpc>
              <a:spcAft>
                <a:spcPct val="35000"/>
              </a:spcAft>
              <a:tabLst>
                <a:tab pos="1827213" algn="r"/>
                <a:tab pos="1939925" algn="l"/>
              </a:tabLst>
            </a:pPr>
            <a:r>
              <a:rPr lang="en-US" altLang="ko-KR" sz="2000" b="1" dirty="0">
                <a:latin typeface="Tahoma" pitchFamily="34" charset="0"/>
                <a:ea typeface="굴림" pitchFamily="34" charset="-127"/>
              </a:rPr>
              <a:t>	Date:	</a:t>
            </a:r>
            <a:r>
              <a:rPr lang="en-US" altLang="ko-KR" sz="2000" b="1" dirty="0" smtClean="0">
                <a:latin typeface="Tahoma" pitchFamily="34" charset="0"/>
                <a:ea typeface="굴림" pitchFamily="34" charset="-127"/>
              </a:rPr>
              <a:t>18 Nov </a:t>
            </a:r>
            <a:r>
              <a:rPr lang="en-US" altLang="ko-KR" sz="2000" b="1" dirty="0">
                <a:latin typeface="Tahoma" pitchFamily="34" charset="0"/>
                <a:ea typeface="굴림" pitchFamily="34" charset="-127"/>
              </a:rPr>
              <a:t>2010</a:t>
            </a:r>
          </a:p>
          <a:p>
            <a:pPr defTabSz="762000">
              <a:lnSpc>
                <a:spcPct val="95000"/>
              </a:lnSpc>
              <a:spcAft>
                <a:spcPct val="35000"/>
              </a:spcAft>
              <a:tabLst>
                <a:tab pos="1827213" algn="r"/>
                <a:tab pos="1939925" algn="l"/>
              </a:tabLst>
            </a:pPr>
            <a:r>
              <a:rPr lang="en-US" altLang="ko-KR" sz="2000" b="1" dirty="0">
                <a:latin typeface="Tahoma" pitchFamily="34" charset="0"/>
                <a:ea typeface="굴림" pitchFamily="34" charset="-127"/>
              </a:rPr>
              <a:t>	Availability:	      Public            OMA Confidential</a:t>
            </a:r>
          </a:p>
          <a:p>
            <a:pPr defTabSz="762000">
              <a:lnSpc>
                <a:spcPct val="95000"/>
              </a:lnSpc>
              <a:spcAft>
                <a:spcPct val="35000"/>
              </a:spcAft>
              <a:tabLst>
                <a:tab pos="1827213" algn="r"/>
                <a:tab pos="1939925" algn="l"/>
              </a:tabLst>
            </a:pPr>
            <a:r>
              <a:rPr lang="en-US" altLang="ko-KR" sz="2000" b="1" dirty="0">
                <a:latin typeface="Tahoma" pitchFamily="34" charset="0"/>
                <a:ea typeface="굴림" pitchFamily="34" charset="-127"/>
              </a:rPr>
              <a:t>	Contact:	</a:t>
            </a:r>
            <a:r>
              <a:rPr lang="en-US" altLang="ko-KR" sz="2000" b="1" dirty="0" smtClean="0">
                <a:latin typeface="Tahoma" pitchFamily="34" charset="0"/>
                <a:ea typeface="굴림" pitchFamily="34" charset="-127"/>
              </a:rPr>
              <a:t>David K. Smith, david.k.smith@att.com</a:t>
            </a:r>
            <a:endParaRPr lang="en-US" altLang="ko-KR" sz="2000" b="1" dirty="0">
              <a:latin typeface="Tahoma" pitchFamily="34" charset="0"/>
              <a:ea typeface="굴림" pitchFamily="34" charset="-127"/>
            </a:endParaRPr>
          </a:p>
          <a:p>
            <a:pPr defTabSz="762000">
              <a:lnSpc>
                <a:spcPct val="95000"/>
              </a:lnSpc>
              <a:spcAft>
                <a:spcPct val="35000"/>
              </a:spcAft>
              <a:tabLst>
                <a:tab pos="1827213" algn="r"/>
                <a:tab pos="1939925" algn="l"/>
              </a:tabLst>
            </a:pPr>
            <a:r>
              <a:rPr lang="en-US" altLang="ko-KR" sz="2000" b="1" dirty="0">
                <a:latin typeface="Tahoma" pitchFamily="34" charset="0"/>
                <a:ea typeface="굴림" pitchFamily="34" charset="-127"/>
              </a:rPr>
              <a:t>	Source:	</a:t>
            </a:r>
            <a:r>
              <a:rPr lang="en-US" altLang="ko-KR" sz="2000" b="1" dirty="0" err="1" smtClean="0">
                <a:latin typeface="Tahoma" pitchFamily="34" charset="0"/>
                <a:ea typeface="굴림" pitchFamily="34" charset="-127"/>
              </a:rPr>
              <a:t>SpamRep</a:t>
            </a:r>
            <a:r>
              <a:rPr lang="en-US" altLang="ko-KR" sz="2000" b="1" dirty="0" smtClean="0">
                <a:latin typeface="Tahoma" pitchFamily="34" charset="0"/>
                <a:ea typeface="굴림" pitchFamily="34" charset="-127"/>
              </a:rPr>
              <a:t> Chair (</a:t>
            </a:r>
            <a:r>
              <a:rPr lang="en-US" altLang="ko-KR" sz="2000" b="1" dirty="0" err="1" smtClean="0">
                <a:latin typeface="Tahoma" pitchFamily="34" charset="0"/>
                <a:ea typeface="굴림" pitchFamily="34" charset="-127"/>
              </a:rPr>
              <a:t>SpamRep</a:t>
            </a:r>
            <a:r>
              <a:rPr lang="en-US" altLang="ko-KR" sz="2000" b="1" dirty="0" smtClean="0">
                <a:latin typeface="Tahoma" pitchFamily="34" charset="0"/>
                <a:ea typeface="굴림" pitchFamily="34" charset="-127"/>
              </a:rPr>
              <a:t>)</a:t>
            </a:r>
            <a:endParaRPr lang="en-US" altLang="ko-KR" sz="2000" b="1" dirty="0">
              <a:latin typeface="Tahoma" pitchFamily="34" charset="0"/>
              <a:ea typeface="굴림" pitchFamily="34" charset="-127"/>
            </a:endParaRPr>
          </a:p>
        </p:txBody>
      </p:sp>
      <p:sp>
        <p:nvSpPr>
          <p:cNvPr id="2052" name="Rectangle 4"/>
          <p:cNvSpPr>
            <a:spLocks noGrp="1" noChangeArrowheads="1"/>
          </p:cNvSpPr>
          <p:nvPr>
            <p:ph type="ctrTitle"/>
          </p:nvPr>
        </p:nvSpPr>
        <p:spPr>
          <a:xfrm>
            <a:off x="685800" y="228600"/>
            <a:ext cx="7994650" cy="1752600"/>
          </a:xfrm>
          <a:noFill/>
        </p:spPr>
        <p:txBody>
          <a:bodyPr anchor="t"/>
          <a:lstStyle/>
          <a:p>
            <a:r>
              <a:rPr lang="en-US" sz="2000" dirty="0" smtClean="0"/>
              <a:t>OMA-COM-2010-0076-INP_SpamRep_Report_Seoul </a:t>
            </a:r>
            <a:r>
              <a:rPr lang="ko-KR" altLang="en-US" sz="2000" dirty="0" smtClean="0">
                <a:ea typeface="굴림" pitchFamily="34" charset="-127"/>
              </a:rPr>
              <a:t> </a:t>
            </a:r>
            <a:br>
              <a:rPr lang="ko-KR" altLang="en-US" sz="2000" dirty="0" smtClean="0">
                <a:ea typeface="굴림" pitchFamily="34" charset="-127"/>
              </a:rPr>
            </a:br>
            <a:r>
              <a:rPr lang="ko-KR" altLang="en-US" sz="900" dirty="0" smtClean="0">
                <a:ea typeface="굴림" pitchFamily="34" charset="-127"/>
              </a:rPr>
              <a:t/>
            </a:r>
            <a:br>
              <a:rPr lang="ko-KR" altLang="en-US" sz="900" dirty="0" smtClean="0">
                <a:ea typeface="굴림" pitchFamily="34" charset="-127"/>
              </a:rPr>
            </a:br>
            <a:r>
              <a:rPr lang="ko-KR" altLang="en-US" sz="1400" dirty="0" smtClean="0">
                <a:ea typeface="굴림" pitchFamily="34" charset="-127"/>
              </a:rPr>
              <a:t> </a:t>
            </a:r>
            <a:r>
              <a:rPr lang="en-US" altLang="ko-KR" sz="2400" dirty="0" smtClean="0">
                <a:ea typeface="굴림" pitchFamily="34" charset="-127"/>
              </a:rPr>
              <a:t>Technical Plenary Presentation</a:t>
            </a:r>
            <a:br>
              <a:rPr lang="en-US" altLang="ko-KR" sz="2400" dirty="0" smtClean="0">
                <a:ea typeface="굴림" pitchFamily="34" charset="-127"/>
              </a:rPr>
            </a:br>
            <a:r>
              <a:rPr lang="en-US" altLang="ko-KR" dirty="0" err="1" smtClean="0">
                <a:ea typeface="굴림" pitchFamily="34" charset="-127"/>
              </a:rPr>
              <a:t>SpamRep</a:t>
            </a:r>
            <a:r>
              <a:rPr lang="ko-KR" altLang="en-US" dirty="0" smtClean="0">
                <a:ea typeface="굴림" pitchFamily="34" charset="-127"/>
              </a:rPr>
              <a:t/>
            </a:r>
            <a:br>
              <a:rPr lang="ko-KR" altLang="en-US" dirty="0" smtClean="0">
                <a:ea typeface="굴림" pitchFamily="34" charset="-127"/>
              </a:rPr>
            </a:br>
            <a:r>
              <a:rPr lang="ko-KR" altLang="en-US" sz="600" dirty="0" smtClean="0">
                <a:ea typeface="굴림" pitchFamily="34" charset="-127"/>
              </a:rPr>
              <a:t/>
            </a:r>
            <a:br>
              <a:rPr lang="ko-KR" altLang="en-US" sz="600" dirty="0" smtClean="0">
                <a:ea typeface="굴림" pitchFamily="34" charset="-127"/>
              </a:rPr>
            </a:br>
            <a:r>
              <a:rPr lang="en-GB" altLang="ko-KR" sz="2000" dirty="0" smtClean="0">
                <a:ea typeface="굴림" pitchFamily="34" charset="-127"/>
              </a:rPr>
              <a:t>Seoul, South Korea</a:t>
            </a:r>
            <a:endParaRPr lang="en-US" altLang="ko-KR" dirty="0" smtClean="0">
              <a:ea typeface="굴림" pitchFamily="34" charset="-127"/>
            </a:endParaRPr>
          </a:p>
        </p:txBody>
      </p:sp>
      <p:sp>
        <p:nvSpPr>
          <p:cNvPr id="2053"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ko-KR" sz="1800" b="1">
                <a:solidFill>
                  <a:srgbClr val="800000"/>
                </a:solidFill>
                <a:latin typeface="Tahoma" pitchFamily="34" charset="0"/>
                <a:ea typeface="굴림" pitchFamily="34" charset="-127"/>
              </a:rPr>
              <a:t>X</a:t>
            </a:r>
          </a:p>
        </p:txBody>
      </p:sp>
      <p:sp>
        <p:nvSpPr>
          <p:cNvPr id="2054"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ko-KR" sz="900">
                <a:ea typeface="굴림" pitchFamily="34" charset="-127"/>
                <a:cs typeface="Times New Roman" pitchFamily="18" charset="0"/>
              </a:rPr>
              <a:t>USE OF THIS DOCUMENT BY NON-OMA MEMBERS IS SUBJECT TO ALL OF THE TERMS AND CONDITIONS OF THE USE AGREEMENT (located at </a:t>
            </a:r>
            <a:r>
              <a:rPr lang="en-US" altLang="ko-KR" sz="900">
                <a:ea typeface="굴림" pitchFamily="34" charset="-127"/>
                <a:cs typeface="Times New Roman" pitchFamily="18" charset="0"/>
                <a:hlinkClick r:id="rId4"/>
              </a:rPr>
              <a:t>http://www.openmobilealliance.org/UseAgreement.html</a:t>
            </a:r>
            <a:r>
              <a:rPr lang="en-US" altLang="ko-KR" sz="900">
                <a:ea typeface="굴림" pitchFamily="34" charset="-127"/>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ko-KR" sz="900">
                <a:ea typeface="굴림" pitchFamily="34" charset="-127"/>
                <a:cs typeface="Times New Roman" pitchFamily="18" charset="0"/>
              </a:rPr>
              <a:t>THIS DOCUMENT IS PROVIDED ON AN "AS IS" "AS AVAILABLE" AND "WITH ALL FAULTS" BASIS.</a:t>
            </a:r>
          </a:p>
        </p:txBody>
      </p:sp>
      <p:sp>
        <p:nvSpPr>
          <p:cNvPr id="2055"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ko-KR" sz="900" b="1">
                <a:ea typeface="굴림" pitchFamily="34" charset="-127"/>
                <a:cs typeface="Times New Roman" pitchFamily="18" charset="0"/>
              </a:rPr>
              <a:t>Intellectual Property Rights</a:t>
            </a:r>
          </a:p>
          <a:p>
            <a:pPr defTabSz="762000">
              <a:spcBef>
                <a:spcPct val="35000"/>
              </a:spcBef>
            </a:pPr>
            <a:r>
              <a:rPr lang="en-US" altLang="ko-KR" sz="900">
                <a:ea typeface="굴림" pitchFamily="34"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p:txBody>
          <a:bodyPr/>
          <a:lstStyle/>
          <a:p>
            <a:r>
              <a:rPr lang="en-US" altLang="ko-KR" sz="2800" dirty="0" smtClean="0">
                <a:ea typeface="굴림" pitchFamily="34" charset="-127"/>
              </a:rPr>
              <a:t>WI/Release update:</a:t>
            </a:r>
            <a:br>
              <a:rPr lang="en-US" altLang="ko-KR" sz="2800" dirty="0" smtClean="0">
                <a:ea typeface="굴림" pitchFamily="34" charset="-127"/>
              </a:rPr>
            </a:br>
            <a:r>
              <a:rPr lang="en-GB" altLang="ja-JP" sz="2800" dirty="0" err="1" smtClean="0">
                <a:ea typeface="MS PGothic" pitchFamily="34" charset="-128"/>
              </a:rPr>
              <a:t>SpamRep</a:t>
            </a:r>
            <a:r>
              <a:rPr lang="en-GB" altLang="ja-JP" sz="2800" dirty="0" smtClean="0">
                <a:ea typeface="MS PGothic" pitchFamily="34" charset="-128"/>
              </a:rPr>
              <a:t> 1.0 </a:t>
            </a:r>
            <a:r>
              <a:rPr lang="en-GB" altLang="ja-JP" sz="1400" dirty="0" err="1" smtClean="0">
                <a:ea typeface="MS PGothic" pitchFamily="34" charset="-128"/>
              </a:rPr>
              <a:t>i</a:t>
            </a:r>
            <a:r>
              <a:rPr lang="en-GB" altLang="ja-JP" sz="1400" dirty="0" smtClean="0">
                <a:ea typeface="MS PGothic" pitchFamily="34" charset="-128"/>
              </a:rPr>
              <a:t>/ii</a:t>
            </a:r>
            <a:r>
              <a:rPr lang="en-GB" altLang="ko-KR" sz="1400" dirty="0" smtClean="0">
                <a:ea typeface="MS PGothic" pitchFamily="34" charset="-128"/>
              </a:rPr>
              <a:t>i</a:t>
            </a:r>
            <a:endParaRPr lang="en-US" altLang="ko-KR" sz="1400" dirty="0" smtClean="0">
              <a:ea typeface="MS PGothic" pitchFamily="34" charset="-128"/>
            </a:endParaRPr>
          </a:p>
        </p:txBody>
      </p:sp>
      <p:sp>
        <p:nvSpPr>
          <p:cNvPr id="3075" name="Rectangle 3"/>
          <p:cNvSpPr>
            <a:spLocks noGrp="1" noChangeArrowheads="1"/>
          </p:cNvSpPr>
          <p:nvPr>
            <p:ph type="body" sz="half" idx="4294967295"/>
          </p:nvPr>
        </p:nvSpPr>
        <p:spPr>
          <a:xfrm>
            <a:off x="292100" y="1023938"/>
            <a:ext cx="8732838" cy="5535612"/>
          </a:xfrm>
        </p:spPr>
        <p:txBody>
          <a:bodyPr/>
          <a:lstStyle/>
          <a:p>
            <a:pPr marL="0" indent="0">
              <a:lnSpc>
                <a:spcPct val="80000"/>
              </a:lnSpc>
            </a:pPr>
            <a:r>
              <a:rPr lang="en-GB" altLang="ja-JP" sz="2900" dirty="0" smtClean="0">
                <a:ea typeface="MS PGothic" pitchFamily="34" charset="-128"/>
              </a:rPr>
              <a:t>Overall progress since last report</a:t>
            </a:r>
            <a:endParaRPr lang="en-GB" altLang="ko-KR" sz="1800" dirty="0" smtClean="0">
              <a:ea typeface="MS PGothic" pitchFamily="34" charset="-128"/>
            </a:endParaRPr>
          </a:p>
          <a:p>
            <a:pPr marL="444500" lvl="1">
              <a:lnSpc>
                <a:spcPct val="80000"/>
              </a:lnSpc>
            </a:pPr>
            <a:r>
              <a:rPr lang="en-GB" altLang="ko-KR" sz="2000" dirty="0" smtClean="0">
                <a:ea typeface="MS PGothic" pitchFamily="34" charset="-128"/>
              </a:rPr>
              <a:t>Completed addressing remaining 5% of CONRR comments</a:t>
            </a:r>
          </a:p>
          <a:p>
            <a:pPr marL="671512" lvl="2">
              <a:lnSpc>
                <a:spcPct val="80000"/>
              </a:lnSpc>
            </a:pPr>
            <a:r>
              <a:rPr lang="en-GB" altLang="ko-KR" sz="1800" dirty="0" smtClean="0">
                <a:ea typeface="MS PGothic" pitchFamily="34" charset="-128"/>
              </a:rPr>
              <a:t>8 </a:t>
            </a:r>
            <a:r>
              <a:rPr lang="en-GB" altLang="ko-KR" sz="1800" dirty="0" err="1" smtClean="0">
                <a:ea typeface="MS PGothic" pitchFamily="34" charset="-128"/>
              </a:rPr>
              <a:t>CRs</a:t>
            </a:r>
            <a:r>
              <a:rPr lang="en-GB" altLang="ko-KR" sz="1800" dirty="0" smtClean="0">
                <a:ea typeface="MS PGothic" pitchFamily="34" charset="-128"/>
              </a:rPr>
              <a:t> discussed on conference calls and agreed</a:t>
            </a:r>
          </a:p>
          <a:p>
            <a:pPr marL="671512" lvl="2">
              <a:lnSpc>
                <a:spcPct val="80000"/>
              </a:lnSpc>
            </a:pPr>
            <a:r>
              <a:rPr lang="en-GB" altLang="ko-KR" sz="1800" dirty="0" smtClean="0">
                <a:ea typeface="MS PGothic" pitchFamily="34" charset="-128"/>
              </a:rPr>
              <a:t>Several minor text changes to correct inconsistency arising from change in message format agreed earlier</a:t>
            </a:r>
          </a:p>
          <a:p>
            <a:pPr marL="893762" lvl="3">
              <a:lnSpc>
                <a:spcPct val="80000"/>
              </a:lnSpc>
            </a:pPr>
            <a:r>
              <a:rPr lang="en-GB" altLang="ko-KR" sz="1600" dirty="0" smtClean="0">
                <a:ea typeface="MS PGothic" pitchFamily="34" charset="-128"/>
              </a:rPr>
              <a:t>Changed message format to be consistent with IETF Message Abuse Reporting group</a:t>
            </a:r>
          </a:p>
          <a:p>
            <a:pPr marL="671512" lvl="2">
              <a:lnSpc>
                <a:spcPct val="80000"/>
              </a:lnSpc>
            </a:pPr>
            <a:r>
              <a:rPr lang="en-GB" altLang="ko-KR" sz="1800" dirty="0" smtClean="0">
                <a:ea typeface="MS PGothic" pitchFamily="34" charset="-128"/>
              </a:rPr>
              <a:t>Changed Quarantined Message List to a data structure &amp; defined the data structure</a:t>
            </a:r>
          </a:p>
          <a:p>
            <a:pPr marL="671512" lvl="2">
              <a:lnSpc>
                <a:spcPct val="80000"/>
              </a:lnSpc>
            </a:pPr>
            <a:r>
              <a:rPr lang="en-GB" altLang="ko-KR" sz="1800" dirty="0" smtClean="0">
                <a:ea typeface="MS PGothic" pitchFamily="34" charset="-128"/>
              </a:rPr>
              <a:t>Defined Share Permission data structure</a:t>
            </a:r>
          </a:p>
          <a:p>
            <a:pPr marL="671512" lvl="2">
              <a:lnSpc>
                <a:spcPct val="80000"/>
              </a:lnSpc>
            </a:pPr>
            <a:r>
              <a:rPr lang="en-GB" altLang="ko-KR" sz="1800" dirty="0" smtClean="0">
                <a:ea typeface="MS PGothic" pitchFamily="34" charset="-128"/>
              </a:rPr>
              <a:t>Added parameters to the Spam Report: </a:t>
            </a:r>
            <a:r>
              <a:rPr lang="en-GB" altLang="ko-KR" sz="1800" dirty="0" err="1" smtClean="0">
                <a:ea typeface="MS PGothic" pitchFamily="34" charset="-128"/>
              </a:rPr>
              <a:t>ValueType</a:t>
            </a:r>
            <a:r>
              <a:rPr lang="en-GB" altLang="ko-KR" sz="1800" dirty="0" smtClean="0">
                <a:ea typeface="MS PGothic" pitchFamily="34" charset="-128"/>
              </a:rPr>
              <a:t> for by-value reports, and </a:t>
            </a:r>
            <a:r>
              <a:rPr lang="en-GB" altLang="ko-KR" sz="1800" dirty="0" err="1" smtClean="0">
                <a:ea typeface="MS PGothic" pitchFamily="34" charset="-128"/>
              </a:rPr>
              <a:t>HashingFunction</a:t>
            </a:r>
            <a:r>
              <a:rPr lang="en-GB" altLang="ko-KR" sz="1800" dirty="0" smtClean="0">
                <a:ea typeface="MS PGothic" pitchFamily="34" charset="-128"/>
              </a:rPr>
              <a:t> in case report contains hashed content</a:t>
            </a:r>
          </a:p>
          <a:p>
            <a:pPr marL="444500" lvl="1">
              <a:lnSpc>
                <a:spcPct val="80000"/>
              </a:lnSpc>
            </a:pPr>
            <a:r>
              <a:rPr lang="en-GB" altLang="ko-KR" sz="2000" dirty="0" smtClean="0">
                <a:ea typeface="MS PGothic" pitchFamily="34" charset="-128"/>
              </a:rPr>
              <a:t>Assembled ERP for REL review, passed without comment</a:t>
            </a:r>
          </a:p>
          <a:p>
            <a:pPr marL="444500" lvl="1">
              <a:lnSpc>
                <a:spcPct val="80000"/>
              </a:lnSpc>
            </a:pPr>
            <a:r>
              <a:rPr lang="en-GB" sz="2000" dirty="0" smtClean="0"/>
              <a:t>The </a:t>
            </a:r>
            <a:r>
              <a:rPr lang="en-GB" sz="2000" dirty="0" err="1" smtClean="0"/>
              <a:t>SpamRep</a:t>
            </a:r>
            <a:r>
              <a:rPr lang="en-GB" sz="2000" dirty="0" smtClean="0"/>
              <a:t> V1.0 ERP for Candidate approval has been submitted to the TP R&amp;A Ref: TP-10-039 which runs from 2010-11-10 at 08:00 GMT to 2010-11-23 at 18:00 GMT</a:t>
            </a:r>
            <a:endParaRPr lang="en-US" altLang="ko-KR" sz="2000" dirty="0" smtClean="0">
              <a:ea typeface="MS PGothic" pitchFamily="34" charset="-128"/>
            </a:endParaRPr>
          </a:p>
        </p:txBody>
      </p:sp>
      <p:sp>
        <p:nvSpPr>
          <p:cNvPr id="3076" name="Text Box 4"/>
          <p:cNvSpPr txBox="1">
            <a:spLocks noChangeArrowheads="1"/>
          </p:cNvSpPr>
          <p:nvPr/>
        </p:nvSpPr>
        <p:spPr bwMode="auto">
          <a:xfrm>
            <a:off x="-423863" y="6350"/>
            <a:ext cx="414338"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3077" name="Text Box 5"/>
          <p:cNvSpPr txBox="1">
            <a:spLocks noChangeArrowheads="1"/>
          </p:cNvSpPr>
          <p:nvPr/>
        </p:nvSpPr>
        <p:spPr bwMode="auto">
          <a:xfrm>
            <a:off x="-423863" y="311150"/>
            <a:ext cx="414338"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3078"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3079" name="Text Box 5"/>
          <p:cNvSpPr txBox="1">
            <a:spLocks noChangeArrowheads="1"/>
          </p:cNvSpPr>
          <p:nvPr/>
        </p:nvSpPr>
        <p:spPr bwMode="auto">
          <a:xfrm>
            <a:off x="2395538" y="234950"/>
            <a:ext cx="414337"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ko-KR" sz="2800" dirty="0" smtClean="0">
                <a:ea typeface="굴림" pitchFamily="34" charset="-127"/>
              </a:rPr>
              <a:t>WI/Release update:</a:t>
            </a:r>
            <a:br>
              <a:rPr lang="en-US" altLang="ko-KR" sz="2800" dirty="0" smtClean="0">
                <a:ea typeface="굴림" pitchFamily="34" charset="-127"/>
              </a:rPr>
            </a:br>
            <a:r>
              <a:rPr lang="en-GB" altLang="ja-JP" sz="2800" dirty="0" smtClean="0">
                <a:ea typeface="MS PGothic" pitchFamily="34" charset="-128"/>
              </a:rPr>
              <a:t> </a:t>
            </a:r>
            <a:r>
              <a:rPr lang="en-GB" altLang="ja-JP" sz="2800" dirty="0" err="1" smtClean="0">
                <a:ea typeface="MS PGothic" pitchFamily="34" charset="-128"/>
              </a:rPr>
              <a:t>SpamRep</a:t>
            </a:r>
            <a:r>
              <a:rPr lang="en-GB" altLang="ja-JP" sz="2800" dirty="0" smtClean="0">
                <a:ea typeface="MS PGothic" pitchFamily="34" charset="-128"/>
              </a:rPr>
              <a:t> 1.0 </a:t>
            </a:r>
            <a:r>
              <a:rPr lang="en-GB" altLang="ja-JP" sz="1400" dirty="0" smtClean="0">
                <a:ea typeface="MS PGothic" pitchFamily="34" charset="-128"/>
              </a:rPr>
              <a:t>i</a:t>
            </a:r>
            <a:r>
              <a:rPr lang="en-GB" altLang="ko-KR" sz="1400" dirty="0" smtClean="0">
                <a:ea typeface="MS PGothic" pitchFamily="34" charset="-128"/>
              </a:rPr>
              <a:t>i</a:t>
            </a:r>
            <a:r>
              <a:rPr lang="en-GB" altLang="ja-JP" sz="1400" dirty="0" smtClean="0">
                <a:ea typeface="MS PGothic" pitchFamily="34" charset="-128"/>
              </a:rPr>
              <a:t>/ii</a:t>
            </a:r>
            <a:r>
              <a:rPr lang="en-GB" altLang="ko-KR" sz="1400" dirty="0" smtClean="0">
                <a:ea typeface="MS PGothic" pitchFamily="34" charset="-128"/>
              </a:rPr>
              <a:t>i</a:t>
            </a:r>
            <a:endParaRPr lang="en-US" altLang="ko-KR" sz="1400" dirty="0" smtClean="0">
              <a:ea typeface="MS PGothic" pitchFamily="34" charset="-128"/>
            </a:endParaRPr>
          </a:p>
        </p:txBody>
      </p:sp>
      <p:sp>
        <p:nvSpPr>
          <p:cNvPr id="4099" name="Rectangle 3"/>
          <p:cNvSpPr>
            <a:spLocks noGrp="1" noChangeArrowheads="1"/>
          </p:cNvSpPr>
          <p:nvPr>
            <p:ph type="body" sz="half" idx="1"/>
          </p:nvPr>
        </p:nvSpPr>
        <p:spPr>
          <a:xfrm>
            <a:off x="292100" y="1023938"/>
            <a:ext cx="8732838" cy="5535612"/>
          </a:xfrm>
        </p:spPr>
        <p:txBody>
          <a:bodyPr/>
          <a:lstStyle/>
          <a:p>
            <a:pPr marL="0" indent="0">
              <a:lnSpc>
                <a:spcPct val="80000"/>
              </a:lnSpc>
            </a:pPr>
            <a:r>
              <a:rPr lang="en-GB" altLang="ko-KR" sz="2900" dirty="0" smtClean="0">
                <a:ea typeface="MS PGothic" pitchFamily="34" charset="-128"/>
              </a:rPr>
              <a:t> </a:t>
            </a:r>
            <a:r>
              <a:rPr lang="en-GB" altLang="ja-JP" sz="2900" dirty="0" smtClean="0">
                <a:ea typeface="MS PGothic" pitchFamily="34" charset="-128"/>
              </a:rPr>
              <a:t>Plan for the next 3 months</a:t>
            </a:r>
            <a:endParaRPr lang="en-US" altLang="ko-KR" sz="1900" dirty="0" smtClean="0">
              <a:ea typeface="MS PGothic" pitchFamily="34" charset="-128"/>
            </a:endParaRPr>
          </a:p>
          <a:p>
            <a:pPr marL="444500" lvl="1">
              <a:lnSpc>
                <a:spcPct val="80000"/>
              </a:lnSpc>
            </a:pPr>
            <a:r>
              <a:rPr lang="en-US" altLang="ko-KR" sz="1800" dirty="0" smtClean="0">
                <a:ea typeface="MS PGothic" pitchFamily="34" charset="-128"/>
              </a:rPr>
              <a:t>Candidate approval request submitted to TP</a:t>
            </a:r>
          </a:p>
          <a:p>
            <a:pPr marL="444500" lvl="1">
              <a:lnSpc>
                <a:spcPct val="80000"/>
              </a:lnSpc>
            </a:pPr>
            <a:r>
              <a:rPr lang="en-US" altLang="ko-KR" sz="1800" dirty="0" smtClean="0">
                <a:ea typeface="MS PGothic" pitchFamily="34" charset="-128"/>
              </a:rPr>
              <a:t>Board ratification in December</a:t>
            </a:r>
          </a:p>
          <a:p>
            <a:pPr marL="687388" indent="-228600">
              <a:lnSpc>
                <a:spcPct val="80000"/>
              </a:lnSpc>
            </a:pPr>
            <a:endParaRPr lang="en-US" altLang="ko-KR" dirty="0" smtClean="0">
              <a:ea typeface="MS PGothic" pitchFamily="34" charset="-128"/>
            </a:endParaRPr>
          </a:p>
          <a:p>
            <a:pPr marL="1143000" lvl="2" indent="-228600">
              <a:lnSpc>
                <a:spcPct val="80000"/>
              </a:lnSpc>
            </a:pPr>
            <a:endParaRPr lang="en-US" altLang="ko-KR" sz="1600" dirty="0" smtClean="0">
              <a:ea typeface="MS PGothic" pitchFamily="34" charset="-128"/>
            </a:endParaRPr>
          </a:p>
          <a:p>
            <a:pPr marL="1143000" lvl="2" indent="-228600">
              <a:lnSpc>
                <a:spcPct val="80000"/>
              </a:lnSpc>
            </a:pPr>
            <a:endParaRPr lang="en-GB" altLang="ja-JP" sz="1600" dirty="0" smtClean="0">
              <a:ea typeface="MS PGothic" pitchFamily="34" charset="-128"/>
            </a:endParaRPr>
          </a:p>
          <a:p>
            <a:pPr marL="0" indent="0">
              <a:lnSpc>
                <a:spcPct val="80000"/>
              </a:lnSpc>
            </a:pPr>
            <a:r>
              <a:rPr lang="en-US" altLang="ko-KR" sz="2900" dirty="0" smtClean="0">
                <a:ea typeface="MS PGothic" pitchFamily="34" charset="-128"/>
              </a:rPr>
              <a:t> </a:t>
            </a:r>
            <a:r>
              <a:rPr lang="en-US" altLang="ja-JP" sz="2900" dirty="0" smtClean="0">
                <a:ea typeface="MS PGothic" pitchFamily="34" charset="-128"/>
              </a:rPr>
              <a:t>Potential issues which MAY affect schedule</a:t>
            </a:r>
          </a:p>
          <a:p>
            <a:pPr marL="444500" lvl="1">
              <a:lnSpc>
                <a:spcPct val="80000"/>
              </a:lnSpc>
            </a:pPr>
            <a:r>
              <a:rPr lang="en-GB" altLang="ko-KR" sz="1800" dirty="0" smtClean="0">
                <a:ea typeface="MS PGothic" pitchFamily="34" charset="-128"/>
              </a:rPr>
              <a:t>None identified</a:t>
            </a:r>
            <a:endParaRPr lang="en-GB" altLang="ja-JP" sz="1800" dirty="0" smtClean="0">
              <a:ea typeface="MS PGothic" pitchFamily="34" charset="-128"/>
            </a:endParaRPr>
          </a:p>
        </p:txBody>
      </p:sp>
      <p:sp>
        <p:nvSpPr>
          <p:cNvPr id="4100" name="Text Box 4"/>
          <p:cNvSpPr txBox="1">
            <a:spLocks noChangeArrowheads="1"/>
          </p:cNvSpPr>
          <p:nvPr/>
        </p:nvSpPr>
        <p:spPr bwMode="auto">
          <a:xfrm>
            <a:off x="-423863" y="6350"/>
            <a:ext cx="414338"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4101" name="Text Box 5"/>
          <p:cNvSpPr txBox="1">
            <a:spLocks noChangeArrowheads="1"/>
          </p:cNvSpPr>
          <p:nvPr/>
        </p:nvSpPr>
        <p:spPr bwMode="auto">
          <a:xfrm>
            <a:off x="-423863" y="311150"/>
            <a:ext cx="414338"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4102"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38138" y="234950"/>
            <a:ext cx="8748712" cy="703263"/>
          </a:xfrm>
        </p:spPr>
        <p:txBody>
          <a:bodyPr/>
          <a:lstStyle/>
          <a:p>
            <a:r>
              <a:rPr lang="en-US" altLang="ko-KR" sz="2800" dirty="0" smtClean="0">
                <a:ea typeface="굴림" pitchFamily="34" charset="-127"/>
              </a:rPr>
              <a:t>WI/Release update:</a:t>
            </a:r>
            <a:br>
              <a:rPr lang="en-US" altLang="ko-KR" sz="2800" dirty="0" smtClean="0">
                <a:ea typeface="굴림" pitchFamily="34" charset="-127"/>
              </a:rPr>
            </a:br>
            <a:r>
              <a:rPr lang="en-GB" altLang="ja-JP" sz="2800" dirty="0" err="1" smtClean="0">
                <a:ea typeface="MS PGothic" pitchFamily="34" charset="-128"/>
              </a:rPr>
              <a:t>SpamRep</a:t>
            </a:r>
            <a:r>
              <a:rPr lang="en-GB" altLang="ja-JP" sz="2800" dirty="0" smtClean="0">
                <a:ea typeface="MS PGothic" pitchFamily="34" charset="-128"/>
              </a:rPr>
              <a:t> 1.0 </a:t>
            </a:r>
            <a:r>
              <a:rPr lang="en-GB" altLang="ja-JP" sz="1400" dirty="0" smtClean="0">
                <a:ea typeface="MS PGothic" pitchFamily="34" charset="-128"/>
              </a:rPr>
              <a:t>ii</a:t>
            </a:r>
            <a:r>
              <a:rPr lang="en-GB" altLang="ko-KR" sz="1400" dirty="0" smtClean="0">
                <a:ea typeface="MS PGothic" pitchFamily="34" charset="-128"/>
              </a:rPr>
              <a:t>i</a:t>
            </a:r>
            <a:r>
              <a:rPr lang="en-GB" altLang="ja-JP" sz="1400" dirty="0" smtClean="0">
                <a:ea typeface="MS PGothic" pitchFamily="34" charset="-128"/>
              </a:rPr>
              <a:t>/ii</a:t>
            </a:r>
            <a:r>
              <a:rPr lang="en-GB" altLang="ko-KR" sz="1400" dirty="0" smtClean="0">
                <a:ea typeface="MS PGothic" pitchFamily="34" charset="-128"/>
              </a:rPr>
              <a:t>i</a:t>
            </a:r>
            <a:endParaRPr lang="en-US" altLang="ko-KR" sz="1400" dirty="0" smtClean="0">
              <a:ea typeface="MS PGothic" pitchFamily="34" charset="-128"/>
            </a:endParaRPr>
          </a:p>
        </p:txBody>
      </p:sp>
      <p:sp>
        <p:nvSpPr>
          <p:cNvPr id="1088" name="Rectangle 64"/>
          <p:cNvSpPr>
            <a:spLocks noChangeArrowheads="1"/>
          </p:cNvSpPr>
          <p:nvPr/>
        </p:nvSpPr>
        <p:spPr bwMode="auto">
          <a:xfrm>
            <a:off x="185738" y="996950"/>
            <a:ext cx="3879850" cy="366713"/>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r>
              <a:rPr lang="en-GB" altLang="ja-JP" sz="2000" dirty="0">
                <a:solidFill>
                  <a:srgbClr val="000066"/>
                </a:solidFill>
                <a:ea typeface="MS PGothic" pitchFamily="34" charset="-128"/>
              </a:rPr>
              <a:t>WISPR last updated: </a:t>
            </a:r>
            <a:r>
              <a:rPr lang="en-US" altLang="ja-JP" sz="2000" dirty="0" smtClean="0">
                <a:solidFill>
                  <a:srgbClr val="000066"/>
                </a:solidFill>
                <a:ea typeface="MS PGothic" pitchFamily="34" charset="-128"/>
              </a:rPr>
              <a:t>2010/</a:t>
            </a:r>
            <a:r>
              <a:rPr lang="en-US" altLang="ko-KR" sz="2000" dirty="0" smtClean="0">
                <a:solidFill>
                  <a:srgbClr val="000066"/>
                </a:solidFill>
                <a:ea typeface="MS PGothic" pitchFamily="34" charset="-128"/>
              </a:rPr>
              <a:t>09</a:t>
            </a:r>
            <a:r>
              <a:rPr lang="en-US" altLang="ja-JP" sz="2000" dirty="0" smtClean="0">
                <a:solidFill>
                  <a:srgbClr val="000066"/>
                </a:solidFill>
                <a:ea typeface="MS PGothic" pitchFamily="34" charset="-128"/>
              </a:rPr>
              <a:t>/</a:t>
            </a:r>
            <a:r>
              <a:rPr lang="en-US" altLang="ko-KR" sz="2000" dirty="0" smtClean="0">
                <a:solidFill>
                  <a:srgbClr val="000066"/>
                </a:solidFill>
                <a:ea typeface="MS PGothic" pitchFamily="34" charset="-128"/>
              </a:rPr>
              <a:t>21</a:t>
            </a:r>
            <a:endParaRPr lang="en-US" altLang="ko-KR" sz="2000" dirty="0">
              <a:solidFill>
                <a:srgbClr val="000066"/>
              </a:solidFill>
              <a:ea typeface="굴림" pitchFamily="34" charset="-127"/>
            </a:endParaRPr>
          </a:p>
        </p:txBody>
      </p:sp>
      <p:graphicFrame>
        <p:nvGraphicFramePr>
          <p:cNvPr id="6" name="Chart 5"/>
          <p:cNvGraphicFramePr>
            <a:graphicFrameLocks/>
          </p:cNvGraphicFramePr>
          <p:nvPr/>
        </p:nvGraphicFramePr>
        <p:xfrm>
          <a:off x="490537" y="1377950"/>
          <a:ext cx="8458200" cy="437546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Table 6"/>
          <p:cNvGraphicFramePr>
            <a:graphicFrameLocks noGrp="1"/>
          </p:cNvGraphicFramePr>
          <p:nvPr/>
        </p:nvGraphicFramePr>
        <p:xfrm>
          <a:off x="1557337" y="5721350"/>
          <a:ext cx="6242053" cy="638168"/>
        </p:xfrm>
        <a:graphic>
          <a:graphicData uri="http://schemas.openxmlformats.org/drawingml/2006/table">
            <a:tbl>
              <a:tblPr/>
              <a:tblGrid>
                <a:gridCol w="952734"/>
                <a:gridCol w="755617"/>
                <a:gridCol w="755617"/>
                <a:gridCol w="755617"/>
                <a:gridCol w="755617"/>
                <a:gridCol w="755617"/>
                <a:gridCol w="755617"/>
                <a:gridCol w="755617"/>
              </a:tblGrid>
              <a:tr h="131412">
                <a:tc>
                  <a:txBody>
                    <a:bodyPr/>
                    <a:lstStyle/>
                    <a:p>
                      <a:pPr algn="ctr" fontAlgn="b"/>
                      <a:endParaRPr lang="en-US" sz="900" b="1" i="0" u="none" strike="noStrike">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2009-06-01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2009-01-02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2010-09-01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2009-06-01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2010-11-05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2010-03-15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2009-05-04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6772">
                <a:tc>
                  <a:txBody>
                    <a:bodyPr/>
                    <a:lstStyle/>
                    <a:p>
                      <a:pPr algn="ctr" fontAlgn="b"/>
                      <a:r>
                        <a:rPr lang="en-US" sz="7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2009-03-17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2008-12-17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8600" y="233363"/>
            <a:ext cx="8991600" cy="703262"/>
          </a:xfrm>
        </p:spPr>
        <p:txBody>
          <a:bodyPr/>
          <a:lstStyle/>
          <a:p>
            <a:r>
              <a:rPr lang="en-GB" altLang="ko-KR" smtClean="0">
                <a:ea typeface="굴림" pitchFamily="34" charset="-127"/>
              </a:rPr>
              <a:t>Documents nearing TP approval</a:t>
            </a:r>
            <a:endParaRPr lang="en-US" altLang="ko-KR" smtClean="0">
              <a:ea typeface="굴림" pitchFamily="34" charset="-127"/>
            </a:endParaRPr>
          </a:p>
        </p:txBody>
      </p:sp>
      <p:sp>
        <p:nvSpPr>
          <p:cNvPr id="6147" name="Rectangle 3"/>
          <p:cNvSpPr>
            <a:spLocks noGrp="1" noChangeArrowheads="1"/>
          </p:cNvSpPr>
          <p:nvPr>
            <p:ph type="body" idx="1"/>
          </p:nvPr>
        </p:nvSpPr>
        <p:spPr/>
        <p:txBody>
          <a:bodyPr/>
          <a:lstStyle/>
          <a:p>
            <a:r>
              <a:rPr lang="en-US" altLang="ko-KR" dirty="0" smtClean="0">
                <a:ea typeface="굴림" pitchFamily="34" charset="-127"/>
              </a:rPr>
              <a:t>OMA SpamRep1.0 ERP</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p:txBody>
          <a:bodyPr/>
          <a:lstStyle/>
          <a:p>
            <a:r>
              <a:rPr lang="en-GB" altLang="ko-KR" smtClean="0">
                <a:ea typeface="굴림" pitchFamily="34" charset="-127"/>
              </a:rPr>
              <a:t>WG-level issues brought to TP’s attention</a:t>
            </a:r>
          </a:p>
        </p:txBody>
      </p:sp>
      <p:sp>
        <p:nvSpPr>
          <p:cNvPr id="8195" name="Rectangle 3"/>
          <p:cNvSpPr>
            <a:spLocks noGrp="1" noChangeArrowheads="1"/>
          </p:cNvSpPr>
          <p:nvPr>
            <p:ph type="body" idx="4294967295"/>
          </p:nvPr>
        </p:nvSpPr>
        <p:spPr/>
        <p:txBody>
          <a:bodyPr/>
          <a:lstStyle/>
          <a:p>
            <a:r>
              <a:rPr lang="en-GB" altLang="ko-KR" smtClean="0">
                <a:ea typeface="굴림" pitchFamily="34" charset="-127"/>
              </a:rPr>
              <a:t>WG level issues</a:t>
            </a:r>
          </a:p>
          <a:p>
            <a:pPr marL="742950" lvl="1" indent="-285750"/>
            <a:r>
              <a:rPr lang="en-GB" altLang="ko-KR" smtClean="0">
                <a:ea typeface="굴림" pitchFamily="34" charset="-127"/>
              </a:rPr>
              <a:t>None</a:t>
            </a:r>
          </a:p>
          <a:p>
            <a:r>
              <a:rPr lang="en-GB" altLang="ko-KR" smtClean="0">
                <a:ea typeface="굴림" pitchFamily="34" charset="-127"/>
              </a:rPr>
              <a:t>Other items</a:t>
            </a:r>
          </a:p>
          <a:p>
            <a:pPr marL="742950" lvl="1" indent="-285750"/>
            <a:r>
              <a:rPr lang="en-US" altLang="ko-KR" smtClean="0">
                <a:ea typeface="굴림" pitchFamily="34" charset="-127"/>
              </a:rPr>
              <a:t>None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ko-KR" smtClean="0">
                <a:ea typeface="굴림" pitchFamily="34" charset="-127"/>
              </a:rPr>
              <a:t>Schedule of upcoming meetings</a:t>
            </a:r>
          </a:p>
        </p:txBody>
      </p:sp>
      <p:sp>
        <p:nvSpPr>
          <p:cNvPr id="9219" name="Rectangle 3"/>
          <p:cNvSpPr>
            <a:spLocks noGrp="1" noChangeArrowheads="1"/>
          </p:cNvSpPr>
          <p:nvPr>
            <p:ph type="body" idx="1"/>
          </p:nvPr>
        </p:nvSpPr>
        <p:spPr/>
        <p:txBody>
          <a:bodyPr/>
          <a:lstStyle/>
          <a:p>
            <a:pPr>
              <a:lnSpc>
                <a:spcPct val="80000"/>
              </a:lnSpc>
            </a:pPr>
            <a:r>
              <a:rPr lang="en-US" altLang="ko-KR" sz="2000" dirty="0" smtClean="0">
                <a:ea typeface="굴림" pitchFamily="34" charset="-127"/>
              </a:rPr>
              <a:t>Conference Calls</a:t>
            </a:r>
          </a:p>
          <a:p>
            <a:pPr lvl="1">
              <a:lnSpc>
                <a:spcPct val="80000"/>
              </a:lnSpc>
            </a:pPr>
            <a:r>
              <a:rPr lang="en-GB" altLang="ko-KR" sz="1800" dirty="0" smtClean="0">
                <a:ea typeface="굴림" pitchFamily="34" charset="-127"/>
              </a:rPr>
              <a:t>None planned.  Will schedule on an ad-hoc basis as/if necessary</a:t>
            </a:r>
          </a:p>
          <a:p>
            <a:pPr lvl="1">
              <a:lnSpc>
                <a:spcPct val="80000"/>
              </a:lnSpc>
            </a:pPr>
            <a:endParaRPr lang="en-US" altLang="ko-KR" sz="1800" dirty="0" smtClean="0">
              <a:ea typeface="굴림" pitchFamily="34" charset="-127"/>
            </a:endParaRPr>
          </a:p>
          <a:p>
            <a:pPr>
              <a:lnSpc>
                <a:spcPct val="80000"/>
              </a:lnSpc>
            </a:pPr>
            <a:r>
              <a:rPr lang="en-US" altLang="ko-KR" sz="2000" dirty="0" smtClean="0">
                <a:ea typeface="굴림" pitchFamily="34" charset="-127"/>
              </a:rPr>
              <a:t>Interim Meeting</a:t>
            </a:r>
          </a:p>
          <a:p>
            <a:pPr lvl="1">
              <a:lnSpc>
                <a:spcPct val="80000"/>
              </a:lnSpc>
            </a:pPr>
            <a:r>
              <a:rPr lang="en-US" altLang="ko-KR" sz="1800" dirty="0" smtClean="0">
                <a:ea typeface="굴림" pitchFamily="34" charset="-127"/>
              </a:rPr>
              <a:t>None</a:t>
            </a:r>
          </a:p>
          <a:p>
            <a:pPr>
              <a:lnSpc>
                <a:spcPct val="80000"/>
              </a:lnSpc>
            </a:pPr>
            <a:endParaRPr lang="en-US" altLang="ko-KR" sz="1900" dirty="0" smtClean="0">
              <a:ea typeface="굴림" pitchFamily="34" charset="-127"/>
            </a:endParaRPr>
          </a:p>
          <a:p>
            <a:pPr>
              <a:lnSpc>
                <a:spcPct val="80000"/>
              </a:lnSpc>
            </a:pPr>
            <a:r>
              <a:rPr lang="en-US" altLang="ko-KR" sz="2000" dirty="0" smtClean="0">
                <a:ea typeface="굴림" pitchFamily="34" charset="-127"/>
              </a:rPr>
              <a:t>Next F2F Meeting (Nov, Seoul)</a:t>
            </a:r>
          </a:p>
          <a:p>
            <a:pPr lvl="1">
              <a:lnSpc>
                <a:spcPct val="80000"/>
              </a:lnSpc>
            </a:pPr>
            <a:r>
              <a:rPr lang="en-US" altLang="ko-KR" sz="1800" dirty="0" smtClean="0">
                <a:ea typeface="굴림" pitchFamily="34" charset="-127"/>
              </a:rPr>
              <a:t>None</a:t>
            </a:r>
          </a:p>
          <a:p>
            <a:pPr lvl="1">
              <a:lnSpc>
                <a:spcPct val="80000"/>
              </a:lnSpc>
            </a:pPr>
            <a:endParaRPr lang="en-US" altLang="ko-KR" sz="1800" dirty="0" smtClean="0">
              <a:ea typeface="굴림" pitchFamily="34" charset="-127"/>
            </a:endParaRPr>
          </a:p>
          <a:p>
            <a:pPr>
              <a:lnSpc>
                <a:spcPct val="80000"/>
              </a:lnSpc>
            </a:pPr>
            <a:r>
              <a:rPr lang="en-US" altLang="ko-KR" sz="2000" dirty="0" smtClean="0">
                <a:ea typeface="굴림" pitchFamily="34" charset="-127"/>
              </a:rPr>
              <a:t>Requested/Planned Joint Meeting(s)</a:t>
            </a:r>
          </a:p>
          <a:p>
            <a:pPr lvl="1">
              <a:lnSpc>
                <a:spcPct val="80000"/>
              </a:lnSpc>
            </a:pPr>
            <a:r>
              <a:rPr lang="en-US" altLang="ko-KR" sz="1800" dirty="0" smtClean="0">
                <a:ea typeface="굴림" pitchFamily="34" charset="-127"/>
              </a:rPr>
              <a:t>None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9053</TotalTime>
  <Pages>15</Pages>
  <Words>457</Words>
  <Application>Microsoft Office PowerPoint</Application>
  <PresentationFormat>Custom</PresentationFormat>
  <Paragraphs>98</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OMA Template</vt:lpstr>
      <vt:lpstr>OMA-COM-2010-0076-INP_SpamRep_Report_Seoul     Technical Plenary Presentation SpamRep  Seoul, South Korea</vt:lpstr>
      <vt:lpstr>WI/Release update: SpamRep 1.0 i/iii</vt:lpstr>
      <vt:lpstr>WI/Release update:  SpamRep 1.0 ii/iii</vt:lpstr>
      <vt:lpstr>WI/Release update: SpamRep 1.0 iii/iii</vt:lpstr>
      <vt:lpstr>Documents nearing TP approval</vt:lpstr>
      <vt:lpstr>WG-level issues brought to TP’s attention</vt:lpstr>
      <vt:lpstr>Schedule of upcoming meetings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DKS(2)</cp:lastModifiedBy>
  <cp:revision>405</cp:revision>
  <cp:lastPrinted>1999-04-27T06:51:51Z</cp:lastPrinted>
  <dcterms:created xsi:type="dcterms:W3CDTF">2002-03-19T14:05:12Z</dcterms:created>
  <dcterms:modified xsi:type="dcterms:W3CDTF">2010-11-17T23:40:17Z</dcterms:modified>
</cp:coreProperties>
</file>