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1"/>
  </p:notesMasterIdLst>
  <p:handoutMasterIdLst>
    <p:handoutMasterId r:id="rId12"/>
  </p:handoutMasterIdLst>
  <p:sldIdLst>
    <p:sldId id="332" r:id="rId2"/>
    <p:sldId id="335" r:id="rId3"/>
    <p:sldId id="341" r:id="rId4"/>
    <p:sldId id="342" r:id="rId5"/>
    <p:sldId id="339" r:id="rId6"/>
    <p:sldId id="330" r:id="rId7"/>
    <p:sldId id="326" r:id="rId8"/>
    <p:sldId id="334" r:id="rId9"/>
    <p:sldId id="340" r:id="rId10"/>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99FF99"/>
    <a:srgbClr val="FFFFCC"/>
    <a:srgbClr val="FF7C80"/>
    <a:srgbClr val="CC0000"/>
    <a:srgbClr val="FFFF00"/>
    <a:srgbClr val="B2B2B2"/>
    <a:srgbClr val="969696"/>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064" autoAdjust="0"/>
    <p:restoredTop sz="94660"/>
  </p:normalViewPr>
  <p:slideViewPr>
    <p:cSldViewPr>
      <p:cViewPr>
        <p:scale>
          <a:sx n="90" d="100"/>
          <a:sy n="90" d="100"/>
        </p:scale>
        <p:origin x="-600" y="-78"/>
      </p:cViewPr>
      <p:guideLst>
        <p:guide orient="horz" pos="2208"/>
        <p:guide pos="2949"/>
      </p:guideLst>
    </p:cSldViewPr>
  </p:slideViewPr>
  <p:outlineViewPr>
    <p:cViewPr>
      <p:scale>
        <a:sx n="33" d="100"/>
        <a:sy n="33" d="100"/>
      </p:scale>
      <p:origin x="0" y="0"/>
    </p:cViewPr>
    <p:sldLst>
      <p:sld r:id="rId1" collapse="1"/>
      <p:sld r:id="rId2" collapse="1"/>
      <p:sld r:id="rId3" collapse="1"/>
      <p:sld r:id="rId4" collapse="1"/>
      <p:sld r:id="rId5" collapse="1"/>
      <p:sld r:id="rId6"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8" d="100"/>
          <a:sy n="58" d="100"/>
        </p:scale>
        <p:origin x="-2256" y="-102"/>
      </p:cViewPr>
      <p:guideLst>
        <p:guide orient="horz" pos="2891"/>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_rels/viewProps.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 Target="slides/slide2.xml"/><Relationship Id="rId6" Type="http://schemas.openxmlformats.org/officeDocument/2006/relationships/slide" Target="slides/slide8.xml"/><Relationship Id="rId5" Type="http://schemas.openxmlformats.org/officeDocument/2006/relationships/slide" Target="slides/slide7.xml"/><Relationship Id="rId4"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pitchFamily="18" charset="0"/>
              </a:rPr>
              <a:t>© 2009 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92" name="Rectangle 24"/>
          <p:cNvSpPr>
            <a:spLocks noChangeArrowheads="1"/>
          </p:cNvSpPr>
          <p:nvPr userDrawn="1"/>
        </p:nvSpPr>
        <p:spPr bwMode="auto">
          <a:xfrm>
            <a:off x="4724400" y="6619875"/>
            <a:ext cx="3352800" cy="588366"/>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112" charset="0"/>
              </a:rPr>
              <a:t>OMA-MWG-2010-006</a:t>
            </a:r>
          </a:p>
          <a:p>
            <a:pPr algn="ctr" defTabSz="403225">
              <a:tabLst>
                <a:tab pos="5372100" algn="ctr"/>
                <a:tab pos="9182100" algn="r"/>
              </a:tabLst>
              <a:defRPr/>
            </a:pPr>
            <a:endParaRPr lang="en-US" sz="1800" b="1" dirty="0">
              <a:latin typeface="Arial Narrow" pitchFamily="-112" charset="0"/>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dirty="0">
                <a:latin typeface="Arial Narrow" pitchFamily="34" charset="0"/>
              </a:rPr>
              <a:t>Slide #</a:t>
            </a:r>
            <a:fld id="{2232AB0C-2DBC-40A4-9670-97F8081561ED}"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[OMA-Template-TPslides-20090101-I]</a:t>
            </a:r>
            <a:endParaRPr lang="en-US" sz="1800" b="1" dirty="0">
              <a:latin typeface="Arial Narrow" pitchFamily="34" charset="0"/>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dirty="0" smtClean="0"/>
              <a:t>1st Level Bullet</a:t>
            </a:r>
          </a:p>
          <a:p>
            <a:pPr lvl="1"/>
            <a:r>
              <a:rPr lang="en-GB" dirty="0" smtClean="0"/>
              <a:t>2nd Level Bullet</a:t>
            </a:r>
          </a:p>
          <a:p>
            <a:pPr lvl="2"/>
            <a:r>
              <a:rPr lang="en-GB" dirty="0" smtClean="0"/>
              <a:t>3rd Level Bullet</a:t>
            </a:r>
          </a:p>
          <a:p>
            <a:pPr lvl="3"/>
            <a:r>
              <a:rPr lang="en-GB" dirty="0" smtClean="0"/>
              <a:t>4th Level Bullet</a:t>
            </a:r>
          </a:p>
          <a:p>
            <a:pPr lvl="4"/>
            <a:r>
              <a:rPr lang="en-GB"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8" y="21336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sz="2000" b="1" dirty="0">
                <a:latin typeface="Tahoma" pitchFamily="-112" charset="0"/>
              </a:rPr>
              <a:t>	Submitted To:	MWG</a:t>
            </a:r>
          </a:p>
          <a:p>
            <a:pPr defTabSz="762000">
              <a:lnSpc>
                <a:spcPct val="95000"/>
              </a:lnSpc>
              <a:spcAft>
                <a:spcPct val="35000"/>
              </a:spcAft>
              <a:tabLst>
                <a:tab pos="1827213" algn="r"/>
                <a:tab pos="1939925" algn="l"/>
              </a:tabLst>
            </a:pPr>
            <a:r>
              <a:rPr lang="en-US" sz="2000" b="1" dirty="0">
                <a:latin typeface="Tahoma" pitchFamily="-112" charset="0"/>
              </a:rPr>
              <a:t>	Date:	</a:t>
            </a:r>
            <a:r>
              <a:rPr lang="en-US" sz="2000" b="1" dirty="0" smtClean="0">
                <a:latin typeface="Tahoma" pitchFamily="-112" charset="0"/>
              </a:rPr>
              <a:t>4 February 2010</a:t>
            </a:r>
            <a:endParaRPr lang="en-US" sz="2000" b="1" dirty="0">
              <a:latin typeface="Tahoma" pitchFamily="-112" charset="0"/>
            </a:endParaRPr>
          </a:p>
          <a:p>
            <a:pPr defTabSz="762000">
              <a:lnSpc>
                <a:spcPct val="95000"/>
              </a:lnSpc>
              <a:spcAft>
                <a:spcPct val="35000"/>
              </a:spcAft>
              <a:tabLst>
                <a:tab pos="1827213" algn="r"/>
                <a:tab pos="1939925" algn="l"/>
              </a:tabLst>
            </a:pPr>
            <a:r>
              <a:rPr lang="en-US" sz="2000" b="1" dirty="0">
                <a:latin typeface="Tahoma" pitchFamily="-112" charset="0"/>
              </a:rPr>
              <a:t>	Availability:	      Public            OMA Confidential</a:t>
            </a:r>
          </a:p>
          <a:p>
            <a:pPr defTabSz="762000">
              <a:lnSpc>
                <a:spcPct val="95000"/>
              </a:lnSpc>
              <a:spcAft>
                <a:spcPct val="35000"/>
              </a:spcAft>
              <a:tabLst>
                <a:tab pos="1827213" algn="r"/>
                <a:tab pos="1939925" algn="l"/>
              </a:tabLst>
            </a:pPr>
            <a:r>
              <a:rPr lang="en-US" sz="2000" b="1" dirty="0">
                <a:latin typeface="Tahoma" pitchFamily="-112" charset="0"/>
              </a:rPr>
              <a:t>	Contact:	David K. Smith   david.k.smith@att.com</a:t>
            </a:r>
          </a:p>
          <a:p>
            <a:pPr defTabSz="762000">
              <a:lnSpc>
                <a:spcPct val="95000"/>
              </a:lnSpc>
              <a:spcAft>
                <a:spcPct val="35000"/>
              </a:spcAft>
              <a:tabLst>
                <a:tab pos="1827213" algn="r"/>
                <a:tab pos="1939925" algn="l"/>
              </a:tabLst>
            </a:pPr>
            <a:r>
              <a:rPr lang="en-US" sz="2000" b="1" dirty="0">
                <a:latin typeface="Tahoma" pitchFamily="-112" charset="0"/>
              </a:rPr>
              <a:t>	Source:	MWG-</a:t>
            </a:r>
            <a:r>
              <a:rPr lang="en-US" sz="2000" b="1" dirty="0" err="1">
                <a:latin typeface="Tahoma" pitchFamily="-112" charset="0"/>
              </a:rPr>
              <a:t>SpamRep</a:t>
            </a:r>
            <a:endParaRPr lang="en-US" sz="2000" b="1" dirty="0">
              <a:latin typeface="Tahoma" pitchFamily="-112" charset="0"/>
            </a:endParaRPr>
          </a:p>
        </p:txBody>
      </p:sp>
      <p:sp>
        <p:nvSpPr>
          <p:cNvPr id="2052" name="Rectangle 4"/>
          <p:cNvSpPr>
            <a:spLocks noGrp="1" noChangeArrowheads="1"/>
          </p:cNvSpPr>
          <p:nvPr>
            <p:ph type="ctrTitle" idx="4294967295"/>
          </p:nvPr>
        </p:nvSpPr>
        <p:spPr>
          <a:xfrm>
            <a:off x="685800" y="228600"/>
            <a:ext cx="7994650" cy="1752600"/>
          </a:xfrm>
          <a:noFill/>
        </p:spPr>
        <p:txBody>
          <a:bodyPr anchor="t"/>
          <a:lstStyle/>
          <a:p>
            <a:r>
              <a:rPr lang="en-US" sz="2000" dirty="0" smtClean="0"/>
              <a:t>O</a:t>
            </a:r>
            <a:r>
              <a:rPr lang="en-US" sz="2000" dirty="0" smtClean="0"/>
              <a:t>MA-MWG-2010-0006-INP_SpamReport_Report_Sorrento </a:t>
            </a:r>
            <a:r>
              <a:rPr lang="en-US" sz="2000" dirty="0" smtClean="0"/>
              <a:t> </a:t>
            </a:r>
            <a:r>
              <a:rPr lang="en-US" sz="2000" dirty="0" smtClean="0"/>
              <a:t/>
            </a:r>
            <a:br>
              <a:rPr lang="en-US" sz="2000" dirty="0" smtClean="0"/>
            </a:br>
            <a:r>
              <a:rPr lang="en-US" sz="900" dirty="0" smtClean="0"/>
              <a:t/>
            </a:r>
            <a:br>
              <a:rPr lang="en-US" sz="900" dirty="0" smtClean="0"/>
            </a:br>
            <a:r>
              <a:rPr lang="en-US" sz="1400" dirty="0" smtClean="0"/>
              <a:t> </a:t>
            </a:r>
            <a:r>
              <a:rPr lang="en-US" altLang="ko-KR" sz="2400" dirty="0" smtClean="0">
                <a:ea typeface="굴림" pitchFamily="50" charset="-127"/>
              </a:rPr>
              <a:t>MWG Closing Presentation</a:t>
            </a:r>
            <a:br>
              <a:rPr lang="en-US" altLang="ko-KR" sz="2400" dirty="0" smtClean="0">
                <a:ea typeface="굴림" pitchFamily="50" charset="-127"/>
              </a:rPr>
            </a:br>
            <a:r>
              <a:rPr lang="en-US" altLang="ko-KR" dirty="0" err="1" smtClean="0">
                <a:ea typeface="굴림" pitchFamily="50" charset="-127"/>
              </a:rPr>
              <a:t>SpamRep</a:t>
            </a:r>
            <a:r>
              <a:rPr lang="en-US" altLang="ko-KR" dirty="0" smtClean="0">
                <a:ea typeface="굴림" pitchFamily="50" charset="-127"/>
              </a:rPr>
              <a:t/>
            </a:r>
            <a:br>
              <a:rPr lang="en-US" altLang="ko-KR" dirty="0" smtClean="0">
                <a:ea typeface="굴림" pitchFamily="50" charset="-127"/>
              </a:rPr>
            </a:br>
            <a:r>
              <a:rPr lang="en-US" altLang="ko-KR" sz="600" dirty="0" smtClean="0">
                <a:ea typeface="굴림" pitchFamily="50" charset="-127"/>
              </a:rPr>
              <a:t/>
            </a:r>
            <a:br>
              <a:rPr lang="en-US" altLang="ko-KR" sz="600" dirty="0" smtClean="0">
                <a:ea typeface="굴림" pitchFamily="50" charset="-127"/>
              </a:rPr>
            </a:br>
            <a:r>
              <a:rPr lang="en-US" altLang="ko-KR" sz="2000" dirty="0" smtClean="0">
                <a:ea typeface="굴림" pitchFamily="50" charset="-127"/>
              </a:rPr>
              <a:t>Sorrento, Italy</a:t>
            </a:r>
            <a:endParaRPr lang="en-US" sz="2000" dirty="0" smtClean="0">
              <a:ea typeface="굴림" pitchFamily="50" charset="-127"/>
            </a:endParaRPr>
          </a:p>
        </p:txBody>
      </p:sp>
      <p:sp>
        <p:nvSpPr>
          <p:cNvPr id="2053" name="Text Box 5"/>
          <p:cNvSpPr txBox="1">
            <a:spLocks noChangeArrowheads="1"/>
          </p:cNvSpPr>
          <p:nvPr/>
        </p:nvSpPr>
        <p:spPr bwMode="auto">
          <a:xfrm>
            <a:off x="2743200" y="29273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112" charset="0"/>
            </a:endParaRPr>
          </a:p>
        </p:txBody>
      </p:sp>
      <p:sp>
        <p:nvSpPr>
          <p:cNvPr id="2054" name="Text Box 6"/>
          <p:cNvSpPr txBox="1">
            <a:spLocks noChangeArrowheads="1"/>
          </p:cNvSpPr>
          <p:nvPr/>
        </p:nvSpPr>
        <p:spPr bwMode="auto">
          <a:xfrm>
            <a:off x="4398963" y="29273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sz="1800" b="1">
                <a:solidFill>
                  <a:srgbClr val="800000"/>
                </a:solidFill>
                <a:latin typeface="Tahoma" pitchFamily="-112" charset="0"/>
              </a:rPr>
              <a:t>X</a:t>
            </a: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12" charset="0"/>
              </a:rPr>
              <a:t>USE OF THIS DOCUMENT BY NON-OMA MEMBERS IS SUBJECT TO ALL OF THE TERMS AND CONDITIONS OF THE USE AGREEMENT (located at </a:t>
            </a:r>
            <a:r>
              <a:rPr lang="en-US" sz="900">
                <a:cs typeface="Times New Roman" pitchFamily="-112" charset="0"/>
                <a:hlinkClick r:id="rId4"/>
              </a:rPr>
              <a:t>http://www.openmobilealliance.org/UseAgreement.html</a:t>
            </a:r>
            <a:r>
              <a:rPr lang="en-US" sz="900">
                <a:cs typeface="Times New Roman" pitchFamily="-112" charset="0"/>
              </a:rPr>
              <a:t>) AND IF YOU HAVE NOT AGREED TO THE TERMS OF THE USE AGREEMENT, YOU DO NOT HAVE THE RIGHT TO USE, COPY OR DISTRIBUTE THIS DOCUMENT.</a:t>
            </a:r>
          </a:p>
          <a:p>
            <a:pPr defTabSz="762000">
              <a:spcBef>
                <a:spcPct val="35000"/>
              </a:spcBef>
            </a:pPr>
            <a:r>
              <a:rPr lang="en-US" sz="900">
                <a:cs typeface="Times New Roman" pitchFamily="-112" charset="0"/>
              </a:rPr>
              <a:t>THIS DOCUMENT IS PROVIDED ON AN "AS IS" "AS AVAILABLE" AND "WITH ALL FAULTS" BASIS.</a:t>
            </a:r>
            <a:endParaRPr lang="en-US" sz="900"/>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12" charset="0"/>
              </a:rPr>
              <a:t>Intellectual Property Rights</a:t>
            </a:r>
          </a:p>
          <a:p>
            <a:pPr defTabSz="762000">
              <a:spcBef>
                <a:spcPct val="35000"/>
              </a:spcBef>
            </a:pPr>
            <a:r>
              <a:rPr lang="en-US" sz="900">
                <a:cs typeface="Times New Roman" pitchFamily="-112"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sz="2800" dirty="0" smtClean="0"/>
              <a:t>WI/Release update:</a:t>
            </a:r>
            <a:br>
              <a:rPr lang="en-US" sz="2800" dirty="0" smtClean="0"/>
            </a:br>
            <a:r>
              <a:rPr lang="en-US" sz="2800" dirty="0" smtClean="0"/>
              <a:t>Mobile Spam Reporting 1.0</a:t>
            </a:r>
            <a:r>
              <a:rPr lang="en-GB" altLang="ja-JP" sz="2800" dirty="0" smtClean="0">
                <a:ea typeface="MS PGothic" pitchFamily="34" charset="-128"/>
              </a:rPr>
              <a:t> </a:t>
            </a:r>
            <a:r>
              <a:rPr lang="en-GB" altLang="ja-JP" sz="1400" dirty="0" err="1" smtClean="0">
                <a:ea typeface="MS PGothic" pitchFamily="34" charset="-128"/>
              </a:rPr>
              <a:t>i</a:t>
            </a:r>
            <a:r>
              <a:rPr lang="en-GB" altLang="ja-JP" sz="1400" dirty="0" smtClean="0">
                <a:ea typeface="MS PGothic" pitchFamily="34" charset="-128"/>
              </a:rPr>
              <a:t>/iii</a:t>
            </a:r>
            <a:endParaRPr lang="en-US" sz="1400" dirty="0" smtClean="0">
              <a:ea typeface="MS PGothic" pitchFamily="34" charset="-128"/>
            </a:endParaRPr>
          </a:p>
        </p:txBody>
      </p:sp>
      <p:sp>
        <p:nvSpPr>
          <p:cNvPr id="3075" name="Rectangle 3"/>
          <p:cNvSpPr>
            <a:spLocks noGrp="1" noChangeArrowheads="1"/>
          </p:cNvSpPr>
          <p:nvPr>
            <p:ph type="body" sz="half" idx="1"/>
          </p:nvPr>
        </p:nvSpPr>
        <p:spPr>
          <a:xfrm>
            <a:off x="292100" y="1023938"/>
            <a:ext cx="8885238" cy="5383212"/>
          </a:xfrm>
        </p:spPr>
        <p:txBody>
          <a:bodyPr/>
          <a:lstStyle/>
          <a:p>
            <a:pPr marL="117475" indent="-117475"/>
            <a:r>
              <a:rPr lang="en-GB" altLang="ja-JP" sz="2400" dirty="0" smtClean="0">
                <a:ea typeface="MS PGothic" pitchFamily="34" charset="-128"/>
              </a:rPr>
              <a:t>WISPR last updated: </a:t>
            </a:r>
            <a:r>
              <a:rPr lang="en-GB" altLang="ja-JP" sz="2400" dirty="0" smtClean="0">
                <a:ea typeface="MS PGothic" pitchFamily="34" charset="-128"/>
              </a:rPr>
              <a:t>3 February 2010</a:t>
            </a:r>
            <a:endParaRPr lang="en-GB" altLang="ja-JP" sz="2400" dirty="0" smtClean="0">
              <a:ea typeface="MS PGothic" pitchFamily="34" charset="-128"/>
            </a:endParaRPr>
          </a:p>
          <a:p>
            <a:pPr marL="444500" lvl="1"/>
            <a:r>
              <a:rPr lang="en-GB" altLang="ja-JP" sz="2000" dirty="0" smtClean="0">
                <a:ea typeface="MS PGothic" pitchFamily="34" charset="-128"/>
              </a:rPr>
              <a:t>AD </a:t>
            </a:r>
            <a:r>
              <a:rPr lang="en-GB" altLang="ja-JP" sz="2000" dirty="0" smtClean="0">
                <a:ea typeface="MS PGothic" pitchFamily="34" charset="-128"/>
              </a:rPr>
              <a:t>in Formal Review but stalled due to unresolved ADRR comment</a:t>
            </a:r>
            <a:endParaRPr lang="en-GB" altLang="ja-JP" sz="2000" dirty="0" smtClean="0">
              <a:ea typeface="MS PGothic" pitchFamily="34" charset="-128"/>
            </a:endParaRPr>
          </a:p>
          <a:p>
            <a:pPr marL="669925" lvl="2"/>
            <a:r>
              <a:rPr lang="en-GB" altLang="ja-JP" sz="1800" dirty="0" smtClean="0">
                <a:ea typeface="MS PGothic" pitchFamily="34" charset="-128"/>
              </a:rPr>
              <a:t>Unable to reach consensus on need for security mechanisms in </a:t>
            </a:r>
            <a:r>
              <a:rPr lang="en-GB" altLang="ja-JP" sz="1800" dirty="0" err="1" smtClean="0">
                <a:ea typeface="MS PGothic" pitchFamily="34" charset="-128"/>
              </a:rPr>
              <a:t>SpamRep</a:t>
            </a:r>
            <a:endParaRPr lang="en-GB" altLang="ja-JP" sz="1800" dirty="0" smtClean="0">
              <a:ea typeface="MS PGothic" pitchFamily="34" charset="-128"/>
            </a:endParaRPr>
          </a:p>
          <a:p>
            <a:pPr marL="669925" lvl="2"/>
            <a:r>
              <a:rPr lang="en-GB" altLang="ja-JP" sz="1800" dirty="0" err="1" smtClean="0">
                <a:ea typeface="MS PGothic" pitchFamily="34" charset="-128"/>
              </a:rPr>
              <a:t>SpamRep</a:t>
            </a:r>
            <a:r>
              <a:rPr lang="en-GB" altLang="ja-JP" sz="1800" dirty="0" smtClean="0">
                <a:ea typeface="MS PGothic" pitchFamily="34" charset="-128"/>
              </a:rPr>
              <a:t> position: AAA intrinsic to enabler &amp; necessary for interoperability</a:t>
            </a:r>
          </a:p>
          <a:p>
            <a:pPr marL="669925" lvl="2"/>
            <a:r>
              <a:rPr lang="en-GB" altLang="ja-JP" sz="1800" dirty="0" smtClean="0">
                <a:ea typeface="MS PGothic" pitchFamily="34" charset="-128"/>
              </a:rPr>
              <a:t>ARC position: Security mechanisms are not intrinsic to OMA enablers &amp; should not be included</a:t>
            </a:r>
          </a:p>
          <a:p>
            <a:pPr marL="669925" lvl="2"/>
            <a:r>
              <a:rPr lang="en-GB" altLang="ja-JP" sz="1800" dirty="0" smtClean="0">
                <a:ea typeface="MS PGothic" pitchFamily="34" charset="-128"/>
              </a:rPr>
              <a:t>Way forward: ARC asked to show how interoperability can be achieved without specifying AAA</a:t>
            </a:r>
            <a:endParaRPr lang="en-GB" altLang="ja-JP" sz="1800" dirty="0" smtClean="0">
              <a:ea typeface="MS PGothic" pitchFamily="34" charset="-128"/>
            </a:endParaRPr>
          </a:p>
          <a:p>
            <a:pPr marL="117475" indent="-117475"/>
            <a:r>
              <a:rPr lang="en-GB" altLang="ja-JP" sz="2400" dirty="0" smtClean="0">
                <a:ea typeface="MS PGothic" pitchFamily="34" charset="-128"/>
              </a:rPr>
              <a:t>Overall progress </a:t>
            </a:r>
            <a:r>
              <a:rPr lang="en-GB" altLang="ja-JP" sz="2400" dirty="0" smtClean="0">
                <a:ea typeface="MS PGothic" pitchFamily="34" charset="-128"/>
              </a:rPr>
              <a:t>compared </a:t>
            </a:r>
            <a:r>
              <a:rPr lang="en-GB" altLang="ja-JP" sz="2400" dirty="0" smtClean="0">
                <a:ea typeface="MS PGothic" pitchFamily="34" charset="-128"/>
              </a:rPr>
              <a:t>to previous report</a:t>
            </a:r>
          </a:p>
          <a:p>
            <a:pPr marL="346075" lvl="1" indent="-117475"/>
            <a:r>
              <a:rPr lang="en-GB" altLang="ja-JP" sz="2000" dirty="0" smtClean="0">
                <a:ea typeface="MS PGothic" pitchFamily="34" charset="-128"/>
              </a:rPr>
              <a:t>AD completed &amp; AD entered formal review</a:t>
            </a:r>
          </a:p>
          <a:p>
            <a:pPr marL="573087" lvl="2" indent="-117475"/>
            <a:r>
              <a:rPr lang="en-GB" altLang="ja-JP" sz="1800" dirty="0" smtClean="0">
                <a:ea typeface="MS PGothic" pitchFamily="34" charset="-128"/>
              </a:rPr>
              <a:t>ADRR comments collected, reviewed, &amp; </a:t>
            </a:r>
            <a:r>
              <a:rPr lang="en-GB" altLang="ja-JP" sz="1800" dirty="0" err="1" smtClean="0">
                <a:ea typeface="MS PGothic" pitchFamily="34" charset="-128"/>
              </a:rPr>
              <a:t>CRs</a:t>
            </a:r>
            <a:r>
              <a:rPr lang="en-GB" altLang="ja-JP" sz="1800" dirty="0" smtClean="0">
                <a:ea typeface="MS PGothic" pitchFamily="34" charset="-128"/>
              </a:rPr>
              <a:t> issued to address most comments</a:t>
            </a:r>
          </a:p>
          <a:p>
            <a:pPr marL="573087" lvl="2" indent="-117475"/>
            <a:r>
              <a:rPr lang="en-GB" altLang="ja-JP" sz="1800" dirty="0" smtClean="0">
                <a:ea typeface="MS PGothic" pitchFamily="34" charset="-128"/>
              </a:rPr>
              <a:t>AD Closure Review held with ARC.  Additional </a:t>
            </a:r>
            <a:r>
              <a:rPr lang="en-GB" altLang="ja-JP" sz="1800" dirty="0" err="1" smtClean="0">
                <a:ea typeface="MS PGothic" pitchFamily="34" charset="-128"/>
              </a:rPr>
              <a:t>CRs</a:t>
            </a:r>
            <a:r>
              <a:rPr lang="en-GB" altLang="ja-JP" sz="1800" dirty="0" smtClean="0">
                <a:ea typeface="MS PGothic" pitchFamily="34" charset="-128"/>
              </a:rPr>
              <a:t> issued as a result of ARC feedback.  One remaining issue unresolved (see above)</a:t>
            </a:r>
            <a:endParaRPr lang="en-GB" altLang="ja-JP" sz="1800" dirty="0" smtClean="0">
              <a:ea typeface="MS PGothic" pitchFamily="34" charset="-128"/>
            </a:endParaRPr>
          </a:p>
          <a:p>
            <a:pPr marL="346075" lvl="1" indent="-117475"/>
            <a:r>
              <a:rPr lang="en-US" altLang="ja-JP" sz="2000" dirty="0" smtClean="0">
                <a:ea typeface="MS PGothic" pitchFamily="34" charset="-128"/>
              </a:rPr>
              <a:t>Technical Spec</a:t>
            </a:r>
          </a:p>
          <a:p>
            <a:pPr marL="573087" lvl="2" indent="-117475"/>
            <a:r>
              <a:rPr lang="en-US" altLang="zh-CN" sz="1800" dirty="0" smtClean="0">
                <a:solidFill>
                  <a:schemeClr val="tx1"/>
                </a:solidFill>
                <a:ea typeface="MS PGothic" pitchFamily="34" charset="-128"/>
              </a:rPr>
              <a:t>Defined complete set of protocol parameters</a:t>
            </a:r>
          </a:p>
          <a:p>
            <a:pPr marL="573087" lvl="2" indent="-117475"/>
            <a:r>
              <a:rPr lang="en-US" altLang="zh-CN" sz="1800" dirty="0" smtClean="0">
                <a:solidFill>
                  <a:schemeClr val="tx1"/>
                </a:solidFill>
                <a:ea typeface="MS PGothic" pitchFamily="34" charset="-128"/>
              </a:rPr>
              <a:t>(continued next page ...)</a:t>
            </a:r>
            <a:endParaRPr lang="en-US" altLang="zh-CN" sz="1800" dirty="0" smtClean="0">
              <a:solidFill>
                <a:schemeClr val="tx1"/>
              </a:solidFill>
              <a:ea typeface="굴림" pitchFamily="50" charset="-127"/>
            </a:endParaRPr>
          </a:p>
          <a:p>
            <a:pPr marL="346075" lvl="1" indent="-117475"/>
            <a:endParaRPr lang="en-US" altLang="zh-CN" sz="2000" dirty="0" smtClean="0">
              <a:solidFill>
                <a:schemeClr val="tx1"/>
              </a:solidFill>
              <a:ea typeface="굴림" pitchFamily="50" charset="-127"/>
            </a:endParaRPr>
          </a:p>
          <a:p>
            <a:pPr marL="573087" lvl="2" indent="-117475"/>
            <a:endParaRPr lang="en-GB" altLang="ja-JP" sz="1600" dirty="0" smtClean="0">
              <a:ea typeface="MS PGothic" pitchFamily="34" charset="-128"/>
            </a:endParaRPr>
          </a:p>
          <a:p>
            <a:pPr marL="573087" lvl="2" indent="-117475"/>
            <a:endParaRPr lang="en-GB" altLang="ja-JP" sz="1800" dirty="0" smtClean="0">
              <a:ea typeface="MS PGothic" pitchFamily="34" charset="-128"/>
            </a:endParaRPr>
          </a:p>
        </p:txBody>
      </p:sp>
      <p:sp>
        <p:nvSpPr>
          <p:cNvPr id="3077" name="Text Box 5"/>
          <p:cNvSpPr txBox="1">
            <a:spLocks noChangeArrowheads="1"/>
          </p:cNvSpPr>
          <p:nvPr/>
        </p:nvSpPr>
        <p:spPr bwMode="auto">
          <a:xfrm>
            <a:off x="0" y="3359150"/>
            <a:ext cx="381001" cy="290513"/>
          </a:xfrm>
          <a:prstGeom prst="rect">
            <a:avLst/>
          </a:prstGeom>
          <a:solidFill>
            <a:schemeClr val="accent2"/>
          </a:solidFill>
          <a:ln w="6350">
            <a:solidFill>
              <a:srgbClr val="B2B2B2"/>
            </a:solidFill>
            <a:miter lim="800000"/>
            <a:headEnd/>
            <a:tailEnd/>
          </a:ln>
        </p:spPr>
        <p:txBody>
          <a:bodyPr lIns="91434" tIns="45718" rIns="91434" bIns="45718">
            <a:spAutoFit/>
          </a:bodyPr>
          <a:lstStyle/>
          <a:p>
            <a:pPr defTabSz="912813"/>
            <a:r>
              <a:rPr lang="en-US" sz="1400" dirty="0">
                <a:cs typeface="Arial" charset="0"/>
              </a:rPr>
              <a:t>▲</a:t>
            </a:r>
          </a:p>
        </p:txBody>
      </p:sp>
      <p:sp>
        <p:nvSpPr>
          <p:cNvPr id="3078" name="Text Box 6"/>
          <p:cNvSpPr txBox="1">
            <a:spLocks noChangeArrowheads="1"/>
          </p:cNvSpPr>
          <p:nvPr/>
        </p:nvSpPr>
        <p:spPr bwMode="auto">
          <a:xfrm>
            <a:off x="0" y="1149350"/>
            <a:ext cx="366713" cy="290512"/>
          </a:xfrm>
          <a:prstGeom prst="rect">
            <a:avLst/>
          </a:prstGeom>
          <a:solidFill>
            <a:schemeClr val="hlink"/>
          </a:solidFill>
          <a:ln w="6350">
            <a:solidFill>
              <a:srgbClr val="B2B2B2"/>
            </a:solidFill>
            <a:miter lim="800000"/>
            <a:headEnd/>
            <a:tailEnd/>
          </a:ln>
        </p:spPr>
        <p:txBody>
          <a:bodyPr wrap="none" lIns="91434" tIns="45718" rIns="91434" bIns="45718">
            <a:spAutoFit/>
          </a:bodyPr>
          <a:lstStyle/>
          <a:p>
            <a:pPr defTabSz="912813"/>
            <a:r>
              <a:rPr lang="en-US" sz="1400" dirty="0">
                <a:cs typeface="Arial" charset="0"/>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sz="2800" dirty="0" smtClean="0"/>
              <a:t>WI/Release update:</a:t>
            </a:r>
            <a:br>
              <a:rPr lang="en-US" sz="2800" dirty="0" smtClean="0"/>
            </a:br>
            <a:r>
              <a:rPr lang="en-US" sz="2800" dirty="0" smtClean="0"/>
              <a:t>Mobile Spam Reporting 1.0</a:t>
            </a:r>
            <a:r>
              <a:rPr lang="en-GB" altLang="ja-JP" sz="2800" dirty="0" smtClean="0">
                <a:ea typeface="MS PGothic" pitchFamily="34" charset="-128"/>
              </a:rPr>
              <a:t> </a:t>
            </a:r>
            <a:r>
              <a:rPr lang="en-GB" altLang="ja-JP" sz="1400" dirty="0" smtClean="0">
                <a:ea typeface="MS PGothic" pitchFamily="34" charset="-128"/>
              </a:rPr>
              <a:t>ii/iii</a:t>
            </a:r>
            <a:endParaRPr lang="en-US" sz="1400" dirty="0" smtClean="0">
              <a:ea typeface="MS PGothic" pitchFamily="34" charset="-128"/>
            </a:endParaRPr>
          </a:p>
        </p:txBody>
      </p:sp>
      <p:sp>
        <p:nvSpPr>
          <p:cNvPr id="4099" name="Rectangle 3"/>
          <p:cNvSpPr>
            <a:spLocks noGrp="1" noChangeArrowheads="1"/>
          </p:cNvSpPr>
          <p:nvPr>
            <p:ph type="body" sz="half" idx="1"/>
          </p:nvPr>
        </p:nvSpPr>
        <p:spPr>
          <a:xfrm>
            <a:off x="292100" y="1023938"/>
            <a:ext cx="8885238" cy="5383212"/>
          </a:xfrm>
        </p:spPr>
        <p:txBody>
          <a:bodyPr/>
          <a:lstStyle/>
          <a:p>
            <a:pPr marL="117475" indent="-117475">
              <a:defRPr/>
            </a:pPr>
            <a:r>
              <a:rPr lang="en-GB" altLang="ja-JP" sz="2400" dirty="0" smtClean="0">
                <a:ea typeface="MS PGothic" pitchFamily="34" charset="-128"/>
              </a:rPr>
              <a:t>Overall progress </a:t>
            </a:r>
            <a:r>
              <a:rPr lang="en-GB" altLang="ja-JP" sz="2400" dirty="0" smtClean="0">
                <a:ea typeface="MS PGothic" pitchFamily="34" charset="-128"/>
              </a:rPr>
              <a:t>compared </a:t>
            </a:r>
            <a:r>
              <a:rPr lang="en-GB" altLang="ja-JP" sz="2400" dirty="0" smtClean="0">
                <a:ea typeface="MS PGothic" pitchFamily="34" charset="-128"/>
              </a:rPr>
              <a:t>to previous report (cont’d)</a:t>
            </a:r>
          </a:p>
          <a:p>
            <a:pPr marL="444500" lvl="1">
              <a:lnSpc>
                <a:spcPct val="80000"/>
              </a:lnSpc>
              <a:defRPr/>
            </a:pPr>
            <a:r>
              <a:rPr lang="en-GB" altLang="ja-JP" sz="2000" dirty="0" smtClean="0">
                <a:ea typeface="MS PGothic" pitchFamily="34" charset="-128"/>
              </a:rPr>
              <a:t>Technical Spec (cont’d)</a:t>
            </a:r>
            <a:endParaRPr lang="en-GB" altLang="ja-JP" sz="2000" dirty="0" smtClean="0">
              <a:ea typeface="MS PGothic" pitchFamily="34" charset="-128"/>
            </a:endParaRPr>
          </a:p>
          <a:p>
            <a:pPr marL="671512" lvl="2">
              <a:lnSpc>
                <a:spcPct val="80000"/>
              </a:lnSpc>
              <a:defRPr/>
            </a:pPr>
            <a:r>
              <a:rPr lang="en-GB" altLang="ja-JP" sz="1800" dirty="0" smtClean="0">
                <a:ea typeface="MS PGothic" pitchFamily="34" charset="-128"/>
              </a:rPr>
              <a:t>Defined message formats and messages between Client and Server:</a:t>
            </a:r>
          </a:p>
          <a:p>
            <a:pPr marL="893762" lvl="3">
              <a:lnSpc>
                <a:spcPct val="80000"/>
              </a:lnSpc>
              <a:defRPr/>
            </a:pPr>
            <a:r>
              <a:rPr lang="en-GB" altLang="ja-JP" sz="1600" dirty="0" smtClean="0">
                <a:ea typeface="MS PGothic" pitchFamily="34" charset="-128"/>
              </a:rPr>
              <a:t>Spam Report, Action Request, Status Query, Quarantined Message Query</a:t>
            </a:r>
          </a:p>
          <a:p>
            <a:pPr marL="671512" lvl="2">
              <a:lnSpc>
                <a:spcPct val="80000"/>
              </a:lnSpc>
              <a:defRPr/>
            </a:pPr>
            <a:r>
              <a:rPr lang="en-GB" altLang="ja-JP" sz="1800" dirty="0" smtClean="0">
                <a:ea typeface="MS PGothic" pitchFamily="34" charset="-128"/>
              </a:rPr>
              <a:t>Established </a:t>
            </a:r>
            <a:r>
              <a:rPr lang="en-GB" altLang="ja-JP" sz="1800" dirty="0" smtClean="0">
                <a:ea typeface="MS PGothic" pitchFamily="34" charset="-128"/>
              </a:rPr>
              <a:t>XML message </a:t>
            </a:r>
            <a:r>
              <a:rPr lang="en-GB" altLang="ja-JP" sz="1800" dirty="0" smtClean="0">
                <a:ea typeface="MS PGothic" pitchFamily="34" charset="-128"/>
              </a:rPr>
              <a:t>schema</a:t>
            </a:r>
            <a:endParaRPr lang="en-GB" altLang="ja-JP" sz="1800" dirty="0" smtClean="0">
              <a:ea typeface="MS PGothic" pitchFamily="34" charset="-128"/>
            </a:endParaRPr>
          </a:p>
          <a:p>
            <a:pPr marL="671512" lvl="2">
              <a:lnSpc>
                <a:spcPct val="80000"/>
              </a:lnSpc>
              <a:defRPr/>
            </a:pPr>
            <a:r>
              <a:rPr lang="en-GB" altLang="ja-JP" sz="1800" dirty="0" smtClean="0">
                <a:ea typeface="MS PGothic" pitchFamily="34" charset="-128"/>
              </a:rPr>
              <a:t>Defined detailed parameters for:</a:t>
            </a:r>
          </a:p>
          <a:p>
            <a:pPr marL="893762" lvl="3">
              <a:lnSpc>
                <a:spcPct val="80000"/>
              </a:lnSpc>
              <a:defRPr/>
            </a:pPr>
            <a:r>
              <a:rPr lang="en-GB" altLang="ja-JP" sz="1600" dirty="0" smtClean="0">
                <a:ea typeface="MS PGothic" pitchFamily="34" charset="-128"/>
              </a:rPr>
              <a:t>Status </a:t>
            </a:r>
            <a:r>
              <a:rPr lang="en-GB" altLang="ja-JP" sz="1600" dirty="0" smtClean="0">
                <a:ea typeface="MS PGothic" pitchFamily="34" charset="-128"/>
              </a:rPr>
              <a:t>Query </a:t>
            </a:r>
            <a:r>
              <a:rPr lang="en-GB" altLang="ja-JP" sz="1600" dirty="0" smtClean="0">
                <a:ea typeface="MS PGothic" pitchFamily="34" charset="-128"/>
              </a:rPr>
              <a:t>message</a:t>
            </a:r>
            <a:endParaRPr lang="en-GB" altLang="ja-JP" sz="1600" dirty="0" smtClean="0">
              <a:ea typeface="MS PGothic" pitchFamily="34" charset="-128"/>
            </a:endParaRPr>
          </a:p>
          <a:p>
            <a:pPr marL="893762" lvl="3">
              <a:lnSpc>
                <a:spcPct val="80000"/>
              </a:lnSpc>
              <a:defRPr/>
            </a:pPr>
            <a:r>
              <a:rPr lang="en-GB" altLang="ja-JP" sz="1600" dirty="0" smtClean="0">
                <a:ea typeface="MS PGothic" pitchFamily="34" charset="-128"/>
              </a:rPr>
              <a:t>Quarantined message query message</a:t>
            </a:r>
          </a:p>
          <a:p>
            <a:pPr marL="893762" lvl="3">
              <a:lnSpc>
                <a:spcPct val="80000"/>
              </a:lnSpc>
              <a:defRPr/>
            </a:pPr>
            <a:r>
              <a:rPr lang="en-GB" altLang="ja-JP" sz="1600" dirty="0" smtClean="0">
                <a:ea typeface="MS PGothic" pitchFamily="34" charset="-128"/>
              </a:rPr>
              <a:t>Status Notification </a:t>
            </a:r>
          </a:p>
          <a:p>
            <a:pPr marL="671512" lvl="2">
              <a:lnSpc>
                <a:spcPct val="80000"/>
              </a:lnSpc>
              <a:defRPr/>
            </a:pPr>
            <a:endParaRPr lang="en-GB" altLang="ja-JP" sz="1800" dirty="0" smtClean="0">
              <a:ea typeface="MS PGothic" pitchFamily="34" charset="-128"/>
            </a:endParaRPr>
          </a:p>
          <a:p>
            <a:pPr marL="117475" indent="-117475">
              <a:defRPr/>
            </a:pPr>
            <a:r>
              <a:rPr lang="en-GB" altLang="ja-JP" sz="2400" dirty="0" smtClean="0">
                <a:ea typeface="MS PGothic" pitchFamily="34" charset="-128"/>
              </a:rPr>
              <a:t>Problem report  / workaround / corrective actions</a:t>
            </a:r>
            <a:endParaRPr lang="en-US" altLang="ja-JP" sz="2400" dirty="0" smtClean="0">
              <a:ea typeface="MS PGothic" pitchFamily="34" charset="-128"/>
            </a:endParaRPr>
          </a:p>
          <a:p>
            <a:pPr marL="444500" lvl="1"/>
            <a:r>
              <a:rPr lang="en-GB" altLang="ja-JP" sz="2000" dirty="0" smtClean="0">
                <a:ea typeface="MS PGothic" pitchFamily="34" charset="-128"/>
              </a:rPr>
              <a:t>AD slip due to low level of </a:t>
            </a:r>
            <a:r>
              <a:rPr lang="en-GB" altLang="ja-JP" sz="2000" dirty="0" smtClean="0">
                <a:ea typeface="MS PGothic" pitchFamily="34" charset="-128"/>
              </a:rPr>
              <a:t>contributions &amp; holidays toward </a:t>
            </a:r>
            <a:r>
              <a:rPr lang="en-GB" altLang="ja-JP" sz="2000" dirty="0" smtClean="0">
                <a:ea typeface="MS PGothic" pitchFamily="34" charset="-128"/>
              </a:rPr>
              <a:t>end of year and impasse with ARC on security issue</a:t>
            </a:r>
            <a:endParaRPr lang="en-GB" altLang="ja-JP" sz="2000" dirty="0" smtClean="0">
              <a:ea typeface="MS PGothic" pitchFamily="34" charset="-128"/>
            </a:endParaRPr>
          </a:p>
          <a:p>
            <a:pPr marL="669925" lvl="2"/>
            <a:r>
              <a:rPr lang="en-GB" altLang="ja-JP" sz="1800" dirty="0" smtClean="0">
                <a:ea typeface="MS PGothic" pitchFamily="34" charset="-128"/>
              </a:rPr>
              <a:t>Unable to hold F2F debate &amp; resolve issue in Sorrento due to absence of opposing delegate</a:t>
            </a:r>
          </a:p>
          <a:p>
            <a:pPr marL="444500" lvl="1"/>
            <a:r>
              <a:rPr lang="en-GB" altLang="ja-JP" sz="2000" dirty="0" smtClean="0">
                <a:ea typeface="MS PGothic" pitchFamily="34" charset="-128"/>
              </a:rPr>
              <a:t>Corrective </a:t>
            </a:r>
            <a:r>
              <a:rPr lang="en-GB" altLang="ja-JP" sz="2000" dirty="0" smtClean="0">
                <a:ea typeface="MS PGothic" pitchFamily="34" charset="-128"/>
              </a:rPr>
              <a:t>actions: </a:t>
            </a:r>
            <a:endParaRPr lang="en-GB" altLang="ja-JP" sz="2000" dirty="0" smtClean="0">
              <a:ea typeface="MS PGothic" pitchFamily="34" charset="-128"/>
            </a:endParaRPr>
          </a:p>
          <a:p>
            <a:pPr marL="671512" lvl="2"/>
            <a:r>
              <a:rPr lang="en-GB" altLang="ja-JP" sz="1800" dirty="0" smtClean="0">
                <a:ea typeface="MS PGothic" pitchFamily="34" charset="-128"/>
              </a:rPr>
              <a:t>Resubmit AD to ARC</a:t>
            </a:r>
          </a:p>
          <a:p>
            <a:pPr marL="671512" lvl="2"/>
            <a:r>
              <a:rPr lang="en-GB" altLang="ja-JP" sz="1800" dirty="0" smtClean="0">
                <a:ea typeface="MS PGothic" pitchFamily="34" charset="-128"/>
              </a:rPr>
              <a:t>ARC requested to provide interoperability proposal</a:t>
            </a:r>
            <a:endParaRPr lang="en-GB" altLang="ja-JP" sz="1800" dirty="0" smtClean="0">
              <a:ea typeface="MS PGothic" pitchFamily="34" charset="-128"/>
            </a:endParaRPr>
          </a:p>
        </p:txBody>
      </p:sp>
      <p:sp>
        <p:nvSpPr>
          <p:cNvPr id="4102" name="Text Box 6"/>
          <p:cNvSpPr txBox="1">
            <a:spLocks noChangeArrowheads="1"/>
          </p:cNvSpPr>
          <p:nvPr/>
        </p:nvSpPr>
        <p:spPr bwMode="auto">
          <a:xfrm>
            <a:off x="276224" y="4425950"/>
            <a:ext cx="366713" cy="290512"/>
          </a:xfrm>
          <a:prstGeom prst="rect">
            <a:avLst/>
          </a:prstGeom>
          <a:solidFill>
            <a:schemeClr val="hlink"/>
          </a:solidFill>
          <a:ln w="6350">
            <a:solidFill>
              <a:srgbClr val="B2B2B2"/>
            </a:solidFill>
            <a:miter lim="800000"/>
            <a:headEnd/>
            <a:tailEnd/>
          </a:ln>
        </p:spPr>
        <p:txBody>
          <a:bodyPr wrap="none" lIns="91434" tIns="45718" rIns="91434" bIns="45718">
            <a:spAutoFit/>
          </a:bodyPr>
          <a:lstStyle/>
          <a:p>
            <a:pPr defTabSz="912813"/>
            <a:r>
              <a:rPr lang="en-US" sz="1400" dirty="0">
                <a:cs typeface="Arial" charset="0"/>
              </a:rPr>
              <a:t>▼</a:t>
            </a:r>
          </a:p>
        </p:txBody>
      </p:sp>
      <p:sp>
        <p:nvSpPr>
          <p:cNvPr id="8" name="Text Box 5"/>
          <p:cNvSpPr txBox="1">
            <a:spLocks noChangeArrowheads="1"/>
          </p:cNvSpPr>
          <p:nvPr/>
        </p:nvSpPr>
        <p:spPr bwMode="auto">
          <a:xfrm>
            <a:off x="0" y="1087437"/>
            <a:ext cx="381001" cy="290513"/>
          </a:xfrm>
          <a:prstGeom prst="rect">
            <a:avLst/>
          </a:prstGeom>
          <a:solidFill>
            <a:schemeClr val="accent2"/>
          </a:solidFill>
          <a:ln w="6350">
            <a:solidFill>
              <a:srgbClr val="B2B2B2"/>
            </a:solidFill>
            <a:miter lim="800000"/>
            <a:headEnd/>
            <a:tailEnd/>
          </a:ln>
        </p:spPr>
        <p:txBody>
          <a:bodyPr lIns="91434" tIns="45718" rIns="91434" bIns="45718">
            <a:spAutoFit/>
          </a:bodyPr>
          <a:lstStyle/>
          <a:p>
            <a:pPr defTabSz="912813"/>
            <a:r>
              <a:rPr lang="en-US" sz="1400" dirty="0">
                <a:cs typeface="Arial" charset="0"/>
              </a:rPr>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WI/Release update:</a:t>
            </a:r>
            <a:br>
              <a:rPr lang="en-US" dirty="0" smtClean="0"/>
            </a:br>
            <a:r>
              <a:rPr lang="en-US" dirty="0" smtClean="0"/>
              <a:t> </a:t>
            </a:r>
            <a:r>
              <a:rPr lang="en-US" altLang="ko-KR" dirty="0" smtClean="0">
                <a:ea typeface="굴림" pitchFamily="50" charset="-127"/>
              </a:rPr>
              <a:t>W0180 </a:t>
            </a:r>
            <a:r>
              <a:rPr lang="en-US" altLang="ko-KR" dirty="0" smtClean="0">
                <a:latin typeface="Arial Narrow" pitchFamily="-112" charset="0"/>
                <a:ea typeface="굴림" pitchFamily="50" charset="-127"/>
              </a:rPr>
              <a:t>–</a:t>
            </a:r>
            <a:r>
              <a:rPr lang="en-US" altLang="ko-KR" dirty="0" smtClean="0">
                <a:ea typeface="굴림" pitchFamily="50" charset="-127"/>
              </a:rPr>
              <a:t> Mobile Spam Reporting 1.0</a:t>
            </a:r>
            <a:r>
              <a:rPr lang="en-GB" altLang="ja-JP" dirty="0" smtClean="0">
                <a:ea typeface="MS PGothic" pitchFamily="34" charset="-128"/>
              </a:rPr>
              <a:t> </a:t>
            </a:r>
            <a:r>
              <a:rPr lang="en-GB" altLang="ja-JP" sz="1600" dirty="0" smtClean="0">
                <a:ea typeface="MS PGothic" pitchFamily="34" charset="-128"/>
              </a:rPr>
              <a:t>ii/iii</a:t>
            </a:r>
            <a:endParaRPr lang="en-US" dirty="0"/>
          </a:p>
        </p:txBody>
      </p:sp>
      <p:pic>
        <p:nvPicPr>
          <p:cNvPr id="1026" name="Picture 2"/>
          <p:cNvPicPr>
            <a:picLocks noChangeAspect="1" noChangeArrowheads="1"/>
          </p:cNvPicPr>
          <p:nvPr/>
        </p:nvPicPr>
        <p:blipFill>
          <a:blip r:embed="rId2"/>
          <a:srcRect/>
          <a:stretch>
            <a:fillRect/>
          </a:stretch>
        </p:blipFill>
        <p:spPr bwMode="auto">
          <a:xfrm>
            <a:off x="192088" y="1292798"/>
            <a:ext cx="8985250" cy="4432742"/>
          </a:xfrm>
          <a:prstGeom prst="rect">
            <a:avLst/>
          </a:prstGeom>
          <a:noFill/>
          <a:ln w="9525">
            <a:noFill/>
            <a:miter lim="800000"/>
            <a:headEnd/>
            <a:tailEnd/>
          </a:ln>
          <a:effectLst/>
        </p:spPr>
      </p:pic>
      <p:graphicFrame>
        <p:nvGraphicFramePr>
          <p:cNvPr id="6" name="Table 5"/>
          <p:cNvGraphicFramePr>
            <a:graphicFrameLocks noGrp="1"/>
          </p:cNvGraphicFramePr>
          <p:nvPr/>
        </p:nvGraphicFramePr>
        <p:xfrm>
          <a:off x="1785937" y="5797550"/>
          <a:ext cx="6242053" cy="638168"/>
        </p:xfrm>
        <a:graphic>
          <a:graphicData uri="http://schemas.openxmlformats.org/drawingml/2006/table">
            <a:tbl>
              <a:tblPr/>
              <a:tblGrid>
                <a:gridCol w="952734"/>
                <a:gridCol w="755617"/>
                <a:gridCol w="755617"/>
                <a:gridCol w="755617"/>
                <a:gridCol w="755617"/>
                <a:gridCol w="755617"/>
                <a:gridCol w="755617"/>
                <a:gridCol w="755617"/>
              </a:tblGrid>
              <a:tr h="131412">
                <a:tc>
                  <a:txBody>
                    <a:bodyPr/>
                    <a:lstStyle/>
                    <a:p>
                      <a:pPr algn="ctr" fontAlgn="b"/>
                      <a:endParaRPr lang="en-US" sz="900" b="1" i="0" u="none" strike="noStrike">
                        <a:latin typeface="Verdana"/>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Candidate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AD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TS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RD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AD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RD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CR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1412">
                <a:tc>
                  <a:txBody>
                    <a:bodyPr/>
                    <a:lstStyle/>
                    <a:p>
                      <a:pPr algn="ctr" fontAlgn="b"/>
                      <a:r>
                        <a:rPr lang="en-US" sz="700" b="0" i="0" u="none" strike="noStrike">
                          <a:latin typeface="Verdana"/>
                        </a:rPr>
                        <a:t>Original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2009/12/01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2009/06/01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2009/08/01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2009/03/01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2009/01/02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2010/03/01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1412">
                <a:tc>
                  <a:txBody>
                    <a:bodyPr/>
                    <a:lstStyle/>
                    <a:p>
                      <a:pPr algn="ctr" fontAlgn="b"/>
                      <a:r>
                        <a:rPr lang="en-US" sz="700" b="0" i="0" u="none" strike="noStrike">
                          <a:latin typeface="Verdana"/>
                        </a:rPr>
                        <a:t>Previous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2009/12/01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2009/06/01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2009/08/01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2009/03/01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1412">
                <a:tc>
                  <a:txBody>
                    <a:bodyPr/>
                    <a:lstStyle/>
                    <a:p>
                      <a:pPr algn="ctr" fontAlgn="b"/>
                      <a:r>
                        <a:rPr lang="en-US" sz="700" b="0" i="0" u="none" strike="noStrike">
                          <a:latin typeface="Verdana"/>
                        </a:rPr>
                        <a:t>Current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2009/09/09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2009/08/20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2009/05/04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6772">
                <a:tc>
                  <a:txBody>
                    <a:bodyPr/>
                    <a:lstStyle/>
                    <a:p>
                      <a:pPr algn="ctr" fontAlgn="b"/>
                      <a:r>
                        <a:rPr lang="en-US" sz="700" b="0" i="0" u="none" strike="noStrike">
                          <a:latin typeface="Verdana"/>
                        </a:rPr>
                        <a:t>Achieved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2009/09/09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2009/08/11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2009/03/17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2008/12/17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dirty="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mtClean="0"/>
              <a:t>Matters not covered by Work Items</a:t>
            </a:r>
            <a:endParaRPr lang="en-US" smtClean="0">
              <a:ea typeface="MS PGothic" pitchFamily="34" charset="-128"/>
            </a:endParaRPr>
          </a:p>
        </p:txBody>
      </p:sp>
      <p:sp>
        <p:nvSpPr>
          <p:cNvPr id="6147" name="Rectangle 3"/>
          <p:cNvSpPr>
            <a:spLocks noGrp="1" noChangeArrowheads="1"/>
          </p:cNvSpPr>
          <p:nvPr>
            <p:ph type="body" sz="half" idx="1"/>
          </p:nvPr>
        </p:nvSpPr>
        <p:spPr>
          <a:xfrm>
            <a:off x="292100" y="1023938"/>
            <a:ext cx="8885238" cy="5383212"/>
          </a:xfrm>
        </p:spPr>
        <p:txBody>
          <a:bodyPr/>
          <a:lstStyle/>
          <a:p>
            <a:pPr marL="117475" indent="-117475"/>
            <a:r>
              <a:rPr lang="en-GB" altLang="ja-JP" sz="2400" smtClean="0">
                <a:ea typeface="MS PGothic" pitchFamily="34" charset="-128"/>
              </a:rPr>
              <a:t>None</a:t>
            </a:r>
          </a:p>
          <a:p>
            <a:pPr marL="444500" lvl="1"/>
            <a:endParaRPr lang="en-GB" altLang="ja-JP" sz="2400" smtClean="0">
              <a:ea typeface="MS PGothic" pitchFamily="34" charset="-128"/>
            </a:endParaRPr>
          </a:p>
        </p:txBody>
      </p:sp>
      <p:sp>
        <p:nvSpPr>
          <p:cNvPr id="6148" name="Text Box 4"/>
          <p:cNvSpPr txBox="1">
            <a:spLocks noChangeArrowheads="1"/>
          </p:cNvSpPr>
          <p:nvPr/>
        </p:nvSpPr>
        <p:spPr bwMode="auto">
          <a:xfrm>
            <a:off x="-366713" y="6350"/>
            <a:ext cx="366713" cy="288925"/>
          </a:xfrm>
          <a:prstGeom prst="rect">
            <a:avLst/>
          </a:prstGeom>
          <a:solidFill>
            <a:srgbClr val="FFFF00"/>
          </a:solidFill>
          <a:ln w="6350">
            <a:solidFill>
              <a:srgbClr val="B2B2B2"/>
            </a:solidFill>
            <a:miter lim="800000"/>
            <a:headEnd/>
            <a:tailEnd/>
          </a:ln>
        </p:spPr>
        <p:txBody>
          <a:bodyPr wrap="none" lIns="91434" tIns="45718" rIns="91434" bIns="45718">
            <a:spAutoFit/>
          </a:bodyPr>
          <a:lstStyle/>
          <a:p>
            <a:pPr defTabSz="912813"/>
            <a:r>
              <a:rPr lang="en-US" sz="1400">
                <a:cs typeface="Arial" charset="0"/>
              </a:rPr>
              <a:t>►</a:t>
            </a:r>
          </a:p>
        </p:txBody>
      </p:sp>
      <p:sp>
        <p:nvSpPr>
          <p:cNvPr id="6149" name="Text Box 5"/>
          <p:cNvSpPr txBox="1">
            <a:spLocks noChangeArrowheads="1"/>
          </p:cNvSpPr>
          <p:nvPr/>
        </p:nvSpPr>
        <p:spPr bwMode="auto">
          <a:xfrm>
            <a:off x="-381000" y="311150"/>
            <a:ext cx="381000" cy="290513"/>
          </a:xfrm>
          <a:prstGeom prst="rect">
            <a:avLst/>
          </a:prstGeom>
          <a:solidFill>
            <a:schemeClr val="accent2"/>
          </a:solidFill>
          <a:ln w="6350">
            <a:solidFill>
              <a:srgbClr val="B2B2B2"/>
            </a:solidFill>
            <a:miter lim="800000"/>
            <a:headEnd/>
            <a:tailEnd/>
          </a:ln>
        </p:spPr>
        <p:txBody>
          <a:bodyPr lIns="91434" tIns="45718" rIns="91434" bIns="45718">
            <a:spAutoFit/>
          </a:bodyPr>
          <a:lstStyle/>
          <a:p>
            <a:pPr defTabSz="912813"/>
            <a:r>
              <a:rPr lang="en-US" sz="1400">
                <a:cs typeface="Arial" charset="0"/>
              </a:rPr>
              <a:t>▲</a:t>
            </a:r>
          </a:p>
        </p:txBody>
      </p:sp>
      <p:sp>
        <p:nvSpPr>
          <p:cNvPr id="6150" name="Text Box 6"/>
          <p:cNvSpPr txBox="1">
            <a:spLocks noChangeArrowheads="1"/>
          </p:cNvSpPr>
          <p:nvPr/>
        </p:nvSpPr>
        <p:spPr bwMode="auto">
          <a:xfrm>
            <a:off x="-366713" y="630238"/>
            <a:ext cx="366713" cy="290512"/>
          </a:xfrm>
          <a:prstGeom prst="rect">
            <a:avLst/>
          </a:prstGeom>
          <a:solidFill>
            <a:schemeClr val="hlink"/>
          </a:solidFill>
          <a:ln w="6350">
            <a:solidFill>
              <a:srgbClr val="B2B2B2"/>
            </a:solidFill>
            <a:miter lim="800000"/>
            <a:headEnd/>
            <a:tailEnd/>
          </a:ln>
        </p:spPr>
        <p:txBody>
          <a:bodyPr wrap="none" lIns="91434" tIns="45718" rIns="91434" bIns="45718">
            <a:spAutoFit/>
          </a:bodyPr>
          <a:lstStyle/>
          <a:p>
            <a:pPr defTabSz="912813"/>
            <a:r>
              <a:rPr lang="en-US" sz="1400">
                <a:cs typeface="Arial" charset="0"/>
              </a:rPr>
              <a: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28600" y="233363"/>
            <a:ext cx="8991600" cy="703262"/>
          </a:xfrm>
        </p:spPr>
        <p:txBody>
          <a:bodyPr/>
          <a:lstStyle/>
          <a:p>
            <a:r>
              <a:rPr lang="en-GB" smtClean="0"/>
              <a:t>Documents nearing MWG approval</a:t>
            </a:r>
            <a:endParaRPr lang="en-US" smtClean="0"/>
          </a:p>
        </p:txBody>
      </p:sp>
      <p:sp>
        <p:nvSpPr>
          <p:cNvPr id="7171" name="Rectangle 3"/>
          <p:cNvSpPr>
            <a:spLocks noGrp="1" noChangeArrowheads="1"/>
          </p:cNvSpPr>
          <p:nvPr>
            <p:ph type="body" idx="1"/>
          </p:nvPr>
        </p:nvSpPr>
        <p:spPr/>
        <p:txBody>
          <a:bodyPr/>
          <a:lstStyle/>
          <a:p>
            <a:r>
              <a:rPr lang="en-GB" dirty="0" smtClean="0"/>
              <a:t>Architecture Document </a:t>
            </a:r>
            <a:r>
              <a:rPr lang="en-GB" dirty="0" smtClean="0"/>
              <a:t>complete but stalled in ARC </a:t>
            </a:r>
            <a:r>
              <a:rPr lang="en-GB" dirty="0" smtClean="0"/>
              <a:t>approval cycle</a:t>
            </a:r>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GB" smtClean="0"/>
              <a:t>Items for MWG approval</a:t>
            </a:r>
          </a:p>
        </p:txBody>
      </p:sp>
      <p:sp>
        <p:nvSpPr>
          <p:cNvPr id="8195" name="Rectangle 3"/>
          <p:cNvSpPr>
            <a:spLocks noGrp="1" noChangeArrowheads="1"/>
          </p:cNvSpPr>
          <p:nvPr>
            <p:ph type="body" idx="1"/>
          </p:nvPr>
        </p:nvSpPr>
        <p:spPr/>
        <p:txBody>
          <a:bodyPr/>
          <a:lstStyle/>
          <a:p>
            <a:r>
              <a:rPr lang="en-US" smtClean="0"/>
              <a:t>None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Other issues brought to MWG’s attention</a:t>
            </a:r>
          </a:p>
        </p:txBody>
      </p:sp>
      <p:sp>
        <p:nvSpPr>
          <p:cNvPr id="9219" name="Rectangle 3"/>
          <p:cNvSpPr>
            <a:spLocks noGrp="1" noChangeArrowheads="1"/>
          </p:cNvSpPr>
          <p:nvPr>
            <p:ph type="body" idx="1"/>
          </p:nvPr>
        </p:nvSpPr>
        <p:spPr/>
        <p:txBody>
          <a:bodyPr/>
          <a:lstStyle/>
          <a:p>
            <a:r>
              <a:rPr lang="en-GB" dirty="0" smtClean="0"/>
              <a:t>Will be requesting slip to AD Candidate and Enabler Candidate dates at Feb 22 TP call</a:t>
            </a:r>
            <a:endParaRPr lang="en-GB"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US" altLang="ko-KR" smtClean="0">
                <a:ea typeface="굴림" pitchFamily="50" charset="-127"/>
              </a:rPr>
              <a:t>Schedule of upcoming meetings</a:t>
            </a:r>
          </a:p>
        </p:txBody>
      </p:sp>
      <p:sp>
        <p:nvSpPr>
          <p:cNvPr id="10243" name="Rectangle 3"/>
          <p:cNvSpPr>
            <a:spLocks noGrp="1" noChangeArrowheads="1"/>
          </p:cNvSpPr>
          <p:nvPr>
            <p:ph type="body" idx="4294967295"/>
          </p:nvPr>
        </p:nvSpPr>
        <p:spPr/>
        <p:txBody>
          <a:bodyPr/>
          <a:lstStyle/>
          <a:p>
            <a:pPr>
              <a:lnSpc>
                <a:spcPct val="80000"/>
              </a:lnSpc>
            </a:pPr>
            <a:r>
              <a:rPr lang="en-US" altLang="ko-KR" sz="2200" dirty="0" smtClean="0">
                <a:ea typeface="굴림" pitchFamily="50" charset="-127"/>
              </a:rPr>
              <a:t>Conference Calls (1 - 2 hours)</a:t>
            </a:r>
          </a:p>
          <a:p>
            <a:pPr lvl="1">
              <a:lnSpc>
                <a:spcPct val="80000"/>
              </a:lnSpc>
            </a:pPr>
            <a:r>
              <a:rPr lang="en-US" altLang="ko-KR" dirty="0" smtClean="0">
                <a:ea typeface="굴림" pitchFamily="50" charset="-127"/>
              </a:rPr>
              <a:t>Weekly</a:t>
            </a:r>
            <a:endParaRPr lang="ko-KR" altLang="en-US" dirty="0" smtClean="0">
              <a:ea typeface="굴림" pitchFamily="50" charset="-127"/>
            </a:endParaRPr>
          </a:p>
          <a:p>
            <a:pPr>
              <a:lnSpc>
                <a:spcPct val="80000"/>
              </a:lnSpc>
            </a:pPr>
            <a:endParaRPr lang="en-US" altLang="ko-KR" sz="2200" dirty="0" smtClean="0">
              <a:ea typeface="굴림" pitchFamily="50" charset="-127"/>
            </a:endParaRPr>
          </a:p>
          <a:p>
            <a:pPr>
              <a:lnSpc>
                <a:spcPct val="80000"/>
              </a:lnSpc>
            </a:pPr>
            <a:r>
              <a:rPr lang="en-US" altLang="ko-KR" sz="2200" dirty="0" smtClean="0">
                <a:ea typeface="굴림" pitchFamily="50" charset="-127"/>
              </a:rPr>
              <a:t>Interim Meeting</a:t>
            </a:r>
          </a:p>
          <a:p>
            <a:pPr lvl="1">
              <a:lnSpc>
                <a:spcPct val="80000"/>
              </a:lnSpc>
            </a:pPr>
            <a:r>
              <a:rPr lang="en-GB" altLang="ko-KR" dirty="0" smtClean="0">
                <a:ea typeface="굴림" pitchFamily="50" charset="-127"/>
              </a:rPr>
              <a:t>None</a:t>
            </a:r>
            <a:endParaRPr lang="en-US" altLang="ko-KR" dirty="0" smtClean="0">
              <a:ea typeface="굴림" pitchFamily="50" charset="-127"/>
            </a:endParaRPr>
          </a:p>
          <a:p>
            <a:pPr>
              <a:lnSpc>
                <a:spcPct val="80000"/>
              </a:lnSpc>
            </a:pPr>
            <a:endParaRPr lang="en-US" altLang="ko-KR" sz="2400" dirty="0" smtClean="0">
              <a:ea typeface="굴림" pitchFamily="50" charset="-127"/>
            </a:endParaRPr>
          </a:p>
          <a:p>
            <a:pPr>
              <a:lnSpc>
                <a:spcPct val="80000"/>
              </a:lnSpc>
            </a:pPr>
            <a:r>
              <a:rPr lang="fr-FR" sz="2400" dirty="0" smtClean="0"/>
              <a:t>Bangkok, </a:t>
            </a:r>
            <a:r>
              <a:rPr lang="en-US" altLang="ko-KR" sz="2200" dirty="0" smtClean="0">
                <a:ea typeface="굴림" pitchFamily="50" charset="-127"/>
              </a:rPr>
              <a:t>Meeting </a:t>
            </a:r>
            <a:r>
              <a:rPr lang="fr-FR" sz="2400" dirty="0" smtClean="0"/>
              <a:t>April 12, </a:t>
            </a:r>
            <a:r>
              <a:rPr lang="fr-FR" sz="2400" dirty="0" smtClean="0"/>
              <a:t>2010</a:t>
            </a:r>
          </a:p>
          <a:p>
            <a:pPr lvl="1">
              <a:lnSpc>
                <a:spcPct val="80000"/>
              </a:lnSpc>
            </a:pPr>
            <a:r>
              <a:rPr lang="en-US" altLang="ko-KR" dirty="0" smtClean="0">
                <a:ea typeface="굴림" pitchFamily="50" charset="-127"/>
              </a:rPr>
              <a:t>Half-day F2F meeting planned </a:t>
            </a:r>
          </a:p>
          <a:p>
            <a:pPr lvl="1">
              <a:lnSpc>
                <a:spcPct val="80000"/>
              </a:lnSpc>
            </a:pPr>
            <a:endParaRPr lang="en-US" altLang="ko-KR" dirty="0" smtClean="0">
              <a:ea typeface="굴림" pitchFamily="50" charset="-127"/>
            </a:endParaRPr>
          </a:p>
          <a:p>
            <a:pPr>
              <a:lnSpc>
                <a:spcPct val="80000"/>
              </a:lnSpc>
            </a:pPr>
            <a:r>
              <a:rPr lang="en-US" altLang="ko-KR" sz="2200" dirty="0" smtClean="0">
                <a:ea typeface="굴림" pitchFamily="50" charset="-127"/>
              </a:rPr>
              <a:t>Requested/Planned Joint Meeting(s)</a:t>
            </a:r>
          </a:p>
          <a:p>
            <a:pPr lvl="1">
              <a:lnSpc>
                <a:spcPct val="80000"/>
              </a:lnSpc>
            </a:pPr>
            <a:r>
              <a:rPr lang="en-US" altLang="ko-KR" dirty="0" smtClean="0">
                <a:ea typeface="굴림" pitchFamily="50" charset="-127"/>
              </a:rPr>
              <a:t>None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8162</TotalTime>
  <Pages>15</Pages>
  <Words>570</Words>
  <Application>Microsoft Office PowerPoint</Application>
  <PresentationFormat>Custom</PresentationFormat>
  <Paragraphs>110</Paragraphs>
  <Slides>9</Slides>
  <Notes>8</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OMA Template</vt:lpstr>
      <vt:lpstr>OMA-MWG-2010-0006-INP_SpamReport_Report_Sorrento     MWG Closing Presentation SpamRep  Sorrento, Italy</vt:lpstr>
      <vt:lpstr>WI/Release update: Mobile Spam Reporting 1.0 i/iii</vt:lpstr>
      <vt:lpstr>WI/Release update: Mobile Spam Reporting 1.0 ii/iii</vt:lpstr>
      <vt:lpstr>WI/Release update:  W0180 – Mobile Spam Reporting 1.0 ii/iii</vt:lpstr>
      <vt:lpstr>Matters not covered by Work Items</vt:lpstr>
      <vt:lpstr>Documents nearing MWG approval</vt:lpstr>
      <vt:lpstr>Items for MWG approval</vt:lpstr>
      <vt:lpstr>Other issues brought to MWG’s attention</vt:lpstr>
      <vt:lpstr>Schedule of upcoming meetings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CDT User</cp:lastModifiedBy>
  <cp:revision>352</cp:revision>
  <cp:lastPrinted>1999-04-27T06:51:51Z</cp:lastPrinted>
  <dcterms:created xsi:type="dcterms:W3CDTF">2002-03-19T14:05:12Z</dcterms:created>
  <dcterms:modified xsi:type="dcterms:W3CDTF">2010-02-04T13:43:43Z</dcterms:modified>
</cp:coreProperties>
</file>