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332" r:id="rId2"/>
    <p:sldId id="343" r:id="rId3"/>
    <p:sldId id="367" r:id="rId4"/>
    <p:sldId id="368" r:id="rId5"/>
    <p:sldId id="369" r:id="rId6"/>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EAEEFF"/>
    <a:srgbClr val="D2DBFE"/>
    <a:srgbClr val="EAEEEE"/>
    <a:srgbClr val="000066"/>
    <a:srgbClr val="99FF99"/>
    <a:srgbClr val="FFFFCC"/>
    <a:srgbClr val="314C24"/>
    <a:srgbClr val="8D011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300" autoAdjust="0"/>
    <p:restoredTop sz="94660"/>
  </p:normalViewPr>
  <p:slideViewPr>
    <p:cSldViewPr>
      <p:cViewPr>
        <p:scale>
          <a:sx n="100" d="100"/>
          <a:sy n="100" d="100"/>
        </p:scale>
        <p:origin x="-240" y="28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61938" y="1149350"/>
            <a:ext cx="8778875"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261938" y="3916363"/>
            <a:ext cx="8778875" cy="261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61938" y="1149350"/>
            <a:ext cx="8778875" cy="5383213"/>
          </a:xfrm>
        </p:spPr>
        <p:txBody>
          <a:bodyPr/>
          <a:lstStyle/>
          <a:p>
            <a:pPr lvl="0"/>
            <a:endParaRPr lang="en-GB"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6"/>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ko-KR" sz="1000" b="1">
                <a:ea typeface="굴림" charset="-127"/>
                <a:cs typeface="Times New Roman" pitchFamily="18" charset="0"/>
              </a:rPr>
              <a:t>© 2012 Open Mobile Alliance Ltd.  All Rights Reserved.</a:t>
            </a:r>
            <a:endParaRPr lang="en-US" altLang="ko-KR" sz="1000" b="1">
              <a:ea typeface="굴림" charset="-127"/>
              <a:cs typeface="+mn-cs"/>
            </a:endParaRPr>
          </a:p>
          <a:p>
            <a:pPr defTabSz="403225" eaLnBrk="0" hangingPunct="0">
              <a:lnSpc>
                <a:spcPct val="90000"/>
              </a:lnSpc>
              <a:tabLst>
                <a:tab pos="5372100" algn="ctr"/>
                <a:tab pos="9182100" algn="r"/>
              </a:tabLst>
              <a:defRPr/>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cs typeface="+mn-cs"/>
            </a:endParaRPr>
          </a:p>
        </p:txBody>
      </p:sp>
      <p:sp>
        <p:nvSpPr>
          <p:cNvPr id="186392" name="Rectangle 24"/>
          <p:cNvSpPr>
            <a:spLocks noChangeArrowheads="1"/>
          </p:cNvSpPr>
          <p:nvPr userDrawn="1"/>
        </p:nvSpPr>
        <p:spPr bwMode="auto">
          <a:xfrm>
            <a:off x="4452938" y="6677025"/>
            <a:ext cx="3995737" cy="530225"/>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ko-KR" sz="1600" b="1">
                <a:ea typeface="굴림" pitchFamily="34" charset="-127"/>
              </a:rPr>
              <a:t>OMA-COM-CPM-2012-0056</a:t>
            </a:r>
            <a:br>
              <a:rPr lang="en-US" altLang="ko-KR" sz="1600" b="1">
                <a:ea typeface="굴림" pitchFamily="34" charset="-127"/>
              </a:rPr>
            </a:br>
            <a:endParaRPr lang="en-US" altLang="ko-KR" sz="1600" b="1">
              <a:ea typeface="굴림" pitchFamily="34"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a:latin typeface="Arial Narrow" pitchFamily="34" charset="0"/>
                <a:ea typeface="굴림" charset="-127"/>
                <a:cs typeface="+mn-cs"/>
              </a:rPr>
              <a:t>Slide #</a:t>
            </a:r>
            <a:fld id="{FF5DA347-0708-4357-8955-3557160E3619}" type="slidenum">
              <a:rPr lang="en-US" altLang="ko-KR" sz="1800" b="1">
                <a:latin typeface="Arial Narrow" pitchFamily="34" charset="0"/>
                <a:ea typeface="굴림" charset="-127"/>
                <a:cs typeface="+mn-cs"/>
              </a:rPr>
              <a:pPr algn="r" defTabSz="403225" eaLnBrk="0" hangingPunct="0">
                <a:lnSpc>
                  <a:spcPct val="90000"/>
                </a:lnSpc>
                <a:tabLst>
                  <a:tab pos="5372100" algn="ctr"/>
                  <a:tab pos="9182100" algn="r"/>
                </a:tabLst>
                <a:defRPr/>
              </a:pPr>
              <a:t>‹#›</a:t>
            </a:fld>
            <a:r>
              <a:rPr lang="en-US" altLang="ko-KR" sz="1800" b="1">
                <a:latin typeface="Arial Narrow" pitchFamily="34" charset="0"/>
                <a:ea typeface="굴림" charset="-127"/>
                <a:cs typeface="+mn-cs"/>
              </a:rPr>
              <a:t/>
            </a:r>
            <a:br>
              <a:rPr lang="en-US" altLang="ko-KR" sz="1800" b="1">
                <a:latin typeface="Arial Narrow" pitchFamily="34" charset="0"/>
                <a:ea typeface="굴림" charset="-127"/>
                <a:cs typeface="+mn-cs"/>
              </a:rPr>
            </a:br>
            <a:r>
              <a:rPr lang="en-US" altLang="ko-KR" sz="500">
                <a:solidFill>
                  <a:srgbClr val="999999"/>
                </a:solidFill>
                <a:ea typeface="굴림" charset="-127"/>
                <a:cs typeface="+mn-cs"/>
              </a:rPr>
              <a:t>[OMA-Template-TPslides-20120101-I]</a:t>
            </a:r>
            <a:endParaRPr lang="en-US" altLang="ko-KR" sz="1800" b="1">
              <a:latin typeface="Arial Narrow" pitchFamily="34" charset="0"/>
              <a:ea typeface="굴림" charset="-127"/>
              <a:cs typeface="+mn-cs"/>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9525">
            <a:noFill/>
            <a:miter lim="800000"/>
            <a:headEnd/>
            <a:tailEnd/>
          </a:ln>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61938" y="1149350"/>
            <a:ext cx="8778875" cy="5383213"/>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cs typeface="+mn-cs"/>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ko-KR">
              <a:ea typeface="굴림" charset="-127"/>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 id="2147483650" r:id="rId14"/>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cristina.badulescu@ericsson.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8434" name="Rectangle 3"/>
          <p:cNvSpPr>
            <a:spLocks noChangeArrowheads="1"/>
          </p:cNvSpPr>
          <p:nvPr/>
        </p:nvSpPr>
        <p:spPr bwMode="auto">
          <a:xfrm>
            <a:off x="642938" y="2133600"/>
            <a:ext cx="8215312" cy="2819400"/>
          </a:xfrm>
          <a:prstGeom prst="rect">
            <a:avLst/>
          </a:prstGeom>
          <a:noFill/>
          <a:ln w="9525">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ko-KR" sz="2000" b="1">
                <a:latin typeface="Tahoma" pitchFamily="34" charset="0"/>
                <a:ea typeface="굴림" pitchFamily="34" charset="-127"/>
              </a:rPr>
              <a:t>	Submitted To:	COM-CPM WA</a:t>
            </a:r>
          </a:p>
          <a:p>
            <a:pPr defTabSz="762000" eaLnBrk="0" hangingPunct="0">
              <a:lnSpc>
                <a:spcPct val="95000"/>
              </a:lnSpc>
              <a:spcAft>
                <a:spcPct val="35000"/>
              </a:spcAft>
              <a:tabLst>
                <a:tab pos="1827213" algn="r"/>
                <a:tab pos="1939925" algn="l"/>
              </a:tabLst>
            </a:pPr>
            <a:r>
              <a:rPr lang="en-US" altLang="ko-KR" sz="2000" b="1">
                <a:latin typeface="Tahoma" pitchFamily="34" charset="0"/>
                <a:ea typeface="굴림" pitchFamily="34" charset="-127"/>
              </a:rPr>
              <a:t>	Date:	09 Aug 2012</a:t>
            </a:r>
          </a:p>
          <a:p>
            <a:pPr defTabSz="762000" eaLnBrk="0" hangingPunct="0">
              <a:lnSpc>
                <a:spcPct val="95000"/>
              </a:lnSpc>
              <a:spcAft>
                <a:spcPct val="35000"/>
              </a:spcAft>
              <a:tabLst>
                <a:tab pos="1827213" algn="r"/>
                <a:tab pos="1939925" algn="l"/>
              </a:tabLst>
            </a:pPr>
            <a:r>
              <a:rPr lang="en-US" altLang="ko-KR" sz="2000" b="1">
                <a:latin typeface="Tahoma" pitchFamily="34" charset="0"/>
                <a:ea typeface="굴림" pitchFamily="34" charset="-127"/>
              </a:rPr>
              <a:t>	Availability:	      Public            OMA Confidential</a:t>
            </a:r>
          </a:p>
          <a:p>
            <a:pPr defTabSz="762000" eaLnBrk="0" hangingPunct="0">
              <a:lnSpc>
                <a:spcPct val="95000"/>
              </a:lnSpc>
              <a:spcAft>
                <a:spcPct val="35000"/>
              </a:spcAft>
              <a:tabLst>
                <a:tab pos="1827213" algn="r"/>
                <a:tab pos="1939925" algn="l"/>
              </a:tabLst>
            </a:pPr>
            <a:r>
              <a:rPr lang="en-US" altLang="ko-KR" sz="2000" b="1">
                <a:latin typeface="Tahoma" pitchFamily="34" charset="0"/>
                <a:ea typeface="굴림" pitchFamily="34" charset="-127"/>
              </a:rPr>
              <a:t>	    Contact:  </a:t>
            </a:r>
            <a:r>
              <a:rPr lang="en-US" sz="1800" b="1"/>
              <a:t>Cristina Badulescu,  COM Vice-Chair</a:t>
            </a:r>
          </a:p>
          <a:p>
            <a:pPr defTabSz="762000">
              <a:tabLst>
                <a:tab pos="1827213" algn="r"/>
                <a:tab pos="1939925" algn="l"/>
              </a:tabLst>
            </a:pPr>
            <a:r>
              <a:rPr lang="en-US" sz="1800" b="1"/>
              <a:t>	          </a:t>
            </a:r>
            <a:r>
              <a:rPr lang="en-US" sz="1800" b="1" u="sng">
                <a:solidFill>
                  <a:srgbClr val="023DD0"/>
                </a:solidFill>
                <a:hlinkClick r:id="rId4"/>
              </a:rPr>
              <a:t>cristina.badulescu@ericsson.com</a:t>
            </a:r>
            <a:endParaRPr lang="en-US" sz="1800" b="1" u="sng">
              <a:solidFill>
                <a:srgbClr val="023DD0"/>
              </a:solidFill>
            </a:endParaRPr>
          </a:p>
          <a:p>
            <a:pPr defTabSz="762000">
              <a:tabLst>
                <a:tab pos="1827213" algn="r"/>
                <a:tab pos="1939925" algn="l"/>
              </a:tabLst>
            </a:pPr>
            <a:endParaRPr lang="en-US" sz="1800" b="1" u="sng">
              <a:solidFill>
                <a:srgbClr val="023DD0"/>
              </a:solidFill>
            </a:endParaRPr>
          </a:p>
          <a:p>
            <a:pPr defTabSz="762000">
              <a:tabLst>
                <a:tab pos="1827213" algn="r"/>
                <a:tab pos="1939925" algn="l"/>
              </a:tabLst>
            </a:pPr>
            <a:r>
              <a:rPr lang="en-US" b="1"/>
              <a:t>	Source: </a:t>
            </a:r>
            <a:r>
              <a:rPr lang="en-US" sz="1800" b="1"/>
              <a:t>COM Vice-Chair</a:t>
            </a:r>
          </a:p>
        </p:txBody>
      </p:sp>
      <p:sp>
        <p:nvSpPr>
          <p:cNvPr id="18435" name="Rectangle 4"/>
          <p:cNvSpPr>
            <a:spLocks noGrp="1" noChangeArrowheads="1"/>
          </p:cNvSpPr>
          <p:nvPr>
            <p:ph type="ctrTitle"/>
          </p:nvPr>
        </p:nvSpPr>
        <p:spPr>
          <a:xfrm>
            <a:off x="685800" y="228600"/>
            <a:ext cx="7994650" cy="1752600"/>
          </a:xfrm>
        </p:spPr>
        <p:txBody>
          <a:bodyPr anchor="t"/>
          <a:lstStyle/>
          <a:p>
            <a:r>
              <a:rPr lang="en-US" sz="2400" smtClean="0"/>
              <a:t> </a:t>
            </a:r>
            <a:r>
              <a:rPr lang="en-US" sz="1600" smtClean="0"/>
              <a:t>OMA-COM-CPM-2012-0056-INP_</a:t>
            </a:r>
            <a:r>
              <a:rPr lang="en-US" altLang="ko-KR" sz="1600" smtClean="0">
                <a:ea typeface="굴림" pitchFamily="34" charset="-127"/>
              </a:rPr>
              <a:t>RAI_review_CPM_SIP_headers</a:t>
            </a:r>
            <a:r>
              <a:rPr lang="en-US" sz="1600" smtClean="0"/>
              <a:t> </a:t>
            </a:r>
            <a:r>
              <a:rPr lang="en-US" altLang="ko-KR" sz="1600" smtClean="0">
                <a:ea typeface="굴림" pitchFamily="34" charset="-127"/>
              </a:rPr>
              <a:t/>
            </a:r>
            <a:br>
              <a:rPr lang="en-US" altLang="ko-KR" sz="1600" smtClean="0">
                <a:ea typeface="굴림" pitchFamily="34" charset="-127"/>
              </a:rPr>
            </a:br>
            <a:r>
              <a:rPr lang="en-US" altLang="ko-KR" sz="2400" smtClean="0">
                <a:ea typeface="굴림" pitchFamily="34" charset="-127"/>
              </a:rPr>
              <a:t/>
            </a:r>
            <a:br>
              <a:rPr lang="en-US" altLang="ko-KR" sz="2400" smtClean="0">
                <a:ea typeface="굴림" pitchFamily="34" charset="-127"/>
              </a:rPr>
            </a:br>
            <a:r>
              <a:rPr lang="en-US" altLang="ko-KR" sz="1400" smtClean="0">
                <a:ea typeface="굴림" pitchFamily="34" charset="-127"/>
              </a:rPr>
              <a:t> </a:t>
            </a:r>
            <a:r>
              <a:rPr lang="en-US" altLang="ko-KR" smtClean="0">
                <a:ea typeface="굴림" pitchFamily="34" charset="-127"/>
              </a:rPr>
              <a:t>IETF RAI review of CPM defined SIP headers</a:t>
            </a:r>
          </a:p>
        </p:txBody>
      </p:sp>
      <p:sp>
        <p:nvSpPr>
          <p:cNvPr id="18436"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ko-KR" sz="1800" b="1">
              <a:solidFill>
                <a:srgbClr val="800000"/>
              </a:solidFill>
              <a:latin typeface="Tahoma" pitchFamily="34" charset="0"/>
              <a:ea typeface="굴림" pitchFamily="34" charset="-127"/>
            </a:endParaRPr>
          </a:p>
        </p:txBody>
      </p:sp>
      <p:sp>
        <p:nvSpPr>
          <p:cNvPr id="18437"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ko-KR" sz="1800" b="1">
                <a:solidFill>
                  <a:srgbClr val="800000"/>
                </a:solidFill>
                <a:latin typeface="Tahoma" pitchFamily="34" charset="0"/>
                <a:ea typeface="굴림" pitchFamily="34" charset="-127"/>
              </a:rPr>
              <a:t>X</a:t>
            </a:r>
          </a:p>
        </p:txBody>
      </p:sp>
      <p:sp>
        <p:nvSpPr>
          <p:cNvPr id="18438"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a:ea typeface="굴림" pitchFamily="34" charset="-127"/>
                <a:cs typeface="Times New Roman" pitchFamily="18" charset="0"/>
              </a:rPr>
              <a:t>USE OF THIS DOCUMENT BY NON-OMA MEMBERS IS SUBJECT TO ALL OF THE TERMS AND CONDITIONS OF THE USE AGREEMENT (located at </a:t>
            </a:r>
            <a:r>
              <a:rPr lang="en-US" altLang="ko-KR" sz="900">
                <a:ea typeface="굴림" pitchFamily="34" charset="-127"/>
                <a:cs typeface="Times New Roman" pitchFamily="18" charset="0"/>
                <a:hlinkClick r:id="rId5"/>
              </a:rPr>
              <a:t>http://www.openmobilealliance.org/UseAgreement.html</a:t>
            </a:r>
            <a:r>
              <a:rPr lang="en-US" altLang="ko-KR" sz="900">
                <a:ea typeface="굴림" pitchFamily="34"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a:ea typeface="굴림" pitchFamily="34" charset="-127"/>
                <a:cs typeface="Times New Roman" pitchFamily="18" charset="0"/>
              </a:rPr>
              <a:t>THIS DOCUMENT IS PROVIDED ON AN "AS IS" "AS AVAILABLE" AND "WITH ALL FAULTS" BASIS.</a:t>
            </a:r>
          </a:p>
        </p:txBody>
      </p:sp>
      <p:sp>
        <p:nvSpPr>
          <p:cNvPr id="18439"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a:ea typeface="굴림" pitchFamily="34" charset="-127"/>
                <a:cs typeface="Times New Roman" pitchFamily="18" charset="0"/>
              </a:rPr>
              <a:t>Intellectual Property Rights</a:t>
            </a:r>
          </a:p>
          <a:p>
            <a:pPr defTabSz="762000" eaLnBrk="0" hangingPunct="0">
              <a:lnSpc>
                <a:spcPct val="90000"/>
              </a:lnSpc>
              <a:spcBef>
                <a:spcPct val="35000"/>
              </a:spcBef>
            </a:pPr>
            <a:r>
              <a:rPr lang="en-US" altLang="ko-KR" sz="900">
                <a:ea typeface="굴림"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p:nvPr>
        </p:nvSpPr>
        <p:spPr/>
        <p:txBody>
          <a:bodyPr/>
          <a:lstStyle/>
          <a:p>
            <a:r>
              <a:rPr lang="en-GB" altLang="ko-KR" smtClean="0">
                <a:ea typeface="굴림" pitchFamily="34" charset="-127"/>
              </a:rPr>
              <a:t>Background</a:t>
            </a:r>
          </a:p>
        </p:txBody>
      </p:sp>
      <p:sp>
        <p:nvSpPr>
          <p:cNvPr id="20482" name="Rectangle 5"/>
          <p:cNvSpPr>
            <a:spLocks noGrp="1" noChangeArrowheads="1"/>
          </p:cNvSpPr>
          <p:nvPr>
            <p:ph type="body" idx="1"/>
          </p:nvPr>
        </p:nvSpPr>
        <p:spPr>
          <a:xfrm>
            <a:off x="261938" y="996950"/>
            <a:ext cx="8915400" cy="5562600"/>
          </a:xfrm>
        </p:spPr>
        <p:txBody>
          <a:bodyPr/>
          <a:lstStyle/>
          <a:p>
            <a:pPr>
              <a:buFontTx/>
              <a:buNone/>
            </a:pPr>
            <a:r>
              <a:rPr lang="en-GB" altLang="ko-KR" sz="2100" b="1" smtClean="0">
                <a:ea typeface="굴림" pitchFamily="34" charset="-127"/>
              </a:rPr>
              <a:t>CPM v1.0 has defined 6 new SIP headers fields:</a:t>
            </a:r>
          </a:p>
          <a:p>
            <a:pPr marL="742950" lvl="1" indent="-285750">
              <a:buFontTx/>
              <a:buNone/>
            </a:pPr>
            <a:r>
              <a:rPr lang="en-GB" altLang="ko-KR" sz="1900" b="1" smtClean="0">
                <a:ea typeface="굴림" pitchFamily="34" charset="-127"/>
              </a:rPr>
              <a:t>-    Conversation-ID </a:t>
            </a:r>
          </a:p>
          <a:p>
            <a:pPr marL="742950" lvl="1" indent="-285750">
              <a:buFontTx/>
              <a:buChar char="-"/>
            </a:pPr>
            <a:r>
              <a:rPr lang="en-GB" altLang="ko-KR" sz="1900" b="1" smtClean="0">
                <a:ea typeface="굴림" pitchFamily="34" charset="-127"/>
              </a:rPr>
              <a:t>Contribution-ID </a:t>
            </a:r>
          </a:p>
          <a:p>
            <a:pPr marL="742950" lvl="1" indent="-285750">
              <a:buFontTx/>
              <a:buChar char="-"/>
            </a:pPr>
            <a:r>
              <a:rPr lang="en-CA" altLang="ko-KR" sz="2000" b="1" smtClean="0">
                <a:ea typeface="굴림" pitchFamily="34" charset="-127"/>
              </a:rPr>
              <a:t>InReplyTo-Contribution-ID</a:t>
            </a:r>
            <a:endParaRPr lang="en-US" altLang="ko-KR" sz="2000" b="1" smtClean="0">
              <a:ea typeface="굴림" pitchFamily="34" charset="-127"/>
            </a:endParaRPr>
          </a:p>
          <a:p>
            <a:pPr marL="742950" lvl="1" indent="-285750">
              <a:buFontTx/>
              <a:buChar char="-"/>
            </a:pPr>
            <a:r>
              <a:rPr lang="en-GB" altLang="ko-KR" sz="1900" b="1" smtClean="0">
                <a:ea typeface="굴림" pitchFamily="34" charset="-127"/>
              </a:rPr>
              <a:t>Message-UID</a:t>
            </a:r>
          </a:p>
          <a:p>
            <a:pPr marL="742950" lvl="1" indent="-285750">
              <a:buFontTx/>
              <a:buChar char="-"/>
            </a:pPr>
            <a:r>
              <a:rPr lang="en-US" altLang="ko-KR" sz="2000" b="1" smtClean="0">
                <a:ea typeface="굴림" pitchFamily="34" charset="-127"/>
              </a:rPr>
              <a:t>Session-Replaces</a:t>
            </a:r>
          </a:p>
          <a:p>
            <a:pPr marL="742950" lvl="1" indent="-285750">
              <a:buFontTx/>
              <a:buChar char="-"/>
            </a:pPr>
            <a:r>
              <a:rPr lang="en-US" altLang="ko-KR" sz="2000" b="1" smtClean="0">
                <a:ea typeface="굴림" pitchFamily="34" charset="-127"/>
              </a:rPr>
              <a:t>Message-Expires</a:t>
            </a:r>
          </a:p>
          <a:p>
            <a:pPr>
              <a:buFont typeface="Wingdings" pitchFamily="2" charset="2"/>
              <a:buChar char="Ø"/>
            </a:pPr>
            <a:r>
              <a:rPr lang="en-GB" altLang="ko-KR" sz="2100" b="1" smtClean="0">
                <a:ea typeface="굴림" pitchFamily="34" charset="-127"/>
              </a:rPr>
              <a:t>It is customary to register any new SIP headers (fields) with IETF. Pre-requisite to the registration is the assessment of IETF RAI group for suitability for registration.</a:t>
            </a:r>
          </a:p>
          <a:p>
            <a:pPr>
              <a:buFont typeface="Wingdings" pitchFamily="2" charset="2"/>
              <a:buChar char="Ø"/>
            </a:pPr>
            <a:r>
              <a:rPr lang="en-GB" altLang="ko-KR" sz="2100" b="1" smtClean="0">
                <a:ea typeface="굴림" pitchFamily="34" charset="-127"/>
              </a:rPr>
              <a:t> The RAI review is held over email on RAI reflector. The CPM header review was assigned to : Adam Roach</a:t>
            </a:r>
            <a:r>
              <a:rPr lang="en-GB" altLang="ko-KR" sz="2200" b="1" smtClean="0">
                <a:ea typeface="굴림" pitchFamily="34" charset="-127"/>
              </a:rPr>
              <a:t> [adam@nostrum.com]</a:t>
            </a:r>
            <a:r>
              <a:rPr lang="en-GB" altLang="ko-KR" sz="2100" b="1" smtClean="0">
                <a:ea typeface="굴림" pitchFamily="34" charset="-127"/>
              </a:rPr>
              <a:t>.</a:t>
            </a:r>
          </a:p>
          <a:p>
            <a:pPr>
              <a:buFont typeface="Wingdings" pitchFamily="2" charset="2"/>
              <a:buChar char="Ø"/>
            </a:pPr>
            <a:r>
              <a:rPr lang="en-GB" altLang="ko-KR" sz="2100" b="1" smtClean="0">
                <a:ea typeface="굴림" pitchFamily="34" charset="-127"/>
              </a:rPr>
              <a:t> The review was started by previous CPM Convener, some comments have been received from IETF, but have not been addressed/responded.</a:t>
            </a:r>
          </a:p>
          <a:p>
            <a:pPr>
              <a:buFontTx/>
              <a:buNone/>
            </a:pPr>
            <a:r>
              <a:rPr lang="en-GB" altLang="ko-KR" sz="2100" b="1" smtClean="0">
                <a:ea typeface="굴림" pitchFamily="34" charset="-127"/>
              </a:rPr>
              <a:t>[Reference emails are available on last slide of this INP. ]</a:t>
            </a:r>
          </a:p>
          <a:p>
            <a:pPr>
              <a:buFontTx/>
              <a:buChar char="-"/>
            </a:pPr>
            <a:endParaRPr lang="en-GB" altLang="ko-KR" sz="2100" b="1" smtClean="0">
              <a:ea typeface="굴림" pitchFamily="34" charset="-127"/>
            </a:endParaRPr>
          </a:p>
          <a:p>
            <a:pPr>
              <a:buFontTx/>
              <a:buNone/>
            </a:pPr>
            <a:endParaRPr lang="en-GB" altLang="ko-KR" sz="2000" b="1" smtClean="0">
              <a:ea typeface="굴림" pitchFamily="34"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Grp="1" noChangeArrowheads="1"/>
          </p:cNvSpPr>
          <p:nvPr>
            <p:ph type="title" idx="4294967295"/>
          </p:nvPr>
        </p:nvSpPr>
        <p:spPr/>
        <p:txBody>
          <a:bodyPr/>
          <a:lstStyle/>
          <a:p>
            <a:r>
              <a:rPr lang="en-GB" altLang="ko-KR" smtClean="0">
                <a:ea typeface="굴림" pitchFamily="34" charset="-127"/>
              </a:rPr>
              <a:t>Main IETF RAI comments received</a:t>
            </a:r>
          </a:p>
        </p:txBody>
      </p:sp>
      <p:sp>
        <p:nvSpPr>
          <p:cNvPr id="21506" name="Rectangle 5"/>
          <p:cNvSpPr>
            <a:spLocks noGrp="1" noChangeArrowheads="1"/>
          </p:cNvSpPr>
          <p:nvPr>
            <p:ph type="body" idx="4294967295"/>
          </p:nvPr>
        </p:nvSpPr>
        <p:spPr>
          <a:xfrm>
            <a:off x="217488" y="1135063"/>
            <a:ext cx="8235950" cy="5743575"/>
          </a:xfrm>
        </p:spPr>
        <p:txBody>
          <a:bodyPr/>
          <a:lstStyle/>
          <a:p>
            <a:pPr marL="495300" indent="-495300">
              <a:lnSpc>
                <a:spcPct val="90000"/>
              </a:lnSpc>
              <a:buFontTx/>
              <a:buNone/>
            </a:pPr>
            <a:r>
              <a:rPr lang="en-GB" altLang="ko-KR" sz="1800" b="1" smtClean="0">
                <a:ea typeface="굴림" pitchFamily="34" charset="-127"/>
              </a:rPr>
              <a:t>New SIP headers defined elsewhere than IETF standard track must comply to the RFC 5727.  Conclusion was that the new CPM SIP headers are not suitable for registration as defined in RFC5727.</a:t>
            </a:r>
          </a:p>
          <a:p>
            <a:pPr marL="495300" indent="-495300">
              <a:lnSpc>
                <a:spcPct val="90000"/>
              </a:lnSpc>
              <a:buFontTx/>
              <a:buNone/>
            </a:pPr>
            <a:endParaRPr lang="en-GB" altLang="ko-KR" sz="1800" b="1" smtClean="0">
              <a:ea typeface="굴림" pitchFamily="34" charset="-127"/>
            </a:endParaRPr>
          </a:p>
          <a:p>
            <a:pPr marL="495300" indent="-495300">
              <a:lnSpc>
                <a:spcPct val="90000"/>
              </a:lnSpc>
              <a:buFontTx/>
              <a:buNone/>
            </a:pPr>
            <a:r>
              <a:rPr lang="en-GB" altLang="ko-KR" sz="1800" b="1" smtClean="0">
                <a:ea typeface="굴림" pitchFamily="34" charset="-127"/>
              </a:rPr>
              <a:t>Main issues:</a:t>
            </a:r>
          </a:p>
          <a:p>
            <a:pPr marL="495300" indent="-495300">
              <a:lnSpc>
                <a:spcPct val="90000"/>
              </a:lnSpc>
              <a:buFontTx/>
              <a:buAutoNum type="arabicParenR"/>
            </a:pPr>
            <a:r>
              <a:rPr lang="en-GB" altLang="ko-KR" sz="1800" b="1" smtClean="0">
                <a:ea typeface="굴림" pitchFamily="34" charset="-127"/>
              </a:rPr>
              <a:t>Optionality</a:t>
            </a:r>
          </a:p>
          <a:p>
            <a:pPr marL="876300" lvl="1" indent="-419100">
              <a:lnSpc>
                <a:spcPct val="90000"/>
              </a:lnSpc>
            </a:pPr>
            <a:r>
              <a:rPr lang="en-GB" altLang="ko-KR" sz="1700" b="1" smtClean="0">
                <a:ea typeface="굴림" pitchFamily="34" charset="-127"/>
              </a:rPr>
              <a:t>Mandatory SIP headers fields can only be defined in IETF standard tracks </a:t>
            </a:r>
          </a:p>
          <a:p>
            <a:pPr marL="876300" lvl="1" indent="-419100">
              <a:lnSpc>
                <a:spcPct val="90000"/>
              </a:lnSpc>
            </a:pPr>
            <a:r>
              <a:rPr lang="en-GB" altLang="ko-KR" sz="1700" b="1" smtClean="0">
                <a:ea typeface="굴림" pitchFamily="34" charset="-127"/>
              </a:rPr>
              <a:t>SIP headers defined elsewhere than IETF are optional and imply also procedures for cases where these headers are not present (i.e. handling procedures).</a:t>
            </a:r>
          </a:p>
          <a:p>
            <a:pPr marL="876300" lvl="1" indent="-419100">
              <a:lnSpc>
                <a:spcPct val="90000"/>
              </a:lnSpc>
              <a:buFontTx/>
              <a:buNone/>
            </a:pPr>
            <a:r>
              <a:rPr lang="en-GB" altLang="ko-KR" sz="1600" b="1" smtClean="0">
                <a:solidFill>
                  <a:srgbClr val="314C24"/>
                </a:solidFill>
                <a:ea typeface="굴림" pitchFamily="34" charset="-127"/>
              </a:rPr>
              <a:t>“</a:t>
            </a:r>
            <a:r>
              <a:rPr lang="en-US" altLang="ko-KR" sz="1400" b="1" smtClean="0">
                <a:solidFill>
                  <a:srgbClr val="314C24"/>
                </a:solidFill>
                <a:ea typeface="굴림" pitchFamily="34" charset="-127"/>
              </a:rPr>
              <a:t>It is now clear that RFC 5727 expert review processes are unlikely to apply to the CPM header fields at all. If your replies are accurate, then all of the CPM 1.0 header fields (with the possible exception of Message-UID) must be processed through the normal IETF Standards Track process, which requires the mechanism to be developed in an IETF working group. If OMA's official position is that communication fails in the absence of these header fields, then I suggest that you quickly bring a proposed set of requirements to the SIMPLE working group so that the IETF work can begin in earnest. “</a:t>
            </a:r>
            <a:endParaRPr lang="en-GB" altLang="ko-KR" sz="1400" b="1" smtClean="0">
              <a:solidFill>
                <a:srgbClr val="314C24"/>
              </a:solidFill>
              <a:ea typeface="굴림" pitchFamily="34" charset="-127"/>
            </a:endParaRPr>
          </a:p>
          <a:p>
            <a:pPr marL="495300" indent="-495300">
              <a:lnSpc>
                <a:spcPct val="90000"/>
              </a:lnSpc>
              <a:buFontTx/>
              <a:buAutoNum type="arabicParenR"/>
            </a:pPr>
            <a:r>
              <a:rPr lang="en-GB" altLang="ko-KR" sz="1800" b="1" smtClean="0">
                <a:ea typeface="굴림" pitchFamily="34" charset="-127"/>
              </a:rPr>
              <a:t>Overlaps with on-going work in IETF</a:t>
            </a:r>
          </a:p>
          <a:p>
            <a:pPr marL="876300" lvl="1" indent="-419100">
              <a:lnSpc>
                <a:spcPct val="90000"/>
              </a:lnSpc>
            </a:pPr>
            <a:r>
              <a:rPr lang="en-GB" altLang="ko-KR" sz="1600" b="1" smtClean="0">
                <a:ea typeface="굴림" pitchFamily="34" charset="-127"/>
              </a:rPr>
              <a:t>As CPM v1.0 was Candidate in 2010, the current IETF landscape contains work that may overlap, or covers similar scope as some of the CPM 1.0 defined SIP headers. Example: </a:t>
            </a:r>
            <a:r>
              <a:rPr lang="en-GB" altLang="ko-KR" sz="1800" b="1" smtClean="0">
                <a:ea typeface="굴림" pitchFamily="34" charset="-127"/>
              </a:rPr>
              <a:t>Session-Replaces and Replaces (defined in a current IETF draft).</a:t>
            </a:r>
            <a:endParaRPr lang="en-GB" altLang="ko-KR" sz="1600" b="1" smtClean="0">
              <a:ea typeface="굴림" pitchFamily="34" charset="-127"/>
            </a:endParaRPr>
          </a:p>
          <a:p>
            <a:pPr marL="876300" lvl="1" indent="-419100">
              <a:lnSpc>
                <a:spcPct val="90000"/>
              </a:lnSpc>
              <a:buFontTx/>
              <a:buNone/>
            </a:pPr>
            <a:r>
              <a:rPr lang="en-GB" altLang="ko-KR" sz="1500" b="1" smtClean="0">
                <a:ea typeface="굴림" pitchFamily="34" charset="-127"/>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idx="4294967295"/>
          </p:nvPr>
        </p:nvSpPr>
        <p:spPr/>
        <p:txBody>
          <a:bodyPr/>
          <a:lstStyle/>
          <a:p>
            <a:r>
              <a:rPr lang="en-GB" altLang="ko-KR" smtClean="0">
                <a:ea typeface="굴림" pitchFamily="34" charset="-127"/>
              </a:rPr>
              <a:t>Conclusion</a:t>
            </a:r>
          </a:p>
        </p:txBody>
      </p:sp>
      <p:sp>
        <p:nvSpPr>
          <p:cNvPr id="24579" name="Rectangle 3"/>
          <p:cNvSpPr>
            <a:spLocks noGrp="1" noChangeArrowheads="1"/>
          </p:cNvSpPr>
          <p:nvPr>
            <p:ph type="body" idx="4294967295"/>
          </p:nvPr>
        </p:nvSpPr>
        <p:spPr/>
        <p:txBody>
          <a:bodyPr/>
          <a:lstStyle/>
          <a:p>
            <a:r>
              <a:rPr lang="en-US" smtClean="0"/>
              <a:t> The 6 SIP header fields defined in CPM v1.0 were not found suitable for IETF registration. </a:t>
            </a:r>
          </a:p>
          <a:p>
            <a:r>
              <a:rPr lang="en-US" smtClean="0"/>
              <a:t>All mandatory SIP header fields must be specified on an IETF Standards track.</a:t>
            </a:r>
          </a:p>
          <a:p>
            <a:r>
              <a:rPr lang="en-US" smtClean="0"/>
              <a:t>The optional ones (Message-UID) may be suitable for registration but some security concerns need to be addressed.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Reference emails (IETF RAI reflector)</a:t>
            </a:r>
          </a:p>
        </p:txBody>
      </p:sp>
      <p:sp>
        <p:nvSpPr>
          <p:cNvPr id="27651" name="Rectangle 3"/>
          <p:cNvSpPr>
            <a:spLocks noGrp="1" noChangeArrowheads="1"/>
          </p:cNvSpPr>
          <p:nvPr>
            <p:ph type="body" idx="1"/>
          </p:nvPr>
        </p:nvSpPr>
        <p:spPr/>
        <p:txBody>
          <a:bodyPr/>
          <a:lstStyle/>
          <a:p>
            <a:pPr>
              <a:buFontTx/>
              <a:buNone/>
            </a:pPr>
            <a:r>
              <a:rPr lang="en-US" smtClean="0"/>
              <a:t>References:</a:t>
            </a:r>
          </a:p>
          <a:p>
            <a:pPr>
              <a:buFontTx/>
              <a:buNone/>
            </a:pPr>
            <a:endParaRPr lang="en-US" smtClean="0"/>
          </a:p>
        </p:txBody>
      </p:sp>
      <p:graphicFrame>
        <p:nvGraphicFramePr>
          <p:cNvPr id="27652" name="Object 4"/>
          <p:cNvGraphicFramePr>
            <a:graphicFrameLocks noChangeAspect="1"/>
          </p:cNvGraphicFramePr>
          <p:nvPr/>
        </p:nvGraphicFramePr>
        <p:xfrm>
          <a:off x="577850" y="1855788"/>
          <a:ext cx="914400" cy="771525"/>
        </p:xfrm>
        <a:graphic>
          <a:graphicData uri="http://schemas.openxmlformats.org/presentationml/2006/ole">
            <p:oleObj spid="_x0000_s27652" name="Package" showAsIcon="1" r:id="rId3" imgW="914400" imgH="771480" progId="Package">
              <p:embed/>
            </p:oleObj>
          </a:graphicData>
        </a:graphic>
      </p:graphicFrame>
      <p:graphicFrame>
        <p:nvGraphicFramePr>
          <p:cNvPr id="27653" name="Object 5"/>
          <p:cNvGraphicFramePr>
            <a:graphicFrameLocks noChangeAspect="1"/>
          </p:cNvGraphicFramePr>
          <p:nvPr/>
        </p:nvGraphicFramePr>
        <p:xfrm>
          <a:off x="649288" y="3871913"/>
          <a:ext cx="914400" cy="771525"/>
        </p:xfrm>
        <a:graphic>
          <a:graphicData uri="http://schemas.openxmlformats.org/presentationml/2006/ole">
            <p:oleObj spid="_x0000_s27653" name="Package" showAsIcon="1" r:id="rId4" imgW="914400" imgH="771480" progId="Package">
              <p:embed/>
            </p:oleObj>
          </a:graphicData>
        </a:graphic>
      </p:graphicFrame>
      <p:graphicFrame>
        <p:nvGraphicFramePr>
          <p:cNvPr id="27654" name="Object 6"/>
          <p:cNvGraphicFramePr>
            <a:graphicFrameLocks noChangeAspect="1"/>
          </p:cNvGraphicFramePr>
          <p:nvPr/>
        </p:nvGraphicFramePr>
        <p:xfrm>
          <a:off x="577850" y="2719388"/>
          <a:ext cx="914400" cy="771525"/>
        </p:xfrm>
        <a:graphic>
          <a:graphicData uri="http://schemas.openxmlformats.org/presentationml/2006/ole">
            <p:oleObj spid="_x0000_s27654" name="Package" showAsIcon="1" r:id="rId5" imgW="914400" imgH="771480" progId="Package">
              <p:embed/>
            </p:oleObj>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9990</TotalTime>
  <Pages>15</Pages>
  <Words>570</Words>
  <Application>Microsoft Office PowerPoint</Application>
  <PresentationFormat>Custom</PresentationFormat>
  <Paragraphs>42</Paragraphs>
  <Slides>5</Slides>
  <Notes>1</Notes>
  <HiddenSlides>0</HiddenSlides>
  <MMClips>0</MMClips>
  <ScaleCrop>false</ScaleCrop>
  <HeadingPairs>
    <vt:vector size="8" baseType="variant">
      <vt:variant>
        <vt:lpstr>Fonts Used</vt:lpstr>
      </vt:variant>
      <vt:variant>
        <vt:i4>6</vt:i4>
      </vt:variant>
      <vt:variant>
        <vt:lpstr>Design Template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Arial</vt:lpstr>
      <vt:lpstr>Tahoma</vt:lpstr>
      <vt:lpstr>Arial Narrow</vt:lpstr>
      <vt:lpstr>굴림</vt:lpstr>
      <vt:lpstr>Times New Roman</vt:lpstr>
      <vt:lpstr>Wingdings</vt:lpstr>
      <vt:lpstr>OMA Template</vt:lpstr>
      <vt:lpstr>Package</vt:lpstr>
      <vt:lpstr> OMA-COM-CPM-2012-0056-INP_RAI_review_CPM_SIP_headers    IETF RAI review of CPM defined SIP headers</vt:lpstr>
      <vt:lpstr>Background</vt:lpstr>
      <vt:lpstr>Main IETF RAI comments received</vt:lpstr>
      <vt:lpstr>Conclusion</vt:lpstr>
      <vt:lpstr>Reference emails (IETF RAI reflector)</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Eri_R02</cp:lastModifiedBy>
  <cp:revision>638</cp:revision>
  <cp:lastPrinted>1999-04-27T06:51:51Z</cp:lastPrinted>
  <dcterms:created xsi:type="dcterms:W3CDTF">2002-03-19T14:05:12Z</dcterms:created>
  <dcterms:modified xsi:type="dcterms:W3CDTF">2012-09-07T20:43:26Z</dcterms:modified>
</cp:coreProperties>
</file>