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5"/>
  </p:notesMasterIdLst>
  <p:handoutMasterIdLst>
    <p:handoutMasterId r:id="rId26"/>
  </p:handoutMasterIdLst>
  <p:sldIdLst>
    <p:sldId id="293" r:id="rId2"/>
    <p:sldId id="350" r:id="rId3"/>
    <p:sldId id="339" r:id="rId4"/>
    <p:sldId id="319" r:id="rId5"/>
    <p:sldId id="324" r:id="rId6"/>
    <p:sldId id="330" r:id="rId7"/>
    <p:sldId id="331" r:id="rId8"/>
    <p:sldId id="336" r:id="rId9"/>
    <p:sldId id="334" r:id="rId10"/>
    <p:sldId id="335" r:id="rId11"/>
    <p:sldId id="337" r:id="rId12"/>
    <p:sldId id="338" r:id="rId13"/>
    <p:sldId id="340" r:id="rId14"/>
    <p:sldId id="341" r:id="rId15"/>
    <p:sldId id="342" r:id="rId16"/>
    <p:sldId id="343" r:id="rId17"/>
    <p:sldId id="332" r:id="rId18"/>
    <p:sldId id="344" r:id="rId19"/>
    <p:sldId id="345" r:id="rId20"/>
    <p:sldId id="346" r:id="rId21"/>
    <p:sldId id="347" r:id="rId22"/>
    <p:sldId id="348" r:id="rId23"/>
    <p:sldId id="349" r:id="rId2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3002" autoAdjust="0"/>
    <p:restoredTop sz="86445" autoAdjust="0"/>
  </p:normalViewPr>
  <p:slideViewPr>
    <p:cSldViewPr>
      <p:cViewPr varScale="1">
        <p:scale>
          <a:sx n="89" d="100"/>
          <a:sy n="89" d="100"/>
        </p:scale>
        <p:origin x="859" y="53"/>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114" y="-10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75918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57187719"/>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050023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693080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p:cNvSpPr>
            <a:spLocks noGrp="1" noRot="1" noChangeAspect="1" noTextEdit="1"/>
          </p:cNvSpPr>
          <p:nvPr>
            <p:ph type="sldImg"/>
          </p:nvPr>
        </p:nvSpPr>
        <p:spPr>
          <a:ln/>
        </p:spPr>
      </p:sp>
      <p:sp>
        <p:nvSpPr>
          <p:cNvPr id="5123" name="Espace réservé des commentaires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fr-FR" altLang="fr-FR" smtClean="0">
              <a:latin typeface="Arial" panose="020B0604020202020204" pitchFamily="34" charset="0"/>
            </a:endParaRPr>
          </a:p>
        </p:txBody>
      </p:sp>
      <p:sp>
        <p:nvSpPr>
          <p:cNvPr id="5124" name="Espace réservé du numéro de diapositive 3"/>
          <p:cNvSpPr>
            <a:spLocks noGrp="1"/>
          </p:cNvSpPr>
          <p:nvPr>
            <p:ph type="sldNum" sz="quarter" idx="4294967295"/>
          </p:nvPr>
        </p:nvSpPr>
        <p:spPr bwMode="auto">
          <a:xfrm>
            <a:off x="3884613" y="8720138"/>
            <a:ext cx="2971800" cy="4587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fld id="{F8979B28-D96A-41FC-B523-AA39574EA076}" type="slidenum">
              <a:rPr lang="en-US" altLang="fr-FR"/>
              <a:pPr/>
              <a:t>4</a:t>
            </a:fld>
            <a:endParaRPr lang="en-US" altLang="fr-FR"/>
          </a:p>
        </p:txBody>
      </p:sp>
    </p:spTree>
    <p:extLst>
      <p:ext uri="{BB962C8B-B14F-4D97-AF65-F5344CB8AC3E}">
        <p14:creationId xmlns:p14="http://schemas.microsoft.com/office/powerpoint/2010/main" val="4069063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106504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48024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59686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257224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37784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807980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7457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4615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59046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55266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11548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21318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46859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5613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853355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9819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47235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569196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zh-CN" sz="1000" b="1" dirty="0" smtClean="0">
                <a:ea typeface="宋体" charset="-122"/>
                <a:cs typeface="Times New Roman" charset="0"/>
              </a:rPr>
              <a:t>© 2015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smtClean="0">
                <a:latin typeface="Arial Narrow" pitchFamily="34" charset="0"/>
                <a:ea typeface="宋体" charset="-122"/>
              </a:rPr>
              <a:t>OMA-COM-CPM-2015-0101</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452E8A50-F3ED-497E-B8E6-D8991902CA22}"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[OMA-Template-SlideDeck-20140101-I]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a:latin typeface="Tahoma" panose="020B0604030504040204" pitchFamily="34" charset="0"/>
                <a:ea typeface="SimSun" panose="02010600030101010101" pitchFamily="2" charset="-122"/>
              </a:rPr>
              <a:t>	Submitted To:	OMA-COM-CPM</a:t>
            </a:r>
          </a:p>
          <a:p>
            <a:pPr>
              <a:lnSpc>
                <a:spcPct val="95000"/>
              </a:lnSpc>
              <a:spcAft>
                <a:spcPct val="35000"/>
              </a:spcAft>
            </a:pPr>
            <a:r>
              <a:rPr lang="en-US" altLang="zh-CN" b="1">
                <a:latin typeface="Tahoma" panose="020B0604030504040204" pitchFamily="34" charset="0"/>
                <a:ea typeface="SimSun" panose="02010600030101010101" pitchFamily="2" charset="-122"/>
              </a:rPr>
              <a:t>	Date:	05 10 2015	</a:t>
            </a:r>
          </a:p>
          <a:p>
            <a:pPr>
              <a:lnSpc>
                <a:spcPct val="95000"/>
              </a:lnSpc>
              <a:spcAft>
                <a:spcPct val="35000"/>
              </a:spcAft>
            </a:pPr>
            <a:r>
              <a:rPr lang="en-US" altLang="zh-CN" b="1">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b="1">
                <a:latin typeface="Tahoma" panose="020B0604030504040204" pitchFamily="34" charset="0"/>
                <a:ea typeface="SimSun" panose="02010600030101010101" pitchFamily="2" charset="-122"/>
              </a:rPr>
              <a:t>	Contact:	Tom Van Pelt, tvanpelt@gsma.com</a:t>
            </a:r>
          </a:p>
          <a:p>
            <a:pPr>
              <a:lnSpc>
                <a:spcPct val="95000"/>
              </a:lnSpc>
              <a:spcAft>
                <a:spcPct val="35000"/>
              </a:spcAft>
            </a:pPr>
            <a:r>
              <a:rPr lang="en-US" altLang="zh-CN" b="1">
                <a:latin typeface="Tahoma" panose="020B0604030504040204" pitchFamily="34" charset="0"/>
                <a:ea typeface="SimSun" panose="02010600030101010101" pitchFamily="2" charset="-122"/>
              </a:rPr>
              <a:t>	Source:	GSM Association</a:t>
            </a:r>
          </a:p>
          <a:p>
            <a:pPr>
              <a:lnSpc>
                <a:spcPct val="95000"/>
              </a:lnSpc>
              <a:spcAft>
                <a:spcPct val="35000"/>
              </a:spcAft>
            </a:pPr>
            <a:endParaRPr lang="en-US" altLang="zh-CN" b="1">
              <a:latin typeface="Tahoma" panose="020B0604030504040204" pitchFamily="34" charset="0"/>
              <a:ea typeface="SimSun" panose="02010600030101010101" pitchFamily="2" charset="-122"/>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fr-FR" altLang="fr-FR" sz="2000" smtClean="0"/>
              <a:t>OMA-COM-CPM-2015-00xx-INP_Inter</a:t>
            </a:r>
            <a:r>
              <a:rPr lang="en-GB" altLang="fr-FR" sz="2000" smtClean="0"/>
              <a:t>working_and_CMS</a:t>
            </a:r>
            <a:r>
              <a:rPr lang="en-US" altLang="zh-CN" sz="2000" smtClean="0">
                <a:ea typeface="SimSun" panose="02010600030101010101" pitchFamily="2" charset="-122"/>
              </a:rPr>
              <a:t/>
            </a:r>
            <a:br>
              <a:rPr lang="en-US" altLang="zh-CN" sz="2000" smtClean="0">
                <a:ea typeface="SimSun" panose="02010600030101010101" pitchFamily="2" charset="-122"/>
              </a:rPr>
            </a:br>
            <a:r>
              <a:rPr lang="en-US" altLang="zh-CN" sz="1400" smtClean="0">
                <a:ea typeface="SimSun" panose="02010600030101010101" pitchFamily="2" charset="-122"/>
              </a:rPr>
              <a:t/>
            </a:r>
            <a:br>
              <a:rPr lang="en-US" altLang="zh-CN" sz="1400" smtClean="0">
                <a:ea typeface="SimSun" panose="02010600030101010101" pitchFamily="2" charset="-122"/>
              </a:rPr>
            </a:br>
            <a:r>
              <a:rPr lang="en-US" altLang="zh-CN" smtClean="0">
                <a:ea typeface="SimSun" panose="02010600030101010101" pitchFamily="2" charset="-122"/>
              </a:rPr>
              <a:t>Interworking and Message Store</a:t>
            </a:r>
            <a:endParaRPr lang="en-US" altLang="zh-CN" sz="1800" smtClean="0">
              <a:ea typeface="SimSun" panose="02010600030101010101" pitchFamily="2" charset="-122"/>
            </a:endParaRP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a:solidFill>
                  <a:srgbClr val="800000"/>
                </a:solidFill>
                <a:latin typeface="Tahoma" panose="020B0604030504040204" pitchFamily="34" charset="0"/>
                <a:ea typeface="SimSun" panose="02010600030101010101" pitchFamily="2"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zh-CN" sz="90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SimSun" panose="02010600030101010101" pitchFamily="2" charset="-122"/>
                <a:cs typeface="Times New Roman" panose="02020603050405020304" pitchFamily="18" charset="0"/>
                <a:hlinkClick r:id="rId3"/>
              </a:rPr>
              <a:t>http://www.openmobilealliance.org/UseAgreement.html</a:t>
            </a:r>
            <a:r>
              <a:rPr lang="en-US" altLang="zh-CN" sz="90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zh-CN" sz="900">
                <a:ea typeface="SimSun" panose="02010600030101010101" pitchFamily="2" charset="-122"/>
                <a:cs typeface="Times New Roman" panose="02020603050405020304" pitchFamily="18" charset="0"/>
              </a:rPr>
              <a:t>THIS DOCUMENT IS PROVIDED ON AN "AS IS" "AS AVAILABLE" AND "WITH ALL FAULTS" BASIS.</a:t>
            </a:r>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zh-CN" sz="900" b="1">
                <a:ea typeface="SimSun" panose="02010600030101010101" pitchFamily="2" charset="-122"/>
                <a:cs typeface="Times New Roman" panose="02020603050405020304" pitchFamily="18" charset="0"/>
              </a:rPr>
              <a:t>Intellectual Property Rights</a:t>
            </a:r>
          </a:p>
          <a:p>
            <a:pPr>
              <a:spcBef>
                <a:spcPct val="35000"/>
              </a:spcBef>
            </a:pPr>
            <a:r>
              <a:rPr lang="en-US" altLang="zh-CN" sz="90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A-Reachable/B-online (alt 2)</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4" name="Straight Arrow Connector 3"/>
          <p:cNvCxnSpPr>
            <a:stCxn id="5" idx="3"/>
            <a:endCxn id="7" idx="1"/>
          </p:cNvCxnSpPr>
          <p:nvPr/>
        </p:nvCxnSpPr>
        <p:spPr bwMode="auto">
          <a:xfrm>
            <a:off x="1862137" y="17589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Straight Arrow Connector 22"/>
          <p:cNvCxnSpPr/>
          <p:nvPr/>
        </p:nvCxnSpPr>
        <p:spPr bwMode="auto">
          <a:xfrm>
            <a:off x="3157537" y="2063750"/>
            <a:ext cx="0" cy="2632710"/>
          </a:xfrm>
          <a:prstGeom prst="straightConnector1">
            <a:avLst/>
          </a:prstGeom>
          <a:solidFill>
            <a:schemeClr val="accent1"/>
          </a:solidFill>
          <a:ln w="12700" cap="flat" cmpd="sng" algn="ctr">
            <a:solidFill>
              <a:srgbClr val="FF0000"/>
            </a:solidFill>
            <a:prstDash val="solid"/>
            <a:round/>
            <a:headEnd type="triangle" w="med" len="med"/>
            <a:tailEnd type="triangle" w="med" len="med"/>
          </a:ln>
          <a:effectLst/>
        </p:spPr>
      </p:cxnSp>
      <p:cxnSp>
        <p:nvCxnSpPr>
          <p:cNvPr id="25" name="Straight Arrow Connector 24"/>
          <p:cNvCxnSpPr>
            <a:endCxn id="17" idx="1"/>
          </p:cNvCxnSpPr>
          <p:nvPr/>
        </p:nvCxnSpPr>
        <p:spPr bwMode="auto">
          <a:xfrm>
            <a:off x="4148137" y="1758950"/>
            <a:ext cx="1100137" cy="1143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7" name="Straight Arrow Connector 26"/>
          <p:cNvCxnSpPr>
            <a:endCxn id="20" idx="1"/>
          </p:cNvCxnSpPr>
          <p:nvPr/>
        </p:nvCxnSpPr>
        <p:spPr bwMode="auto">
          <a:xfrm flipV="1">
            <a:off x="6485571" y="1758950"/>
            <a:ext cx="1175386" cy="2057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28"/>
          <p:cNvCxnSpPr/>
          <p:nvPr/>
        </p:nvCxnSpPr>
        <p:spPr bwMode="auto">
          <a:xfrm>
            <a:off x="6485571" y="41973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1" name="Straight Arrow Connector 30"/>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3" name="Straight Arrow Connector 32"/>
          <p:cNvCxnSpPr/>
          <p:nvPr/>
        </p:nvCxnSpPr>
        <p:spPr bwMode="auto">
          <a:xfrm flipH="1">
            <a:off x="6485571" y="2063750"/>
            <a:ext cx="1175387" cy="1981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7" name="Straight Arrow Connector 36"/>
          <p:cNvCxnSpPr/>
          <p:nvPr/>
        </p:nvCxnSpPr>
        <p:spPr bwMode="auto">
          <a:xfrm flipH="1">
            <a:off x="6485571" y="42735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9" name="Straight Arrow Connector 38"/>
          <p:cNvCxnSpPr/>
          <p:nvPr/>
        </p:nvCxnSpPr>
        <p:spPr bwMode="auto">
          <a:xfrm>
            <a:off x="56721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1" name="Straight Arrow Connector 40"/>
          <p:cNvCxnSpPr/>
          <p:nvPr/>
        </p:nvCxnSpPr>
        <p:spPr bwMode="auto">
          <a:xfrm flipH="1" flipV="1">
            <a:off x="4148137" y="1987550"/>
            <a:ext cx="1118235" cy="10668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3" name="Straight Arrow Connector 42"/>
          <p:cNvCxnSpPr>
            <a:stCxn id="7" idx="2"/>
          </p:cNvCxnSpPr>
          <p:nvPr/>
        </p:nvCxnSpPr>
        <p:spPr bwMode="auto">
          <a:xfrm>
            <a:off x="3538537" y="2063750"/>
            <a:ext cx="1" cy="2676147"/>
          </a:xfrm>
          <a:prstGeom prst="straightConnector1">
            <a:avLst/>
          </a:prstGeom>
          <a:solidFill>
            <a:schemeClr val="accent1"/>
          </a:solidFill>
          <a:ln w="12700" cap="flat" cmpd="sng" algn="ctr">
            <a:solidFill>
              <a:srgbClr val="FF0000"/>
            </a:solidFill>
            <a:prstDash val="solid"/>
            <a:round/>
            <a:headEnd type="triangle" w="med" len="med"/>
            <a:tailEnd type="triangle" w="med" len="med"/>
          </a:ln>
          <a:effectLst/>
        </p:spPr>
      </p:cxnSp>
      <p:cxnSp>
        <p:nvCxnSpPr>
          <p:cNvPr id="49" name="Straight Arrow Connector 48"/>
          <p:cNvCxnSpPr/>
          <p:nvPr/>
        </p:nvCxnSpPr>
        <p:spPr bwMode="auto">
          <a:xfrm flipH="1">
            <a:off x="1862137" y="19875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1" name="Straight Arrow Connector 50"/>
          <p:cNvCxnSpPr/>
          <p:nvPr/>
        </p:nvCxnSpPr>
        <p:spPr bwMode="auto">
          <a:xfrm>
            <a:off x="1709737" y="4273550"/>
            <a:ext cx="1219200" cy="83820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53" name="TextBox 52"/>
          <p:cNvSpPr txBox="1"/>
          <p:nvPr/>
        </p:nvSpPr>
        <p:spPr>
          <a:xfrm>
            <a:off x="0" y="5340350"/>
            <a:ext cx="9363075" cy="954107"/>
          </a:xfrm>
          <a:prstGeom prst="rect">
            <a:avLst/>
          </a:prstGeom>
          <a:noFill/>
        </p:spPr>
        <p:txBody>
          <a:bodyPr wrap="square" rtlCol="0">
            <a:spAutoFit/>
          </a:bodyPr>
          <a:lstStyle/>
          <a:p>
            <a:r>
              <a:rPr lang="en-GB" sz="1400" dirty="0" smtClean="0"/>
              <a:t>Notes:</a:t>
            </a:r>
          </a:p>
          <a:p>
            <a:pPr marL="342900" indent="-342900">
              <a:buFontTx/>
              <a:buChar char="-"/>
            </a:pPr>
            <a:r>
              <a:rPr lang="en-GB" sz="1400" dirty="0" smtClean="0"/>
              <a:t>Needs proprietary way to store SMSs on the A-Party side (could involve CPM infrastructure, but wouldn’t be used for routing)</a:t>
            </a:r>
          </a:p>
          <a:p>
            <a:pPr marL="342900" indent="-342900">
              <a:buFontTx/>
              <a:buChar char="-"/>
            </a:pPr>
            <a:r>
              <a:rPr lang="en-GB" sz="1400" dirty="0" smtClean="0"/>
              <a:t>Otherwise, no different from case where user A is non-CPM user</a:t>
            </a:r>
            <a:endParaRPr lang="en-GB" sz="1400" dirty="0"/>
          </a:p>
        </p:txBody>
      </p:sp>
      <p:cxnSp>
        <p:nvCxnSpPr>
          <p:cNvPr id="26" name="Straight Arrow Connector 25"/>
          <p:cNvCxnSpPr/>
          <p:nvPr/>
        </p:nvCxnSpPr>
        <p:spPr bwMode="auto">
          <a:xfrm flipH="1">
            <a:off x="5393054" y="3206750"/>
            <a:ext cx="7619" cy="49911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0" name="Straight Arrow Connector 29"/>
          <p:cNvCxnSpPr/>
          <p:nvPr/>
        </p:nvCxnSpPr>
        <p:spPr bwMode="auto">
          <a:xfrm flipV="1">
            <a:off x="6129337" y="3185795"/>
            <a:ext cx="0" cy="47815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52934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5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A-Reachable/B-Reachable (1)</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sp>
        <p:nvSpPr>
          <p:cNvPr id="9" name="Rectangle 8"/>
          <p:cNvSpPr/>
          <p:nvPr/>
        </p:nvSpPr>
        <p:spPr bwMode="auto">
          <a:xfrm>
            <a:off x="2928937"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A</a:t>
            </a:r>
          </a:p>
        </p:txBody>
      </p:sp>
      <p:sp>
        <p:nvSpPr>
          <p:cNvPr id="10" name="Rectangle 9"/>
          <p:cNvSpPr/>
          <p:nvPr/>
        </p:nvSpPr>
        <p:spPr bwMode="auto">
          <a:xfrm>
            <a:off x="2928937"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4" name="Straight Arrow Connector 3"/>
          <p:cNvCxnSpPr>
            <a:stCxn id="5" idx="3"/>
            <a:endCxn id="7" idx="1"/>
          </p:cNvCxnSpPr>
          <p:nvPr/>
        </p:nvCxnSpPr>
        <p:spPr bwMode="auto">
          <a:xfrm>
            <a:off x="1862137" y="17589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 name="Straight Arrow Connector 10"/>
          <p:cNvCxnSpPr/>
          <p:nvPr/>
        </p:nvCxnSpPr>
        <p:spPr bwMode="auto">
          <a:xfrm>
            <a:off x="3233737" y="2063750"/>
            <a:ext cx="0" cy="533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Straight Arrow Connector 14"/>
          <p:cNvCxnSpPr/>
          <p:nvPr/>
        </p:nvCxnSpPr>
        <p:spPr bwMode="auto">
          <a:xfrm>
            <a:off x="31575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Straight Arrow Connector 22"/>
          <p:cNvCxnSpPr/>
          <p:nvPr/>
        </p:nvCxnSpPr>
        <p:spPr bwMode="auto">
          <a:xfrm>
            <a:off x="31575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5" name="Straight Arrow Connector 24"/>
          <p:cNvCxnSpPr/>
          <p:nvPr/>
        </p:nvCxnSpPr>
        <p:spPr bwMode="auto">
          <a:xfrm>
            <a:off x="4166234" y="38163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7" name="Straight Arrow Connector 26"/>
          <p:cNvCxnSpPr>
            <a:endCxn id="20" idx="1"/>
          </p:cNvCxnSpPr>
          <p:nvPr/>
        </p:nvCxnSpPr>
        <p:spPr bwMode="auto">
          <a:xfrm flipV="1">
            <a:off x="6467474" y="1758950"/>
            <a:ext cx="1193483" cy="990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28"/>
          <p:cNvCxnSpPr/>
          <p:nvPr/>
        </p:nvCxnSpPr>
        <p:spPr bwMode="auto">
          <a:xfrm>
            <a:off x="6485571" y="41973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1" name="Straight Arrow Connector 30"/>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3" name="Straight Arrow Connector 32"/>
          <p:cNvCxnSpPr>
            <a:endCxn id="17" idx="3"/>
          </p:cNvCxnSpPr>
          <p:nvPr/>
        </p:nvCxnSpPr>
        <p:spPr bwMode="auto">
          <a:xfrm flipH="1">
            <a:off x="6467474" y="2063750"/>
            <a:ext cx="1193485" cy="838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7" name="Straight Arrow Connector 36"/>
          <p:cNvCxnSpPr/>
          <p:nvPr/>
        </p:nvCxnSpPr>
        <p:spPr bwMode="auto">
          <a:xfrm flipH="1">
            <a:off x="6485571" y="42735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9" name="Straight Arrow Connector 38"/>
          <p:cNvCxnSpPr/>
          <p:nvPr/>
        </p:nvCxnSpPr>
        <p:spPr bwMode="auto">
          <a:xfrm>
            <a:off x="56721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1" name="Straight Arrow Connector 40"/>
          <p:cNvCxnSpPr/>
          <p:nvPr/>
        </p:nvCxnSpPr>
        <p:spPr bwMode="auto">
          <a:xfrm flipH="1">
            <a:off x="4148137" y="41973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3" name="Straight Arrow Connector 42"/>
          <p:cNvCxnSpPr>
            <a:stCxn id="10" idx="2"/>
            <a:endCxn id="12" idx="0"/>
          </p:cNvCxnSpPr>
          <p:nvPr/>
        </p:nvCxnSpPr>
        <p:spPr bwMode="auto">
          <a:xfrm>
            <a:off x="3538537" y="4273550"/>
            <a:ext cx="1"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5" name="Straight Arrow Connector 44"/>
          <p:cNvCxnSpPr/>
          <p:nvPr/>
        </p:nvCxnSpPr>
        <p:spPr bwMode="auto">
          <a:xfrm flipV="1">
            <a:off x="3690937" y="3206750"/>
            <a:ext cx="0" cy="457200"/>
          </a:xfrm>
          <a:prstGeom prst="straightConnector1">
            <a:avLst/>
          </a:prstGeom>
          <a:solidFill>
            <a:schemeClr val="accent1"/>
          </a:solidFill>
          <a:ln w="38100" cap="flat" cmpd="sng" algn="ctr">
            <a:solidFill>
              <a:srgbClr val="FFC000"/>
            </a:solidFill>
            <a:prstDash val="solid"/>
            <a:round/>
            <a:headEnd type="none" w="med" len="med"/>
            <a:tailEnd type="triangle"/>
          </a:ln>
          <a:effectLst/>
        </p:spPr>
      </p:cxnSp>
      <p:cxnSp>
        <p:nvCxnSpPr>
          <p:cNvPr id="47" name="Straight Arrow Connector 46"/>
          <p:cNvCxnSpPr>
            <a:stCxn id="9" idx="0"/>
            <a:endCxn id="7" idx="2"/>
          </p:cNvCxnSpPr>
          <p:nvPr/>
        </p:nvCxnSpPr>
        <p:spPr bwMode="auto">
          <a:xfrm flipV="1">
            <a:off x="3538537" y="2063750"/>
            <a:ext cx="0" cy="533400"/>
          </a:xfrm>
          <a:prstGeom prst="straightConnector1">
            <a:avLst/>
          </a:prstGeom>
          <a:solidFill>
            <a:schemeClr val="accent1"/>
          </a:solidFill>
          <a:ln w="38100" cap="flat" cmpd="sng" algn="ctr">
            <a:solidFill>
              <a:srgbClr val="FFC000"/>
            </a:solidFill>
            <a:prstDash val="solid"/>
            <a:round/>
            <a:headEnd type="none" w="med" len="med"/>
            <a:tailEnd type="triangle"/>
          </a:ln>
          <a:effectLst/>
        </p:spPr>
      </p:cxnSp>
      <p:cxnSp>
        <p:nvCxnSpPr>
          <p:cNvPr id="49" name="Straight Arrow Connector 48"/>
          <p:cNvCxnSpPr/>
          <p:nvPr/>
        </p:nvCxnSpPr>
        <p:spPr bwMode="auto">
          <a:xfrm flipH="1">
            <a:off x="1862137" y="19875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1" name="Straight Arrow Connector 50"/>
          <p:cNvCxnSpPr/>
          <p:nvPr/>
        </p:nvCxnSpPr>
        <p:spPr bwMode="auto">
          <a:xfrm>
            <a:off x="1709737" y="4273550"/>
            <a:ext cx="1219200" cy="83820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53" name="TextBox 52"/>
          <p:cNvSpPr txBox="1"/>
          <p:nvPr/>
        </p:nvSpPr>
        <p:spPr>
          <a:xfrm>
            <a:off x="0" y="5340350"/>
            <a:ext cx="9363075" cy="523220"/>
          </a:xfrm>
          <a:prstGeom prst="rect">
            <a:avLst/>
          </a:prstGeom>
          <a:noFill/>
        </p:spPr>
        <p:txBody>
          <a:bodyPr wrap="square" rtlCol="0">
            <a:spAutoFit/>
          </a:bodyPr>
          <a:lstStyle/>
          <a:p>
            <a:r>
              <a:rPr lang="en-GB" sz="1400" dirty="0" smtClean="0"/>
              <a:t>Notes:</a:t>
            </a:r>
          </a:p>
          <a:p>
            <a:pPr marL="342900" indent="-342900">
              <a:buFontTx/>
              <a:buChar char="-"/>
            </a:pPr>
            <a:r>
              <a:rPr lang="en-GB" sz="1400" dirty="0" smtClean="0"/>
              <a:t>Not really significant differences from case where B was online</a:t>
            </a:r>
            <a:endParaRPr lang="en-GB" sz="1400" dirty="0"/>
          </a:p>
        </p:txBody>
      </p:sp>
      <p:cxnSp>
        <p:nvCxnSpPr>
          <p:cNvPr id="22" name="Straight Arrow Connector 21"/>
          <p:cNvCxnSpPr/>
          <p:nvPr/>
        </p:nvCxnSpPr>
        <p:spPr bwMode="auto">
          <a:xfrm flipV="1">
            <a:off x="55197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6" name="Straight Arrow Connector 25"/>
          <p:cNvCxnSpPr/>
          <p:nvPr/>
        </p:nvCxnSpPr>
        <p:spPr bwMode="auto">
          <a:xfrm>
            <a:off x="60531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854293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7"/>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A-Reachable/B-Reachable (2)</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4" name="Straight Arrow Connector 3"/>
          <p:cNvCxnSpPr>
            <a:stCxn id="5" idx="3"/>
            <a:endCxn id="7" idx="1"/>
          </p:cNvCxnSpPr>
          <p:nvPr/>
        </p:nvCxnSpPr>
        <p:spPr bwMode="auto">
          <a:xfrm>
            <a:off x="1862137" y="17589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Straight Arrow Connector 22"/>
          <p:cNvCxnSpPr/>
          <p:nvPr/>
        </p:nvCxnSpPr>
        <p:spPr bwMode="auto">
          <a:xfrm>
            <a:off x="3157537" y="2063750"/>
            <a:ext cx="0" cy="2632710"/>
          </a:xfrm>
          <a:prstGeom prst="straightConnector1">
            <a:avLst/>
          </a:prstGeom>
          <a:solidFill>
            <a:schemeClr val="accent1"/>
          </a:solidFill>
          <a:ln w="12700" cap="flat" cmpd="sng" algn="ctr">
            <a:solidFill>
              <a:srgbClr val="FF0000"/>
            </a:solidFill>
            <a:prstDash val="solid"/>
            <a:round/>
            <a:headEnd type="triangle" w="med" len="med"/>
            <a:tailEnd type="triangle" w="med" len="med"/>
          </a:ln>
          <a:effectLst/>
        </p:spPr>
      </p:cxnSp>
      <p:cxnSp>
        <p:nvCxnSpPr>
          <p:cNvPr id="25" name="Straight Arrow Connector 24"/>
          <p:cNvCxnSpPr>
            <a:endCxn id="17" idx="1"/>
          </p:cNvCxnSpPr>
          <p:nvPr/>
        </p:nvCxnSpPr>
        <p:spPr bwMode="auto">
          <a:xfrm>
            <a:off x="4148137" y="1758950"/>
            <a:ext cx="1100137" cy="1143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7" name="Straight Arrow Connector 26"/>
          <p:cNvCxnSpPr>
            <a:endCxn id="20" idx="1"/>
          </p:cNvCxnSpPr>
          <p:nvPr/>
        </p:nvCxnSpPr>
        <p:spPr bwMode="auto">
          <a:xfrm flipV="1">
            <a:off x="6467474" y="1758950"/>
            <a:ext cx="1193483" cy="10668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28"/>
          <p:cNvCxnSpPr/>
          <p:nvPr/>
        </p:nvCxnSpPr>
        <p:spPr bwMode="auto">
          <a:xfrm>
            <a:off x="6485571" y="41973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1" name="Straight Arrow Connector 30"/>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3" name="Straight Arrow Connector 32"/>
          <p:cNvCxnSpPr/>
          <p:nvPr/>
        </p:nvCxnSpPr>
        <p:spPr bwMode="auto">
          <a:xfrm flipH="1">
            <a:off x="6467474" y="2063750"/>
            <a:ext cx="1193485" cy="112204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7" name="Straight Arrow Connector 36"/>
          <p:cNvCxnSpPr/>
          <p:nvPr/>
        </p:nvCxnSpPr>
        <p:spPr bwMode="auto">
          <a:xfrm flipH="1">
            <a:off x="6485571" y="42735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9" name="Straight Arrow Connector 38"/>
          <p:cNvCxnSpPr/>
          <p:nvPr/>
        </p:nvCxnSpPr>
        <p:spPr bwMode="auto">
          <a:xfrm>
            <a:off x="56721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1" name="Straight Arrow Connector 40"/>
          <p:cNvCxnSpPr/>
          <p:nvPr/>
        </p:nvCxnSpPr>
        <p:spPr bwMode="auto">
          <a:xfrm flipH="1" flipV="1">
            <a:off x="4148137" y="1987550"/>
            <a:ext cx="1118235" cy="10668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3" name="Straight Arrow Connector 42"/>
          <p:cNvCxnSpPr>
            <a:stCxn id="7" idx="2"/>
          </p:cNvCxnSpPr>
          <p:nvPr/>
        </p:nvCxnSpPr>
        <p:spPr bwMode="auto">
          <a:xfrm>
            <a:off x="3538537" y="2063750"/>
            <a:ext cx="1" cy="2676147"/>
          </a:xfrm>
          <a:prstGeom prst="straightConnector1">
            <a:avLst/>
          </a:prstGeom>
          <a:solidFill>
            <a:schemeClr val="accent1"/>
          </a:solidFill>
          <a:ln w="12700" cap="flat" cmpd="sng" algn="ctr">
            <a:solidFill>
              <a:srgbClr val="FF0000"/>
            </a:solidFill>
            <a:prstDash val="solid"/>
            <a:round/>
            <a:headEnd type="triangle" w="med" len="med"/>
            <a:tailEnd type="triangle" w="med" len="med"/>
          </a:ln>
          <a:effectLst/>
        </p:spPr>
      </p:cxnSp>
      <p:cxnSp>
        <p:nvCxnSpPr>
          <p:cNvPr id="49" name="Straight Arrow Connector 48"/>
          <p:cNvCxnSpPr/>
          <p:nvPr/>
        </p:nvCxnSpPr>
        <p:spPr bwMode="auto">
          <a:xfrm flipH="1">
            <a:off x="1862137" y="19875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1" name="Straight Arrow Connector 50"/>
          <p:cNvCxnSpPr/>
          <p:nvPr/>
        </p:nvCxnSpPr>
        <p:spPr bwMode="auto">
          <a:xfrm>
            <a:off x="1709737" y="4273550"/>
            <a:ext cx="1219200" cy="83820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53" name="TextBox 52"/>
          <p:cNvSpPr txBox="1"/>
          <p:nvPr/>
        </p:nvSpPr>
        <p:spPr>
          <a:xfrm>
            <a:off x="0" y="5340350"/>
            <a:ext cx="9363075" cy="1169551"/>
          </a:xfrm>
          <a:prstGeom prst="rect">
            <a:avLst/>
          </a:prstGeom>
          <a:noFill/>
        </p:spPr>
        <p:txBody>
          <a:bodyPr wrap="square" rtlCol="0">
            <a:spAutoFit/>
          </a:bodyPr>
          <a:lstStyle/>
          <a:p>
            <a:r>
              <a:rPr lang="en-GB" sz="1400" dirty="0" smtClean="0"/>
              <a:t>Notes:</a:t>
            </a:r>
          </a:p>
          <a:p>
            <a:pPr marL="342900" indent="-342900">
              <a:buFontTx/>
              <a:buChar char="-"/>
            </a:pPr>
            <a:r>
              <a:rPr lang="en-GB" sz="1400" dirty="0" smtClean="0"/>
              <a:t>SMS/IWF involved twice with different behaviour expected which may be a routing issue</a:t>
            </a:r>
          </a:p>
          <a:p>
            <a:pPr marL="800100" lvl="1" indent="-342900">
              <a:buFontTx/>
              <a:buChar char="-"/>
            </a:pPr>
            <a:r>
              <a:rPr lang="en-GB" sz="1400" dirty="0" smtClean="0"/>
              <a:t>SMS from originating to terminating needs to be routed to PF (for storage, but also for delivery to secondary device)</a:t>
            </a:r>
          </a:p>
          <a:p>
            <a:pPr marL="800100" lvl="1" indent="-342900">
              <a:buFontTx/>
              <a:buChar char="-"/>
            </a:pPr>
            <a:r>
              <a:rPr lang="en-GB" sz="1400" dirty="0" smtClean="0"/>
              <a:t>SMS to primary needs to be routed to device</a:t>
            </a:r>
            <a:endParaRPr lang="en-GB" sz="1400" dirty="0"/>
          </a:p>
        </p:txBody>
      </p:sp>
      <p:cxnSp>
        <p:nvCxnSpPr>
          <p:cNvPr id="26" name="Straight Arrow Connector 25"/>
          <p:cNvCxnSpPr/>
          <p:nvPr/>
        </p:nvCxnSpPr>
        <p:spPr bwMode="auto">
          <a:xfrm flipH="1">
            <a:off x="5393054" y="3206750"/>
            <a:ext cx="7619" cy="49911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0" name="Straight Arrow Connector 29"/>
          <p:cNvCxnSpPr/>
          <p:nvPr/>
        </p:nvCxnSpPr>
        <p:spPr bwMode="auto">
          <a:xfrm flipV="1">
            <a:off x="5672137" y="3185795"/>
            <a:ext cx="0" cy="47815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 name="Straight Arrow Connector 9"/>
          <p:cNvCxnSpPr/>
          <p:nvPr/>
        </p:nvCxnSpPr>
        <p:spPr bwMode="auto">
          <a:xfrm flipV="1">
            <a:off x="5976937" y="3185795"/>
            <a:ext cx="0" cy="47815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3" name="Straight Arrow Connector 12"/>
          <p:cNvCxnSpPr/>
          <p:nvPr/>
        </p:nvCxnSpPr>
        <p:spPr bwMode="auto">
          <a:xfrm>
            <a:off x="62055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677548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5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Scenarios: A-Reachable/B-Primary offline (1)</a:t>
            </a:r>
            <a:endParaRPr lang="en-GB" sz="2800"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sp>
        <p:nvSpPr>
          <p:cNvPr id="9" name="Rectangle 8"/>
          <p:cNvSpPr/>
          <p:nvPr/>
        </p:nvSpPr>
        <p:spPr bwMode="auto">
          <a:xfrm>
            <a:off x="2928937"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A</a:t>
            </a:r>
          </a:p>
        </p:txBody>
      </p:sp>
      <p:sp>
        <p:nvSpPr>
          <p:cNvPr id="10" name="Rectangle 9"/>
          <p:cNvSpPr/>
          <p:nvPr/>
        </p:nvSpPr>
        <p:spPr bwMode="auto">
          <a:xfrm>
            <a:off x="2928937"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4" name="Straight Arrow Connector 3"/>
          <p:cNvCxnSpPr>
            <a:stCxn id="5" idx="3"/>
            <a:endCxn id="7" idx="1"/>
          </p:cNvCxnSpPr>
          <p:nvPr/>
        </p:nvCxnSpPr>
        <p:spPr bwMode="auto">
          <a:xfrm>
            <a:off x="1862137" y="17589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 name="Straight Arrow Connector 10"/>
          <p:cNvCxnSpPr/>
          <p:nvPr/>
        </p:nvCxnSpPr>
        <p:spPr bwMode="auto">
          <a:xfrm>
            <a:off x="3233737" y="2063750"/>
            <a:ext cx="0" cy="533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Straight Arrow Connector 14"/>
          <p:cNvCxnSpPr/>
          <p:nvPr/>
        </p:nvCxnSpPr>
        <p:spPr bwMode="auto">
          <a:xfrm>
            <a:off x="31575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Straight Arrow Connector 22"/>
          <p:cNvCxnSpPr/>
          <p:nvPr/>
        </p:nvCxnSpPr>
        <p:spPr bwMode="auto">
          <a:xfrm>
            <a:off x="31575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5" name="Straight Arrow Connector 24"/>
          <p:cNvCxnSpPr/>
          <p:nvPr/>
        </p:nvCxnSpPr>
        <p:spPr bwMode="auto">
          <a:xfrm>
            <a:off x="4166234" y="38163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7" name="Straight Arrow Connector 26"/>
          <p:cNvCxnSpPr>
            <a:endCxn id="20" idx="1"/>
          </p:cNvCxnSpPr>
          <p:nvPr/>
        </p:nvCxnSpPr>
        <p:spPr bwMode="auto">
          <a:xfrm flipV="1">
            <a:off x="6467474" y="1758950"/>
            <a:ext cx="1193483" cy="990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28"/>
          <p:cNvCxnSpPr/>
          <p:nvPr/>
        </p:nvCxnSpPr>
        <p:spPr bwMode="auto">
          <a:xfrm>
            <a:off x="6485571" y="41973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1" name="Straight Arrow Connector 30"/>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3" name="Straight Arrow Connector 32"/>
          <p:cNvCxnSpPr>
            <a:endCxn id="17" idx="3"/>
          </p:cNvCxnSpPr>
          <p:nvPr/>
        </p:nvCxnSpPr>
        <p:spPr bwMode="auto">
          <a:xfrm flipH="1">
            <a:off x="6467474" y="2063750"/>
            <a:ext cx="1193485" cy="838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7" name="Straight Arrow Connector 36"/>
          <p:cNvCxnSpPr/>
          <p:nvPr/>
        </p:nvCxnSpPr>
        <p:spPr bwMode="auto">
          <a:xfrm flipH="1">
            <a:off x="6485571" y="42735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9" name="Straight Arrow Connector 38"/>
          <p:cNvCxnSpPr/>
          <p:nvPr/>
        </p:nvCxnSpPr>
        <p:spPr bwMode="auto">
          <a:xfrm>
            <a:off x="56721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1" name="Straight Arrow Connector 40"/>
          <p:cNvCxnSpPr/>
          <p:nvPr/>
        </p:nvCxnSpPr>
        <p:spPr bwMode="auto">
          <a:xfrm flipH="1">
            <a:off x="4148137" y="41973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3" name="Straight Arrow Connector 42"/>
          <p:cNvCxnSpPr>
            <a:stCxn id="10" idx="2"/>
            <a:endCxn id="12" idx="0"/>
          </p:cNvCxnSpPr>
          <p:nvPr/>
        </p:nvCxnSpPr>
        <p:spPr bwMode="auto">
          <a:xfrm>
            <a:off x="3538537" y="4273550"/>
            <a:ext cx="1"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5" name="Straight Arrow Connector 44"/>
          <p:cNvCxnSpPr/>
          <p:nvPr/>
        </p:nvCxnSpPr>
        <p:spPr bwMode="auto">
          <a:xfrm flipV="1">
            <a:off x="3690937" y="3206750"/>
            <a:ext cx="0" cy="457200"/>
          </a:xfrm>
          <a:prstGeom prst="straightConnector1">
            <a:avLst/>
          </a:prstGeom>
          <a:solidFill>
            <a:schemeClr val="accent1"/>
          </a:solidFill>
          <a:ln w="38100" cap="flat" cmpd="sng" algn="ctr">
            <a:solidFill>
              <a:srgbClr val="FFC000"/>
            </a:solidFill>
            <a:prstDash val="solid"/>
            <a:round/>
            <a:headEnd type="none" w="med" len="med"/>
            <a:tailEnd type="triangle"/>
          </a:ln>
          <a:effectLst/>
        </p:spPr>
      </p:cxnSp>
      <p:cxnSp>
        <p:nvCxnSpPr>
          <p:cNvPr id="47" name="Straight Arrow Connector 46"/>
          <p:cNvCxnSpPr>
            <a:stCxn id="9" idx="0"/>
            <a:endCxn id="7" idx="2"/>
          </p:cNvCxnSpPr>
          <p:nvPr/>
        </p:nvCxnSpPr>
        <p:spPr bwMode="auto">
          <a:xfrm flipV="1">
            <a:off x="3538537" y="2063750"/>
            <a:ext cx="0" cy="533400"/>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cxnSp>
        <p:nvCxnSpPr>
          <p:cNvPr id="49" name="Straight Arrow Connector 48"/>
          <p:cNvCxnSpPr/>
          <p:nvPr/>
        </p:nvCxnSpPr>
        <p:spPr bwMode="auto">
          <a:xfrm flipH="1">
            <a:off x="1862137" y="19875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1" name="Straight Arrow Connector 50"/>
          <p:cNvCxnSpPr/>
          <p:nvPr/>
        </p:nvCxnSpPr>
        <p:spPr bwMode="auto">
          <a:xfrm>
            <a:off x="1709737" y="4273550"/>
            <a:ext cx="1219200" cy="83820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53" name="TextBox 52"/>
          <p:cNvSpPr txBox="1"/>
          <p:nvPr/>
        </p:nvSpPr>
        <p:spPr>
          <a:xfrm>
            <a:off x="0" y="5340350"/>
            <a:ext cx="9363075" cy="1200329"/>
          </a:xfrm>
          <a:prstGeom prst="rect">
            <a:avLst/>
          </a:prstGeom>
          <a:noFill/>
        </p:spPr>
        <p:txBody>
          <a:bodyPr wrap="square" rtlCol="0">
            <a:spAutoFit/>
          </a:bodyPr>
          <a:lstStyle/>
          <a:p>
            <a:r>
              <a:rPr lang="en-GB" sz="1200" dirty="0" smtClean="0"/>
              <a:t>Notes:</a:t>
            </a:r>
          </a:p>
          <a:p>
            <a:pPr marL="285750" indent="-285750">
              <a:buFontTx/>
              <a:buChar char="-"/>
            </a:pPr>
            <a:r>
              <a:rPr lang="en-GB" sz="1200" dirty="0" smtClean="0"/>
              <a:t>Only new difficulty to A-online/B-Offline and A-Reachable/B-Reachable is the SMS deliver transaction between SMS-C A and IWF A</a:t>
            </a:r>
          </a:p>
          <a:p>
            <a:pPr marL="742950" lvl="1" indent="-285750">
              <a:buFontTx/>
              <a:buChar char="-"/>
            </a:pPr>
            <a:r>
              <a:rPr lang="en-GB" sz="1200" dirty="0" smtClean="0"/>
              <a:t>If all clients would be offline that transaction still needs a response (to avoid timeouts and retries)</a:t>
            </a:r>
          </a:p>
          <a:p>
            <a:pPr marL="742950" lvl="1" indent="-285750">
              <a:buFontTx/>
              <a:buChar char="-"/>
            </a:pPr>
            <a:r>
              <a:rPr lang="en-GB" sz="1200" dirty="0" smtClean="0"/>
              <a:t>A positive response because of S&amp;F in PF B would lead to an incorrect delivery report to primary device A </a:t>
            </a:r>
          </a:p>
          <a:p>
            <a:pPr marL="742950" lvl="1" indent="-285750">
              <a:buFontTx/>
              <a:buChar char="-"/>
            </a:pPr>
            <a:r>
              <a:rPr lang="en-GB" sz="1200" dirty="0" smtClean="0"/>
              <a:t>A negative response would require S&amp;F in PF-B to be disabled</a:t>
            </a:r>
          </a:p>
          <a:p>
            <a:pPr marL="742950" lvl="1" indent="-285750">
              <a:buFontTx/>
              <a:buChar char="-"/>
            </a:pPr>
            <a:r>
              <a:rPr lang="en-GB" sz="1200" dirty="0" smtClean="0">
                <a:sym typeface="Wingdings" panose="05000000000000000000" pitchFamily="2" charset="2"/>
              </a:rPr>
              <a:t> not straightforward. Easiest would be if SMS-C A and IWF A were integrated since that avoids the transaction</a:t>
            </a:r>
            <a:endParaRPr lang="en-GB" sz="1200" dirty="0" smtClean="0"/>
          </a:p>
        </p:txBody>
      </p:sp>
      <p:cxnSp>
        <p:nvCxnSpPr>
          <p:cNvPr id="22" name="Straight Arrow Connector 21"/>
          <p:cNvCxnSpPr/>
          <p:nvPr/>
        </p:nvCxnSpPr>
        <p:spPr bwMode="auto">
          <a:xfrm flipV="1">
            <a:off x="55197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6" name="Straight Arrow Connector 25"/>
          <p:cNvCxnSpPr/>
          <p:nvPr/>
        </p:nvCxnSpPr>
        <p:spPr bwMode="auto">
          <a:xfrm>
            <a:off x="5683289"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 name="Straight Arrow Connector 7"/>
          <p:cNvCxnSpPr/>
          <p:nvPr/>
        </p:nvCxnSpPr>
        <p:spPr bwMode="auto">
          <a:xfrm>
            <a:off x="59769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4" name="Straight Arrow Connector 23"/>
          <p:cNvCxnSpPr/>
          <p:nvPr/>
        </p:nvCxnSpPr>
        <p:spPr bwMode="auto">
          <a:xfrm flipV="1">
            <a:off x="62055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0" name="Straight Arrow Connector 29"/>
          <p:cNvCxnSpPr/>
          <p:nvPr/>
        </p:nvCxnSpPr>
        <p:spPr bwMode="auto">
          <a:xfrm>
            <a:off x="63579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6" name="Straight Arrow Connector 35"/>
          <p:cNvCxnSpPr/>
          <p:nvPr/>
        </p:nvCxnSpPr>
        <p:spPr bwMode="auto">
          <a:xfrm>
            <a:off x="5976937" y="4273550"/>
            <a:ext cx="0" cy="422910"/>
          </a:xfrm>
          <a:prstGeom prst="straightConnector1">
            <a:avLst/>
          </a:prstGeom>
          <a:solidFill>
            <a:schemeClr val="accent1"/>
          </a:solidFill>
          <a:ln w="38100" cap="flat" cmpd="sng" algn="ctr">
            <a:solidFill>
              <a:srgbClr val="FF0000"/>
            </a:solidFill>
            <a:prstDash val="solid"/>
            <a:round/>
            <a:headEnd type="triangle" w="med" len="med"/>
            <a:tailEnd type="triangle" w="med" len="med"/>
          </a:ln>
          <a:effectLst/>
        </p:spPr>
      </p:cxnSp>
    </p:spTree>
    <p:extLst>
      <p:ext uri="{BB962C8B-B14F-4D97-AF65-F5344CB8AC3E}">
        <p14:creationId xmlns:p14="http://schemas.microsoft.com/office/powerpoint/2010/main" val="914511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3"/>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30"/>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36"/>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51"/>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Scenarios: A-Reachable/B-Primary offline (2)</a:t>
            </a:r>
            <a:endParaRPr lang="en-GB" sz="2800"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4" name="Straight Arrow Connector 3"/>
          <p:cNvCxnSpPr>
            <a:stCxn id="5" idx="3"/>
            <a:endCxn id="7" idx="1"/>
          </p:cNvCxnSpPr>
          <p:nvPr/>
        </p:nvCxnSpPr>
        <p:spPr bwMode="auto">
          <a:xfrm>
            <a:off x="1862137" y="17589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Straight Arrow Connector 22"/>
          <p:cNvCxnSpPr/>
          <p:nvPr/>
        </p:nvCxnSpPr>
        <p:spPr bwMode="auto">
          <a:xfrm>
            <a:off x="3157537" y="2063750"/>
            <a:ext cx="0" cy="2632710"/>
          </a:xfrm>
          <a:prstGeom prst="straightConnector1">
            <a:avLst/>
          </a:prstGeom>
          <a:solidFill>
            <a:schemeClr val="accent1"/>
          </a:solidFill>
          <a:ln w="12700" cap="flat" cmpd="sng" algn="ctr">
            <a:solidFill>
              <a:srgbClr val="FF0000"/>
            </a:solidFill>
            <a:prstDash val="solid"/>
            <a:round/>
            <a:headEnd type="triangle" w="med" len="med"/>
            <a:tailEnd type="triangle" w="med" len="med"/>
          </a:ln>
          <a:effectLst/>
        </p:spPr>
      </p:cxnSp>
      <p:cxnSp>
        <p:nvCxnSpPr>
          <p:cNvPr id="25" name="Straight Arrow Connector 24"/>
          <p:cNvCxnSpPr>
            <a:endCxn id="17" idx="1"/>
          </p:cNvCxnSpPr>
          <p:nvPr/>
        </p:nvCxnSpPr>
        <p:spPr bwMode="auto">
          <a:xfrm>
            <a:off x="4148137" y="1758950"/>
            <a:ext cx="1100137" cy="1143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7" name="Straight Arrow Connector 26"/>
          <p:cNvCxnSpPr>
            <a:endCxn id="20" idx="1"/>
          </p:cNvCxnSpPr>
          <p:nvPr/>
        </p:nvCxnSpPr>
        <p:spPr bwMode="auto">
          <a:xfrm flipV="1">
            <a:off x="6467474" y="1758950"/>
            <a:ext cx="1193483" cy="10668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28"/>
          <p:cNvCxnSpPr/>
          <p:nvPr/>
        </p:nvCxnSpPr>
        <p:spPr bwMode="auto">
          <a:xfrm>
            <a:off x="6485571" y="41973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1" name="Straight Arrow Connector 30"/>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3" name="Straight Arrow Connector 32"/>
          <p:cNvCxnSpPr/>
          <p:nvPr/>
        </p:nvCxnSpPr>
        <p:spPr bwMode="auto">
          <a:xfrm flipH="1">
            <a:off x="6467474" y="2063750"/>
            <a:ext cx="1193485" cy="112204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7" name="Straight Arrow Connector 36"/>
          <p:cNvCxnSpPr/>
          <p:nvPr/>
        </p:nvCxnSpPr>
        <p:spPr bwMode="auto">
          <a:xfrm flipH="1">
            <a:off x="6485571" y="42735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9" name="Straight Arrow Connector 38"/>
          <p:cNvCxnSpPr/>
          <p:nvPr/>
        </p:nvCxnSpPr>
        <p:spPr bwMode="auto">
          <a:xfrm>
            <a:off x="56721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1" name="Straight Arrow Connector 40"/>
          <p:cNvCxnSpPr/>
          <p:nvPr/>
        </p:nvCxnSpPr>
        <p:spPr bwMode="auto">
          <a:xfrm flipH="1" flipV="1">
            <a:off x="4148137" y="1987550"/>
            <a:ext cx="1118235" cy="10668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43" name="Straight Arrow Connector 42"/>
          <p:cNvCxnSpPr>
            <a:stCxn id="7" idx="2"/>
          </p:cNvCxnSpPr>
          <p:nvPr/>
        </p:nvCxnSpPr>
        <p:spPr bwMode="auto">
          <a:xfrm>
            <a:off x="3538537" y="2063750"/>
            <a:ext cx="1" cy="2676147"/>
          </a:xfrm>
          <a:prstGeom prst="straightConnector1">
            <a:avLst/>
          </a:prstGeom>
          <a:solidFill>
            <a:schemeClr val="accent1"/>
          </a:solidFill>
          <a:ln w="12700" cap="flat" cmpd="sng" algn="ctr">
            <a:solidFill>
              <a:srgbClr val="FF0000"/>
            </a:solidFill>
            <a:prstDash val="solid"/>
            <a:round/>
            <a:headEnd type="triangle" w="med" len="med"/>
            <a:tailEnd type="triangle" w="med" len="med"/>
          </a:ln>
          <a:effectLst/>
        </p:spPr>
      </p:cxnSp>
      <p:cxnSp>
        <p:nvCxnSpPr>
          <p:cNvPr id="49" name="Straight Arrow Connector 48"/>
          <p:cNvCxnSpPr/>
          <p:nvPr/>
        </p:nvCxnSpPr>
        <p:spPr bwMode="auto">
          <a:xfrm flipH="1">
            <a:off x="1862137" y="19875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1" name="Straight Arrow Connector 50"/>
          <p:cNvCxnSpPr/>
          <p:nvPr/>
        </p:nvCxnSpPr>
        <p:spPr bwMode="auto">
          <a:xfrm>
            <a:off x="1709737" y="4273550"/>
            <a:ext cx="1219200" cy="83820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53" name="TextBox 52"/>
          <p:cNvSpPr txBox="1"/>
          <p:nvPr/>
        </p:nvSpPr>
        <p:spPr>
          <a:xfrm>
            <a:off x="0" y="5340350"/>
            <a:ext cx="9363075" cy="1015663"/>
          </a:xfrm>
          <a:prstGeom prst="rect">
            <a:avLst/>
          </a:prstGeom>
          <a:noFill/>
        </p:spPr>
        <p:txBody>
          <a:bodyPr wrap="square" rtlCol="0">
            <a:spAutoFit/>
          </a:bodyPr>
          <a:lstStyle/>
          <a:p>
            <a:r>
              <a:rPr lang="en-GB" sz="1200" dirty="0" smtClean="0"/>
              <a:t>Notes:</a:t>
            </a:r>
          </a:p>
          <a:p>
            <a:pPr marL="342900" indent="-342900">
              <a:buFontTx/>
              <a:buChar char="-"/>
            </a:pPr>
            <a:r>
              <a:rPr lang="en-GB" sz="1200" dirty="0" smtClean="0"/>
              <a:t>A similar issue between SMS-C A and IWF B could exist as in alternative 1 if the message cannot be delivered right away</a:t>
            </a:r>
          </a:p>
          <a:p>
            <a:pPr marL="800100" lvl="1" indent="-342900">
              <a:buFontTx/>
              <a:buChar char="-"/>
            </a:pPr>
            <a:r>
              <a:rPr lang="en-GB" sz="1200" dirty="0" smtClean="0"/>
              <a:t>Here merging the IWF and SMS-C is not possible though as they might be in different networks</a:t>
            </a:r>
          </a:p>
          <a:p>
            <a:pPr marL="800100" lvl="1" indent="-342900">
              <a:buFontTx/>
              <a:buChar char="-"/>
            </a:pPr>
            <a:r>
              <a:rPr lang="en-GB" sz="1200" dirty="0" smtClean="0"/>
              <a:t>Since terminating PF and IWF are in the same network it might be easier to disable S&amp;F though and leave that to the originating SMS-C</a:t>
            </a:r>
            <a:endParaRPr lang="en-GB" sz="1200" dirty="0"/>
          </a:p>
        </p:txBody>
      </p:sp>
      <p:cxnSp>
        <p:nvCxnSpPr>
          <p:cNvPr id="26" name="Straight Arrow Connector 25"/>
          <p:cNvCxnSpPr/>
          <p:nvPr/>
        </p:nvCxnSpPr>
        <p:spPr bwMode="auto">
          <a:xfrm flipH="1">
            <a:off x="5393054" y="3206750"/>
            <a:ext cx="7619" cy="49911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0" name="Straight Arrow Connector 29"/>
          <p:cNvCxnSpPr/>
          <p:nvPr/>
        </p:nvCxnSpPr>
        <p:spPr bwMode="auto">
          <a:xfrm flipV="1">
            <a:off x="5672137" y="3185795"/>
            <a:ext cx="0" cy="47815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 name="Straight Arrow Connector 9"/>
          <p:cNvCxnSpPr/>
          <p:nvPr/>
        </p:nvCxnSpPr>
        <p:spPr bwMode="auto">
          <a:xfrm flipV="1">
            <a:off x="5976937" y="3185795"/>
            <a:ext cx="0" cy="47815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3" name="Straight Arrow Connector 12"/>
          <p:cNvCxnSpPr/>
          <p:nvPr/>
        </p:nvCxnSpPr>
        <p:spPr bwMode="auto">
          <a:xfrm>
            <a:off x="62055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 name="Straight Arrow Connector 7"/>
          <p:cNvCxnSpPr/>
          <p:nvPr/>
        </p:nvCxnSpPr>
        <p:spPr bwMode="auto">
          <a:xfrm>
            <a:off x="63579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 name="Straight Arrow Connector 10"/>
          <p:cNvCxnSpPr/>
          <p:nvPr/>
        </p:nvCxnSpPr>
        <p:spPr bwMode="auto">
          <a:xfrm>
            <a:off x="5976937" y="4273550"/>
            <a:ext cx="0" cy="422910"/>
          </a:xfrm>
          <a:prstGeom prst="straightConnector1">
            <a:avLst/>
          </a:prstGeom>
          <a:solidFill>
            <a:schemeClr val="accent1"/>
          </a:solidFill>
          <a:ln w="38100" cap="flat" cmpd="sng" algn="ctr">
            <a:solidFill>
              <a:srgbClr val="FF0000"/>
            </a:solidFill>
            <a:prstDash val="solid"/>
            <a:round/>
            <a:headEnd type="triangle" w="med" len="med"/>
            <a:tailEnd type="triangle" w="med" len="med"/>
          </a:ln>
          <a:effectLst/>
        </p:spPr>
      </p:cxnSp>
      <p:cxnSp>
        <p:nvCxnSpPr>
          <p:cNvPr id="22" name="Straight Arrow Connector 21"/>
          <p:cNvCxnSpPr/>
          <p:nvPr/>
        </p:nvCxnSpPr>
        <p:spPr bwMode="auto">
          <a:xfrm flipV="1">
            <a:off x="5519737" y="3185795"/>
            <a:ext cx="0" cy="47815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8" name="Straight Arrow Connector 27"/>
          <p:cNvCxnSpPr>
            <a:endCxn id="18" idx="0"/>
          </p:cNvCxnSpPr>
          <p:nvPr/>
        </p:nvCxnSpPr>
        <p:spPr bwMode="auto">
          <a:xfrm flipH="1">
            <a:off x="5857874" y="3203104"/>
            <a:ext cx="1507" cy="46084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11150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7"/>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1"/>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5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Scenarios: A-Reachable/B-non-CPM (alt 1)</a:t>
            </a:r>
            <a:endParaRPr lang="en-GB" sz="2800"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sp>
        <p:nvSpPr>
          <p:cNvPr id="9" name="Rectangle 8"/>
          <p:cNvSpPr/>
          <p:nvPr/>
        </p:nvSpPr>
        <p:spPr bwMode="auto">
          <a:xfrm>
            <a:off x="2928937"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A</a:t>
            </a:r>
          </a:p>
        </p:txBody>
      </p:sp>
      <p:sp>
        <p:nvSpPr>
          <p:cNvPr id="10" name="Rectangle 9"/>
          <p:cNvSpPr/>
          <p:nvPr/>
        </p:nvSpPr>
        <p:spPr bwMode="auto">
          <a:xfrm>
            <a:off x="2928937"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cxnSp>
        <p:nvCxnSpPr>
          <p:cNvPr id="4" name="Straight Arrow Connector 3"/>
          <p:cNvCxnSpPr>
            <a:stCxn id="5" idx="3"/>
            <a:endCxn id="7" idx="1"/>
          </p:cNvCxnSpPr>
          <p:nvPr/>
        </p:nvCxnSpPr>
        <p:spPr bwMode="auto">
          <a:xfrm>
            <a:off x="1862137" y="17589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 name="Straight Arrow Connector 10"/>
          <p:cNvCxnSpPr/>
          <p:nvPr/>
        </p:nvCxnSpPr>
        <p:spPr bwMode="auto">
          <a:xfrm>
            <a:off x="3233737" y="2063750"/>
            <a:ext cx="0" cy="533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Straight Arrow Connector 14"/>
          <p:cNvCxnSpPr/>
          <p:nvPr/>
        </p:nvCxnSpPr>
        <p:spPr bwMode="auto">
          <a:xfrm>
            <a:off x="31575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Straight Arrow Connector 22"/>
          <p:cNvCxnSpPr/>
          <p:nvPr/>
        </p:nvCxnSpPr>
        <p:spPr bwMode="auto">
          <a:xfrm>
            <a:off x="31575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7" name="Straight Arrow Connector 26"/>
          <p:cNvCxnSpPr>
            <a:endCxn id="20" idx="1"/>
          </p:cNvCxnSpPr>
          <p:nvPr/>
        </p:nvCxnSpPr>
        <p:spPr bwMode="auto">
          <a:xfrm flipV="1">
            <a:off x="4148136" y="1758950"/>
            <a:ext cx="3512821" cy="29257"/>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3" name="Straight Arrow Connector 32"/>
          <p:cNvCxnSpPr/>
          <p:nvPr/>
        </p:nvCxnSpPr>
        <p:spPr bwMode="auto">
          <a:xfrm flipH="1">
            <a:off x="4148136" y="2003425"/>
            <a:ext cx="3512821" cy="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3" name="Straight Arrow Connector 42"/>
          <p:cNvCxnSpPr>
            <a:stCxn id="10" idx="2"/>
            <a:endCxn id="12" idx="0"/>
          </p:cNvCxnSpPr>
          <p:nvPr/>
        </p:nvCxnSpPr>
        <p:spPr bwMode="auto">
          <a:xfrm>
            <a:off x="3538537" y="4273550"/>
            <a:ext cx="1"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5" name="Straight Arrow Connector 44"/>
          <p:cNvCxnSpPr/>
          <p:nvPr/>
        </p:nvCxnSpPr>
        <p:spPr bwMode="auto">
          <a:xfrm flipV="1">
            <a:off x="3995737" y="3206750"/>
            <a:ext cx="0" cy="4572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7" name="Straight Arrow Connector 46"/>
          <p:cNvCxnSpPr/>
          <p:nvPr/>
        </p:nvCxnSpPr>
        <p:spPr bwMode="auto">
          <a:xfrm flipV="1">
            <a:off x="3995737" y="2063750"/>
            <a:ext cx="0" cy="5334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Straight Arrow Connector 48"/>
          <p:cNvCxnSpPr/>
          <p:nvPr/>
        </p:nvCxnSpPr>
        <p:spPr bwMode="auto">
          <a:xfrm flipH="1">
            <a:off x="1862137" y="19875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1" name="Straight Arrow Connector 50"/>
          <p:cNvCxnSpPr/>
          <p:nvPr/>
        </p:nvCxnSpPr>
        <p:spPr bwMode="auto">
          <a:xfrm>
            <a:off x="1709737" y="4273550"/>
            <a:ext cx="1219200" cy="83820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53" name="TextBox 52"/>
          <p:cNvSpPr txBox="1"/>
          <p:nvPr/>
        </p:nvSpPr>
        <p:spPr>
          <a:xfrm>
            <a:off x="0" y="5340350"/>
            <a:ext cx="9363075" cy="1200329"/>
          </a:xfrm>
          <a:prstGeom prst="rect">
            <a:avLst/>
          </a:prstGeom>
          <a:noFill/>
        </p:spPr>
        <p:txBody>
          <a:bodyPr wrap="square" rtlCol="0">
            <a:spAutoFit/>
          </a:bodyPr>
          <a:lstStyle/>
          <a:p>
            <a:r>
              <a:rPr lang="en-GB" sz="1200" dirty="0" smtClean="0"/>
              <a:t>Notes:</a:t>
            </a:r>
          </a:p>
          <a:p>
            <a:pPr marL="285750" indent="-285750">
              <a:buFontTx/>
              <a:buChar char="-"/>
            </a:pPr>
            <a:r>
              <a:rPr lang="en-GB" sz="1200" dirty="0" smtClean="0"/>
              <a:t>SMS-C A needs to route incoming requests and responses to IWF A somehow</a:t>
            </a:r>
          </a:p>
          <a:p>
            <a:pPr marL="742950" lvl="1" indent="-285750">
              <a:buFontTx/>
              <a:buChar char="-"/>
            </a:pPr>
            <a:r>
              <a:rPr lang="en-GB" sz="1200" dirty="0" smtClean="0"/>
              <a:t>Again easiest if IWF and SMS-C are integrated</a:t>
            </a:r>
          </a:p>
          <a:p>
            <a:pPr marL="742950" lvl="1" indent="-285750">
              <a:buFontTx/>
              <a:buChar char="-"/>
            </a:pPr>
            <a:r>
              <a:rPr lang="en-GB" sz="1200" dirty="0" smtClean="0"/>
              <a:t>Re-routing the SMS deliver might be harder as it would require to differentiate between those messages that have passed via the CPM infrastructure and those that haven’t</a:t>
            </a:r>
          </a:p>
          <a:p>
            <a:pPr marL="742950" lvl="1" indent="-285750">
              <a:buFontTx/>
              <a:buChar char="-"/>
            </a:pPr>
            <a:r>
              <a:rPr lang="en-GB" sz="1200" dirty="0" smtClean="0"/>
              <a:t>Also the routing of the responses seems hard since the SMS-C has to keep track of the source of the message</a:t>
            </a:r>
          </a:p>
        </p:txBody>
      </p:sp>
      <p:cxnSp>
        <p:nvCxnSpPr>
          <p:cNvPr id="38" name="Straight Arrow Connector 37"/>
          <p:cNvCxnSpPr/>
          <p:nvPr/>
        </p:nvCxnSpPr>
        <p:spPr bwMode="auto">
          <a:xfrm flipV="1">
            <a:off x="33861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2" name="Straight Arrow Connector 41"/>
          <p:cNvCxnSpPr/>
          <p:nvPr/>
        </p:nvCxnSpPr>
        <p:spPr bwMode="auto">
          <a:xfrm flipV="1">
            <a:off x="3386137" y="2003425"/>
            <a:ext cx="0" cy="59372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0" name="Straight Arrow Connector 49"/>
          <p:cNvCxnSpPr>
            <a:stCxn id="7" idx="2"/>
            <a:endCxn id="9" idx="0"/>
          </p:cNvCxnSpPr>
          <p:nvPr/>
        </p:nvCxnSpPr>
        <p:spPr bwMode="auto">
          <a:xfrm>
            <a:off x="3538537" y="2063750"/>
            <a:ext cx="0" cy="533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4" name="Straight Arrow Connector 53"/>
          <p:cNvCxnSpPr>
            <a:stCxn id="9" idx="2"/>
            <a:endCxn id="10" idx="0"/>
          </p:cNvCxnSpPr>
          <p:nvPr/>
        </p:nvCxnSpPr>
        <p:spPr bwMode="auto">
          <a:xfrm>
            <a:off x="35385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271580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Scenarios: A-Reachable/B-non-CPM (alt 2)</a:t>
            </a:r>
            <a:endParaRPr lang="en-GB" sz="2800"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cxnSp>
        <p:nvCxnSpPr>
          <p:cNvPr id="4" name="Straight Arrow Connector 3"/>
          <p:cNvCxnSpPr>
            <a:stCxn id="5" idx="3"/>
            <a:endCxn id="7" idx="1"/>
          </p:cNvCxnSpPr>
          <p:nvPr/>
        </p:nvCxnSpPr>
        <p:spPr bwMode="auto">
          <a:xfrm>
            <a:off x="1862137" y="17589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Straight Arrow Connector 22"/>
          <p:cNvCxnSpPr/>
          <p:nvPr/>
        </p:nvCxnSpPr>
        <p:spPr bwMode="auto">
          <a:xfrm>
            <a:off x="3157537" y="2063750"/>
            <a:ext cx="0" cy="2632710"/>
          </a:xfrm>
          <a:prstGeom prst="straightConnector1">
            <a:avLst/>
          </a:prstGeom>
          <a:solidFill>
            <a:schemeClr val="accent1"/>
          </a:solidFill>
          <a:ln w="12700" cap="flat" cmpd="sng" algn="ctr">
            <a:solidFill>
              <a:srgbClr val="FF0000"/>
            </a:solidFill>
            <a:prstDash val="solid"/>
            <a:round/>
            <a:headEnd type="triangle" w="med" len="med"/>
            <a:tailEnd type="triangle" w="med" len="med"/>
          </a:ln>
          <a:effectLst/>
        </p:spPr>
      </p:cxnSp>
      <p:cxnSp>
        <p:nvCxnSpPr>
          <p:cNvPr id="27" name="Straight Arrow Connector 26"/>
          <p:cNvCxnSpPr>
            <a:stCxn id="7" idx="3"/>
            <a:endCxn id="20" idx="1"/>
          </p:cNvCxnSpPr>
          <p:nvPr/>
        </p:nvCxnSpPr>
        <p:spPr bwMode="auto">
          <a:xfrm>
            <a:off x="4148137" y="1758950"/>
            <a:ext cx="351282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3" name="Straight Arrow Connector 32"/>
          <p:cNvCxnSpPr/>
          <p:nvPr/>
        </p:nvCxnSpPr>
        <p:spPr bwMode="auto">
          <a:xfrm flipH="1">
            <a:off x="4148137" y="2063750"/>
            <a:ext cx="3512823"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3" name="Straight Arrow Connector 42"/>
          <p:cNvCxnSpPr>
            <a:stCxn id="7" idx="2"/>
          </p:cNvCxnSpPr>
          <p:nvPr/>
        </p:nvCxnSpPr>
        <p:spPr bwMode="auto">
          <a:xfrm>
            <a:off x="3538537" y="2063750"/>
            <a:ext cx="1" cy="2676147"/>
          </a:xfrm>
          <a:prstGeom prst="straightConnector1">
            <a:avLst/>
          </a:prstGeom>
          <a:solidFill>
            <a:schemeClr val="accent1"/>
          </a:solidFill>
          <a:ln w="12700" cap="flat" cmpd="sng" algn="ctr">
            <a:solidFill>
              <a:srgbClr val="FF0000"/>
            </a:solidFill>
            <a:prstDash val="solid"/>
            <a:round/>
            <a:headEnd type="triangle" w="med" len="med"/>
            <a:tailEnd type="triangle" w="med" len="med"/>
          </a:ln>
          <a:effectLst/>
        </p:spPr>
      </p:cxnSp>
      <p:cxnSp>
        <p:nvCxnSpPr>
          <p:cNvPr id="49" name="Straight Arrow Connector 48"/>
          <p:cNvCxnSpPr/>
          <p:nvPr/>
        </p:nvCxnSpPr>
        <p:spPr bwMode="auto">
          <a:xfrm flipH="1">
            <a:off x="1862137" y="19875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1" name="Straight Arrow Connector 50"/>
          <p:cNvCxnSpPr/>
          <p:nvPr/>
        </p:nvCxnSpPr>
        <p:spPr bwMode="auto">
          <a:xfrm>
            <a:off x="1709737" y="4273550"/>
            <a:ext cx="1219200" cy="83820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53" name="TextBox 52"/>
          <p:cNvSpPr txBox="1"/>
          <p:nvPr/>
        </p:nvSpPr>
        <p:spPr>
          <a:xfrm>
            <a:off x="0" y="5340350"/>
            <a:ext cx="9363075" cy="461665"/>
          </a:xfrm>
          <a:prstGeom prst="rect">
            <a:avLst/>
          </a:prstGeom>
          <a:noFill/>
        </p:spPr>
        <p:txBody>
          <a:bodyPr wrap="square" rtlCol="0">
            <a:spAutoFit/>
          </a:bodyPr>
          <a:lstStyle/>
          <a:p>
            <a:r>
              <a:rPr lang="en-GB" sz="1200" dirty="0" smtClean="0"/>
              <a:t>Notes:</a:t>
            </a:r>
          </a:p>
          <a:p>
            <a:pPr marL="342900" indent="-342900">
              <a:buFontTx/>
              <a:buChar char="-"/>
            </a:pPr>
            <a:r>
              <a:rPr lang="en-GB" sz="1200" dirty="0" smtClean="0"/>
              <a:t>Seems easier than alternative 1 for this use case</a:t>
            </a:r>
            <a:endParaRPr lang="en-GB" sz="1200" dirty="0"/>
          </a:p>
        </p:txBody>
      </p:sp>
    </p:spTree>
    <p:extLst>
      <p:ext uri="{BB962C8B-B14F-4D97-AF65-F5344CB8AC3E}">
        <p14:creationId xmlns:p14="http://schemas.microsoft.com/office/powerpoint/2010/main" val="3366945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A-offline</a:t>
            </a:r>
            <a:endParaRPr lang="en-GB" dirty="0"/>
          </a:p>
        </p:txBody>
      </p:sp>
      <p:sp>
        <p:nvSpPr>
          <p:cNvPr id="3" name="Content Placeholder 2"/>
          <p:cNvSpPr>
            <a:spLocks noGrp="1"/>
          </p:cNvSpPr>
          <p:nvPr>
            <p:ph idx="1"/>
          </p:nvPr>
        </p:nvSpPr>
        <p:spPr/>
        <p:txBody>
          <a:bodyPr/>
          <a:lstStyle/>
          <a:p>
            <a:r>
              <a:rPr lang="en-GB" sz="2400" dirty="0" smtClean="0"/>
              <a:t>No set of scenarios since A cannot initiate sending the message</a:t>
            </a:r>
          </a:p>
          <a:p>
            <a:r>
              <a:rPr lang="en-GB" sz="2400" dirty="0" smtClean="0"/>
              <a:t>What can happen though is A going offline and changing connectivity between sending the message and the generation of delivery and/or display report</a:t>
            </a:r>
          </a:p>
          <a:p>
            <a:r>
              <a:rPr lang="en-GB" sz="2400" dirty="0" smtClean="0"/>
              <a:t>For that scenario a few generic rules are sufficient</a:t>
            </a:r>
          </a:p>
          <a:p>
            <a:pPr lvl="1"/>
            <a:r>
              <a:rPr lang="en-GB" sz="2000" dirty="0" smtClean="0"/>
              <a:t>The delivery report has to follow the path of the original message</a:t>
            </a:r>
          </a:p>
          <a:p>
            <a:pPr lvl="2"/>
            <a:r>
              <a:rPr lang="en-GB" sz="1800" dirty="0" smtClean="0"/>
              <a:t>A delivery report for an IP message cannot be sent over SMS/MMS</a:t>
            </a:r>
          </a:p>
          <a:p>
            <a:pPr lvl="2"/>
            <a:r>
              <a:rPr lang="en-GB" sz="1800" dirty="0" smtClean="0"/>
              <a:t>A delivery report for legacy messaging technology might involve a legacy </a:t>
            </a:r>
            <a:r>
              <a:rPr lang="en-GB" sz="1800" dirty="0" err="1" smtClean="0"/>
              <a:t>xMS</a:t>
            </a:r>
            <a:r>
              <a:rPr lang="en-GB" sz="1800" dirty="0" smtClean="0"/>
              <a:t>-C depending on it</a:t>
            </a:r>
          </a:p>
          <a:p>
            <a:pPr lvl="2"/>
            <a:r>
              <a:rPr lang="en-GB" sz="1800" dirty="0" smtClean="0"/>
              <a:t>Exceptions may be if the legacy </a:t>
            </a:r>
            <a:r>
              <a:rPr lang="en-GB" sz="1800" dirty="0" err="1" smtClean="0"/>
              <a:t>xMS</a:t>
            </a:r>
            <a:r>
              <a:rPr lang="en-GB" sz="1800" dirty="0" smtClean="0"/>
              <a:t>-C function is integrated with the PF/IWF and the originating client has synced with CMS already </a:t>
            </a:r>
          </a:p>
          <a:p>
            <a:pPr lvl="3"/>
            <a:r>
              <a:rPr lang="en-GB" sz="1600" dirty="0" smtClean="0"/>
              <a:t>In that case a delivery report for a message that was sent as legacy could be delivered over IP without creating issues in the network</a:t>
            </a:r>
          </a:p>
          <a:p>
            <a:pPr lvl="3"/>
            <a:r>
              <a:rPr lang="en-GB" sz="1600" dirty="0" smtClean="0"/>
              <a:t>Might be more complex though</a:t>
            </a:r>
            <a:endParaRPr lang="en-GB" sz="1600" dirty="0"/>
          </a:p>
          <a:p>
            <a:pPr lvl="1"/>
            <a:r>
              <a:rPr lang="en-GB" sz="2000" dirty="0" smtClean="0"/>
              <a:t>The delivery report should be stored in the CMS even if the client is offline</a:t>
            </a:r>
            <a:endParaRPr lang="en-GB" dirty="0"/>
          </a:p>
        </p:txBody>
      </p:sp>
    </p:spTree>
    <p:extLst>
      <p:ext uri="{BB962C8B-B14F-4D97-AF65-F5344CB8AC3E}">
        <p14:creationId xmlns:p14="http://schemas.microsoft.com/office/powerpoint/2010/main" val="4697007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A-non-CPM/B-online</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62" name="Straight Arrow Connector 61"/>
          <p:cNvCxnSpPr/>
          <p:nvPr/>
        </p:nvCxnSpPr>
        <p:spPr bwMode="auto">
          <a:xfrm flipV="1">
            <a:off x="1871186" y="1606550"/>
            <a:ext cx="1039654" cy="635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8" name="Straight Arrow Connector 67"/>
          <p:cNvCxnSpPr>
            <a:endCxn id="20" idx="1"/>
          </p:cNvCxnSpPr>
          <p:nvPr/>
        </p:nvCxnSpPr>
        <p:spPr bwMode="auto">
          <a:xfrm flipV="1">
            <a:off x="6467474" y="1758950"/>
            <a:ext cx="1193483" cy="2057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0" name="Straight Arrow Connector 69"/>
          <p:cNvCxnSpPr/>
          <p:nvPr/>
        </p:nvCxnSpPr>
        <p:spPr bwMode="auto">
          <a:xfrm>
            <a:off x="6467474" y="4197350"/>
            <a:ext cx="1117283"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4" name="Straight Arrow Connector 73"/>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76" name="Straight Arrow Connector 75"/>
          <p:cNvCxnSpPr>
            <a:endCxn id="18" idx="3"/>
          </p:cNvCxnSpPr>
          <p:nvPr/>
        </p:nvCxnSpPr>
        <p:spPr bwMode="auto">
          <a:xfrm flipH="1">
            <a:off x="6467474" y="1987550"/>
            <a:ext cx="1193483" cy="1981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8" name="Straight Arrow Connector 77"/>
          <p:cNvCxnSpPr/>
          <p:nvPr/>
        </p:nvCxnSpPr>
        <p:spPr bwMode="auto">
          <a:xfrm flipH="1">
            <a:off x="6485571" y="41211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0" name="Straight Arrow Connector 79"/>
          <p:cNvCxnSpPr/>
          <p:nvPr/>
        </p:nvCxnSpPr>
        <p:spPr bwMode="auto">
          <a:xfrm>
            <a:off x="59769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9" name="Straight Arrow Connector 88"/>
          <p:cNvCxnSpPr/>
          <p:nvPr/>
        </p:nvCxnSpPr>
        <p:spPr bwMode="auto">
          <a:xfrm flipH="1">
            <a:off x="1862137" y="19875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 name="Straight Arrow Connector 7"/>
          <p:cNvCxnSpPr/>
          <p:nvPr/>
        </p:nvCxnSpPr>
        <p:spPr bwMode="auto">
          <a:xfrm>
            <a:off x="4148137" y="1606550"/>
            <a:ext cx="1100137" cy="11811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Straight Arrow Connector 14"/>
          <p:cNvCxnSpPr/>
          <p:nvPr/>
        </p:nvCxnSpPr>
        <p:spPr bwMode="auto">
          <a:xfrm>
            <a:off x="5519737" y="3241040"/>
            <a:ext cx="0" cy="42291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Straight Arrow Connector 22"/>
          <p:cNvCxnSpPr/>
          <p:nvPr/>
        </p:nvCxnSpPr>
        <p:spPr bwMode="auto">
          <a:xfrm flipV="1">
            <a:off x="5367337" y="3206750"/>
            <a:ext cx="0" cy="4191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5" name="Straight Arrow Connector 24"/>
          <p:cNvCxnSpPr/>
          <p:nvPr/>
        </p:nvCxnSpPr>
        <p:spPr bwMode="auto">
          <a:xfrm flipH="1" flipV="1">
            <a:off x="4130991" y="2044700"/>
            <a:ext cx="1099186" cy="100965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1913627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 non-CPM/B-Reachable</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62" name="Straight Arrow Connector 61"/>
          <p:cNvCxnSpPr>
            <a:stCxn id="5" idx="3"/>
            <a:endCxn id="7" idx="1"/>
          </p:cNvCxnSpPr>
          <p:nvPr/>
        </p:nvCxnSpPr>
        <p:spPr bwMode="auto">
          <a:xfrm>
            <a:off x="1862137" y="17589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6" name="Straight Arrow Connector 65"/>
          <p:cNvCxnSpPr/>
          <p:nvPr/>
        </p:nvCxnSpPr>
        <p:spPr bwMode="auto">
          <a:xfrm>
            <a:off x="4148137" y="1758950"/>
            <a:ext cx="1100137" cy="838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4" name="Straight Arrow Connector 73"/>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5" name="Straight Arrow Connector 84"/>
          <p:cNvCxnSpPr/>
          <p:nvPr/>
        </p:nvCxnSpPr>
        <p:spPr bwMode="auto">
          <a:xfrm flipH="1" flipV="1">
            <a:off x="3995737" y="2063750"/>
            <a:ext cx="1252538" cy="838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9" name="Straight Arrow Connector 88"/>
          <p:cNvCxnSpPr/>
          <p:nvPr/>
        </p:nvCxnSpPr>
        <p:spPr bwMode="auto">
          <a:xfrm flipH="1">
            <a:off x="1862137" y="19875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 name="Straight Arrow Connector 7"/>
          <p:cNvCxnSpPr/>
          <p:nvPr/>
        </p:nvCxnSpPr>
        <p:spPr bwMode="auto">
          <a:xfrm flipV="1">
            <a:off x="6293303"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3" name="Straight Arrow Connector 12"/>
          <p:cNvCxnSpPr>
            <a:endCxn id="20" idx="1"/>
          </p:cNvCxnSpPr>
          <p:nvPr/>
        </p:nvCxnSpPr>
        <p:spPr bwMode="auto">
          <a:xfrm flipV="1">
            <a:off x="6281737" y="1758950"/>
            <a:ext cx="1379220" cy="838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2" name="Straight Arrow Connector 21"/>
          <p:cNvCxnSpPr/>
          <p:nvPr/>
        </p:nvCxnSpPr>
        <p:spPr bwMode="auto">
          <a:xfrm flipH="1">
            <a:off x="6485571" y="1987550"/>
            <a:ext cx="1175386" cy="762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4" name="Straight Arrow Connector 23"/>
          <p:cNvCxnSpPr/>
          <p:nvPr/>
        </p:nvCxnSpPr>
        <p:spPr bwMode="auto">
          <a:xfrm>
            <a:off x="53673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6" name="Straight Arrow Connector 25"/>
          <p:cNvCxnSpPr/>
          <p:nvPr/>
        </p:nvCxnSpPr>
        <p:spPr bwMode="auto">
          <a:xfrm>
            <a:off x="6467474" y="3816350"/>
            <a:ext cx="1117283"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8" name="Straight Arrow Connector 27"/>
          <p:cNvCxnSpPr/>
          <p:nvPr/>
        </p:nvCxnSpPr>
        <p:spPr bwMode="auto">
          <a:xfrm flipH="1">
            <a:off x="6485571" y="41211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 name="TextBox 2"/>
          <p:cNvSpPr txBox="1"/>
          <p:nvPr/>
        </p:nvSpPr>
        <p:spPr>
          <a:xfrm>
            <a:off x="-1" y="5416550"/>
            <a:ext cx="9363076" cy="830997"/>
          </a:xfrm>
          <a:prstGeom prst="rect">
            <a:avLst/>
          </a:prstGeom>
          <a:noFill/>
        </p:spPr>
        <p:txBody>
          <a:bodyPr wrap="square" rtlCol="0">
            <a:spAutoFit/>
          </a:bodyPr>
          <a:lstStyle/>
          <a:p>
            <a:r>
              <a:rPr lang="en-GB" sz="1600" dirty="0" smtClean="0"/>
              <a:t>Notes:</a:t>
            </a:r>
          </a:p>
          <a:p>
            <a:pPr marL="285750" indent="-285750">
              <a:buFontTx/>
              <a:buChar char="-"/>
            </a:pPr>
            <a:r>
              <a:rPr lang="en-GB" sz="1600" dirty="0" smtClean="0"/>
              <a:t>No specific new difficulties for this use case</a:t>
            </a:r>
          </a:p>
          <a:p>
            <a:pPr marL="285750" indent="-285750">
              <a:buFontTx/>
              <a:buChar char="-"/>
            </a:pPr>
            <a:r>
              <a:rPr lang="en-GB" sz="1600" dirty="0" smtClean="0"/>
              <a:t>Still complex SMS routing</a:t>
            </a:r>
            <a:endParaRPr lang="en-GB" sz="1600" dirty="0"/>
          </a:p>
        </p:txBody>
      </p:sp>
      <p:cxnSp>
        <p:nvCxnSpPr>
          <p:cNvPr id="27" name="Straight Arrow Connector 26"/>
          <p:cNvCxnSpPr/>
          <p:nvPr/>
        </p:nvCxnSpPr>
        <p:spPr bwMode="auto">
          <a:xfrm>
            <a:off x="6457268"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1" name="Straight Arrow Connector 30"/>
          <p:cNvCxnSpPr/>
          <p:nvPr/>
        </p:nvCxnSpPr>
        <p:spPr bwMode="auto">
          <a:xfrm>
            <a:off x="59769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3" name="Straight Arrow Connector 32"/>
          <p:cNvCxnSpPr/>
          <p:nvPr/>
        </p:nvCxnSpPr>
        <p:spPr bwMode="auto">
          <a:xfrm flipV="1">
            <a:off x="5748337" y="3194369"/>
            <a:ext cx="0" cy="46958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1726320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Introduction</a:t>
            </a:r>
            <a:endParaRPr lang="en-GB" dirty="0"/>
          </a:p>
        </p:txBody>
      </p:sp>
      <p:sp>
        <p:nvSpPr>
          <p:cNvPr id="3" name="Content Placeholder 2"/>
          <p:cNvSpPr>
            <a:spLocks noGrp="1"/>
          </p:cNvSpPr>
          <p:nvPr>
            <p:ph idx="1"/>
          </p:nvPr>
        </p:nvSpPr>
        <p:spPr/>
        <p:txBody>
          <a:bodyPr/>
          <a:lstStyle/>
          <a:p>
            <a:r>
              <a:rPr lang="en-GB" sz="2000" dirty="0" smtClean="0"/>
              <a:t>Presentation triggered by action point to provide solution for</a:t>
            </a:r>
          </a:p>
          <a:p>
            <a:pPr lvl="1"/>
            <a:r>
              <a:rPr lang="en-GB" sz="1800" dirty="0" smtClean="0"/>
              <a:t>IWF-28: </a:t>
            </a:r>
            <a:r>
              <a:rPr lang="en-US" sz="1800" dirty="0" smtClean="0"/>
              <a:t>When a CPM Message is delivered via both CPM and non-CPM communication technologies to devices of the CPM User, the CPM Enabler SHALL ensure that each delivered message is only stored once in the network-based storage.</a:t>
            </a:r>
          </a:p>
          <a:p>
            <a:pPr lvl="1"/>
            <a:r>
              <a:rPr lang="en-US" sz="1800" dirty="0" smtClean="0"/>
              <a:t>IWF-29: The CPM Enabler SHALL provide the interworking information needed (e.g. the non-CPM technology used, correlation data) to support correlation of message objects stored in the CPM Message Store with the messages interworked to non-CPM technologies.</a:t>
            </a:r>
          </a:p>
          <a:p>
            <a:pPr lvl="1"/>
            <a:r>
              <a:rPr lang="en-US" sz="1800" dirty="0" smtClean="0"/>
              <a:t>USA-012: To avoid presenting duplicate messages to the CPM User, the CPM Enabler SHALL support the CPM User’s devices to correlate message duplicates, in case different technologies were used to deliver that message to the devices of the CPM User.</a:t>
            </a:r>
            <a:br>
              <a:rPr lang="en-US" sz="1800" dirty="0" smtClean="0"/>
            </a:br>
            <a:r>
              <a:rPr lang="en-US" sz="1800" dirty="0" smtClean="0"/>
              <a:t>Note: In some scenarios, a CPM Message can be delivered as CPM Standalone Message to a tablet and be interworked as SMS to a mobile device. When stored in the CPM Message Store, the message is stored as e.g. standalone message, so when the mobile device synchronizes with the CPM Message Store it should be able to identify that it’s the same message as the SMS and only show it to the user once.</a:t>
            </a:r>
          </a:p>
          <a:p>
            <a:r>
              <a:rPr lang="en-GB" sz="2000" dirty="0" smtClean="0"/>
              <a:t>Covers lots of other aspects as well since the use cases should be clear</a:t>
            </a:r>
          </a:p>
          <a:p>
            <a:r>
              <a:rPr lang="en-GB" sz="2000" dirty="0" smtClean="0"/>
              <a:t>Tries to cover this by going through the applicable scenarios at a high level</a:t>
            </a:r>
          </a:p>
        </p:txBody>
      </p:sp>
    </p:spTree>
    <p:extLst>
      <p:ext uri="{BB962C8B-B14F-4D97-AF65-F5344CB8AC3E}">
        <p14:creationId xmlns:p14="http://schemas.microsoft.com/office/powerpoint/2010/main" val="40821020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 non-CPM/B-Primary Offline</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62" name="Straight Arrow Connector 61"/>
          <p:cNvCxnSpPr/>
          <p:nvPr/>
        </p:nvCxnSpPr>
        <p:spPr bwMode="auto">
          <a:xfrm>
            <a:off x="1862137" y="1546225"/>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6" name="Straight Arrow Connector 65"/>
          <p:cNvCxnSpPr/>
          <p:nvPr/>
        </p:nvCxnSpPr>
        <p:spPr bwMode="auto">
          <a:xfrm>
            <a:off x="4148137" y="1546225"/>
            <a:ext cx="1118234" cy="110328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4" name="Straight Arrow Connector 73"/>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5" name="Straight Arrow Connector 84"/>
          <p:cNvCxnSpPr/>
          <p:nvPr/>
        </p:nvCxnSpPr>
        <p:spPr bwMode="auto">
          <a:xfrm flipH="1" flipV="1">
            <a:off x="4148137" y="1927225"/>
            <a:ext cx="1100138" cy="105092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9" name="Straight Arrow Connector 88"/>
          <p:cNvCxnSpPr/>
          <p:nvPr/>
        </p:nvCxnSpPr>
        <p:spPr bwMode="auto">
          <a:xfrm flipH="1">
            <a:off x="1862137" y="1927225"/>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 name="Straight Arrow Connector 7"/>
          <p:cNvCxnSpPr/>
          <p:nvPr/>
        </p:nvCxnSpPr>
        <p:spPr bwMode="auto">
          <a:xfrm flipV="1">
            <a:off x="55197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4" name="Straight Arrow Connector 23"/>
          <p:cNvCxnSpPr/>
          <p:nvPr/>
        </p:nvCxnSpPr>
        <p:spPr bwMode="auto">
          <a:xfrm>
            <a:off x="61293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6" name="Straight Arrow Connector 25"/>
          <p:cNvCxnSpPr/>
          <p:nvPr/>
        </p:nvCxnSpPr>
        <p:spPr bwMode="auto">
          <a:xfrm>
            <a:off x="6467474" y="3816350"/>
            <a:ext cx="1117283"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8" name="Straight Arrow Connector 27"/>
          <p:cNvCxnSpPr/>
          <p:nvPr/>
        </p:nvCxnSpPr>
        <p:spPr bwMode="auto">
          <a:xfrm flipH="1">
            <a:off x="6485571" y="41211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Straight Arrow Connector 14"/>
          <p:cNvCxnSpPr/>
          <p:nvPr/>
        </p:nvCxnSpPr>
        <p:spPr bwMode="auto">
          <a:xfrm>
            <a:off x="63579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5" name="Straight Arrow Connector 24"/>
          <p:cNvCxnSpPr/>
          <p:nvPr/>
        </p:nvCxnSpPr>
        <p:spPr bwMode="auto">
          <a:xfrm flipV="1">
            <a:off x="56721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28"/>
          <p:cNvCxnSpPr>
            <a:endCxn id="20" idx="1"/>
          </p:cNvCxnSpPr>
          <p:nvPr/>
        </p:nvCxnSpPr>
        <p:spPr bwMode="auto">
          <a:xfrm flipV="1">
            <a:off x="6129337" y="1758950"/>
            <a:ext cx="1531620" cy="838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2" name="Straight Arrow Connector 31"/>
          <p:cNvCxnSpPr/>
          <p:nvPr/>
        </p:nvCxnSpPr>
        <p:spPr bwMode="auto">
          <a:xfrm flipH="1">
            <a:off x="6467474" y="1932305"/>
            <a:ext cx="1193483" cy="69913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5" name="Straight Arrow Connector 34"/>
          <p:cNvCxnSpPr>
            <a:stCxn id="17" idx="2"/>
            <a:endCxn id="18" idx="0"/>
          </p:cNvCxnSpPr>
          <p:nvPr/>
        </p:nvCxnSpPr>
        <p:spPr bwMode="auto">
          <a:xfrm>
            <a:off x="5857874"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7" name="Straight Arrow Connector 36"/>
          <p:cNvCxnSpPr/>
          <p:nvPr/>
        </p:nvCxnSpPr>
        <p:spPr bwMode="auto">
          <a:xfrm>
            <a:off x="5976937" y="4273550"/>
            <a:ext cx="0" cy="422910"/>
          </a:xfrm>
          <a:prstGeom prst="straightConnector1">
            <a:avLst/>
          </a:prstGeom>
          <a:solidFill>
            <a:schemeClr val="accent1"/>
          </a:solidFill>
          <a:ln w="12700" cap="flat" cmpd="sng" algn="ctr">
            <a:solidFill>
              <a:srgbClr val="FF0000"/>
            </a:solidFill>
            <a:prstDash val="solid"/>
            <a:round/>
            <a:headEnd type="triangle" w="med" len="med"/>
            <a:tailEnd type="triangle" w="med" len="med"/>
          </a:ln>
          <a:effectLst/>
        </p:spPr>
      </p:cxnSp>
      <p:sp>
        <p:nvSpPr>
          <p:cNvPr id="38" name="TextBox 37"/>
          <p:cNvSpPr txBox="1"/>
          <p:nvPr/>
        </p:nvSpPr>
        <p:spPr>
          <a:xfrm>
            <a:off x="3436" y="5264150"/>
            <a:ext cx="9359639" cy="584775"/>
          </a:xfrm>
          <a:prstGeom prst="rect">
            <a:avLst/>
          </a:prstGeom>
          <a:noFill/>
        </p:spPr>
        <p:txBody>
          <a:bodyPr wrap="square" rtlCol="0">
            <a:spAutoFit/>
          </a:bodyPr>
          <a:lstStyle/>
          <a:p>
            <a:r>
              <a:rPr lang="en-GB" sz="1600" dirty="0" smtClean="0"/>
              <a:t>Notes:</a:t>
            </a:r>
          </a:p>
          <a:p>
            <a:pPr marL="342900" indent="-342900">
              <a:buFontTx/>
              <a:buChar char="-"/>
            </a:pPr>
            <a:r>
              <a:rPr lang="en-GB" sz="1600" dirty="0" smtClean="0"/>
              <a:t>No specific added difficulties, but really complex SMS routing</a:t>
            </a:r>
            <a:endParaRPr lang="en-GB" sz="1600" dirty="0"/>
          </a:p>
        </p:txBody>
      </p:sp>
      <p:cxnSp>
        <p:nvCxnSpPr>
          <p:cNvPr id="33" name="Straight Arrow Connector 32"/>
          <p:cNvCxnSpPr/>
          <p:nvPr/>
        </p:nvCxnSpPr>
        <p:spPr bwMode="auto">
          <a:xfrm>
            <a:off x="5367338" y="3206750"/>
            <a:ext cx="7857" cy="45679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9" name="Straight Arrow Connector 38"/>
          <p:cNvCxnSpPr/>
          <p:nvPr/>
        </p:nvCxnSpPr>
        <p:spPr bwMode="auto">
          <a:xfrm flipV="1">
            <a:off x="5248274"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3" name="Straight Arrow Connector 42"/>
          <p:cNvCxnSpPr/>
          <p:nvPr/>
        </p:nvCxnSpPr>
        <p:spPr bwMode="auto">
          <a:xfrm>
            <a:off x="5672137" y="42735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1191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8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5"/>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37"/>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 Non-CPM/B Non-CPM</a:t>
            </a:r>
            <a:endParaRPr lang="en-GB" dirty="0"/>
          </a:p>
        </p:txBody>
      </p:sp>
      <p:sp>
        <p:nvSpPr>
          <p:cNvPr id="38" name="TextBox 37"/>
          <p:cNvSpPr txBox="1"/>
          <p:nvPr/>
        </p:nvSpPr>
        <p:spPr>
          <a:xfrm>
            <a:off x="2014537" y="2978150"/>
            <a:ext cx="6202101" cy="1015663"/>
          </a:xfrm>
          <a:prstGeom prst="rect">
            <a:avLst/>
          </a:prstGeom>
          <a:noFill/>
        </p:spPr>
        <p:txBody>
          <a:bodyPr wrap="square" rtlCol="0">
            <a:spAutoFit/>
          </a:bodyPr>
          <a:lstStyle/>
          <a:p>
            <a:r>
              <a:rPr lang="en-GB" sz="6000" b="1" dirty="0" smtClean="0"/>
              <a:t>Out of scope </a:t>
            </a:r>
            <a:r>
              <a:rPr lang="en-GB" sz="6000" b="1" dirty="0" smtClean="0">
                <a:sym typeface="Wingdings" panose="05000000000000000000" pitchFamily="2" charset="2"/>
              </a:rPr>
              <a:t></a:t>
            </a:r>
            <a:endParaRPr lang="en-GB" sz="6000" b="1" dirty="0"/>
          </a:p>
        </p:txBody>
      </p:sp>
    </p:spTree>
    <p:extLst>
      <p:ext uri="{BB962C8B-B14F-4D97-AF65-F5344CB8AC3E}">
        <p14:creationId xmlns:p14="http://schemas.microsoft.com/office/powerpoint/2010/main" val="40686800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Proposals for IWF-28/IWF-29</a:t>
            </a:r>
            <a:endParaRPr lang="en-GB" dirty="0"/>
          </a:p>
        </p:txBody>
      </p:sp>
      <p:sp>
        <p:nvSpPr>
          <p:cNvPr id="3" name="Content Placeholder 2"/>
          <p:cNvSpPr>
            <a:spLocks noGrp="1"/>
          </p:cNvSpPr>
          <p:nvPr>
            <p:ph idx="1"/>
          </p:nvPr>
        </p:nvSpPr>
        <p:spPr/>
        <p:txBody>
          <a:bodyPr/>
          <a:lstStyle/>
          <a:p>
            <a:r>
              <a:rPr lang="en-GB" sz="1800" dirty="0" smtClean="0"/>
              <a:t>Storage of SMS data needs an information channel between IWF and PF</a:t>
            </a:r>
          </a:p>
          <a:p>
            <a:pPr lvl="1"/>
            <a:r>
              <a:rPr lang="en-GB" sz="1600" dirty="0" smtClean="0"/>
              <a:t>Also needed for GC use cases (hence link to IWF-26/IWF-27)</a:t>
            </a:r>
          </a:p>
          <a:p>
            <a:pPr lvl="2"/>
            <a:r>
              <a:rPr lang="en-GB" sz="1400" dirty="0" smtClean="0"/>
              <a:t>E.g. always assigning same identity and restart by non-CPM user</a:t>
            </a:r>
          </a:p>
          <a:p>
            <a:pPr lvl="1"/>
            <a:r>
              <a:rPr lang="en-GB" sz="1600" dirty="0" smtClean="0"/>
              <a:t>Since messaging data is interworked technology dependent, proposal is to use XML passed by IWF to PF</a:t>
            </a:r>
          </a:p>
          <a:p>
            <a:pPr lvl="2"/>
            <a:r>
              <a:rPr lang="en-GB" sz="1400" dirty="0" smtClean="0"/>
              <a:t>Containing specific MIME and CPIM headers with the appropriate values that need to be stored for the client to be able to do the matching</a:t>
            </a:r>
          </a:p>
          <a:p>
            <a:pPr lvl="2"/>
            <a:r>
              <a:rPr lang="en-GB" sz="1400" dirty="0" smtClean="0"/>
              <a:t>These could be included by PF when creating message object</a:t>
            </a:r>
          </a:p>
          <a:p>
            <a:pPr lvl="2"/>
            <a:r>
              <a:rPr lang="en-GB" sz="1400" dirty="0" smtClean="0"/>
              <a:t>Additional information could be ignored by parties with only IP connectivity which could thus use the same MIME object (stored only once as per the requirement</a:t>
            </a:r>
          </a:p>
          <a:p>
            <a:pPr lvl="1"/>
            <a:r>
              <a:rPr lang="en-GB" sz="1600" dirty="0" smtClean="0"/>
              <a:t>For messaging the channel could potentially rely on IMDN</a:t>
            </a:r>
          </a:p>
          <a:p>
            <a:pPr lvl="2"/>
            <a:r>
              <a:rPr lang="en-GB" sz="1400" dirty="0" smtClean="0"/>
              <a:t>Only common technology between the different message delivery methods (MSRP, MESSAGE)</a:t>
            </a:r>
          </a:p>
          <a:p>
            <a:pPr lvl="2"/>
            <a:r>
              <a:rPr lang="en-GB" sz="1400" dirty="0" smtClean="0"/>
              <a:t>Not really appropriate for other use cases</a:t>
            </a:r>
          </a:p>
          <a:p>
            <a:pPr lvl="2"/>
            <a:r>
              <a:rPr lang="en-GB" sz="1400" dirty="0" smtClean="0"/>
              <a:t>To be aligned between the use cases</a:t>
            </a:r>
          </a:p>
          <a:p>
            <a:pPr lvl="1"/>
            <a:r>
              <a:rPr lang="en-GB" sz="1600" dirty="0" smtClean="0"/>
              <a:t>Channel could maybe be useful to steer routing of legacy messaging</a:t>
            </a:r>
          </a:p>
          <a:p>
            <a:pPr lvl="2"/>
            <a:r>
              <a:rPr lang="en-GB" sz="1400" dirty="0" smtClean="0"/>
              <a:t>Seems really complex which might require the IWF to have insight in the PF’s routing logic</a:t>
            </a:r>
            <a:endParaRPr lang="en-GB" sz="1600" dirty="0" smtClean="0"/>
          </a:p>
          <a:p>
            <a:r>
              <a:rPr lang="en-GB" sz="1800" dirty="0" smtClean="0"/>
              <a:t>Main issue remaining:</a:t>
            </a:r>
          </a:p>
          <a:p>
            <a:pPr lvl="1"/>
            <a:r>
              <a:rPr lang="en-GB" sz="1400" dirty="0" smtClean="0"/>
              <a:t>What if </a:t>
            </a:r>
            <a:r>
              <a:rPr lang="en-GB" sz="1400" dirty="0" err="1" smtClean="0"/>
              <a:t>xMS</a:t>
            </a:r>
            <a:r>
              <a:rPr lang="en-GB" sz="1400" dirty="0" smtClean="0"/>
              <a:t> delivery happens later because primary device was offline </a:t>
            </a:r>
          </a:p>
          <a:p>
            <a:pPr lvl="1"/>
            <a:r>
              <a:rPr lang="en-GB" sz="1400" dirty="0" smtClean="0"/>
              <a:t>In that case CMS object might have been created already upon delivery to secondary devices and IMAP does not allow to alter existing objects</a:t>
            </a:r>
          </a:p>
        </p:txBody>
      </p:sp>
    </p:spTree>
    <p:extLst>
      <p:ext uri="{BB962C8B-B14F-4D97-AF65-F5344CB8AC3E}">
        <p14:creationId xmlns:p14="http://schemas.microsoft.com/office/powerpoint/2010/main" val="17739865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General conclusions</a:t>
            </a:r>
            <a:endParaRPr lang="en-GB" dirty="0"/>
          </a:p>
        </p:txBody>
      </p:sp>
      <p:sp>
        <p:nvSpPr>
          <p:cNvPr id="3" name="Content Placeholder 2"/>
          <p:cNvSpPr>
            <a:spLocks noGrp="1"/>
          </p:cNvSpPr>
          <p:nvPr>
            <p:ph idx="1"/>
          </p:nvPr>
        </p:nvSpPr>
        <p:spPr/>
        <p:txBody>
          <a:bodyPr/>
          <a:lstStyle/>
          <a:p>
            <a:r>
              <a:rPr lang="en-GB" dirty="0" smtClean="0"/>
              <a:t>Several issues to be solved still</a:t>
            </a:r>
          </a:p>
          <a:p>
            <a:r>
              <a:rPr lang="en-GB" dirty="0" smtClean="0"/>
              <a:t>Legacy message routing is getting complex in some of the use cases</a:t>
            </a:r>
          </a:p>
          <a:p>
            <a:pPr lvl="1"/>
            <a:r>
              <a:rPr lang="en-GB" dirty="0" smtClean="0"/>
              <a:t>Would require analysis on how the use cases can be realised</a:t>
            </a:r>
          </a:p>
          <a:p>
            <a:pPr lvl="1"/>
            <a:r>
              <a:rPr lang="en-GB" dirty="0" smtClean="0"/>
              <a:t>Solution could be to leave some network internal aspects out of scope in this release of CPM</a:t>
            </a:r>
          </a:p>
          <a:p>
            <a:pPr lvl="2"/>
            <a:r>
              <a:rPr lang="en-GB" dirty="0" smtClean="0"/>
              <a:t>Assumes the availability of proprietary approaches</a:t>
            </a:r>
          </a:p>
          <a:p>
            <a:pPr lvl="1"/>
            <a:r>
              <a:rPr lang="en-GB" dirty="0" smtClean="0"/>
              <a:t>Would not solve everything though</a:t>
            </a:r>
          </a:p>
          <a:p>
            <a:r>
              <a:rPr lang="en-GB" dirty="0" smtClean="0"/>
              <a:t>The role of the SMS-C is getting quite minimal for serving CPM users</a:t>
            </a:r>
          </a:p>
          <a:p>
            <a:pPr lvl="1"/>
            <a:r>
              <a:rPr lang="en-GB" dirty="0" smtClean="0"/>
              <a:t>Would it be an option to group SMS-C and IWF?</a:t>
            </a:r>
          </a:p>
          <a:p>
            <a:endParaRPr lang="en-GB" dirty="0" smtClean="0"/>
          </a:p>
          <a:p>
            <a:endParaRPr lang="en-GB" dirty="0"/>
          </a:p>
        </p:txBody>
      </p:sp>
    </p:spTree>
    <p:extLst>
      <p:ext uri="{BB962C8B-B14F-4D97-AF65-F5344CB8AC3E}">
        <p14:creationId xmlns:p14="http://schemas.microsoft.com/office/powerpoint/2010/main" val="18600345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introduction</a:t>
            </a:r>
            <a:endParaRPr lang="en-GB" dirty="0"/>
          </a:p>
        </p:txBody>
      </p:sp>
      <p:sp>
        <p:nvSpPr>
          <p:cNvPr id="3" name="Content Placeholder 2"/>
          <p:cNvSpPr>
            <a:spLocks noGrp="1"/>
          </p:cNvSpPr>
          <p:nvPr>
            <p:ph idx="1"/>
          </p:nvPr>
        </p:nvSpPr>
        <p:spPr>
          <a:xfrm>
            <a:off x="292100" y="920750"/>
            <a:ext cx="8778875" cy="5383212"/>
          </a:xfrm>
        </p:spPr>
        <p:txBody>
          <a:bodyPr/>
          <a:lstStyle/>
          <a:p>
            <a:r>
              <a:rPr lang="en-GB" sz="2400" dirty="0" smtClean="0"/>
              <a:t>Show flows for different cases</a:t>
            </a:r>
          </a:p>
          <a:p>
            <a:pPr lvl="1"/>
            <a:r>
              <a:rPr lang="en-GB" sz="2000" dirty="0" smtClean="0"/>
              <a:t>Combination of states on originating and terminating side</a:t>
            </a:r>
          </a:p>
          <a:p>
            <a:r>
              <a:rPr lang="en-GB" sz="2400" dirty="0" smtClean="0"/>
              <a:t>Do not include direct delivery cases</a:t>
            </a:r>
          </a:p>
          <a:p>
            <a:pPr lvl="1"/>
            <a:r>
              <a:rPr lang="en-GB" sz="2000" dirty="0" smtClean="0"/>
              <a:t>They are about interworking, not about </a:t>
            </a:r>
            <a:r>
              <a:rPr lang="en-GB" sz="2000" dirty="0" smtClean="0"/>
              <a:t>multi-device</a:t>
            </a:r>
          </a:p>
          <a:p>
            <a:pPr lvl="2"/>
            <a:r>
              <a:rPr lang="en-GB" sz="1800" dirty="0" smtClean="0"/>
              <a:t>Would be relevant in all scenarios where there is a primary device with special treatment</a:t>
            </a:r>
          </a:p>
          <a:p>
            <a:pPr lvl="3"/>
            <a:r>
              <a:rPr lang="en-GB" sz="1600" dirty="0" smtClean="0"/>
              <a:t>Can potentially be reached through or send legacy messages when not having IP connectivity</a:t>
            </a:r>
          </a:p>
          <a:p>
            <a:pPr lvl="3"/>
            <a:r>
              <a:rPr lang="en-GB" sz="1600" dirty="0" smtClean="0"/>
              <a:t>Is assumed to be the user’s main device (i.e. reaching it means reaching the user unlike on secondary devices)</a:t>
            </a:r>
            <a:endParaRPr lang="en-GB" sz="1600" dirty="0" smtClean="0"/>
          </a:p>
          <a:p>
            <a:pPr lvl="1"/>
            <a:r>
              <a:rPr lang="en-GB" sz="2000" dirty="0" smtClean="0"/>
              <a:t>Make them more complex while not adding much value</a:t>
            </a:r>
          </a:p>
          <a:p>
            <a:r>
              <a:rPr lang="en-GB" sz="2400" dirty="0" smtClean="0"/>
              <a:t>Do not provide all detail e.g.</a:t>
            </a:r>
          </a:p>
          <a:p>
            <a:pPr lvl="1"/>
            <a:r>
              <a:rPr lang="en-GB" sz="2000" dirty="0" smtClean="0"/>
              <a:t>No interactions with HLR</a:t>
            </a:r>
          </a:p>
          <a:p>
            <a:pPr lvl="1"/>
            <a:r>
              <a:rPr lang="en-GB" sz="2000" dirty="0" smtClean="0"/>
              <a:t>No SIP/MSRP/MAP methods</a:t>
            </a:r>
          </a:p>
          <a:p>
            <a:r>
              <a:rPr lang="en-GB" sz="2400" dirty="0" smtClean="0"/>
              <a:t>Only include primary delivery path</a:t>
            </a:r>
          </a:p>
          <a:p>
            <a:pPr lvl="1"/>
            <a:r>
              <a:rPr lang="en-GB" sz="2000" dirty="0" smtClean="0"/>
              <a:t>i.e. when device comes online it doesn’t gain IP connectivity and does therefore not sync with message store</a:t>
            </a:r>
            <a:endParaRPr lang="en-GB" sz="2000" dirty="0"/>
          </a:p>
        </p:txBody>
      </p:sp>
    </p:spTree>
    <p:extLst>
      <p:ext uri="{BB962C8B-B14F-4D97-AF65-F5344CB8AC3E}">
        <p14:creationId xmlns:p14="http://schemas.microsoft.com/office/powerpoint/2010/main" val="25379522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2"/>
          <p:cNvSpPr>
            <a:spLocks noGrp="1"/>
          </p:cNvSpPr>
          <p:nvPr>
            <p:ph type="title"/>
          </p:nvPr>
        </p:nvSpPr>
        <p:spPr>
          <a:xfrm>
            <a:off x="393700" y="341313"/>
            <a:ext cx="8637588" cy="796925"/>
          </a:xfrm>
        </p:spPr>
        <p:txBody>
          <a:bodyPr/>
          <a:lstStyle/>
          <a:p>
            <a:r>
              <a:rPr lang="en-GB" altLang="fr-FR" dirty="0" smtClean="0"/>
              <a:t>Scenarios: Involved Entities</a:t>
            </a:r>
            <a:endParaRPr lang="en-GB" altLang="fr-FR" dirty="0" smtClean="0">
              <a:solidFill>
                <a:srgbClr val="FF0000"/>
              </a:solidFill>
            </a:endParaRPr>
          </a:p>
        </p:txBody>
      </p:sp>
      <p:sp>
        <p:nvSpPr>
          <p:cNvPr id="5" name="Rectangle 5"/>
          <p:cNvSpPr txBox="1">
            <a:spLocks noChangeArrowheads="1"/>
          </p:cNvSpPr>
          <p:nvPr/>
        </p:nvSpPr>
        <p:spPr bwMode="auto">
          <a:xfrm>
            <a:off x="292100" y="1301750"/>
            <a:ext cx="8778875" cy="525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defRPr/>
            </a:pPr>
            <a:r>
              <a:rPr lang="fr-FR" altLang="fr-FR" sz="2000" kern="0" dirty="0" smtClean="0"/>
              <a:t>The </a:t>
            </a:r>
            <a:r>
              <a:rPr lang="fr-FR" altLang="fr-FR" sz="2000" kern="0" dirty="0" err="1" smtClean="0"/>
              <a:t>following</a:t>
            </a:r>
            <a:r>
              <a:rPr lang="fr-FR" altLang="fr-FR" sz="2000" kern="0" dirty="0" smtClean="0"/>
              <a:t> </a:t>
            </a:r>
            <a:r>
              <a:rPr lang="fr-FR" altLang="fr-FR" sz="2000" kern="0" dirty="0" err="1" smtClean="0"/>
              <a:t>entities</a:t>
            </a:r>
            <a:r>
              <a:rPr lang="fr-FR" altLang="fr-FR" sz="2000" kern="0" dirty="0" smtClean="0"/>
              <a:t> are (</a:t>
            </a:r>
            <a:r>
              <a:rPr lang="fr-FR" altLang="fr-FR" sz="2000" kern="0" dirty="0" err="1" smtClean="0"/>
              <a:t>potentially</a:t>
            </a:r>
            <a:r>
              <a:rPr lang="fr-FR" altLang="fr-FR" sz="2000" kern="0" dirty="0" smtClean="0"/>
              <a:t>) </a:t>
            </a:r>
            <a:r>
              <a:rPr lang="fr-FR" altLang="fr-FR" sz="2000" kern="0" dirty="0" err="1" smtClean="0"/>
              <a:t>involved</a:t>
            </a:r>
            <a:r>
              <a:rPr lang="fr-FR" altLang="fr-FR" sz="2000" kern="0" dirty="0" smtClean="0"/>
              <a:t> </a:t>
            </a:r>
            <a:r>
              <a:rPr lang="fr-FR" altLang="fr-FR" sz="2000" kern="0" dirty="0" err="1" smtClean="0"/>
              <a:t>when</a:t>
            </a:r>
            <a:r>
              <a:rPr lang="fr-FR" altLang="fr-FR" sz="2000" kern="0" dirty="0" smtClean="0"/>
              <a:t> </a:t>
            </a:r>
            <a:r>
              <a:rPr lang="fr-FR" altLang="fr-FR" sz="2000" kern="0" dirty="0" err="1" smtClean="0"/>
              <a:t>sending</a:t>
            </a:r>
            <a:r>
              <a:rPr lang="fr-FR" altLang="fr-FR" sz="2000" kern="0" dirty="0" smtClean="0"/>
              <a:t> a message </a:t>
            </a:r>
            <a:r>
              <a:rPr lang="fr-FR" altLang="fr-FR" sz="2000" kern="0" dirty="0" err="1" smtClean="0"/>
              <a:t>from</a:t>
            </a:r>
            <a:r>
              <a:rPr lang="fr-FR" altLang="fr-FR" sz="2000" kern="0" dirty="0" smtClean="0"/>
              <a:t> User A to User B:</a:t>
            </a:r>
          </a:p>
          <a:p>
            <a:pPr lvl="1">
              <a:defRPr/>
            </a:pPr>
            <a:r>
              <a:rPr lang="fr-FR" altLang="fr-FR" sz="1600" kern="0" dirty="0" smtClean="0"/>
              <a:t>A-Party</a:t>
            </a:r>
          </a:p>
          <a:p>
            <a:pPr lvl="2">
              <a:defRPr/>
            </a:pPr>
            <a:r>
              <a:rPr lang="fr-FR" altLang="fr-FR" sz="1000" kern="0" dirty="0" smtClean="0"/>
              <a:t>Client A</a:t>
            </a:r>
          </a:p>
          <a:p>
            <a:pPr lvl="2">
              <a:defRPr/>
            </a:pPr>
            <a:r>
              <a:rPr lang="fr-FR" altLang="fr-FR" sz="1000" kern="0" dirty="0" smtClean="0"/>
              <a:t>PF A</a:t>
            </a:r>
          </a:p>
          <a:p>
            <a:pPr lvl="2">
              <a:defRPr/>
            </a:pPr>
            <a:r>
              <a:rPr lang="fr-FR" altLang="fr-FR" sz="1000" kern="0" dirty="0" smtClean="0"/>
              <a:t>CMS A</a:t>
            </a:r>
          </a:p>
          <a:p>
            <a:pPr lvl="2">
              <a:defRPr/>
            </a:pPr>
            <a:r>
              <a:rPr lang="fr-FR" altLang="fr-FR" sz="1000" kern="0" dirty="0" smtClean="0"/>
              <a:t>IWF A</a:t>
            </a:r>
          </a:p>
          <a:p>
            <a:pPr lvl="2">
              <a:defRPr/>
            </a:pPr>
            <a:r>
              <a:rPr lang="fr-FR" altLang="fr-FR" sz="1000" kern="0" dirty="0" err="1" smtClean="0"/>
              <a:t>xMS</a:t>
            </a:r>
            <a:r>
              <a:rPr lang="fr-FR" altLang="fr-FR" sz="1000" kern="0" dirty="0" smtClean="0"/>
              <a:t>-C A</a:t>
            </a:r>
          </a:p>
          <a:p>
            <a:pPr lvl="1">
              <a:defRPr/>
            </a:pPr>
            <a:r>
              <a:rPr lang="fr-FR" altLang="fr-FR" sz="1200" kern="0" dirty="0" smtClean="0"/>
              <a:t>B-Party</a:t>
            </a:r>
          </a:p>
          <a:p>
            <a:pPr lvl="2">
              <a:defRPr/>
            </a:pPr>
            <a:r>
              <a:rPr lang="fr-FR" altLang="fr-FR" sz="1000" kern="0" dirty="0" smtClean="0"/>
              <a:t>Client(s) B</a:t>
            </a:r>
          </a:p>
          <a:p>
            <a:pPr lvl="2">
              <a:defRPr/>
            </a:pPr>
            <a:r>
              <a:rPr lang="fr-FR" altLang="fr-FR" sz="1000" kern="0" dirty="0" smtClean="0"/>
              <a:t>PF B</a:t>
            </a:r>
          </a:p>
          <a:p>
            <a:pPr lvl="2">
              <a:defRPr/>
            </a:pPr>
            <a:r>
              <a:rPr lang="fr-FR" altLang="fr-FR" sz="1000" kern="0" dirty="0" smtClean="0"/>
              <a:t>CMS B</a:t>
            </a:r>
          </a:p>
          <a:p>
            <a:pPr lvl="2">
              <a:defRPr/>
            </a:pPr>
            <a:r>
              <a:rPr lang="fr-FR" altLang="fr-FR" sz="1000" kern="0" dirty="0" smtClean="0"/>
              <a:t>IWF B</a:t>
            </a:r>
          </a:p>
          <a:p>
            <a:pPr lvl="2">
              <a:defRPr/>
            </a:pPr>
            <a:r>
              <a:rPr lang="fr-FR" altLang="fr-FR" sz="1000" kern="0" dirty="0" err="1" smtClean="0"/>
              <a:t>xMS</a:t>
            </a:r>
            <a:r>
              <a:rPr lang="fr-FR" altLang="fr-FR" sz="1000" kern="0" dirty="0" smtClean="0"/>
              <a:t>-C B</a:t>
            </a:r>
          </a:p>
          <a:p>
            <a:pPr>
              <a:defRPr/>
            </a:pPr>
            <a:r>
              <a:rPr lang="fr-FR" altLang="fr-FR" sz="1600" kern="0" dirty="0" err="1" smtClean="0"/>
              <a:t>Users</a:t>
            </a:r>
            <a:r>
              <a:rPr lang="fr-FR" altLang="fr-FR" sz="1600" kern="0" dirty="0" smtClean="0"/>
              <a:t> </a:t>
            </a:r>
            <a:r>
              <a:rPr lang="fr-FR" altLang="fr-FR" sz="1600" kern="0" dirty="0" err="1" smtClean="0"/>
              <a:t>can</a:t>
            </a:r>
            <a:r>
              <a:rPr lang="fr-FR" altLang="fr-FR" sz="1600" kern="0" dirty="0" smtClean="0"/>
              <a:t> </a:t>
            </a:r>
            <a:r>
              <a:rPr lang="fr-FR" altLang="fr-FR" sz="1600" kern="0" dirty="0" err="1" smtClean="0"/>
              <a:t>be</a:t>
            </a:r>
            <a:r>
              <a:rPr lang="fr-FR" altLang="fr-FR" sz="1600" kern="0" dirty="0" smtClean="0"/>
              <a:t> in </a:t>
            </a:r>
            <a:r>
              <a:rPr lang="fr-FR" altLang="fr-FR" sz="1600" kern="0" dirty="0" err="1" smtClean="0"/>
              <a:t>different</a:t>
            </a:r>
            <a:r>
              <a:rPr lang="fr-FR" altLang="fr-FR" sz="1600" kern="0" dirty="0" smtClean="0"/>
              <a:t> states</a:t>
            </a:r>
          </a:p>
          <a:p>
            <a:pPr lvl="1">
              <a:defRPr/>
            </a:pPr>
            <a:r>
              <a:rPr lang="fr-FR" altLang="fr-FR" sz="1200" kern="0" dirty="0" smtClean="0"/>
              <a:t>Online CPM </a:t>
            </a:r>
            <a:r>
              <a:rPr lang="fr-FR" altLang="fr-FR" sz="1200" kern="0" dirty="0" err="1" smtClean="0"/>
              <a:t>users</a:t>
            </a:r>
            <a:r>
              <a:rPr lang="fr-FR" altLang="fr-FR" sz="1200" kern="0" dirty="0" smtClean="0"/>
              <a:t> </a:t>
            </a:r>
            <a:r>
              <a:rPr lang="fr-FR" altLang="fr-FR" sz="1200" kern="0" dirty="0" smtClean="0">
                <a:sym typeface="Wingdings" panose="05000000000000000000" pitchFamily="2" charset="2"/>
              </a:rPr>
              <a:t> </a:t>
            </a:r>
            <a:r>
              <a:rPr lang="fr-FR" altLang="fr-FR" sz="1200" kern="0" dirty="0" err="1" smtClean="0">
                <a:sym typeface="Wingdings" panose="05000000000000000000" pitchFamily="2" charset="2"/>
              </a:rPr>
              <a:t>Referred</a:t>
            </a:r>
            <a:r>
              <a:rPr lang="fr-FR" altLang="fr-FR" sz="1200" kern="0" dirty="0" smtClean="0">
                <a:sym typeface="Wingdings" panose="05000000000000000000" pitchFamily="2" charset="2"/>
              </a:rPr>
              <a:t> to as « Online user »</a:t>
            </a:r>
            <a:endParaRPr lang="fr-FR" altLang="fr-FR" sz="1200" kern="0" dirty="0" smtClean="0"/>
          </a:p>
          <a:p>
            <a:pPr lvl="1">
              <a:defRPr/>
            </a:pPr>
            <a:r>
              <a:rPr lang="fr-FR" altLang="fr-FR" sz="1200" kern="0" dirty="0" smtClean="0"/>
              <a:t>CPM user </a:t>
            </a:r>
            <a:r>
              <a:rPr lang="fr-FR" altLang="fr-FR" sz="1200" kern="0" dirty="0" err="1" smtClean="0"/>
              <a:t>that</a:t>
            </a:r>
            <a:r>
              <a:rPr lang="fr-FR" altLang="fr-FR" sz="1200" kern="0" dirty="0" smtClean="0"/>
              <a:t> </a:t>
            </a:r>
            <a:r>
              <a:rPr lang="fr-FR" altLang="fr-FR" sz="1200" kern="0" dirty="0" err="1" smtClean="0"/>
              <a:t>is</a:t>
            </a:r>
            <a:r>
              <a:rPr lang="fr-FR" altLang="fr-FR" sz="1200" kern="0" dirty="0" smtClean="0"/>
              <a:t> offline, but </a:t>
            </a:r>
            <a:r>
              <a:rPr lang="fr-FR" altLang="fr-FR" sz="1200" kern="0" dirty="0" err="1" smtClean="0"/>
              <a:t>with</a:t>
            </a:r>
            <a:r>
              <a:rPr lang="fr-FR" altLang="fr-FR" sz="1200" kern="0" dirty="0" smtClean="0"/>
              <a:t> </a:t>
            </a:r>
            <a:r>
              <a:rPr lang="fr-FR" altLang="fr-FR" sz="1200" kern="0" dirty="0" err="1" smtClean="0"/>
              <a:t>access</a:t>
            </a:r>
            <a:r>
              <a:rPr lang="fr-FR" altLang="fr-FR" sz="1200" kern="0" dirty="0" smtClean="0"/>
              <a:t> to </a:t>
            </a:r>
            <a:r>
              <a:rPr lang="fr-FR" altLang="fr-FR" sz="1200" kern="0" dirty="0" err="1" smtClean="0"/>
              <a:t>legacy</a:t>
            </a:r>
            <a:r>
              <a:rPr lang="fr-FR" altLang="fr-FR" sz="1200" kern="0" dirty="0" smtClean="0"/>
              <a:t> messaging </a:t>
            </a:r>
            <a:r>
              <a:rPr lang="fr-FR" altLang="fr-FR" sz="1200" kern="0" dirty="0" smtClean="0">
                <a:sym typeface="Wingdings" panose="05000000000000000000" pitchFamily="2" charset="2"/>
              </a:rPr>
              <a:t> </a:t>
            </a:r>
            <a:r>
              <a:rPr lang="fr-FR" altLang="fr-FR" sz="1200" kern="0" dirty="0" err="1" smtClean="0">
                <a:sym typeface="Wingdings" panose="05000000000000000000" pitchFamily="2" charset="2"/>
              </a:rPr>
              <a:t>Referred</a:t>
            </a:r>
            <a:r>
              <a:rPr lang="fr-FR" altLang="fr-FR" sz="1200" kern="0" dirty="0" smtClean="0">
                <a:sym typeface="Wingdings" panose="05000000000000000000" pitchFamily="2" charset="2"/>
              </a:rPr>
              <a:t> to as </a:t>
            </a:r>
            <a:r>
              <a:rPr lang="fr-FR" altLang="fr-FR" sz="1200" kern="0" dirty="0" smtClean="0"/>
              <a:t>« </a:t>
            </a:r>
            <a:r>
              <a:rPr lang="fr-FR" altLang="fr-FR" sz="1200" kern="0" dirty="0" err="1" smtClean="0"/>
              <a:t>reachable</a:t>
            </a:r>
            <a:r>
              <a:rPr lang="fr-FR" altLang="fr-FR" sz="1200" kern="0" dirty="0" smtClean="0"/>
              <a:t> user » (short for offline, but </a:t>
            </a:r>
            <a:r>
              <a:rPr lang="fr-FR" altLang="fr-FR" sz="1200" kern="0" dirty="0" err="1" smtClean="0"/>
              <a:t>reachable</a:t>
            </a:r>
            <a:r>
              <a:rPr lang="fr-FR" altLang="fr-FR" sz="1200" kern="0" dirty="0" smtClean="0"/>
              <a:t>)</a:t>
            </a:r>
          </a:p>
          <a:p>
            <a:pPr lvl="1">
              <a:defRPr/>
            </a:pPr>
            <a:r>
              <a:rPr lang="fr-FR" altLang="fr-FR" sz="1200" kern="0" dirty="0" smtClean="0"/>
              <a:t>CPM user </a:t>
            </a:r>
            <a:r>
              <a:rPr lang="fr-FR" altLang="fr-FR" sz="1200" kern="0" dirty="0" err="1" smtClean="0"/>
              <a:t>that</a:t>
            </a:r>
            <a:r>
              <a:rPr lang="fr-FR" altLang="fr-FR" sz="1200" kern="0" dirty="0" smtClean="0"/>
              <a:t> </a:t>
            </a:r>
            <a:r>
              <a:rPr lang="fr-FR" altLang="fr-FR" sz="1200" kern="0" dirty="0" err="1" smtClean="0"/>
              <a:t>is</a:t>
            </a:r>
            <a:r>
              <a:rPr lang="fr-FR" altLang="fr-FR" sz="1200" kern="0" dirty="0" smtClean="0"/>
              <a:t> </a:t>
            </a:r>
            <a:r>
              <a:rPr lang="fr-FR" altLang="fr-FR" sz="1200" kern="0" dirty="0" err="1" smtClean="0"/>
              <a:t>completely</a:t>
            </a:r>
            <a:r>
              <a:rPr lang="fr-FR" altLang="fr-FR" sz="1200" kern="0" dirty="0" smtClean="0"/>
              <a:t> offline </a:t>
            </a:r>
            <a:r>
              <a:rPr lang="fr-FR" altLang="fr-FR" sz="1200" kern="0" dirty="0" smtClean="0">
                <a:sym typeface="Wingdings" panose="05000000000000000000" pitchFamily="2" charset="2"/>
              </a:rPr>
              <a:t> « Offline user » (short for offline and not </a:t>
            </a:r>
            <a:r>
              <a:rPr lang="fr-FR" altLang="fr-FR" sz="1200" kern="0" dirty="0" err="1" smtClean="0">
                <a:sym typeface="Wingdings" panose="05000000000000000000" pitchFamily="2" charset="2"/>
              </a:rPr>
              <a:t>reachable</a:t>
            </a:r>
            <a:r>
              <a:rPr lang="fr-FR" altLang="fr-FR" sz="1200" kern="0" dirty="0" smtClean="0">
                <a:sym typeface="Wingdings" panose="05000000000000000000" pitchFamily="2" charset="2"/>
              </a:rPr>
              <a:t>)</a:t>
            </a:r>
          </a:p>
          <a:p>
            <a:pPr lvl="1">
              <a:defRPr/>
            </a:pPr>
            <a:r>
              <a:rPr lang="fr-FR" altLang="fr-FR" sz="1200" kern="0" dirty="0" smtClean="0">
                <a:sym typeface="Wingdings" panose="05000000000000000000" pitchFamily="2" charset="2"/>
              </a:rPr>
              <a:t>Non-CPM user</a:t>
            </a:r>
          </a:p>
          <a:p>
            <a:pPr>
              <a:defRPr/>
            </a:pPr>
            <a:r>
              <a:rPr lang="fr-FR" altLang="fr-FR" sz="1600" kern="0" dirty="0" smtClean="0">
                <a:sym typeface="Wingdings" panose="05000000000000000000" pitchFamily="2" charset="2"/>
              </a:rPr>
              <a:t>Note: State </a:t>
            </a:r>
            <a:r>
              <a:rPr lang="fr-FR" altLang="fr-FR" sz="1600" kern="0" dirty="0" err="1" smtClean="0">
                <a:sym typeface="Wingdings" panose="05000000000000000000" pitchFamily="2" charset="2"/>
              </a:rPr>
              <a:t>could</a:t>
            </a:r>
            <a:r>
              <a:rPr lang="fr-FR" altLang="fr-FR" sz="1600" kern="0" dirty="0" smtClean="0">
                <a:sym typeface="Wingdings" panose="05000000000000000000" pitchFamily="2" charset="2"/>
              </a:rPr>
              <a:t> </a:t>
            </a:r>
            <a:r>
              <a:rPr lang="fr-FR" altLang="fr-FR" sz="1600" kern="0" dirty="0" err="1" smtClean="0">
                <a:sym typeface="Wingdings" panose="05000000000000000000" pitchFamily="2" charset="2"/>
              </a:rPr>
              <a:t>be</a:t>
            </a:r>
            <a:r>
              <a:rPr lang="fr-FR" altLang="fr-FR" sz="1600" kern="0" dirty="0" smtClean="0">
                <a:sym typeface="Wingdings" panose="05000000000000000000" pitchFamily="2" charset="2"/>
              </a:rPr>
              <a:t> </a:t>
            </a:r>
            <a:r>
              <a:rPr lang="fr-FR" altLang="fr-FR" sz="1600" kern="0" dirty="0" err="1" smtClean="0">
                <a:sym typeface="Wingdings" panose="05000000000000000000" pitchFamily="2" charset="2"/>
              </a:rPr>
              <a:t>different</a:t>
            </a:r>
            <a:r>
              <a:rPr lang="fr-FR" altLang="fr-FR" sz="1600" kern="0" dirty="0" smtClean="0">
                <a:sym typeface="Wingdings" panose="05000000000000000000" pitchFamily="2" charset="2"/>
              </a:rPr>
              <a:t> </a:t>
            </a:r>
            <a:r>
              <a:rPr lang="fr-FR" altLang="fr-FR" sz="1600" kern="0" dirty="0" err="1" smtClean="0">
                <a:sym typeface="Wingdings" panose="05000000000000000000" pitchFamily="2" charset="2"/>
              </a:rPr>
              <a:t>depending</a:t>
            </a:r>
            <a:r>
              <a:rPr lang="fr-FR" altLang="fr-FR" sz="1600" kern="0" dirty="0" smtClean="0">
                <a:sym typeface="Wingdings" panose="05000000000000000000" pitchFamily="2" charset="2"/>
              </a:rPr>
              <a:t> on </a:t>
            </a:r>
            <a:r>
              <a:rPr lang="fr-FR" altLang="fr-FR" sz="1600" kern="0" dirty="0" err="1" smtClean="0">
                <a:sym typeface="Wingdings" panose="05000000000000000000" pitchFamily="2" charset="2"/>
              </a:rPr>
              <a:t>device</a:t>
            </a:r>
            <a:r>
              <a:rPr lang="fr-FR" altLang="fr-FR" sz="1600" kern="0" dirty="0" smtClean="0">
                <a:sym typeface="Wingdings" panose="05000000000000000000" pitchFamily="2" charset="2"/>
              </a:rPr>
              <a:t>.</a:t>
            </a:r>
          </a:p>
          <a:p>
            <a:pPr>
              <a:defRPr/>
            </a:pPr>
            <a:r>
              <a:rPr lang="fr-FR" altLang="fr-FR" sz="1600" kern="0" dirty="0" err="1" smtClean="0">
                <a:sym typeface="Wingdings" panose="05000000000000000000" pitchFamily="2" charset="2"/>
              </a:rPr>
              <a:t>These</a:t>
            </a:r>
            <a:r>
              <a:rPr lang="fr-FR" altLang="fr-FR" sz="1600" kern="0" dirty="0" smtClean="0">
                <a:sym typeface="Wingdings" panose="05000000000000000000" pitchFamily="2" charset="2"/>
              </a:rPr>
              <a:t> </a:t>
            </a:r>
            <a:r>
              <a:rPr lang="fr-FR" altLang="fr-FR" sz="1600" kern="0" dirty="0" err="1" smtClean="0">
                <a:sym typeface="Wingdings" panose="05000000000000000000" pitchFamily="2" charset="2"/>
              </a:rPr>
              <a:t>different</a:t>
            </a:r>
            <a:r>
              <a:rPr lang="fr-FR" altLang="fr-FR" sz="1600" kern="0" dirty="0" smtClean="0">
                <a:sym typeface="Wingdings" panose="05000000000000000000" pitchFamily="2" charset="2"/>
              </a:rPr>
              <a:t> states lead to </a:t>
            </a:r>
            <a:r>
              <a:rPr lang="fr-FR" altLang="fr-FR" sz="1600" kern="0" dirty="0" err="1" smtClean="0">
                <a:sym typeface="Wingdings" panose="05000000000000000000" pitchFamily="2" charset="2"/>
              </a:rPr>
              <a:t>different</a:t>
            </a:r>
            <a:r>
              <a:rPr lang="fr-FR" altLang="fr-FR" sz="1600" kern="0" dirty="0" smtClean="0">
                <a:sym typeface="Wingdings" panose="05000000000000000000" pitchFamily="2" charset="2"/>
              </a:rPr>
              <a:t> message </a:t>
            </a:r>
            <a:r>
              <a:rPr lang="fr-FR" altLang="fr-FR" sz="1600" kern="0" dirty="0" err="1" smtClean="0">
                <a:sym typeface="Wingdings" panose="05000000000000000000" pitchFamily="2" charset="2"/>
              </a:rPr>
              <a:t>routing</a:t>
            </a:r>
            <a:r>
              <a:rPr lang="fr-FR" altLang="fr-FR" sz="1600" kern="0" dirty="0" smtClean="0">
                <a:sym typeface="Wingdings" panose="05000000000000000000" pitchFamily="2" charset="2"/>
              </a:rPr>
              <a:t> and </a:t>
            </a:r>
            <a:r>
              <a:rPr lang="fr-FR" altLang="fr-FR" sz="1600" kern="0" dirty="0" err="1" smtClean="0">
                <a:sym typeface="Wingdings" panose="05000000000000000000" pitchFamily="2" charset="2"/>
              </a:rPr>
              <a:t>different</a:t>
            </a:r>
            <a:r>
              <a:rPr lang="fr-FR" altLang="fr-FR" sz="1600" kern="0" dirty="0" smtClean="0">
                <a:sym typeface="Wingdings" panose="05000000000000000000" pitchFamily="2" charset="2"/>
              </a:rPr>
              <a:t> </a:t>
            </a:r>
            <a:r>
              <a:rPr lang="fr-FR" altLang="fr-FR" sz="1600" kern="0" dirty="0" err="1" smtClean="0">
                <a:sym typeface="Wingdings" panose="05000000000000000000" pitchFamily="2" charset="2"/>
              </a:rPr>
              <a:t>storage</a:t>
            </a:r>
            <a:r>
              <a:rPr lang="fr-FR" altLang="fr-FR" sz="1600" kern="0" dirty="0" smtClean="0">
                <a:sym typeface="Wingdings" panose="05000000000000000000" pitchFamily="2" charset="2"/>
              </a:rPr>
              <a:t> </a:t>
            </a:r>
            <a:r>
              <a:rPr lang="fr-FR" altLang="fr-FR" sz="1600" kern="0" dirty="0" err="1" smtClean="0">
                <a:sym typeface="Wingdings" panose="05000000000000000000" pitchFamily="2" charset="2"/>
              </a:rPr>
              <a:t>requirements</a:t>
            </a:r>
            <a:endParaRPr lang="fr-FR" altLang="fr-FR" sz="1400" kern="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Both Online</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sp>
        <p:nvSpPr>
          <p:cNvPr id="9" name="Rectangle 8"/>
          <p:cNvSpPr/>
          <p:nvPr/>
        </p:nvSpPr>
        <p:spPr bwMode="auto">
          <a:xfrm>
            <a:off x="2928937"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A</a:t>
            </a:r>
          </a:p>
        </p:txBody>
      </p:sp>
      <p:sp>
        <p:nvSpPr>
          <p:cNvPr id="10" name="Rectangle 9"/>
          <p:cNvSpPr/>
          <p:nvPr/>
        </p:nvSpPr>
        <p:spPr bwMode="auto">
          <a:xfrm>
            <a:off x="2928937"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62" name="Straight Arrow Connector 61"/>
          <p:cNvCxnSpPr>
            <a:stCxn id="5" idx="3"/>
            <a:endCxn id="10" idx="1"/>
          </p:cNvCxnSpPr>
          <p:nvPr/>
        </p:nvCxnSpPr>
        <p:spPr bwMode="auto">
          <a:xfrm>
            <a:off x="1862137" y="1758950"/>
            <a:ext cx="1066800" cy="22098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4" name="Straight Arrow Connector 63"/>
          <p:cNvCxnSpPr/>
          <p:nvPr/>
        </p:nvCxnSpPr>
        <p:spPr bwMode="auto">
          <a:xfrm>
            <a:off x="31575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66" name="Straight Arrow Connector 65"/>
          <p:cNvCxnSpPr/>
          <p:nvPr/>
        </p:nvCxnSpPr>
        <p:spPr bwMode="auto">
          <a:xfrm>
            <a:off x="4148137" y="3816350"/>
            <a:ext cx="111823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8" name="Straight Arrow Connector 67"/>
          <p:cNvCxnSpPr>
            <a:endCxn id="20" idx="1"/>
          </p:cNvCxnSpPr>
          <p:nvPr/>
        </p:nvCxnSpPr>
        <p:spPr bwMode="auto">
          <a:xfrm flipV="1">
            <a:off x="6467474" y="1758950"/>
            <a:ext cx="1193483" cy="2057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0" name="Straight Arrow Connector 69"/>
          <p:cNvCxnSpPr/>
          <p:nvPr/>
        </p:nvCxnSpPr>
        <p:spPr bwMode="auto">
          <a:xfrm>
            <a:off x="6467474" y="4197350"/>
            <a:ext cx="1117283"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4" name="Straight Arrow Connector 73"/>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76" name="Straight Arrow Connector 75"/>
          <p:cNvCxnSpPr>
            <a:endCxn id="18" idx="3"/>
          </p:cNvCxnSpPr>
          <p:nvPr/>
        </p:nvCxnSpPr>
        <p:spPr bwMode="auto">
          <a:xfrm flipH="1">
            <a:off x="6467474" y="1987550"/>
            <a:ext cx="1193483" cy="1981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8" name="Straight Arrow Connector 77"/>
          <p:cNvCxnSpPr/>
          <p:nvPr/>
        </p:nvCxnSpPr>
        <p:spPr bwMode="auto">
          <a:xfrm flipH="1">
            <a:off x="6485571" y="41211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0" name="Straight Arrow Connector 79"/>
          <p:cNvCxnSpPr/>
          <p:nvPr/>
        </p:nvCxnSpPr>
        <p:spPr bwMode="auto">
          <a:xfrm>
            <a:off x="59769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5" name="Straight Arrow Connector 84"/>
          <p:cNvCxnSpPr/>
          <p:nvPr/>
        </p:nvCxnSpPr>
        <p:spPr bwMode="auto">
          <a:xfrm flipH="1">
            <a:off x="4148137" y="41211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7" name="Straight Arrow Connector 86"/>
          <p:cNvCxnSpPr/>
          <p:nvPr/>
        </p:nvCxnSpPr>
        <p:spPr bwMode="auto">
          <a:xfrm>
            <a:off x="36909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9" name="Straight Arrow Connector 88"/>
          <p:cNvCxnSpPr/>
          <p:nvPr/>
        </p:nvCxnSpPr>
        <p:spPr bwMode="auto">
          <a:xfrm flipH="1" flipV="1">
            <a:off x="1862137" y="1987550"/>
            <a:ext cx="1066800" cy="2133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4" name="Straight Arrow Connector 93"/>
          <p:cNvCxnSpPr/>
          <p:nvPr/>
        </p:nvCxnSpPr>
        <p:spPr bwMode="auto">
          <a:xfrm flipH="1">
            <a:off x="1862137" y="41973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6" name="Straight Arrow Connector 95"/>
          <p:cNvCxnSpPr/>
          <p:nvPr/>
        </p:nvCxnSpPr>
        <p:spPr bwMode="auto">
          <a:xfrm>
            <a:off x="1404937" y="4273550"/>
            <a:ext cx="1524000" cy="91440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Tree>
    <p:extLst>
      <p:ext uri="{BB962C8B-B14F-4D97-AF65-F5344CB8AC3E}">
        <p14:creationId xmlns:p14="http://schemas.microsoft.com/office/powerpoint/2010/main" val="205076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9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 Online/B-Reachable</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sp>
        <p:nvSpPr>
          <p:cNvPr id="9" name="Rectangle 8"/>
          <p:cNvSpPr/>
          <p:nvPr/>
        </p:nvSpPr>
        <p:spPr bwMode="auto">
          <a:xfrm>
            <a:off x="2928937"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A</a:t>
            </a:r>
          </a:p>
        </p:txBody>
      </p:sp>
      <p:sp>
        <p:nvSpPr>
          <p:cNvPr id="10" name="Rectangle 9"/>
          <p:cNvSpPr/>
          <p:nvPr/>
        </p:nvSpPr>
        <p:spPr bwMode="auto">
          <a:xfrm>
            <a:off x="2928937"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62" name="Straight Arrow Connector 61"/>
          <p:cNvCxnSpPr>
            <a:stCxn id="5" idx="3"/>
            <a:endCxn id="10" idx="1"/>
          </p:cNvCxnSpPr>
          <p:nvPr/>
        </p:nvCxnSpPr>
        <p:spPr bwMode="auto">
          <a:xfrm>
            <a:off x="1862137" y="1758950"/>
            <a:ext cx="1066800" cy="22098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4" name="Straight Arrow Connector 63"/>
          <p:cNvCxnSpPr/>
          <p:nvPr/>
        </p:nvCxnSpPr>
        <p:spPr bwMode="auto">
          <a:xfrm>
            <a:off x="31575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66" name="Straight Arrow Connector 65"/>
          <p:cNvCxnSpPr/>
          <p:nvPr/>
        </p:nvCxnSpPr>
        <p:spPr bwMode="auto">
          <a:xfrm>
            <a:off x="4148137" y="3816350"/>
            <a:ext cx="111823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4" name="Straight Arrow Connector 73"/>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5" name="Straight Arrow Connector 84"/>
          <p:cNvCxnSpPr/>
          <p:nvPr/>
        </p:nvCxnSpPr>
        <p:spPr bwMode="auto">
          <a:xfrm flipH="1">
            <a:off x="4148137" y="41211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7" name="Straight Arrow Connector 86"/>
          <p:cNvCxnSpPr/>
          <p:nvPr/>
        </p:nvCxnSpPr>
        <p:spPr bwMode="auto">
          <a:xfrm>
            <a:off x="36909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9" name="Straight Arrow Connector 88"/>
          <p:cNvCxnSpPr/>
          <p:nvPr/>
        </p:nvCxnSpPr>
        <p:spPr bwMode="auto">
          <a:xfrm flipH="1" flipV="1">
            <a:off x="1862137" y="1987550"/>
            <a:ext cx="1066800" cy="2133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4" name="Straight Arrow Connector 93"/>
          <p:cNvCxnSpPr/>
          <p:nvPr/>
        </p:nvCxnSpPr>
        <p:spPr bwMode="auto">
          <a:xfrm flipH="1">
            <a:off x="1862137" y="41973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 name="Straight Arrow Connector 7"/>
          <p:cNvCxnSpPr/>
          <p:nvPr/>
        </p:nvCxnSpPr>
        <p:spPr bwMode="auto">
          <a:xfrm flipV="1">
            <a:off x="55197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3" name="Straight Arrow Connector 12"/>
          <p:cNvCxnSpPr>
            <a:endCxn id="20" idx="1"/>
          </p:cNvCxnSpPr>
          <p:nvPr/>
        </p:nvCxnSpPr>
        <p:spPr bwMode="auto">
          <a:xfrm flipV="1">
            <a:off x="6281737" y="1758950"/>
            <a:ext cx="1379220" cy="838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2" name="Straight Arrow Connector 21"/>
          <p:cNvCxnSpPr/>
          <p:nvPr/>
        </p:nvCxnSpPr>
        <p:spPr bwMode="auto">
          <a:xfrm flipH="1">
            <a:off x="6485571" y="1987550"/>
            <a:ext cx="1175386" cy="762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4" name="Straight Arrow Connector 23"/>
          <p:cNvCxnSpPr/>
          <p:nvPr/>
        </p:nvCxnSpPr>
        <p:spPr bwMode="auto">
          <a:xfrm>
            <a:off x="61293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6" name="Straight Arrow Connector 25"/>
          <p:cNvCxnSpPr/>
          <p:nvPr/>
        </p:nvCxnSpPr>
        <p:spPr bwMode="auto">
          <a:xfrm>
            <a:off x="6467474" y="3816350"/>
            <a:ext cx="1117283"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8" name="Straight Arrow Connector 27"/>
          <p:cNvCxnSpPr/>
          <p:nvPr/>
        </p:nvCxnSpPr>
        <p:spPr bwMode="auto">
          <a:xfrm flipH="1">
            <a:off x="6485571" y="41211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0" name="Straight Arrow Connector 29"/>
          <p:cNvCxnSpPr>
            <a:endCxn id="12" idx="1"/>
          </p:cNvCxnSpPr>
          <p:nvPr/>
        </p:nvCxnSpPr>
        <p:spPr bwMode="auto">
          <a:xfrm>
            <a:off x="1252537" y="4273550"/>
            <a:ext cx="1676401" cy="7277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3" name="TextBox 2"/>
          <p:cNvSpPr txBox="1"/>
          <p:nvPr/>
        </p:nvSpPr>
        <p:spPr>
          <a:xfrm>
            <a:off x="-1" y="5416550"/>
            <a:ext cx="9363076" cy="1077218"/>
          </a:xfrm>
          <a:prstGeom prst="rect">
            <a:avLst/>
          </a:prstGeom>
          <a:noFill/>
        </p:spPr>
        <p:txBody>
          <a:bodyPr wrap="square" rtlCol="0">
            <a:spAutoFit/>
          </a:bodyPr>
          <a:lstStyle/>
          <a:p>
            <a:r>
              <a:rPr lang="en-GB" sz="1600" dirty="0" smtClean="0"/>
              <a:t>Notes:</a:t>
            </a:r>
          </a:p>
          <a:p>
            <a:pPr marL="285750" indent="-285750">
              <a:buFontTx/>
              <a:buChar char="-"/>
            </a:pPr>
            <a:r>
              <a:rPr lang="en-GB" sz="1600" dirty="0" smtClean="0"/>
              <a:t>All covered, except way to store information on SMS delivered to primary device B in CMS B. </a:t>
            </a:r>
          </a:p>
          <a:p>
            <a:pPr marL="742950" lvl="1" indent="-285750">
              <a:buFontTx/>
              <a:buChar char="-"/>
            </a:pPr>
            <a:r>
              <a:rPr lang="en-GB" sz="1600" dirty="0" smtClean="0"/>
              <a:t>Proposal: include information in IMDN provided by IWF B to PF B (similar to info on successful result of </a:t>
            </a:r>
            <a:r>
              <a:rPr lang="en-GB" sz="1600" dirty="0" err="1" smtClean="0"/>
              <a:t>SRI_for_SM</a:t>
            </a:r>
            <a:r>
              <a:rPr lang="en-GB" sz="1600" dirty="0" smtClean="0"/>
              <a:t>)</a:t>
            </a:r>
            <a:endParaRPr lang="en-GB" sz="1600" dirty="0"/>
          </a:p>
        </p:txBody>
      </p:sp>
    </p:spTree>
    <p:extLst>
      <p:ext uri="{BB962C8B-B14F-4D97-AF65-F5344CB8AC3E}">
        <p14:creationId xmlns:p14="http://schemas.microsoft.com/office/powerpoint/2010/main" val="2320358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9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8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 Online/B-Primary Offline</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sp>
        <p:nvSpPr>
          <p:cNvPr id="9" name="Rectangle 8"/>
          <p:cNvSpPr/>
          <p:nvPr/>
        </p:nvSpPr>
        <p:spPr bwMode="auto">
          <a:xfrm>
            <a:off x="2928937"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A</a:t>
            </a:r>
          </a:p>
        </p:txBody>
      </p:sp>
      <p:sp>
        <p:nvSpPr>
          <p:cNvPr id="10" name="Rectangle 9"/>
          <p:cNvSpPr/>
          <p:nvPr/>
        </p:nvSpPr>
        <p:spPr bwMode="auto">
          <a:xfrm>
            <a:off x="2928937"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62" name="Straight Arrow Connector 61"/>
          <p:cNvCxnSpPr>
            <a:stCxn id="5" idx="3"/>
            <a:endCxn id="10" idx="1"/>
          </p:cNvCxnSpPr>
          <p:nvPr/>
        </p:nvCxnSpPr>
        <p:spPr bwMode="auto">
          <a:xfrm>
            <a:off x="1862137" y="1758950"/>
            <a:ext cx="1066800" cy="22098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4" name="Straight Arrow Connector 63"/>
          <p:cNvCxnSpPr/>
          <p:nvPr/>
        </p:nvCxnSpPr>
        <p:spPr bwMode="auto">
          <a:xfrm>
            <a:off x="31575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66" name="Straight Arrow Connector 65"/>
          <p:cNvCxnSpPr/>
          <p:nvPr/>
        </p:nvCxnSpPr>
        <p:spPr bwMode="auto">
          <a:xfrm>
            <a:off x="4148137" y="3816350"/>
            <a:ext cx="111823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4" name="Straight Arrow Connector 73"/>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5" name="Straight Arrow Connector 84"/>
          <p:cNvCxnSpPr/>
          <p:nvPr/>
        </p:nvCxnSpPr>
        <p:spPr bwMode="auto">
          <a:xfrm flipH="1">
            <a:off x="4148137" y="41211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7" name="Straight Arrow Connector 86"/>
          <p:cNvCxnSpPr/>
          <p:nvPr/>
        </p:nvCxnSpPr>
        <p:spPr bwMode="auto">
          <a:xfrm>
            <a:off x="36909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9" name="Straight Arrow Connector 88"/>
          <p:cNvCxnSpPr/>
          <p:nvPr/>
        </p:nvCxnSpPr>
        <p:spPr bwMode="auto">
          <a:xfrm flipH="1" flipV="1">
            <a:off x="1862137" y="1987550"/>
            <a:ext cx="1066800" cy="2133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4" name="Straight Arrow Connector 93"/>
          <p:cNvCxnSpPr/>
          <p:nvPr/>
        </p:nvCxnSpPr>
        <p:spPr bwMode="auto">
          <a:xfrm flipH="1">
            <a:off x="1862137" y="41973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 name="Straight Arrow Connector 7"/>
          <p:cNvCxnSpPr/>
          <p:nvPr/>
        </p:nvCxnSpPr>
        <p:spPr bwMode="auto">
          <a:xfrm flipV="1">
            <a:off x="55197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4" name="Straight Arrow Connector 23"/>
          <p:cNvCxnSpPr/>
          <p:nvPr/>
        </p:nvCxnSpPr>
        <p:spPr bwMode="auto">
          <a:xfrm>
            <a:off x="61293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6" name="Straight Arrow Connector 25"/>
          <p:cNvCxnSpPr/>
          <p:nvPr/>
        </p:nvCxnSpPr>
        <p:spPr bwMode="auto">
          <a:xfrm>
            <a:off x="6467474" y="3816350"/>
            <a:ext cx="1117283"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8" name="Straight Arrow Connector 27"/>
          <p:cNvCxnSpPr/>
          <p:nvPr/>
        </p:nvCxnSpPr>
        <p:spPr bwMode="auto">
          <a:xfrm flipH="1">
            <a:off x="6485571" y="41211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0" name="Straight Arrow Connector 29"/>
          <p:cNvCxnSpPr>
            <a:endCxn id="12" idx="1"/>
          </p:cNvCxnSpPr>
          <p:nvPr/>
        </p:nvCxnSpPr>
        <p:spPr bwMode="auto">
          <a:xfrm>
            <a:off x="1252537" y="4273550"/>
            <a:ext cx="1676401" cy="7277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5" name="Straight Arrow Connector 14"/>
          <p:cNvCxnSpPr/>
          <p:nvPr/>
        </p:nvCxnSpPr>
        <p:spPr bwMode="auto">
          <a:xfrm>
            <a:off x="63579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5" name="Straight Arrow Connector 24"/>
          <p:cNvCxnSpPr/>
          <p:nvPr/>
        </p:nvCxnSpPr>
        <p:spPr bwMode="auto">
          <a:xfrm flipV="1">
            <a:off x="56721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28"/>
          <p:cNvCxnSpPr>
            <a:endCxn id="20" idx="1"/>
          </p:cNvCxnSpPr>
          <p:nvPr/>
        </p:nvCxnSpPr>
        <p:spPr bwMode="auto">
          <a:xfrm flipV="1">
            <a:off x="6129337" y="1758950"/>
            <a:ext cx="1531620" cy="838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2" name="Straight Arrow Connector 31"/>
          <p:cNvCxnSpPr/>
          <p:nvPr/>
        </p:nvCxnSpPr>
        <p:spPr bwMode="auto">
          <a:xfrm flipH="1">
            <a:off x="6467474" y="1932305"/>
            <a:ext cx="1193483" cy="69913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5" name="Straight Arrow Connector 34"/>
          <p:cNvCxnSpPr>
            <a:stCxn id="17" idx="2"/>
            <a:endCxn id="18" idx="0"/>
          </p:cNvCxnSpPr>
          <p:nvPr/>
        </p:nvCxnSpPr>
        <p:spPr bwMode="auto">
          <a:xfrm>
            <a:off x="5857874"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7" name="Straight Arrow Connector 36"/>
          <p:cNvCxnSpPr/>
          <p:nvPr/>
        </p:nvCxnSpPr>
        <p:spPr bwMode="auto">
          <a:xfrm>
            <a:off x="5976937" y="4273550"/>
            <a:ext cx="0" cy="422910"/>
          </a:xfrm>
          <a:prstGeom prst="straightConnector1">
            <a:avLst/>
          </a:prstGeom>
          <a:solidFill>
            <a:schemeClr val="accent1"/>
          </a:solidFill>
          <a:ln w="12700" cap="flat" cmpd="sng" algn="ctr">
            <a:solidFill>
              <a:srgbClr val="FF0000"/>
            </a:solidFill>
            <a:prstDash val="solid"/>
            <a:round/>
            <a:headEnd type="triangle" w="med" len="med"/>
            <a:tailEnd type="triangle" w="med" len="med"/>
          </a:ln>
          <a:effectLst/>
        </p:spPr>
      </p:cxnSp>
      <p:sp>
        <p:nvSpPr>
          <p:cNvPr id="38" name="TextBox 37"/>
          <p:cNvSpPr txBox="1"/>
          <p:nvPr/>
        </p:nvSpPr>
        <p:spPr>
          <a:xfrm>
            <a:off x="3436" y="5264150"/>
            <a:ext cx="9359639" cy="1323439"/>
          </a:xfrm>
          <a:prstGeom prst="rect">
            <a:avLst/>
          </a:prstGeom>
          <a:noFill/>
        </p:spPr>
        <p:txBody>
          <a:bodyPr wrap="square" rtlCol="0">
            <a:spAutoFit/>
          </a:bodyPr>
          <a:lstStyle/>
          <a:p>
            <a:r>
              <a:rPr lang="en-GB" sz="1600" dirty="0" smtClean="0"/>
              <a:t>Notes:</a:t>
            </a:r>
          </a:p>
          <a:p>
            <a:pPr marL="342900" indent="-342900">
              <a:buFontTx/>
              <a:buChar char="-"/>
            </a:pPr>
            <a:r>
              <a:rPr lang="en-GB" sz="1600" dirty="0" smtClean="0"/>
              <a:t>IWF-B needs to provide information on SMS to PF B/CMS B (same issue as for case where B is reachable)</a:t>
            </a:r>
          </a:p>
          <a:p>
            <a:pPr marL="342900" indent="-342900">
              <a:buFontTx/>
              <a:buChar char="-"/>
            </a:pPr>
            <a:r>
              <a:rPr lang="en-GB" sz="1600" dirty="0" smtClean="0"/>
              <a:t>Message object in CMS needs to be updated/replaced with object that contains info on SMS after delivery to primary device. No idea how that can be done with current standards…</a:t>
            </a:r>
            <a:endParaRPr lang="en-GB" sz="1600" dirty="0"/>
          </a:p>
        </p:txBody>
      </p:sp>
    </p:spTree>
    <p:extLst>
      <p:ext uri="{BB962C8B-B14F-4D97-AF65-F5344CB8AC3E}">
        <p14:creationId xmlns:p14="http://schemas.microsoft.com/office/powerpoint/2010/main" val="413638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2"/>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 online/B non-CPM</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sp>
        <p:nvSpPr>
          <p:cNvPr id="9" name="Rectangle 8"/>
          <p:cNvSpPr/>
          <p:nvPr/>
        </p:nvSpPr>
        <p:spPr bwMode="auto">
          <a:xfrm>
            <a:off x="2928937"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A</a:t>
            </a:r>
          </a:p>
        </p:txBody>
      </p:sp>
      <p:sp>
        <p:nvSpPr>
          <p:cNvPr id="10" name="Rectangle 9"/>
          <p:cNvSpPr/>
          <p:nvPr/>
        </p:nvSpPr>
        <p:spPr bwMode="auto">
          <a:xfrm>
            <a:off x="2928937"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cxnSp>
        <p:nvCxnSpPr>
          <p:cNvPr id="62" name="Straight Arrow Connector 61"/>
          <p:cNvCxnSpPr>
            <a:stCxn id="5" idx="3"/>
            <a:endCxn id="10" idx="1"/>
          </p:cNvCxnSpPr>
          <p:nvPr/>
        </p:nvCxnSpPr>
        <p:spPr bwMode="auto">
          <a:xfrm>
            <a:off x="1862137" y="1758950"/>
            <a:ext cx="1066800" cy="22098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4" name="Straight Arrow Connector 63"/>
          <p:cNvCxnSpPr/>
          <p:nvPr/>
        </p:nvCxnSpPr>
        <p:spPr bwMode="auto">
          <a:xfrm>
            <a:off x="31575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7" name="Straight Arrow Connector 86"/>
          <p:cNvCxnSpPr/>
          <p:nvPr/>
        </p:nvCxnSpPr>
        <p:spPr bwMode="auto">
          <a:xfrm>
            <a:off x="36909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9" name="Straight Arrow Connector 88"/>
          <p:cNvCxnSpPr/>
          <p:nvPr/>
        </p:nvCxnSpPr>
        <p:spPr bwMode="auto">
          <a:xfrm flipH="1" flipV="1">
            <a:off x="1862137" y="1987550"/>
            <a:ext cx="1066800" cy="2133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4" name="Straight Arrow Connector 93"/>
          <p:cNvCxnSpPr/>
          <p:nvPr/>
        </p:nvCxnSpPr>
        <p:spPr bwMode="auto">
          <a:xfrm flipH="1">
            <a:off x="1862137" y="41973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0" name="Straight Arrow Connector 29"/>
          <p:cNvCxnSpPr>
            <a:endCxn id="12" idx="1"/>
          </p:cNvCxnSpPr>
          <p:nvPr/>
        </p:nvCxnSpPr>
        <p:spPr bwMode="auto">
          <a:xfrm>
            <a:off x="1252537" y="4273550"/>
            <a:ext cx="1676401" cy="7277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9" name="Straight Arrow Connector 28"/>
          <p:cNvCxnSpPr>
            <a:stCxn id="7" idx="3"/>
            <a:endCxn id="20" idx="1"/>
          </p:cNvCxnSpPr>
          <p:nvPr/>
        </p:nvCxnSpPr>
        <p:spPr bwMode="auto">
          <a:xfrm>
            <a:off x="4148137" y="1758950"/>
            <a:ext cx="351282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2" name="Straight Arrow Connector 31"/>
          <p:cNvCxnSpPr/>
          <p:nvPr/>
        </p:nvCxnSpPr>
        <p:spPr bwMode="auto">
          <a:xfrm flipH="1">
            <a:off x="4148138" y="1911350"/>
            <a:ext cx="3512819" cy="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8" name="TextBox 37"/>
          <p:cNvSpPr txBox="1"/>
          <p:nvPr/>
        </p:nvSpPr>
        <p:spPr>
          <a:xfrm>
            <a:off x="3436" y="5264150"/>
            <a:ext cx="9359639" cy="1077218"/>
          </a:xfrm>
          <a:prstGeom prst="rect">
            <a:avLst/>
          </a:prstGeom>
          <a:noFill/>
        </p:spPr>
        <p:txBody>
          <a:bodyPr wrap="square" rtlCol="0">
            <a:spAutoFit/>
          </a:bodyPr>
          <a:lstStyle/>
          <a:p>
            <a:r>
              <a:rPr lang="en-GB" sz="1600" dirty="0" smtClean="0"/>
              <a:t>Notes:</a:t>
            </a:r>
          </a:p>
          <a:p>
            <a:pPr marL="342900" indent="-342900">
              <a:buFontTx/>
              <a:buChar char="-"/>
            </a:pPr>
            <a:r>
              <a:rPr lang="en-GB" sz="1600" dirty="0" smtClean="0"/>
              <a:t>Why involve the SMS-C? With the proposed procedures for </a:t>
            </a:r>
            <a:r>
              <a:rPr lang="en-GB" sz="1600" dirty="0" err="1" smtClean="0"/>
              <a:t>SRI_for_SM</a:t>
            </a:r>
            <a:r>
              <a:rPr lang="en-GB" sz="1600" dirty="0" smtClean="0"/>
              <a:t>, the IWF may send directly to device B as well</a:t>
            </a:r>
          </a:p>
          <a:p>
            <a:pPr marL="342900" indent="-342900">
              <a:buFontTx/>
              <a:buChar char="-"/>
            </a:pPr>
            <a:r>
              <a:rPr lang="en-GB" sz="1600" dirty="0" smtClean="0"/>
              <a:t>No need to store anything SMS related in CMS</a:t>
            </a:r>
            <a:endParaRPr lang="en-GB" sz="1600" dirty="0"/>
          </a:p>
        </p:txBody>
      </p:sp>
      <p:cxnSp>
        <p:nvCxnSpPr>
          <p:cNvPr id="22" name="Straight Arrow Connector 21"/>
          <p:cNvCxnSpPr/>
          <p:nvPr/>
        </p:nvCxnSpPr>
        <p:spPr bwMode="auto">
          <a:xfrm flipV="1">
            <a:off x="31575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7" name="Straight Arrow Connector 26"/>
          <p:cNvCxnSpPr/>
          <p:nvPr/>
        </p:nvCxnSpPr>
        <p:spPr bwMode="auto">
          <a:xfrm flipV="1">
            <a:off x="3157537" y="2063750"/>
            <a:ext cx="0" cy="533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3" name="Straight Arrow Connector 32"/>
          <p:cNvCxnSpPr>
            <a:stCxn id="7" idx="2"/>
            <a:endCxn id="9" idx="0"/>
          </p:cNvCxnSpPr>
          <p:nvPr/>
        </p:nvCxnSpPr>
        <p:spPr bwMode="auto">
          <a:xfrm>
            <a:off x="3538537" y="2063750"/>
            <a:ext cx="0" cy="533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6" name="Straight Arrow Connector 35"/>
          <p:cNvCxnSpPr/>
          <p:nvPr/>
        </p:nvCxnSpPr>
        <p:spPr bwMode="auto">
          <a:xfrm>
            <a:off x="36909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09405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A-Reachable/B-online (alt 1)</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sp>
        <p:nvSpPr>
          <p:cNvPr id="9" name="Rectangle 8"/>
          <p:cNvSpPr/>
          <p:nvPr/>
        </p:nvSpPr>
        <p:spPr bwMode="auto">
          <a:xfrm>
            <a:off x="2928937"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A</a:t>
            </a:r>
          </a:p>
        </p:txBody>
      </p:sp>
      <p:sp>
        <p:nvSpPr>
          <p:cNvPr id="10" name="Rectangle 9"/>
          <p:cNvSpPr/>
          <p:nvPr/>
        </p:nvSpPr>
        <p:spPr bwMode="auto">
          <a:xfrm>
            <a:off x="2928937"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4" name="Straight Arrow Connector 3"/>
          <p:cNvCxnSpPr>
            <a:stCxn id="5" idx="3"/>
            <a:endCxn id="7" idx="1"/>
          </p:cNvCxnSpPr>
          <p:nvPr/>
        </p:nvCxnSpPr>
        <p:spPr bwMode="auto">
          <a:xfrm>
            <a:off x="1862137" y="17589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 name="Straight Arrow Connector 10"/>
          <p:cNvCxnSpPr/>
          <p:nvPr/>
        </p:nvCxnSpPr>
        <p:spPr bwMode="auto">
          <a:xfrm>
            <a:off x="3233737" y="2063750"/>
            <a:ext cx="0" cy="533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Straight Arrow Connector 14"/>
          <p:cNvCxnSpPr/>
          <p:nvPr/>
        </p:nvCxnSpPr>
        <p:spPr bwMode="auto">
          <a:xfrm>
            <a:off x="31575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Straight Arrow Connector 22"/>
          <p:cNvCxnSpPr/>
          <p:nvPr/>
        </p:nvCxnSpPr>
        <p:spPr bwMode="auto">
          <a:xfrm>
            <a:off x="31575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5" name="Straight Arrow Connector 24"/>
          <p:cNvCxnSpPr/>
          <p:nvPr/>
        </p:nvCxnSpPr>
        <p:spPr bwMode="auto">
          <a:xfrm>
            <a:off x="4148137" y="38163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7" name="Straight Arrow Connector 26"/>
          <p:cNvCxnSpPr>
            <a:endCxn id="20" idx="1"/>
          </p:cNvCxnSpPr>
          <p:nvPr/>
        </p:nvCxnSpPr>
        <p:spPr bwMode="auto">
          <a:xfrm flipV="1">
            <a:off x="6485571" y="1758950"/>
            <a:ext cx="1175386" cy="2057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28"/>
          <p:cNvCxnSpPr/>
          <p:nvPr/>
        </p:nvCxnSpPr>
        <p:spPr bwMode="auto">
          <a:xfrm>
            <a:off x="6485571" y="41973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1" name="Straight Arrow Connector 30"/>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3" name="Straight Arrow Connector 32"/>
          <p:cNvCxnSpPr/>
          <p:nvPr/>
        </p:nvCxnSpPr>
        <p:spPr bwMode="auto">
          <a:xfrm flipH="1">
            <a:off x="6485571" y="2063750"/>
            <a:ext cx="1175387" cy="1981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7" name="Straight Arrow Connector 36"/>
          <p:cNvCxnSpPr/>
          <p:nvPr/>
        </p:nvCxnSpPr>
        <p:spPr bwMode="auto">
          <a:xfrm flipH="1">
            <a:off x="6485571" y="42735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9" name="Straight Arrow Connector 38"/>
          <p:cNvCxnSpPr/>
          <p:nvPr/>
        </p:nvCxnSpPr>
        <p:spPr bwMode="auto">
          <a:xfrm>
            <a:off x="56721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1" name="Straight Arrow Connector 40"/>
          <p:cNvCxnSpPr/>
          <p:nvPr/>
        </p:nvCxnSpPr>
        <p:spPr bwMode="auto">
          <a:xfrm flipH="1">
            <a:off x="4148137" y="41973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3" name="Straight Arrow Connector 42"/>
          <p:cNvCxnSpPr>
            <a:stCxn id="10" idx="2"/>
            <a:endCxn id="12" idx="0"/>
          </p:cNvCxnSpPr>
          <p:nvPr/>
        </p:nvCxnSpPr>
        <p:spPr bwMode="auto">
          <a:xfrm>
            <a:off x="3538537" y="4273550"/>
            <a:ext cx="1"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5" name="Straight Arrow Connector 44"/>
          <p:cNvCxnSpPr/>
          <p:nvPr/>
        </p:nvCxnSpPr>
        <p:spPr bwMode="auto">
          <a:xfrm flipV="1">
            <a:off x="3690937" y="3206750"/>
            <a:ext cx="0" cy="457200"/>
          </a:xfrm>
          <a:prstGeom prst="straightConnector1">
            <a:avLst/>
          </a:prstGeom>
          <a:solidFill>
            <a:schemeClr val="accent1"/>
          </a:solidFill>
          <a:ln w="38100" cap="flat" cmpd="sng" algn="ctr">
            <a:solidFill>
              <a:srgbClr val="FFC000"/>
            </a:solidFill>
            <a:prstDash val="solid"/>
            <a:round/>
            <a:headEnd type="none" w="med" len="med"/>
            <a:tailEnd type="triangle"/>
          </a:ln>
          <a:effectLst/>
        </p:spPr>
      </p:cxnSp>
      <p:cxnSp>
        <p:nvCxnSpPr>
          <p:cNvPr id="47" name="Straight Arrow Connector 46"/>
          <p:cNvCxnSpPr>
            <a:stCxn id="9" idx="0"/>
            <a:endCxn id="7" idx="2"/>
          </p:cNvCxnSpPr>
          <p:nvPr/>
        </p:nvCxnSpPr>
        <p:spPr bwMode="auto">
          <a:xfrm flipV="1">
            <a:off x="3538537" y="2063750"/>
            <a:ext cx="0" cy="533400"/>
          </a:xfrm>
          <a:prstGeom prst="straightConnector1">
            <a:avLst/>
          </a:prstGeom>
          <a:solidFill>
            <a:schemeClr val="accent1"/>
          </a:solidFill>
          <a:ln w="38100" cap="flat" cmpd="sng" algn="ctr">
            <a:solidFill>
              <a:srgbClr val="FFC000"/>
            </a:solidFill>
            <a:prstDash val="solid"/>
            <a:round/>
            <a:headEnd type="none" w="med" len="med"/>
            <a:tailEnd type="triangle"/>
          </a:ln>
          <a:effectLst/>
        </p:spPr>
      </p:cxnSp>
      <p:cxnSp>
        <p:nvCxnSpPr>
          <p:cNvPr id="49" name="Straight Arrow Connector 48"/>
          <p:cNvCxnSpPr/>
          <p:nvPr/>
        </p:nvCxnSpPr>
        <p:spPr bwMode="auto">
          <a:xfrm flipH="1">
            <a:off x="1862137" y="19875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1" name="Straight Arrow Connector 50"/>
          <p:cNvCxnSpPr/>
          <p:nvPr/>
        </p:nvCxnSpPr>
        <p:spPr bwMode="auto">
          <a:xfrm>
            <a:off x="1709737" y="4273550"/>
            <a:ext cx="1219200" cy="83820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53" name="TextBox 52"/>
          <p:cNvSpPr txBox="1"/>
          <p:nvPr/>
        </p:nvSpPr>
        <p:spPr>
          <a:xfrm>
            <a:off x="0" y="5340350"/>
            <a:ext cx="9363075" cy="1169551"/>
          </a:xfrm>
          <a:prstGeom prst="rect">
            <a:avLst/>
          </a:prstGeom>
          <a:noFill/>
        </p:spPr>
        <p:txBody>
          <a:bodyPr wrap="square" rtlCol="0">
            <a:spAutoFit/>
          </a:bodyPr>
          <a:lstStyle/>
          <a:p>
            <a:r>
              <a:rPr lang="en-GB" sz="1400" dirty="0" smtClean="0"/>
              <a:t>Notes:</a:t>
            </a:r>
          </a:p>
          <a:p>
            <a:pPr marL="342900" indent="-342900">
              <a:buFontTx/>
              <a:buChar char="-"/>
            </a:pPr>
            <a:r>
              <a:rPr lang="en-GB" sz="1400" dirty="0" smtClean="0"/>
              <a:t>IWF A needs to provide information on SMS to PF A (with headers to be stored in CMS)</a:t>
            </a:r>
          </a:p>
          <a:p>
            <a:pPr marL="800100" lvl="1" indent="-342900">
              <a:buFontTx/>
              <a:buChar char="-"/>
            </a:pPr>
            <a:r>
              <a:rPr lang="en-GB" sz="1400" dirty="0" smtClean="0"/>
              <a:t>Can be part of request sent to PF (e.g. an additional body)</a:t>
            </a:r>
          </a:p>
          <a:p>
            <a:pPr marL="342900" indent="-342900">
              <a:buFontTx/>
              <a:buChar char="-"/>
            </a:pPr>
            <a:r>
              <a:rPr lang="en-GB" sz="1400" dirty="0" smtClean="0"/>
              <a:t>PF needs to route IMDN back to the IWF A which needs to convert it into an SMS delivery response</a:t>
            </a:r>
          </a:p>
          <a:p>
            <a:pPr marL="800100" lvl="1" indent="-342900">
              <a:buFontTx/>
              <a:buChar char="-"/>
            </a:pPr>
            <a:r>
              <a:rPr lang="en-GB" sz="1400" dirty="0" smtClean="0"/>
              <a:t>IMDN record route might be used for the routing, but not clear how to match to open SMS transaction</a:t>
            </a:r>
            <a:endParaRPr lang="en-GB" sz="1400" dirty="0"/>
          </a:p>
        </p:txBody>
      </p:sp>
    </p:spTree>
    <p:extLst>
      <p:ext uri="{BB962C8B-B14F-4D97-AF65-F5344CB8AC3E}">
        <p14:creationId xmlns:p14="http://schemas.microsoft.com/office/powerpoint/2010/main" val="2092188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9879</TotalTime>
  <Pages>15</Pages>
  <Words>1984</Words>
  <Application>Microsoft Office PowerPoint</Application>
  <PresentationFormat>Custom</PresentationFormat>
  <Paragraphs>298</Paragraphs>
  <Slides>23</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SimSun</vt:lpstr>
      <vt:lpstr>SimSun</vt:lpstr>
      <vt:lpstr>Arial</vt:lpstr>
      <vt:lpstr>Arial Narrow</vt:lpstr>
      <vt:lpstr>Tahoma</vt:lpstr>
      <vt:lpstr>Times New Roman</vt:lpstr>
      <vt:lpstr>Wingdings</vt:lpstr>
      <vt:lpstr>OMA Template</vt:lpstr>
      <vt:lpstr>OMA-COM-CPM-2015-00xx-INP_Interworking_and_CMS  Interworking and Message Store</vt:lpstr>
      <vt:lpstr>Introduction</vt:lpstr>
      <vt:lpstr>Scenarios: introduction</vt:lpstr>
      <vt:lpstr>Scenarios: Involved Entities</vt:lpstr>
      <vt:lpstr>Scenarios: Both Online</vt:lpstr>
      <vt:lpstr>Scenarios: A Online/B-Reachable</vt:lpstr>
      <vt:lpstr>Scenarios: A Online/B-Primary Offline</vt:lpstr>
      <vt:lpstr>Scenarios: A online/B non-CPM</vt:lpstr>
      <vt:lpstr>Scenarios: A-Reachable/B-online (alt 1)</vt:lpstr>
      <vt:lpstr>Scenarios: A-Reachable/B-online (alt 2)</vt:lpstr>
      <vt:lpstr>Scenarios: A-Reachable/B-Reachable (1)</vt:lpstr>
      <vt:lpstr>Scenarios: A-Reachable/B-Reachable (2)</vt:lpstr>
      <vt:lpstr>Scenarios: A-Reachable/B-Primary offline (1)</vt:lpstr>
      <vt:lpstr>Scenarios: A-Reachable/B-Primary offline (2)</vt:lpstr>
      <vt:lpstr>Scenarios: A-Reachable/B-non-CPM (alt 1)</vt:lpstr>
      <vt:lpstr>Scenarios: A-Reachable/B-non-CPM (alt 2)</vt:lpstr>
      <vt:lpstr>Scenarios: A-offline</vt:lpstr>
      <vt:lpstr>Scenarios: A-non-CPM/B-online</vt:lpstr>
      <vt:lpstr>Scenarios: A non-CPM/B-Reachable</vt:lpstr>
      <vt:lpstr>Scenarios: A non-CPM/B-Primary Offline</vt:lpstr>
      <vt:lpstr>Scenarios: A Non-CPM/B Non-CPM</vt:lpstr>
      <vt:lpstr>Proposals for IWF-28/IWF-29</vt:lpstr>
      <vt:lpstr>General conclusions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Tom van Pelt</cp:lastModifiedBy>
  <cp:revision>328</cp:revision>
  <cp:lastPrinted>1999-04-27T06:51:51Z</cp:lastPrinted>
  <dcterms:created xsi:type="dcterms:W3CDTF">2002-03-19T14:05:12Z</dcterms:created>
  <dcterms:modified xsi:type="dcterms:W3CDTF">2015-10-06T13:37:10Z</dcterms:modified>
</cp:coreProperties>
</file>