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9" r:id="rId1"/>
  </p:sldMasterIdLst>
  <p:notesMasterIdLst>
    <p:notesMasterId r:id="rId13"/>
  </p:notesMasterIdLst>
  <p:handoutMasterIdLst>
    <p:handoutMasterId r:id="rId14"/>
  </p:handoutMasterIdLst>
  <p:sldIdLst>
    <p:sldId id="293" r:id="rId2"/>
    <p:sldId id="350" r:id="rId3"/>
    <p:sldId id="351" r:id="rId4"/>
    <p:sldId id="352" r:id="rId5"/>
    <p:sldId id="353" r:id="rId6"/>
    <p:sldId id="354" r:id="rId7"/>
    <p:sldId id="355" r:id="rId8"/>
    <p:sldId id="339" r:id="rId9"/>
    <p:sldId id="356" r:id="rId10"/>
    <p:sldId id="357" r:id="rId11"/>
    <p:sldId id="348"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02" autoAdjust="0"/>
    <p:restoredTop sz="86445" autoAdjust="0"/>
  </p:normalViewPr>
  <p:slideViewPr>
    <p:cSldViewPr>
      <p:cViewPr varScale="1">
        <p:scale>
          <a:sx n="104" d="100"/>
          <a:sy n="104" d="100"/>
        </p:scale>
        <p:origin x="118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114" y="-10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5918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5718771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05002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4615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59046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5266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1154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1318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46859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5613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5335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819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7235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69196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zh-CN" sz="1000" b="1" dirty="0" smtClean="0">
                <a:ea typeface="宋体" charset="-122"/>
                <a:cs typeface="Times New Roman" charset="0"/>
              </a:rPr>
              <a:t>© 2016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OMA-COM-CPM-2016-0034</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452E8A50-F3ED-497E-B8E6-D8991902CA22}"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[OMA-Template-SlideDeck-20140101-I]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member.openmobilealliance.org/ftp/Public_documents/Arch/ARC-MCC/Permanent_documents/OMA-TS-CPM_Charging-V1_0-20091021-D.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COM/2016/OMA-COM-2016-0002-ILS_from_GSMA_WSOLU_on_IP_Messaging_Accounting.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member.openmobilealliance.org/ftp/Public_documents/COM/Permanent_documents/OMA-CHARTER-COM-20160329-A.zip" TargetMode="External"/><Relationship Id="rId5" Type="http://schemas.openxmlformats.org/officeDocument/2006/relationships/hyperlink" Target="http://member.openmobilealliance.org/ftp/Public_documents/ARCH/Permanent_documents/OMA-CHARTER-ARC-20160329-A.zip" TargetMode="External"/><Relationship Id="rId4" Type="http://schemas.openxmlformats.org/officeDocument/2006/relationships/hyperlink" Target="http://member.openmobilealliance.org/ftp/Public_documents/COM/COM-CPM/2016/OMA-COM-CPM-2016-0026-OMA_WID_0324_CPM_Charging_V1_20160418_D.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hyperlink" Target="http://member.openmobilealliance.org/ftp/Public_documents/REL/Permanent_documents/OMA-TEMPLATE-ReqDoc-20160218-I.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hyperlink" Target="http://member.openmobilealliance.org/ftp/Public_documents/REL/Permanent_documents/OMA-TEMPLATE-ArchDoc-20160218-I.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member.openmobilealliance.org/ftp/Public_documents/REL/Permanent_documents/OMA-TEMPLATE-ArchDoc-20160218-I.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OMA-COM-CPM</a:t>
            </a:r>
          </a:p>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smtClean="0">
                <a:latin typeface="Tahoma" panose="020B0604030504040204" pitchFamily="34" charset="0"/>
                <a:ea typeface="SimSun" panose="02010600030101010101" pitchFamily="2" charset="-122"/>
              </a:rPr>
              <a:t>01 </a:t>
            </a:r>
            <a:r>
              <a:rPr lang="en-US" altLang="zh-CN" b="1" dirty="0" smtClean="0">
                <a:latin typeface="Tahoma" panose="020B0604030504040204" pitchFamily="34" charset="0"/>
                <a:ea typeface="SimSun" panose="02010600030101010101" pitchFamily="2" charset="-122"/>
              </a:rPr>
              <a:t>05 2016</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b="1" dirty="0" smtClean="0">
                <a:latin typeface="Tahoma" panose="020B0604030504040204" pitchFamily="34" charset="0"/>
                <a:ea typeface="SimSun" panose="02010600030101010101" pitchFamily="2" charset="-122"/>
              </a:rPr>
              <a:t>Gerald Görmer, Gerald.goermer@nokia.com</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Source:	</a:t>
            </a:r>
            <a:r>
              <a:rPr lang="en-US" altLang="zh-CN" b="1" dirty="0" smtClean="0">
                <a:latin typeface="Tahoma" panose="020B0604030504040204" pitchFamily="34" charset="0"/>
                <a:ea typeface="SimSun" panose="02010600030101010101" pitchFamily="2" charset="-122"/>
              </a:rPr>
              <a:t>Nokia</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endParaRPr lang="en-US" altLang="zh-CN" b="1" dirty="0">
              <a:latin typeface="Tahoma" panose="020B0604030504040204" pitchFamily="34" charset="0"/>
              <a:ea typeface="SimSun" panose="02010600030101010101" pitchFamily="2"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fr-FR" altLang="fr-FR" sz="2000" dirty="0" smtClean="0"/>
              <a:t>OMA-COM-CPM-2016-0034-INP_Enabling_CPM_Charging</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1400" dirty="0" smtClean="0">
                <a:ea typeface="SimSun" panose="02010600030101010101" pitchFamily="2" charset="-122"/>
              </a:rPr>
              <a:t/>
            </a:r>
            <a:br>
              <a:rPr lang="en-US" altLang="zh-CN" sz="1400" dirty="0" smtClean="0">
                <a:ea typeface="SimSun" panose="02010600030101010101" pitchFamily="2" charset="-122"/>
              </a:rPr>
            </a:br>
            <a:r>
              <a:rPr lang="en-US" altLang="zh-CN" dirty="0">
                <a:ea typeface="SimSun" panose="02010600030101010101" pitchFamily="2" charset="-122"/>
              </a:rPr>
              <a:t>Opportunities to enable CPM </a:t>
            </a:r>
            <a:r>
              <a:rPr lang="en-US" altLang="zh-CN" dirty="0" smtClean="0">
                <a:ea typeface="SimSun" panose="02010600030101010101" pitchFamily="2" charset="-122"/>
              </a:rPr>
              <a:t>Charging</a:t>
            </a:r>
            <a:endParaRPr lang="en-US" altLang="zh-CN" sz="1800" dirty="0" smtClean="0">
              <a:ea typeface="SimSun"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3"/>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zh-CN" sz="900" b="1">
                <a:ea typeface="SimSun" panose="02010600030101010101" pitchFamily="2" charset="-122"/>
                <a:cs typeface="Times New Roman" panose="02020603050405020304" pitchFamily="18" charset="0"/>
              </a:rPr>
              <a:t>Intellectual Property Rights</a:t>
            </a:r>
          </a:p>
          <a:p>
            <a:pPr>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Enabling of Charging: </a:t>
            </a:r>
            <a:r>
              <a:rPr lang="en-GB" dirty="0" smtClean="0"/>
              <a:t/>
            </a:r>
            <a:br>
              <a:rPr lang="en-GB" dirty="0" smtClean="0"/>
            </a:br>
            <a:r>
              <a:rPr lang="en-GB" dirty="0" smtClean="0"/>
              <a:t>OMA Service </a:t>
            </a:r>
            <a:r>
              <a:rPr lang="en-GB" dirty="0"/>
              <a:t>Enabler</a:t>
            </a:r>
            <a:r>
              <a:rPr lang="en-GB" dirty="0" smtClean="0"/>
              <a:t> Charging </a:t>
            </a:r>
            <a:endParaRPr lang="en-GB" dirty="0"/>
          </a:p>
        </p:txBody>
      </p:sp>
      <p:sp>
        <p:nvSpPr>
          <p:cNvPr id="3" name="Content Placeholder 2"/>
          <p:cNvSpPr>
            <a:spLocks noGrp="1"/>
          </p:cNvSpPr>
          <p:nvPr>
            <p:ph idx="1"/>
          </p:nvPr>
        </p:nvSpPr>
        <p:spPr>
          <a:xfrm>
            <a:off x="292100" y="1149350"/>
            <a:ext cx="8778875" cy="5154612"/>
          </a:xfrm>
        </p:spPr>
        <p:txBody>
          <a:bodyPr/>
          <a:lstStyle/>
          <a:p>
            <a:r>
              <a:rPr lang="en-GB" sz="1800" dirty="0"/>
              <a:t>The OMA Service Enabler </a:t>
            </a:r>
            <a:r>
              <a:rPr lang="en-GB" sz="1800" dirty="0" smtClean="0"/>
              <a:t>Charging could be enabled with own TS based on the OMA Service Enabler model and </a:t>
            </a:r>
            <a:r>
              <a:rPr lang="en-GB" sz="1800" dirty="0"/>
              <a:t>with OMA Service Enabler </a:t>
            </a:r>
            <a:r>
              <a:rPr lang="en-GB" sz="1800" dirty="0" smtClean="0"/>
              <a:t>trigger as well as </a:t>
            </a:r>
            <a:r>
              <a:rPr lang="en-GB" sz="1800" dirty="0"/>
              <a:t>additional OMA Service Enabler </a:t>
            </a:r>
            <a:r>
              <a:rPr lang="en-GB" sz="1800" dirty="0" smtClean="0"/>
              <a:t>specific data definition recordings </a:t>
            </a:r>
          </a:p>
          <a:p>
            <a:r>
              <a:rPr lang="en-GB" sz="2000" dirty="0" smtClean="0"/>
              <a:t>Steps </a:t>
            </a:r>
          </a:p>
          <a:p>
            <a:pPr lvl="1"/>
            <a:r>
              <a:rPr lang="en-GB" sz="1600" dirty="0"/>
              <a:t>Definition of Charging requirements in the OMA Service Enabler RD</a:t>
            </a:r>
          </a:p>
          <a:p>
            <a:pPr lvl="1"/>
            <a:r>
              <a:rPr lang="en-GB" sz="1600" dirty="0" smtClean="0"/>
              <a:t>Specification references in the OMA Service Enabler AD to the OMA Charging Enabler</a:t>
            </a:r>
          </a:p>
          <a:p>
            <a:pPr lvl="1"/>
            <a:r>
              <a:rPr lang="en-GB" sz="1600" dirty="0" smtClean="0"/>
              <a:t>High level description </a:t>
            </a:r>
            <a:r>
              <a:rPr lang="en-GB" sz="1600" dirty="0"/>
              <a:t>of OMA Service Enabler </a:t>
            </a:r>
            <a:r>
              <a:rPr lang="en-GB" sz="1600" dirty="0" smtClean="0"/>
              <a:t>Charing </a:t>
            </a:r>
            <a:r>
              <a:rPr lang="en-GB" sz="1600" dirty="0" smtClean="0"/>
              <a:t>in the AD of </a:t>
            </a:r>
            <a:r>
              <a:rPr lang="en-GB" sz="1600" dirty="0"/>
              <a:t>the OMA Service </a:t>
            </a:r>
            <a:r>
              <a:rPr lang="en-GB" sz="1600" dirty="0" smtClean="0"/>
              <a:t>Enabler</a:t>
            </a:r>
          </a:p>
          <a:p>
            <a:pPr lvl="1"/>
            <a:r>
              <a:rPr lang="en-GB" sz="1600" dirty="0"/>
              <a:t>OMA Service Enabler needs to interact with ARC for the enhancement of the OMA Charging Enabler </a:t>
            </a:r>
            <a:r>
              <a:rPr lang="en-GB" sz="1600" dirty="0" smtClean="0"/>
              <a:t>on:</a:t>
            </a:r>
          </a:p>
          <a:p>
            <a:pPr lvl="2"/>
            <a:r>
              <a:rPr lang="en-GB" sz="1400" dirty="0"/>
              <a:t>Create the OMA Service Enabler Charing </a:t>
            </a:r>
            <a:r>
              <a:rPr lang="en-GB" sz="1400" dirty="0" smtClean="0"/>
              <a:t>TS with new </a:t>
            </a:r>
            <a:r>
              <a:rPr lang="en-GB" sz="1400" dirty="0"/>
              <a:t>OMA Service Enabler trigger </a:t>
            </a:r>
            <a:r>
              <a:rPr lang="en-GB" sz="1400" dirty="0" smtClean="0"/>
              <a:t>model</a:t>
            </a:r>
            <a:endParaRPr lang="en-GB" sz="1400" dirty="0"/>
          </a:p>
          <a:p>
            <a:pPr lvl="2"/>
            <a:r>
              <a:rPr lang="en-GB" sz="1400" dirty="0"/>
              <a:t>OMA Charging Enabler </a:t>
            </a:r>
            <a:r>
              <a:rPr lang="en-GB" sz="1400" dirty="0" smtClean="0"/>
              <a:t>Data </a:t>
            </a:r>
            <a:r>
              <a:rPr lang="en-GB" sz="1400" dirty="0"/>
              <a:t>Definition Specification (DDS)</a:t>
            </a:r>
          </a:p>
          <a:p>
            <a:r>
              <a:rPr lang="en-GB" sz="2000" dirty="0" smtClean="0"/>
              <a:t>Benefit</a:t>
            </a:r>
            <a:endParaRPr lang="en-GB" sz="2000" dirty="0"/>
          </a:p>
          <a:p>
            <a:pPr lvl="1"/>
            <a:r>
              <a:rPr lang="en-GB" sz="1600" dirty="0"/>
              <a:t>OMA Service Enabler</a:t>
            </a:r>
            <a:r>
              <a:rPr lang="en-GB" sz="1600" dirty="0" smtClean="0"/>
              <a:t> </a:t>
            </a:r>
            <a:r>
              <a:rPr lang="en-GB" sz="1600" dirty="0"/>
              <a:t>Charging </a:t>
            </a:r>
            <a:r>
              <a:rPr lang="en-GB" sz="1600" dirty="0" smtClean="0"/>
              <a:t>compatible </a:t>
            </a:r>
            <a:r>
              <a:rPr lang="en-GB" sz="1600" dirty="0"/>
              <a:t>with OMA Charging Enabler </a:t>
            </a:r>
            <a:r>
              <a:rPr lang="en-GB" sz="1600" dirty="0" smtClean="0"/>
              <a:t>as </a:t>
            </a:r>
            <a:r>
              <a:rPr lang="en-GB" sz="1600" dirty="0"/>
              <a:t>well as with the 3GPP Charging </a:t>
            </a:r>
            <a:r>
              <a:rPr lang="en-GB" sz="1600" dirty="0" smtClean="0"/>
              <a:t>framework with own </a:t>
            </a:r>
            <a:r>
              <a:rPr lang="en-GB" sz="1600" dirty="0"/>
              <a:t>OMA Service Enabler</a:t>
            </a:r>
            <a:r>
              <a:rPr lang="en-GB" sz="1600" dirty="0" smtClean="0"/>
              <a:t> Charging model as an new alternative to the existing </a:t>
            </a:r>
            <a:r>
              <a:rPr lang="en-GB" sz="1600" dirty="0"/>
              <a:t>OMA Service Enabler Charging </a:t>
            </a:r>
          </a:p>
          <a:p>
            <a:pPr marL="111125" lvl="1" indent="-111125"/>
            <a:r>
              <a:rPr lang="en-GB" sz="2000" dirty="0" smtClean="0">
                <a:solidFill>
                  <a:srgbClr val="000066"/>
                </a:solidFill>
                <a:ea typeface="+mn-ea"/>
                <a:cs typeface="+mn-cs"/>
              </a:rPr>
              <a:t>Effort</a:t>
            </a:r>
            <a:endParaRPr lang="en-GB" sz="2000" dirty="0">
              <a:solidFill>
                <a:srgbClr val="000066"/>
              </a:solidFill>
              <a:ea typeface="+mn-ea"/>
              <a:cs typeface="+mn-cs"/>
            </a:endParaRPr>
          </a:p>
          <a:p>
            <a:pPr lvl="1"/>
            <a:r>
              <a:rPr lang="en-GB" sz="1800" dirty="0" smtClean="0"/>
              <a:t>OMA needs to interact with 3GPP to align the OMA DDS with the 3GPP TS 32.299 and probably the definition of a new Charging Record Type in TS 32.298 on ASN.1</a:t>
            </a:r>
            <a:endParaRPr lang="en-GB" sz="1800" dirty="0"/>
          </a:p>
        </p:txBody>
      </p:sp>
    </p:spTree>
    <p:extLst>
      <p:ext uri="{BB962C8B-B14F-4D97-AF65-F5344CB8AC3E}">
        <p14:creationId xmlns:p14="http://schemas.microsoft.com/office/powerpoint/2010/main" val="2776495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Proposal for COM</a:t>
            </a:r>
            <a:endParaRPr lang="en-GB" dirty="0"/>
          </a:p>
        </p:txBody>
      </p:sp>
      <p:sp>
        <p:nvSpPr>
          <p:cNvPr id="3" name="Content Placeholder 2"/>
          <p:cNvSpPr>
            <a:spLocks noGrp="1"/>
          </p:cNvSpPr>
          <p:nvPr>
            <p:ph idx="1"/>
          </p:nvPr>
        </p:nvSpPr>
        <p:spPr>
          <a:xfrm>
            <a:off x="185737" y="1169988"/>
            <a:ext cx="8991599" cy="5383212"/>
          </a:xfrm>
        </p:spPr>
        <p:txBody>
          <a:bodyPr/>
          <a:lstStyle/>
          <a:p>
            <a:pPr marL="0" indent="0">
              <a:buNone/>
            </a:pPr>
            <a:r>
              <a:rPr lang="en-GB" sz="3200" dirty="0" smtClean="0"/>
              <a:t>WID CPM Charging Charging could be progressed with a two </a:t>
            </a:r>
            <a:r>
              <a:rPr lang="en-GB" sz="3200" dirty="0" smtClean="0"/>
              <a:t>steps examination</a:t>
            </a:r>
          </a:p>
          <a:p>
            <a:pPr marL="0" indent="0">
              <a:buNone/>
            </a:pPr>
            <a:r>
              <a:rPr lang="en-GB" sz="2400" dirty="0" smtClean="0"/>
              <a:t>1. Enabling of CPM Charging</a:t>
            </a:r>
          </a:p>
          <a:p>
            <a:pPr lvl="1"/>
            <a:r>
              <a:rPr lang="en-GB" sz="2000" dirty="0" smtClean="0"/>
              <a:t>in the OMA CPM enabler v2.x with </a:t>
            </a:r>
          </a:p>
          <a:p>
            <a:pPr lvl="2"/>
            <a:r>
              <a:rPr lang="en-GB" sz="1800" dirty="0" smtClean="0"/>
              <a:t>Definition of the CPM Charging requirements in CPM RD</a:t>
            </a:r>
          </a:p>
          <a:p>
            <a:pPr lvl="2"/>
            <a:r>
              <a:rPr lang="en-GB" sz="1800" dirty="0" smtClean="0"/>
              <a:t>Description of CPM Charging principles in CPM AD </a:t>
            </a:r>
          </a:p>
          <a:p>
            <a:pPr marL="0" indent="0">
              <a:buNone/>
            </a:pPr>
            <a:r>
              <a:rPr lang="en-GB" sz="2400" dirty="0"/>
              <a:t>2. </a:t>
            </a:r>
            <a:r>
              <a:rPr lang="en-GB" sz="2400" dirty="0" smtClean="0"/>
              <a:t>Completion </a:t>
            </a:r>
            <a:r>
              <a:rPr lang="en-GB" sz="2400" dirty="0"/>
              <a:t>of </a:t>
            </a:r>
            <a:r>
              <a:rPr lang="en-GB" sz="2400" dirty="0"/>
              <a:t>CPM </a:t>
            </a:r>
            <a:r>
              <a:rPr lang="en-GB" sz="2400" dirty="0"/>
              <a:t>Charging</a:t>
            </a:r>
          </a:p>
          <a:p>
            <a:pPr lvl="1"/>
            <a:r>
              <a:rPr lang="en-GB" sz="2000" dirty="0"/>
              <a:t>in </a:t>
            </a:r>
            <a:r>
              <a:rPr lang="en-GB" sz="2000"/>
              <a:t>the </a:t>
            </a:r>
            <a:r>
              <a:rPr lang="en-GB" sz="2000" smtClean="0"/>
              <a:t>OMA </a:t>
            </a:r>
            <a:r>
              <a:rPr lang="en-GB" sz="2000" dirty="0"/>
              <a:t>CPM </a:t>
            </a:r>
            <a:r>
              <a:rPr lang="en-GB" sz="2000"/>
              <a:t>enabler </a:t>
            </a:r>
            <a:r>
              <a:rPr lang="en-GB" sz="2000" smtClean="0"/>
              <a:t>v2.x </a:t>
            </a:r>
            <a:r>
              <a:rPr lang="en-GB" sz="2000" dirty="0"/>
              <a:t>with </a:t>
            </a:r>
          </a:p>
          <a:p>
            <a:pPr lvl="2"/>
            <a:r>
              <a:rPr lang="en-GB" sz="1800" dirty="0" smtClean="0"/>
              <a:t>Update of the </a:t>
            </a:r>
            <a:r>
              <a:rPr lang="en-GB" sz="1800" dirty="0"/>
              <a:t>CPM Charging requirements </a:t>
            </a:r>
          </a:p>
          <a:p>
            <a:pPr lvl="2"/>
            <a:r>
              <a:rPr lang="en-GB" sz="1800" dirty="0" smtClean="0"/>
              <a:t>Update </a:t>
            </a:r>
            <a:r>
              <a:rPr lang="en-GB" sz="1800" dirty="0"/>
              <a:t>of CPM Charging </a:t>
            </a:r>
            <a:r>
              <a:rPr lang="en-GB" sz="1800" dirty="0" smtClean="0"/>
              <a:t>with functional description in CPM AD</a:t>
            </a:r>
          </a:p>
          <a:p>
            <a:pPr marL="455613" lvl="2" indent="0">
              <a:buNone/>
            </a:pPr>
            <a:r>
              <a:rPr lang="en-GB" sz="1800" dirty="0" smtClean="0"/>
              <a:t>or alternative </a:t>
            </a:r>
          </a:p>
          <a:p>
            <a:pPr lvl="2"/>
            <a:r>
              <a:rPr lang="en-GB" sz="1800" dirty="0" smtClean="0"/>
              <a:t>Cooperate with ARC on the update of TS CPM Charging for the functional description </a:t>
            </a:r>
          </a:p>
          <a:p>
            <a:pPr marL="455613" lvl="2" indent="0">
              <a:buNone/>
            </a:pPr>
            <a:r>
              <a:rPr lang="en-US" sz="1200" u="sng" dirty="0">
                <a:hlinkClick r:id="rId2"/>
              </a:rPr>
              <a:t>http://member.openmobilealliance.org/ftp/Public_documents/Arch/ARC-MCC/Permanent_documents/OMA-TS-CPM_Charging-V1_0-20091021-D.zip</a:t>
            </a:r>
            <a:endParaRPr lang="en-US" sz="1200" dirty="0"/>
          </a:p>
          <a:p>
            <a:pPr lvl="2"/>
            <a:endParaRPr lang="en-GB" sz="1800" dirty="0"/>
          </a:p>
          <a:p>
            <a:pPr marL="0" indent="0">
              <a:buNone/>
            </a:pPr>
            <a:endParaRPr lang="en-GB" sz="1800" dirty="0"/>
          </a:p>
        </p:txBody>
      </p:sp>
    </p:spTree>
    <p:extLst>
      <p:ext uri="{BB962C8B-B14F-4D97-AF65-F5344CB8AC3E}">
        <p14:creationId xmlns:p14="http://schemas.microsoft.com/office/powerpoint/2010/main" val="17739865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a:xfrm>
            <a:off x="325870" y="1073150"/>
            <a:ext cx="8778875" cy="5383212"/>
          </a:xfrm>
        </p:spPr>
        <p:txBody>
          <a:bodyPr/>
          <a:lstStyle/>
          <a:p>
            <a:r>
              <a:rPr lang="en-GB" sz="2000" dirty="0" smtClean="0"/>
              <a:t>Presentation triggered by action point to provide solution for CPM Charging</a:t>
            </a:r>
          </a:p>
          <a:p>
            <a:pPr lvl="1"/>
            <a:r>
              <a:rPr lang="de-DE" sz="1800" dirty="0" smtClean="0"/>
              <a:t>OMA COM received requirements from GSMA WSOLU to provide charging solution for CPM used for  RCS services in conjunction to the </a:t>
            </a:r>
            <a:r>
              <a:rPr lang="en-GB" altLang="zh-CN" sz="1800" dirty="0" smtClean="0">
                <a:ea typeface="宋体" charset="-122"/>
              </a:rPr>
              <a:t>legacy </a:t>
            </a:r>
            <a:r>
              <a:rPr lang="en-GB" altLang="zh-CN" sz="1800" dirty="0">
                <a:ea typeface="宋体" charset="-122"/>
              </a:rPr>
              <a:t>messaging </a:t>
            </a:r>
            <a:r>
              <a:rPr lang="en-GB" altLang="zh-CN" sz="1800" dirty="0" smtClean="0">
                <a:ea typeface="宋体" charset="-122"/>
              </a:rPr>
              <a:t>technology with </a:t>
            </a:r>
            <a:r>
              <a:rPr lang="en-GB" altLang="zh-CN" sz="1800" dirty="0">
                <a:solidFill>
                  <a:schemeClr val="tx1"/>
                </a:solidFill>
                <a:ea typeface="宋体" charset="-122"/>
              </a:rPr>
              <a:t>OMA SIMPLE IM </a:t>
            </a:r>
            <a:endParaRPr lang="en-GB" altLang="zh-CN" sz="1800" dirty="0" smtClean="0">
              <a:solidFill>
                <a:schemeClr val="tx1"/>
              </a:solidFill>
              <a:ea typeface="宋体" charset="-122"/>
            </a:endParaRPr>
          </a:p>
          <a:p>
            <a:pPr marL="225425" lvl="1" indent="0">
              <a:buNone/>
            </a:pPr>
            <a:r>
              <a:rPr lang="de-DE" sz="1000" dirty="0" smtClean="0">
                <a:hlinkClick r:id="rId3"/>
              </a:rPr>
              <a:t>http</a:t>
            </a:r>
            <a:r>
              <a:rPr lang="de-DE" sz="1000" dirty="0">
                <a:hlinkClick r:id="rId3"/>
              </a:rPr>
              <a:t>://</a:t>
            </a:r>
            <a:r>
              <a:rPr lang="de-DE" sz="1000" dirty="0" smtClean="0">
                <a:hlinkClick r:id="rId3"/>
              </a:rPr>
              <a:t>member.openmobilealliance.org/ftp/Public_documents/COM/2016/OMA-COM-2016-0002-ILS_from_GSMA_WSOLU_on_IP_Messaging_Accounting.zip</a:t>
            </a:r>
            <a:endParaRPr lang="de-DE" sz="1000" dirty="0" smtClean="0"/>
          </a:p>
          <a:p>
            <a:pPr lvl="1"/>
            <a:r>
              <a:rPr lang="de-DE" sz="1800" dirty="0" smtClean="0"/>
              <a:t>COM WID </a:t>
            </a:r>
            <a:r>
              <a:rPr lang="en-GB" altLang="zh-CN" sz="1800" dirty="0" smtClean="0">
                <a:ea typeface="宋体" charset="-122"/>
              </a:rPr>
              <a:t>CPM Charging should provide </a:t>
            </a:r>
            <a:r>
              <a:rPr lang="en-GB" altLang="zh-CN" sz="1800" dirty="0">
                <a:ea typeface="宋体" charset="-122"/>
              </a:rPr>
              <a:t>equivalent charging </a:t>
            </a:r>
            <a:r>
              <a:rPr lang="en-GB" altLang="zh-CN" sz="1800" dirty="0" smtClean="0">
                <a:ea typeface="宋体" charset="-122"/>
              </a:rPr>
              <a:t>enabler</a:t>
            </a:r>
          </a:p>
          <a:p>
            <a:pPr marL="225425" lvl="1" indent="0">
              <a:buNone/>
            </a:pPr>
            <a:r>
              <a:rPr lang="en-GB" altLang="zh-CN" sz="1000" dirty="0">
                <a:hlinkClick r:id="rId4"/>
              </a:rPr>
              <a:t>http://</a:t>
            </a:r>
            <a:r>
              <a:rPr lang="en-GB" altLang="zh-CN" sz="1000" dirty="0">
                <a:hlinkClick r:id="rId4"/>
              </a:rPr>
              <a:t>member.openmobilealliance.org/ftp/Public_documents/COM/COM-CPM/2016/OMA-COM-CPM-2016-0026-OMA_WID_0324_CPM_Charging_V1_20160418_D.zip</a:t>
            </a:r>
            <a:endParaRPr lang="en-GB" altLang="zh-CN" sz="1000" dirty="0"/>
          </a:p>
          <a:p>
            <a:pPr marL="225425" lvl="1" indent="0">
              <a:buNone/>
            </a:pPr>
            <a:r>
              <a:rPr lang="en-GB" altLang="zh-CN" sz="1800" dirty="0" smtClean="0">
                <a:ea typeface="宋体" charset="-122"/>
              </a:rPr>
              <a:t> </a:t>
            </a:r>
            <a:endParaRPr lang="en-US" sz="1800" dirty="0" smtClean="0"/>
          </a:p>
          <a:p>
            <a:r>
              <a:rPr lang="en-GB" sz="2000" dirty="0" smtClean="0"/>
              <a:t>Cooperation in OMA on OMA Service Enabler development</a:t>
            </a:r>
          </a:p>
          <a:p>
            <a:pPr lvl="1"/>
            <a:r>
              <a:rPr lang="en-GB" sz="1800" dirty="0" smtClean="0"/>
              <a:t>ARC </a:t>
            </a:r>
            <a:r>
              <a:rPr lang="en-GB" sz="1800" dirty="0"/>
              <a:t>is responsible for the definition and maintenance of the overall OMA Service Environment (OSE) in close cooperation with the other groups in OMA. In </a:t>
            </a:r>
            <a:r>
              <a:rPr lang="en-GB" sz="1800" dirty="0" smtClean="0"/>
              <a:t>addition, ARC </a:t>
            </a:r>
            <a:r>
              <a:rPr lang="en-GB" sz="1800" dirty="0"/>
              <a:t>is responsible for creating a more coordinated approach to and specifying the operation </a:t>
            </a:r>
            <a:r>
              <a:rPr lang="en-GB" sz="1800" dirty="0" smtClean="0"/>
              <a:t>of a</a:t>
            </a:r>
            <a:r>
              <a:rPr lang="en-GB" sz="1800" dirty="0" smtClean="0">
                <a:solidFill>
                  <a:srgbClr val="480024"/>
                </a:solidFill>
              </a:rPr>
              <a:t>dequate  charging, security, smartcard mechanisms</a:t>
            </a:r>
            <a:r>
              <a:rPr lang="en-GB" sz="1800" dirty="0">
                <a:solidFill>
                  <a:srgbClr val="480024"/>
                </a:solidFill>
              </a:rPr>
              <a:t>, features and </a:t>
            </a:r>
            <a:r>
              <a:rPr lang="en-GB" sz="1800" dirty="0" smtClean="0">
                <a:solidFill>
                  <a:srgbClr val="480024"/>
                </a:solidFill>
              </a:rPr>
              <a:t>services and Network </a:t>
            </a:r>
            <a:r>
              <a:rPr lang="en-GB" sz="1800" dirty="0">
                <a:solidFill>
                  <a:srgbClr val="480024"/>
                </a:solidFill>
              </a:rPr>
              <a:t>API </a:t>
            </a:r>
            <a:r>
              <a:rPr lang="en-GB" sz="1800" dirty="0" smtClean="0">
                <a:solidFill>
                  <a:srgbClr val="480024"/>
                </a:solidFill>
              </a:rPr>
              <a:t>governance</a:t>
            </a:r>
            <a:r>
              <a:rPr lang="en-GB" sz="1800" dirty="0" smtClean="0">
                <a:solidFill>
                  <a:srgbClr val="480024"/>
                </a:solidFill>
              </a:rPr>
              <a:t>.</a:t>
            </a:r>
          </a:p>
          <a:p>
            <a:pPr marL="225425" lvl="1" indent="0">
              <a:buNone/>
            </a:pPr>
            <a:r>
              <a:rPr lang="en-GB" sz="1200" dirty="0">
                <a:hlinkClick r:id="rId5"/>
              </a:rPr>
              <a:t>http://</a:t>
            </a:r>
            <a:r>
              <a:rPr lang="en-GB" sz="1200" dirty="0" smtClean="0">
                <a:hlinkClick r:id="rId5"/>
              </a:rPr>
              <a:t>member.openmobilealliance.org/ftp/Public_documents/ARCH/Permanent_documents/OMA-CHARTER-ARC-20160329-A.zip</a:t>
            </a:r>
            <a:endParaRPr lang="en-GB" sz="1200" dirty="0"/>
          </a:p>
          <a:p>
            <a:pPr lvl="1"/>
            <a:r>
              <a:rPr lang="en-US" sz="1800" dirty="0" smtClean="0"/>
              <a:t>COM is </a:t>
            </a:r>
            <a:r>
              <a:rPr lang="en-US" sz="1800" dirty="0"/>
              <a:t>responsible for the specification of communications and related enabling </a:t>
            </a:r>
            <a:r>
              <a:rPr lang="en-US" sz="1800" dirty="0" smtClean="0"/>
              <a:t>technologies. </a:t>
            </a:r>
            <a:r>
              <a:rPr lang="en-US" sz="1800" dirty="0"/>
              <a:t>The goal </a:t>
            </a:r>
            <a:r>
              <a:rPr lang="en-US" sz="1800" dirty="0" smtClean="0"/>
              <a:t>is </a:t>
            </a:r>
            <a:r>
              <a:rPr lang="en-US" sz="1800" dirty="0"/>
              <a:t>to specify a set of basic communication features that may be used to enable specific communication </a:t>
            </a:r>
            <a:r>
              <a:rPr lang="en-US" sz="1800" dirty="0" smtClean="0"/>
              <a:t>paradigms</a:t>
            </a:r>
            <a:r>
              <a:rPr lang="en-US" sz="1800" dirty="0" smtClean="0"/>
              <a:t>.</a:t>
            </a:r>
          </a:p>
          <a:p>
            <a:pPr marL="225425" lvl="1" indent="0">
              <a:buNone/>
            </a:pPr>
            <a:r>
              <a:rPr lang="en-GB" sz="1200" dirty="0">
                <a:hlinkClick r:id="rId6"/>
              </a:rPr>
              <a:t>http://</a:t>
            </a:r>
            <a:r>
              <a:rPr lang="en-GB" sz="1200" dirty="0" smtClean="0">
                <a:hlinkClick r:id="rId6"/>
              </a:rPr>
              <a:t>member.openmobilealliance.org/ftp/Public_documents/COM/Permanent_documents/OMA-CHARTER-COM-20160329-A.zip</a:t>
            </a:r>
            <a:endParaRPr lang="en-GB" sz="1200" dirty="0" smtClean="0"/>
          </a:p>
          <a:p>
            <a:pPr lvl="1"/>
            <a:endParaRPr lang="en-GB" sz="1800" dirty="0"/>
          </a:p>
        </p:txBody>
      </p:sp>
    </p:spTree>
    <p:extLst>
      <p:ext uri="{BB962C8B-B14F-4D97-AF65-F5344CB8AC3E}">
        <p14:creationId xmlns:p14="http://schemas.microsoft.com/office/powerpoint/2010/main" val="4082102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Release Packages and Requirements</a:t>
            </a:r>
            <a:endParaRPr lang="en-GB" dirty="0"/>
          </a:p>
        </p:txBody>
      </p:sp>
      <p:sp>
        <p:nvSpPr>
          <p:cNvPr id="3" name="Content Placeholder 2"/>
          <p:cNvSpPr>
            <a:spLocks noGrp="1"/>
          </p:cNvSpPr>
          <p:nvPr>
            <p:ph idx="1"/>
          </p:nvPr>
        </p:nvSpPr>
        <p:spPr>
          <a:xfrm>
            <a:off x="292100" y="920750"/>
            <a:ext cx="8778875" cy="5383212"/>
          </a:xfrm>
        </p:spPr>
        <p:txBody>
          <a:bodyPr/>
          <a:lstStyle/>
          <a:p>
            <a:r>
              <a:rPr lang="en-GB" sz="2000" dirty="0" smtClean="0"/>
              <a:t>Enabler Release Package is the c</a:t>
            </a:r>
            <a:r>
              <a:rPr lang="en-GB" sz="2000" dirty="0" smtClean="0"/>
              <a:t>ollection </a:t>
            </a:r>
            <a:r>
              <a:rPr lang="en-GB" sz="2000" dirty="0"/>
              <a:t>of specifications that combined together form an enabler for a service </a:t>
            </a:r>
            <a:r>
              <a:rPr lang="en-GB" sz="2000" dirty="0" smtClean="0"/>
              <a:t>area. The </a:t>
            </a:r>
            <a:r>
              <a:rPr lang="en-GB" sz="2000" dirty="0"/>
              <a:t>specifications that are forming an enabler should combined fulfil a number of related market </a:t>
            </a:r>
            <a:r>
              <a:rPr lang="en-GB" sz="2000" dirty="0" smtClean="0"/>
              <a:t>requirements:</a:t>
            </a:r>
            <a:endParaRPr lang="en-GB" sz="2000" dirty="0" smtClean="0"/>
          </a:p>
          <a:p>
            <a:pPr lvl="1"/>
            <a:r>
              <a:rPr lang="en-GB" sz="1800" dirty="0" smtClean="0"/>
              <a:t>RD, AD, TS and Supporting Files</a:t>
            </a:r>
            <a:endParaRPr lang="en-GB" sz="1800" dirty="0" smtClean="0"/>
          </a:p>
          <a:p>
            <a:r>
              <a:rPr lang="en-GB" sz="2000" dirty="0" smtClean="0"/>
              <a:t>Requirement Document (RD) contains the set of High Level Functional </a:t>
            </a:r>
            <a:r>
              <a:rPr lang="en-GB" sz="2000" dirty="0" err="1" smtClean="0"/>
              <a:t>requerments</a:t>
            </a:r>
            <a:r>
              <a:rPr lang="en-GB" sz="2000" dirty="0" smtClean="0"/>
              <a:t> for the OMA Service Enabler, such as security, charging</a:t>
            </a:r>
            <a:endParaRPr lang="en-GB" sz="1600" dirty="0" smtClean="0"/>
          </a:p>
          <a:p>
            <a:pPr marL="0" indent="0">
              <a:buNone/>
            </a:pPr>
            <a:r>
              <a:rPr lang="en-GB" sz="1000" dirty="0" smtClean="0">
                <a:hlinkClick r:id="rId2"/>
              </a:rPr>
              <a:t>http://member.openmobilealliance.org/ftp/Public_documents/REL/Permanent_documents/OMA-TEMPLATE-ReqDoc-20160218-I.zip</a:t>
            </a:r>
            <a:endParaRPr lang="en-GB" sz="1000" dirty="0" smtClean="0"/>
          </a:p>
          <a:p>
            <a:pPr marL="0" indent="0">
              <a:buNone/>
            </a:pPr>
            <a:endParaRPr lang="en-GB" sz="1000" dirty="0"/>
          </a:p>
          <a:p>
            <a:pPr marL="0" indent="0">
              <a:buNone/>
            </a:pPr>
            <a:endParaRPr lang="en-GB" sz="1000" dirty="0" smtClean="0"/>
          </a:p>
        </p:txBody>
      </p:sp>
      <p:pic>
        <p:nvPicPr>
          <p:cNvPr id="13" name="Picture 12"/>
          <p:cNvPicPr>
            <a:picLocks noChangeAspect="1"/>
          </p:cNvPicPr>
          <p:nvPr/>
        </p:nvPicPr>
        <p:blipFill>
          <a:blip r:embed="rId3"/>
          <a:stretch>
            <a:fillRect/>
          </a:stretch>
        </p:blipFill>
        <p:spPr>
          <a:xfrm>
            <a:off x="566737" y="3332162"/>
            <a:ext cx="8229600" cy="2998788"/>
          </a:xfrm>
          <a:prstGeom prst="rect">
            <a:avLst/>
          </a:prstGeom>
        </p:spPr>
      </p:pic>
    </p:spTree>
    <p:extLst>
      <p:ext uri="{BB962C8B-B14F-4D97-AF65-F5344CB8AC3E}">
        <p14:creationId xmlns:p14="http://schemas.microsoft.com/office/powerpoint/2010/main" val="21845036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 – Reference Specifications</a:t>
            </a:r>
            <a:endParaRPr lang="en-GB" dirty="0"/>
          </a:p>
        </p:txBody>
      </p:sp>
      <p:sp>
        <p:nvSpPr>
          <p:cNvPr id="3" name="Content Placeholder 2"/>
          <p:cNvSpPr>
            <a:spLocks noGrp="1"/>
          </p:cNvSpPr>
          <p:nvPr>
            <p:ph idx="1"/>
          </p:nvPr>
        </p:nvSpPr>
        <p:spPr>
          <a:xfrm>
            <a:off x="292100" y="920750"/>
            <a:ext cx="8778875" cy="5383212"/>
          </a:xfrm>
        </p:spPr>
        <p:txBody>
          <a:bodyPr/>
          <a:lstStyle/>
          <a:p>
            <a:r>
              <a:rPr lang="en-GB" sz="2000" dirty="0"/>
              <a:t>&lt;Functional Area&gt; </a:t>
            </a:r>
            <a:r>
              <a:rPr lang="en-GB" sz="2000" dirty="0" smtClean="0"/>
              <a:t>Architecture: Architecture</a:t>
            </a:r>
            <a:r>
              <a:rPr lang="en-GB" sz="2000" dirty="0" smtClean="0"/>
              <a:t> Document (AD) </a:t>
            </a:r>
            <a:r>
              <a:rPr lang="en-GB" sz="2000" dirty="0" smtClean="0"/>
              <a:t>defines </a:t>
            </a:r>
            <a:r>
              <a:rPr lang="en-GB" sz="2000" dirty="0"/>
              <a:t>the architecture for the </a:t>
            </a:r>
            <a:r>
              <a:rPr lang="en-GB" sz="2000" dirty="0" smtClean="0"/>
              <a:t>OMA </a:t>
            </a:r>
            <a:r>
              <a:rPr lang="en-GB" sz="2000" dirty="0"/>
              <a:t>service enabler </a:t>
            </a:r>
            <a:r>
              <a:rPr lang="en-GB" sz="2000" dirty="0" smtClean="0"/>
              <a:t>which could be combined with reference specifications</a:t>
            </a:r>
            <a:r>
              <a:rPr lang="en-GB" sz="2000" dirty="0"/>
              <a:t>:</a:t>
            </a:r>
            <a:r>
              <a:rPr lang="en-GB" sz="2000" dirty="0" smtClean="0"/>
              <a:t> </a:t>
            </a:r>
            <a:r>
              <a:rPr lang="en-GB" sz="1000" dirty="0" smtClean="0">
                <a:hlinkClick r:id="rId2"/>
              </a:rPr>
              <a:t>http</a:t>
            </a:r>
            <a:r>
              <a:rPr lang="en-GB" sz="1000" dirty="0">
                <a:hlinkClick r:id="rId2"/>
              </a:rPr>
              <a:t>://</a:t>
            </a:r>
            <a:r>
              <a:rPr lang="en-GB" sz="1000" dirty="0" smtClean="0">
                <a:hlinkClick r:id="rId2"/>
              </a:rPr>
              <a:t>member.openmobilealliance.org/ftp/Public_documents/REL/Permanent_documents/OMA-TEMPLATE-ArchDoc-20160218-I.zip</a:t>
            </a:r>
            <a:endParaRPr lang="en-GB" sz="1000" dirty="0" smtClean="0"/>
          </a:p>
          <a:p>
            <a:pPr marL="0" indent="0">
              <a:buNone/>
            </a:pPr>
            <a:endParaRPr lang="en-GB" sz="1000" dirty="0"/>
          </a:p>
          <a:p>
            <a:pPr marL="0" indent="0">
              <a:buNone/>
            </a:pPr>
            <a:endParaRPr lang="en-GB" sz="1000" dirty="0" smtClean="0"/>
          </a:p>
        </p:txBody>
      </p:sp>
      <p:pic>
        <p:nvPicPr>
          <p:cNvPr id="7" name="Picture 6"/>
          <p:cNvPicPr>
            <a:picLocks noChangeAspect="1"/>
          </p:cNvPicPr>
          <p:nvPr/>
        </p:nvPicPr>
        <p:blipFill>
          <a:blip r:embed="rId3"/>
          <a:stretch>
            <a:fillRect/>
          </a:stretch>
        </p:blipFill>
        <p:spPr>
          <a:xfrm>
            <a:off x="490537" y="1987550"/>
            <a:ext cx="8564563" cy="4419600"/>
          </a:xfrm>
          <a:prstGeom prst="rect">
            <a:avLst/>
          </a:prstGeom>
        </p:spPr>
      </p:pic>
    </p:spTree>
    <p:extLst>
      <p:ext uri="{BB962C8B-B14F-4D97-AF65-F5344CB8AC3E}">
        <p14:creationId xmlns:p14="http://schemas.microsoft.com/office/powerpoint/2010/main" val="39422986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Architectural Model</a:t>
            </a:r>
            <a:endParaRPr lang="en-GB" dirty="0"/>
          </a:p>
        </p:txBody>
      </p:sp>
      <p:sp>
        <p:nvSpPr>
          <p:cNvPr id="3" name="Content Placeholder 2"/>
          <p:cNvSpPr>
            <a:spLocks noGrp="1"/>
          </p:cNvSpPr>
          <p:nvPr>
            <p:ph idx="1"/>
          </p:nvPr>
        </p:nvSpPr>
        <p:spPr>
          <a:xfrm>
            <a:off x="292100" y="920750"/>
            <a:ext cx="8778875" cy="5383212"/>
          </a:xfrm>
        </p:spPr>
        <p:txBody>
          <a:bodyPr/>
          <a:lstStyle/>
          <a:p>
            <a:r>
              <a:rPr lang="en-GB" sz="2000" dirty="0" smtClean="0"/>
              <a:t>The </a:t>
            </a:r>
            <a:r>
              <a:rPr lang="en-GB" sz="2000" dirty="0" smtClean="0"/>
              <a:t>AD represents the model with dependencies, architectural diagram, components &amp; interfaces as well as the consideration on security and charging</a:t>
            </a:r>
            <a:r>
              <a:rPr lang="en-GB" sz="2000" dirty="0" smtClean="0"/>
              <a:t> </a:t>
            </a:r>
          </a:p>
          <a:p>
            <a:pPr marL="0" indent="0">
              <a:buNone/>
            </a:pPr>
            <a:r>
              <a:rPr lang="en-GB" sz="1000" dirty="0" smtClean="0">
                <a:hlinkClick r:id="rId2"/>
              </a:rPr>
              <a:t>http</a:t>
            </a:r>
            <a:r>
              <a:rPr lang="en-GB" sz="1000" dirty="0">
                <a:hlinkClick r:id="rId2"/>
              </a:rPr>
              <a:t>://</a:t>
            </a:r>
            <a:r>
              <a:rPr lang="en-GB" sz="1000" dirty="0" smtClean="0">
                <a:hlinkClick r:id="rId2"/>
              </a:rPr>
              <a:t>member.openmobilealliance.org/ftp/Public_documents/REL/Permanent_documents/OMA-TEMPLATE-ArchDoc-20160218-I.zip</a:t>
            </a:r>
            <a:endParaRPr lang="en-GB" sz="1000" dirty="0" smtClean="0"/>
          </a:p>
          <a:p>
            <a:pPr marL="0" indent="0">
              <a:buNone/>
            </a:pPr>
            <a:endParaRPr lang="en-GB" sz="1000" dirty="0"/>
          </a:p>
          <a:p>
            <a:pPr marL="0" indent="0">
              <a:buNone/>
            </a:pPr>
            <a:endParaRPr lang="en-GB" sz="1000" dirty="0" smtClean="0"/>
          </a:p>
        </p:txBody>
      </p:sp>
      <p:pic>
        <p:nvPicPr>
          <p:cNvPr id="4" name="Picture 3"/>
          <p:cNvPicPr>
            <a:picLocks noChangeAspect="1"/>
          </p:cNvPicPr>
          <p:nvPr/>
        </p:nvPicPr>
        <p:blipFill>
          <a:blip r:embed="rId3"/>
          <a:stretch>
            <a:fillRect/>
          </a:stretch>
        </p:blipFill>
        <p:spPr>
          <a:xfrm>
            <a:off x="591487" y="2063750"/>
            <a:ext cx="8281049" cy="4343400"/>
          </a:xfrm>
          <a:prstGeom prst="rect">
            <a:avLst/>
          </a:prstGeom>
        </p:spPr>
      </p:pic>
    </p:spTree>
    <p:extLst>
      <p:ext uri="{BB962C8B-B14F-4D97-AF65-F5344CB8AC3E}">
        <p14:creationId xmlns:p14="http://schemas.microsoft.com/office/powerpoint/2010/main" val="527145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Charging Considerations</a:t>
            </a:r>
            <a:endParaRPr lang="en-GB" dirty="0"/>
          </a:p>
        </p:txBody>
      </p:sp>
      <p:sp>
        <p:nvSpPr>
          <p:cNvPr id="3" name="Content Placeholder 2"/>
          <p:cNvSpPr>
            <a:spLocks noGrp="1"/>
          </p:cNvSpPr>
          <p:nvPr>
            <p:ph idx="1"/>
          </p:nvPr>
        </p:nvSpPr>
        <p:spPr>
          <a:xfrm>
            <a:off x="185737" y="1149350"/>
            <a:ext cx="9067799" cy="5154612"/>
          </a:xfrm>
        </p:spPr>
        <p:txBody>
          <a:bodyPr/>
          <a:lstStyle/>
          <a:p>
            <a:pPr marL="0" indent="0">
              <a:buNone/>
            </a:pPr>
            <a:r>
              <a:rPr lang="en-GB" sz="2400" dirty="0" smtClean="0"/>
              <a:t>There are different options made available in the Architecture Document in Charging Considerations to enable charging for OMA Service Enabler which could be described as follows:</a:t>
            </a:r>
          </a:p>
          <a:p>
            <a:pPr marL="0" indent="0">
              <a:buNone/>
            </a:pPr>
            <a:endParaRPr lang="en-GB" sz="2400" dirty="0" smtClean="0"/>
          </a:p>
          <a:p>
            <a:r>
              <a:rPr lang="en-GB" sz="2000" dirty="0" smtClean="0"/>
              <a:t> OMA Charging Enabler fulfil all OMA Service Enabler requirements</a:t>
            </a:r>
          </a:p>
          <a:p>
            <a:pPr marL="0" indent="-4763">
              <a:buNone/>
            </a:pPr>
            <a:r>
              <a:rPr lang="en-GB" sz="2400" dirty="0"/>
              <a:t> </a:t>
            </a:r>
            <a:r>
              <a:rPr lang="en-GB" sz="2400" dirty="0" smtClean="0"/>
              <a:t>  </a:t>
            </a:r>
            <a:r>
              <a:rPr lang="en-GB" sz="1600" dirty="0" smtClean="0"/>
              <a:t>Example: BCAST Enabler, PCPS Enabler</a:t>
            </a:r>
          </a:p>
          <a:p>
            <a:pPr marL="0" indent="-4763">
              <a:buNone/>
            </a:pPr>
            <a:endParaRPr lang="en-GB" sz="1800" dirty="0" smtClean="0"/>
          </a:p>
          <a:p>
            <a:r>
              <a:rPr lang="en-GB" sz="2000" dirty="0" smtClean="0"/>
              <a:t> OMA Charging Enabler needs to fulfil </a:t>
            </a:r>
            <a:r>
              <a:rPr lang="en-GB" sz="2000" dirty="0"/>
              <a:t>OMA Service Enabler </a:t>
            </a:r>
            <a:r>
              <a:rPr lang="en-GB" sz="2000" dirty="0" smtClean="0"/>
              <a:t>requirements on information level</a:t>
            </a:r>
          </a:p>
          <a:p>
            <a:pPr marL="0" indent="-4763">
              <a:buNone/>
            </a:pPr>
            <a:r>
              <a:rPr lang="en-GB" sz="2400" dirty="0" smtClean="0"/>
              <a:t>   </a:t>
            </a:r>
            <a:r>
              <a:rPr lang="en-GB" sz="1600" dirty="0"/>
              <a:t>Example</a:t>
            </a:r>
            <a:r>
              <a:rPr lang="en-GB" sz="1600" dirty="0"/>
              <a:t>: </a:t>
            </a:r>
            <a:r>
              <a:rPr lang="en-GB" sz="1600" dirty="0" smtClean="0"/>
              <a:t>DCD Enabler, </a:t>
            </a:r>
            <a:r>
              <a:rPr lang="en-GB" sz="1600" dirty="0" err="1" smtClean="0"/>
              <a:t>PoC</a:t>
            </a:r>
            <a:r>
              <a:rPr lang="en-GB" sz="1600" dirty="0" smtClean="0"/>
              <a:t> Enabler</a:t>
            </a:r>
          </a:p>
          <a:p>
            <a:pPr marL="0" indent="-4763">
              <a:buNone/>
            </a:pPr>
            <a:endParaRPr lang="en-GB" sz="1800" dirty="0"/>
          </a:p>
          <a:p>
            <a:r>
              <a:rPr lang="en-GB" sz="2000" dirty="0"/>
              <a:t> OMA </a:t>
            </a:r>
            <a:r>
              <a:rPr lang="en-GB" sz="2000" dirty="0"/>
              <a:t>Charging Enabler needs to fulfil OMA Service Enabler requirements on </a:t>
            </a:r>
            <a:r>
              <a:rPr lang="en-GB" sz="2000" dirty="0"/>
              <a:t>functional level</a:t>
            </a:r>
          </a:p>
          <a:p>
            <a:pPr marL="0" indent="-4763">
              <a:buNone/>
            </a:pPr>
            <a:r>
              <a:rPr lang="en-GB" sz="1800" dirty="0"/>
              <a:t>   </a:t>
            </a:r>
            <a:r>
              <a:rPr lang="en-GB" sz="1600" dirty="0"/>
              <a:t>Example</a:t>
            </a:r>
            <a:r>
              <a:rPr lang="en-GB" sz="1600" dirty="0"/>
              <a:t>: </a:t>
            </a:r>
            <a:r>
              <a:rPr lang="en-GB" sz="1600" dirty="0" smtClean="0"/>
              <a:t>Simple IM Enabler, DCD Enabler</a:t>
            </a:r>
            <a:endParaRPr lang="en-GB" sz="1600" dirty="0"/>
          </a:p>
          <a:p>
            <a:pPr lvl="1"/>
            <a:endParaRPr lang="en-GB" sz="2400" dirty="0"/>
          </a:p>
          <a:p>
            <a:pPr lvl="1"/>
            <a:endParaRPr lang="en-GB" sz="1600" dirty="0"/>
          </a:p>
          <a:p>
            <a:pPr marL="0" indent="0">
              <a:buNone/>
            </a:pPr>
            <a:endParaRPr lang="en-GB" sz="1000" dirty="0"/>
          </a:p>
          <a:p>
            <a:pPr marL="0" indent="0">
              <a:buNone/>
            </a:pPr>
            <a:endParaRPr lang="en-GB" sz="1000" dirty="0" smtClean="0"/>
          </a:p>
        </p:txBody>
      </p:sp>
    </p:spTree>
    <p:extLst>
      <p:ext uri="{BB962C8B-B14F-4D97-AF65-F5344CB8AC3E}">
        <p14:creationId xmlns:p14="http://schemas.microsoft.com/office/powerpoint/2010/main" val="3000389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Charging Considerations options </a:t>
            </a:r>
            <a:endParaRPr lang="en-GB" dirty="0"/>
          </a:p>
        </p:txBody>
      </p:sp>
      <p:sp>
        <p:nvSpPr>
          <p:cNvPr id="3" name="Content Placeholder 2"/>
          <p:cNvSpPr>
            <a:spLocks noGrp="1"/>
          </p:cNvSpPr>
          <p:nvPr>
            <p:ph idx="1"/>
          </p:nvPr>
        </p:nvSpPr>
        <p:spPr>
          <a:xfrm>
            <a:off x="292100" y="1149350"/>
            <a:ext cx="8778875" cy="5154612"/>
          </a:xfrm>
        </p:spPr>
        <p:txBody>
          <a:bodyPr/>
          <a:lstStyle/>
          <a:p>
            <a:pPr lvl="1"/>
            <a:endParaRPr lang="en-GB" sz="1600" dirty="0"/>
          </a:p>
          <a:p>
            <a:pPr marL="0" indent="0">
              <a:buNone/>
            </a:pPr>
            <a:endParaRPr lang="en-GB" sz="1000" dirty="0"/>
          </a:p>
          <a:p>
            <a:pPr marL="0" indent="0">
              <a:buNone/>
            </a:pPr>
            <a:endParaRPr lang="en-GB" sz="1000" dirty="0" smtClean="0"/>
          </a:p>
        </p:txBody>
      </p:sp>
      <p:pic>
        <p:nvPicPr>
          <p:cNvPr id="5" name="Picture 4"/>
          <p:cNvPicPr>
            <a:picLocks noChangeAspect="1"/>
          </p:cNvPicPr>
          <p:nvPr/>
        </p:nvPicPr>
        <p:blipFill>
          <a:blip r:embed="rId2"/>
          <a:stretch>
            <a:fillRect/>
          </a:stretch>
        </p:blipFill>
        <p:spPr>
          <a:xfrm>
            <a:off x="414337" y="1149350"/>
            <a:ext cx="8656637" cy="5257800"/>
          </a:xfrm>
          <a:prstGeom prst="rect">
            <a:avLst/>
          </a:prstGeom>
        </p:spPr>
      </p:pic>
    </p:spTree>
    <p:extLst>
      <p:ext uri="{BB962C8B-B14F-4D97-AF65-F5344CB8AC3E}">
        <p14:creationId xmlns:p14="http://schemas.microsoft.com/office/powerpoint/2010/main" val="17961405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Enabling of Charging: </a:t>
            </a:r>
            <a:r>
              <a:rPr lang="en-GB" dirty="0" smtClean="0"/>
              <a:t/>
            </a:r>
            <a:br>
              <a:rPr lang="en-GB" dirty="0" smtClean="0"/>
            </a:br>
            <a:r>
              <a:rPr lang="en-GB" dirty="0" smtClean="0"/>
              <a:t>Use of OMA Charging Enabler</a:t>
            </a:r>
            <a:endParaRPr lang="en-GB" dirty="0"/>
          </a:p>
        </p:txBody>
      </p:sp>
      <p:sp>
        <p:nvSpPr>
          <p:cNvPr id="3" name="Content Placeholder 2"/>
          <p:cNvSpPr>
            <a:spLocks noGrp="1"/>
          </p:cNvSpPr>
          <p:nvPr>
            <p:ph idx="1"/>
          </p:nvPr>
        </p:nvSpPr>
        <p:spPr>
          <a:xfrm>
            <a:off x="292100" y="1073150"/>
            <a:ext cx="8778875" cy="5230812"/>
          </a:xfrm>
        </p:spPr>
        <p:txBody>
          <a:bodyPr/>
          <a:lstStyle/>
          <a:p>
            <a:r>
              <a:rPr lang="en-GB" sz="2000" dirty="0" smtClean="0"/>
              <a:t>The simplest and fastest approach to enable charging for an OMA Service Enabler is the enabling of the full set of common OMA Charging Enabler functionality and data recording</a:t>
            </a:r>
          </a:p>
          <a:p>
            <a:endParaRPr lang="en-GB" sz="2000" dirty="0" smtClean="0"/>
          </a:p>
          <a:p>
            <a:r>
              <a:rPr lang="en-GB" sz="2000" dirty="0" smtClean="0"/>
              <a:t>Steps </a:t>
            </a:r>
          </a:p>
          <a:p>
            <a:pPr lvl="1"/>
            <a:r>
              <a:rPr lang="en-GB" sz="1800" dirty="0"/>
              <a:t>Definition of Charging requirements in the OMA Service Enabler RD</a:t>
            </a:r>
          </a:p>
          <a:p>
            <a:pPr lvl="1"/>
            <a:r>
              <a:rPr lang="en-GB" sz="1800" dirty="0" smtClean="0"/>
              <a:t>Specification references in the OMA Service Enabler AD to the OMA Charging Enabler</a:t>
            </a:r>
          </a:p>
          <a:p>
            <a:pPr lvl="1"/>
            <a:endParaRPr lang="en-GB" sz="1800" dirty="0" smtClean="0"/>
          </a:p>
          <a:p>
            <a:r>
              <a:rPr lang="en-GB" sz="2000" dirty="0" smtClean="0"/>
              <a:t>Benefit</a:t>
            </a:r>
            <a:endParaRPr lang="en-GB" sz="2000" dirty="0" smtClean="0"/>
          </a:p>
          <a:p>
            <a:pPr lvl="1"/>
            <a:r>
              <a:rPr lang="en-GB" sz="1800" dirty="0" smtClean="0"/>
              <a:t>OMA Service Enabler Charging full compatible with OMA Charging Enabler as well as with the 3GPP Charging framework and therefore compliant with other OMA Service Enabler Charging</a:t>
            </a:r>
          </a:p>
          <a:p>
            <a:pPr lvl="1"/>
            <a:r>
              <a:rPr lang="en-GB" sz="1800" dirty="0" smtClean="0"/>
              <a:t>OMA can complete the specification without any other interactions</a:t>
            </a:r>
          </a:p>
          <a:p>
            <a:pPr lvl="1"/>
            <a:endParaRPr lang="en-GB" sz="1800" dirty="0" smtClean="0"/>
          </a:p>
          <a:p>
            <a:pPr marL="111125" lvl="1" indent="-111125"/>
            <a:r>
              <a:rPr lang="en-GB" sz="2000" dirty="0">
                <a:solidFill>
                  <a:srgbClr val="000066"/>
                </a:solidFill>
              </a:rPr>
              <a:t>Effort</a:t>
            </a:r>
          </a:p>
          <a:p>
            <a:pPr lvl="1"/>
            <a:r>
              <a:rPr lang="en-GB" sz="1800" dirty="0" smtClean="0"/>
              <a:t>No additional work needed</a:t>
            </a:r>
            <a:endParaRPr lang="en-GB" sz="1800" dirty="0"/>
          </a:p>
          <a:p>
            <a:pPr lvl="1"/>
            <a:endParaRPr lang="en-GB" sz="1800" dirty="0"/>
          </a:p>
          <a:p>
            <a:pPr lvl="1"/>
            <a:endParaRPr lang="en-GB" sz="1800" dirty="0" smtClean="0"/>
          </a:p>
        </p:txBody>
      </p:sp>
    </p:spTree>
    <p:extLst>
      <p:ext uri="{BB962C8B-B14F-4D97-AF65-F5344CB8AC3E}">
        <p14:creationId xmlns:p14="http://schemas.microsoft.com/office/powerpoint/2010/main" val="25379522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Enabling of Charging: </a:t>
            </a:r>
            <a:r>
              <a:rPr lang="en-GB" dirty="0" smtClean="0"/>
              <a:t/>
            </a:r>
            <a:br>
              <a:rPr lang="en-GB" dirty="0" smtClean="0"/>
            </a:br>
            <a:r>
              <a:rPr lang="en-GB" dirty="0" smtClean="0"/>
              <a:t>Enriched OMA Charging Enabler </a:t>
            </a:r>
            <a:endParaRPr lang="en-GB" dirty="0"/>
          </a:p>
        </p:txBody>
      </p:sp>
      <p:sp>
        <p:nvSpPr>
          <p:cNvPr id="3" name="Content Placeholder 2"/>
          <p:cNvSpPr>
            <a:spLocks noGrp="1"/>
          </p:cNvSpPr>
          <p:nvPr>
            <p:ph idx="1"/>
          </p:nvPr>
        </p:nvSpPr>
        <p:spPr>
          <a:xfrm>
            <a:off x="292100" y="1149350"/>
            <a:ext cx="8778875" cy="5154612"/>
          </a:xfrm>
        </p:spPr>
        <p:txBody>
          <a:bodyPr/>
          <a:lstStyle/>
          <a:p>
            <a:r>
              <a:rPr lang="en-GB" sz="2000" dirty="0" smtClean="0"/>
              <a:t>The OMA Service Enabler  Charging could be enabled with the reference to OMA Service Enabler to enable  the full set of common OMA Charging Enabler functionality and additional OMA Service Enabler specific data definition recordings </a:t>
            </a:r>
          </a:p>
          <a:p>
            <a:r>
              <a:rPr lang="en-GB" sz="2000" dirty="0" smtClean="0"/>
              <a:t>Steps </a:t>
            </a:r>
          </a:p>
          <a:p>
            <a:pPr lvl="1"/>
            <a:r>
              <a:rPr lang="en-GB" sz="1800" dirty="0"/>
              <a:t>Definition of Charging requirements in the OMA Service Enabler RD</a:t>
            </a:r>
          </a:p>
          <a:p>
            <a:pPr lvl="1"/>
            <a:r>
              <a:rPr lang="en-GB" sz="1800" dirty="0" smtClean="0"/>
              <a:t>Specification references in the OMA Service Enabler AD to the OMA Charging Enabler</a:t>
            </a:r>
          </a:p>
          <a:p>
            <a:pPr lvl="1"/>
            <a:r>
              <a:rPr lang="en-GB" sz="1800" dirty="0" smtClean="0"/>
              <a:t>Definition of OMA Service Enabler specific data information in the AD of the OMA </a:t>
            </a:r>
            <a:r>
              <a:rPr lang="en-GB" sz="1800" dirty="0"/>
              <a:t>Service </a:t>
            </a:r>
            <a:r>
              <a:rPr lang="en-GB" sz="1800" dirty="0" smtClean="0"/>
              <a:t>Enabler</a:t>
            </a:r>
          </a:p>
          <a:p>
            <a:pPr lvl="1"/>
            <a:r>
              <a:rPr lang="en-GB" sz="1800" dirty="0" smtClean="0"/>
              <a:t>OMA </a:t>
            </a:r>
            <a:r>
              <a:rPr lang="en-GB" sz="1800" dirty="0"/>
              <a:t>Service Enabler needs to interact with ARC for the enhancement of the OMA Charging Enabler Data Definition Specification (DDS</a:t>
            </a:r>
            <a:r>
              <a:rPr lang="en-GB" sz="1800" dirty="0" smtClean="0"/>
              <a:t>)</a:t>
            </a:r>
            <a:endParaRPr lang="en-GB" sz="1800" dirty="0" smtClean="0"/>
          </a:p>
          <a:p>
            <a:r>
              <a:rPr lang="en-GB" sz="2000" dirty="0"/>
              <a:t>Benefit</a:t>
            </a:r>
          </a:p>
          <a:p>
            <a:pPr lvl="1"/>
            <a:r>
              <a:rPr lang="en-GB" sz="1800" dirty="0"/>
              <a:t>OMA Service Enabler</a:t>
            </a:r>
            <a:r>
              <a:rPr lang="en-GB" sz="1800" dirty="0" smtClean="0"/>
              <a:t> </a:t>
            </a:r>
            <a:r>
              <a:rPr lang="en-GB" sz="1800" dirty="0"/>
              <a:t>Charging </a:t>
            </a:r>
            <a:r>
              <a:rPr lang="en-GB" sz="1800" dirty="0" smtClean="0"/>
              <a:t>compatible </a:t>
            </a:r>
            <a:r>
              <a:rPr lang="en-GB" sz="1800" dirty="0"/>
              <a:t>with OMA Charging Enabler </a:t>
            </a:r>
            <a:r>
              <a:rPr lang="en-GB" sz="1800" dirty="0" smtClean="0"/>
              <a:t>as </a:t>
            </a:r>
            <a:r>
              <a:rPr lang="en-GB" sz="1800" dirty="0"/>
              <a:t>well as with the 3GPP Charging </a:t>
            </a:r>
            <a:r>
              <a:rPr lang="en-GB" sz="1800" dirty="0" smtClean="0"/>
              <a:t>framework with the additional </a:t>
            </a:r>
            <a:r>
              <a:rPr lang="en-GB" sz="1800" dirty="0"/>
              <a:t>OMA Service Enabler</a:t>
            </a:r>
            <a:r>
              <a:rPr lang="en-GB" sz="1800" dirty="0" smtClean="0"/>
              <a:t> Charging information and functional compliant with other OMA </a:t>
            </a:r>
            <a:r>
              <a:rPr lang="en-GB" sz="1800" dirty="0"/>
              <a:t>Service Enabler</a:t>
            </a:r>
            <a:r>
              <a:rPr lang="en-GB" sz="1800" dirty="0" smtClean="0"/>
              <a:t> charging</a:t>
            </a:r>
            <a:endParaRPr lang="en-GB" sz="1800" dirty="0"/>
          </a:p>
          <a:p>
            <a:pPr marL="111125" lvl="1" indent="-111125"/>
            <a:r>
              <a:rPr lang="en-GB" sz="2000" dirty="0" smtClean="0">
                <a:solidFill>
                  <a:srgbClr val="000066"/>
                </a:solidFill>
                <a:ea typeface="+mn-ea"/>
                <a:cs typeface="+mn-cs"/>
              </a:rPr>
              <a:t>Effort</a:t>
            </a:r>
            <a:endParaRPr lang="en-GB" sz="2000" dirty="0">
              <a:solidFill>
                <a:srgbClr val="000066"/>
              </a:solidFill>
              <a:ea typeface="+mn-ea"/>
              <a:cs typeface="+mn-cs"/>
            </a:endParaRPr>
          </a:p>
          <a:p>
            <a:pPr lvl="1"/>
            <a:r>
              <a:rPr lang="en-GB" sz="1800" dirty="0" smtClean="0"/>
              <a:t>OMA needs to interact with 3GPP to align the OMA DDS with the 3GPP TS 32.299</a:t>
            </a:r>
            <a:endParaRPr lang="en-GB" sz="1800" dirty="0"/>
          </a:p>
        </p:txBody>
      </p:sp>
    </p:spTree>
    <p:extLst>
      <p:ext uri="{BB962C8B-B14F-4D97-AF65-F5344CB8AC3E}">
        <p14:creationId xmlns:p14="http://schemas.microsoft.com/office/powerpoint/2010/main" val="16515363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16566</TotalTime>
  <Pages>15</Pages>
  <Words>1124</Words>
  <Application>Microsoft Office PowerPoint</Application>
  <PresentationFormat>Custom</PresentationFormat>
  <Paragraphs>98</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SimSun</vt:lpstr>
      <vt:lpstr>SimSun</vt:lpstr>
      <vt:lpstr>Arial</vt:lpstr>
      <vt:lpstr>Arial Narrow</vt:lpstr>
      <vt:lpstr>Tahoma</vt:lpstr>
      <vt:lpstr>Times New Roman</vt:lpstr>
      <vt:lpstr>OMA Template</vt:lpstr>
      <vt:lpstr>OMA-COM-CPM-2016-0034-INP_Enabling_CPM_Charging  Opportunities to enable CPM Charging</vt:lpstr>
      <vt:lpstr>Introduction</vt:lpstr>
      <vt:lpstr>Release Packages and Requirements</vt:lpstr>
      <vt:lpstr>Architecture – Reference Specifications</vt:lpstr>
      <vt:lpstr>Architectural Model</vt:lpstr>
      <vt:lpstr>Charging Considerations</vt:lpstr>
      <vt:lpstr>Charging Considerations options </vt:lpstr>
      <vt:lpstr>Enabling of Charging:  Use of OMA Charging Enabler</vt:lpstr>
      <vt:lpstr>Enabling of Charging:  Enriched OMA Charging Enabler </vt:lpstr>
      <vt:lpstr>Enabling of Charging:  OMA Service Enabler Charging </vt:lpstr>
      <vt:lpstr>Proposal for COM</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Goermer, Gerald (Nokia - DE/Munich)</cp:lastModifiedBy>
  <cp:revision>377</cp:revision>
  <cp:lastPrinted>1999-04-27T06:51:51Z</cp:lastPrinted>
  <dcterms:created xsi:type="dcterms:W3CDTF">2002-03-19T14:05:12Z</dcterms:created>
  <dcterms:modified xsi:type="dcterms:W3CDTF">2016-05-01T21:47:11Z</dcterms:modified>
</cp:coreProperties>
</file>