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62" r:id="rId2"/>
  </p:sldMasterIdLst>
  <p:notesMasterIdLst>
    <p:notesMasterId r:id="rId12"/>
  </p:notesMasterIdLst>
  <p:handoutMasterIdLst>
    <p:handoutMasterId r:id="rId13"/>
  </p:handoutMasterIdLst>
  <p:sldIdLst>
    <p:sldId id="293" r:id="rId3"/>
    <p:sldId id="294" r:id="rId4"/>
    <p:sldId id="295" r:id="rId5"/>
    <p:sldId id="296" r:id="rId6"/>
    <p:sldId id="297" r:id="rId7"/>
    <p:sldId id="298" r:id="rId8"/>
    <p:sldId id="303" r:id="rId9"/>
    <p:sldId id="299" r:id="rId10"/>
    <p:sldId id="301" r:id="rId11"/>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543800"/>
    <a:srgbClr val="FEEDCE"/>
    <a:srgbClr val="330066"/>
    <a:srgbClr val="FDB5C3"/>
    <a:srgbClr val="99FFCC"/>
    <a:srgbClr val="FFCCCC"/>
    <a:srgbClr val="009900"/>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575" autoAdjust="0"/>
    <p:restoredTop sz="77376" autoAdjust="0"/>
  </p:normalViewPr>
  <p:slideViewPr>
    <p:cSldViewPr>
      <p:cViewPr>
        <p:scale>
          <a:sx n="66" d="100"/>
          <a:sy n="66" d="100"/>
        </p:scale>
        <p:origin x="-318" y="93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30" d="100"/>
          <a:sy n="30" d="100"/>
        </p:scale>
        <p:origin x="-1662"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
        <p:nvSpPr>
          <p:cNvPr id="4" name="Title 3"/>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0504DB5-FA12-4673-87CC-8EB877A25A23}" type="datetimeFigureOut">
              <a:rPr lang="en-US"/>
              <a:pPr>
                <a:defRPr/>
              </a:pPr>
              <a:t>9/28/2010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F064AF4-B544-484E-B07D-7F861457475A}"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E38084E-CFBB-475E-AA3D-9D9A754A6F69}" type="datetimeFigureOut">
              <a:rPr lang="en-US"/>
              <a:pPr>
                <a:defRPr/>
              </a:pPr>
              <a:t>9/28/2010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87790B7-06E4-4416-9AAC-5C5B86AC87D5}"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8FC17B7-FAD2-4BE4-86E8-279EA48A5775}" type="datetimeFigureOut">
              <a:rPr lang="en-US"/>
              <a:pPr>
                <a:defRPr/>
              </a:pPr>
              <a:t>9/28/2010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8F65646-6086-4C68-9733-DEF2FD1E3ADD}"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68313"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CF26D4B-9CD7-43B2-BD2C-F356E97347FE}" type="datetimeFigureOut">
              <a:rPr lang="en-US"/>
              <a:pPr>
                <a:defRPr/>
              </a:pPr>
              <a:t>9/28/2010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DB8856E-C131-4F01-B062-2C96A52318F2}"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2D6CA6B-73AA-486E-A7D6-EB47A7D44214}" type="datetimeFigureOut">
              <a:rPr lang="en-US"/>
              <a:pPr>
                <a:defRPr/>
              </a:pPr>
              <a:t>9/28/2010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1E7CAA7-AA55-418C-AABE-9151E47D33DC}"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D99CA30-1562-4A9A-871B-05FBC3EFB362}" type="datetimeFigureOut">
              <a:rPr lang="en-US"/>
              <a:pPr>
                <a:defRPr/>
              </a:pPr>
              <a:t>9/28/2010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16181FA-3A94-48D0-8E71-AA90D241C7C2}"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2A3CB70-EE38-4645-84BE-0714A21CF8EB}" type="datetimeFigureOut">
              <a:rPr lang="en-US"/>
              <a:pPr>
                <a:defRPr/>
              </a:pPr>
              <a:t>9/28/2010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7389143C-AA1E-4499-94DE-57AE26B69E2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B272904-BEE6-47BF-B3E5-B5FA4207E042}" type="datetimeFigureOut">
              <a:rPr lang="en-US"/>
              <a:pPr>
                <a:defRPr/>
              </a:pPr>
              <a:t>9/28/2010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BB9EC4B-566D-4C92-A0D6-430B35691F9E}"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EC2FDB5-B996-44E6-831F-395E7C21FACB}" type="datetimeFigureOut">
              <a:rPr lang="en-US"/>
              <a:pPr>
                <a:defRPr/>
              </a:pPr>
              <a:t>9/28/2010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9F6E3FB-5DC7-43BB-BEBE-879B7333D284}"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F71A896-55AC-491C-9911-A0E86654CDE3}" type="datetimeFigureOut">
              <a:rPr lang="en-US"/>
              <a:pPr>
                <a:defRPr/>
              </a:pPr>
              <a:t>9/28/2010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29DA86C-3198-41B7-B7AA-00B99A56C447}"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68313" y="280988"/>
            <a:ext cx="61674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757A737-BDF7-4B1A-8BC9-8965002A0CD9}" type="datetimeFigureOut">
              <a:rPr lang="en-US"/>
              <a:pPr>
                <a:defRPr/>
              </a:pPr>
              <a:t>9/28/2010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B8103C6-ACB8-417A-B8A2-A30D3D247AAA}"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2FC725B-0B4B-4A0D-8DB0-023AE102A4FC}" type="datetimeFigureOut">
              <a:rPr lang="en-US"/>
              <a:pPr>
                <a:defRPr/>
              </a:pPr>
              <a:t>9/28/2010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702D049-135A-46F9-8F54-4574EF3F5F3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a:cs typeface="Times New Roman" pitchFamily="18" charset="0"/>
              </a:rPr>
              <a:t>© 2010 Open Mobile Alliance Ltd.  All Rights Reserved.</a:t>
            </a:r>
            <a:endParaRPr lang="en-US" sz="1000" b="1"/>
          </a:p>
          <a:p>
            <a:pPr defTabSz="403225">
              <a:tabLst>
                <a:tab pos="5372100" algn="ctr"/>
                <a:tab pos="9182100" algn="r"/>
              </a:tabLst>
              <a:defRPr/>
            </a:pPr>
            <a:r>
              <a:rPr lang="en-US" sz="900" b="1">
                <a:latin typeface="Arial Narrow" pitchFamily="34" charset="0"/>
                <a:cs typeface="Times New Roman" pitchFamily="18" charset="0"/>
              </a:rPr>
              <a:t>Used with the permission of the Open Mobile Alliance Ltd. under the terms as stated in this document.</a:t>
            </a:r>
            <a:endParaRPr lang="en-US" sz="900" b="1">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a:latin typeface="Arial Narrow" pitchFamily="34" charset="0"/>
              </a:rPr>
              <a:t>OMA-COM-EVVM-2010-0005</a:t>
            </a:r>
          </a:p>
        </p:txBody>
      </p:sp>
      <p:sp>
        <p:nvSpPr>
          <p:cNvPr id="186387" name="Rectangle 19"/>
          <p:cNvSpPr>
            <a:spLocks noChangeArrowheads="1"/>
          </p:cNvSpPr>
          <p:nvPr userDrawn="1"/>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a:latin typeface="Arial Narrow" pitchFamily="34" charset="0"/>
              </a:rPr>
              <a:t>Slide #</a:t>
            </a:r>
            <a:fld id="{754B9961-5478-4024-9997-3D47BDF9A423}" type="slidenum">
              <a:rPr lang="en-US" sz="1800" b="1">
                <a:latin typeface="Arial Narrow" pitchFamily="34" charset="0"/>
              </a:rPr>
              <a:pPr algn="r" defTabSz="403225">
                <a:tabLst>
                  <a:tab pos="5372100" algn="ctr"/>
                  <a:tab pos="9182100" algn="r"/>
                </a:tabLst>
                <a:defRPr/>
              </a:pPr>
              <a:t>‹#›</a:t>
            </a:fld>
            <a:r>
              <a:rPr lang="en-US" sz="1800" b="1">
                <a:latin typeface="Arial Narrow" pitchFamily="34" charset="0"/>
              </a:rPr>
              <a:t/>
            </a:r>
            <a:br>
              <a:rPr lang="en-US" sz="1800" b="1">
                <a:latin typeface="Arial Narrow" pitchFamily="34" charset="0"/>
              </a:rPr>
            </a:br>
            <a:r>
              <a:rPr lang="en-US" sz="500">
                <a:solidFill>
                  <a:srgbClr val="999999"/>
                </a:solidFill>
              </a:rPr>
              <a:t>[OMA-Template-WIDpresentation-20100101-I]</a:t>
            </a:r>
            <a:endParaRPr lang="en-US" sz="1800" b="1">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68313" y="280988"/>
            <a:ext cx="8426450" cy="11699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68313" y="1638300"/>
            <a:ext cx="8426450" cy="46355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68313" y="6508750"/>
            <a:ext cx="2184400" cy="374650"/>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7F082FF9-E727-4D4A-B45E-300912BF3FEE}" type="datetimeFigureOut">
              <a:rPr lang="en-US"/>
              <a:pPr>
                <a:defRPr/>
              </a:pPr>
              <a:t>9/28/2010</a:t>
            </a:fld>
            <a:endParaRPr lang="en-US"/>
          </a:p>
        </p:txBody>
      </p:sp>
      <p:sp>
        <p:nvSpPr>
          <p:cNvPr id="5" name="Footer Placeholder 4"/>
          <p:cNvSpPr>
            <a:spLocks noGrp="1"/>
          </p:cNvSpPr>
          <p:nvPr>
            <p:ph type="ftr" sz="quarter" idx="3"/>
          </p:nvPr>
        </p:nvSpPr>
        <p:spPr>
          <a:xfrm>
            <a:off x="3198813" y="6508750"/>
            <a:ext cx="2965450" cy="374650"/>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endParaRPr lang="en-US"/>
          </a:p>
        </p:txBody>
      </p:sp>
      <p:sp>
        <p:nvSpPr>
          <p:cNvPr id="6" name="Slide Number Placeholder 5"/>
          <p:cNvSpPr>
            <a:spLocks noGrp="1"/>
          </p:cNvSpPr>
          <p:nvPr>
            <p:ph type="sldNum" sz="quarter" idx="4"/>
          </p:nvPr>
        </p:nvSpPr>
        <p:spPr>
          <a:xfrm>
            <a:off x="6710363" y="6508750"/>
            <a:ext cx="2184400" cy="374650"/>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B914D795-A755-4ABC-A6D9-9ACCBBE9AF9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bmccolgan@rim.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2216150"/>
            <a:ext cx="8077200" cy="2520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Submitted To:	COM-EVVM SWG </a:t>
            </a:r>
          </a:p>
          <a:p>
            <a:pPr defTabSz="762000">
              <a:lnSpc>
                <a:spcPct val="95000"/>
              </a:lnSpc>
              <a:spcAft>
                <a:spcPct val="35000"/>
              </a:spcAft>
              <a:tabLst>
                <a:tab pos="1827213" algn="r"/>
                <a:tab pos="1939925" algn="l"/>
              </a:tabLst>
            </a:pPr>
            <a:r>
              <a:rPr lang="en-US" b="1" dirty="0">
                <a:latin typeface="Tahoma" pitchFamily="34" charset="0"/>
              </a:rPr>
              <a:t>	Date:	</a:t>
            </a:r>
            <a:r>
              <a:rPr lang="en-US" b="1" strike="sngStrike" dirty="0">
                <a:solidFill>
                  <a:srgbClr val="00B050"/>
                </a:solidFill>
                <a:latin typeface="Tahoma" pitchFamily="34" charset="0"/>
              </a:rPr>
              <a:t>24 </a:t>
            </a:r>
            <a:r>
              <a:rPr lang="en-US" b="1" dirty="0" smtClean="0">
                <a:solidFill>
                  <a:srgbClr val="00B050"/>
                </a:solidFill>
                <a:latin typeface="Tahoma" pitchFamily="34" charset="0"/>
              </a:rPr>
              <a:t>28 </a:t>
            </a:r>
            <a:r>
              <a:rPr lang="en-US" b="1" dirty="0" smtClean="0">
                <a:latin typeface="Tahoma" pitchFamily="34" charset="0"/>
              </a:rPr>
              <a:t>September </a:t>
            </a:r>
            <a:r>
              <a:rPr lang="en-US" b="1" dirty="0">
                <a:latin typeface="Tahoma" pitchFamily="34" charset="0"/>
              </a:rPr>
              <a:t>2010 	</a:t>
            </a:r>
          </a:p>
          <a:p>
            <a:pPr defTabSz="762000">
              <a:lnSpc>
                <a:spcPct val="95000"/>
              </a:lnSpc>
              <a:spcAft>
                <a:spcPct val="35000"/>
              </a:spcAft>
              <a:tabLst>
                <a:tab pos="1827213" algn="r"/>
                <a:tab pos="1939925" algn="l"/>
              </a:tabLst>
            </a:pPr>
            <a:r>
              <a:rPr lang="en-US" b="1" dirty="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a:t>
            </a:r>
            <a:r>
              <a:rPr lang="en-US" sz="1800" b="1" dirty="0"/>
              <a:t>Moh </a:t>
            </a:r>
            <a:r>
              <a:rPr lang="en-US" sz="1800" b="1" dirty="0" err="1"/>
              <a:t>Torabi</a:t>
            </a:r>
            <a:r>
              <a:rPr lang="en-US" sz="1800" b="1" dirty="0"/>
              <a:t>,  </a:t>
            </a:r>
            <a:r>
              <a:rPr lang="en-US" sz="1800" b="1" dirty="0">
                <a:hlinkClick r:id="rId4"/>
              </a:rPr>
              <a:t>moh.torabi@alcatel-lucent.com</a:t>
            </a:r>
            <a:r>
              <a:rPr lang="en-US" sz="1800" b="1" dirty="0"/>
              <a:t>,</a:t>
            </a:r>
          </a:p>
          <a:p>
            <a:pPr defTabSz="762000">
              <a:lnSpc>
                <a:spcPct val="95000"/>
              </a:lnSpc>
              <a:spcAft>
                <a:spcPct val="35000"/>
              </a:spcAft>
              <a:tabLst>
                <a:tab pos="1827213" algn="r"/>
                <a:tab pos="1939925" algn="l"/>
              </a:tabLst>
            </a:pPr>
            <a:r>
              <a:rPr lang="en-US" sz="1800" b="1" dirty="0"/>
              <a:t>             </a:t>
            </a:r>
            <a:r>
              <a:rPr lang="en-US" b="1" dirty="0">
                <a:latin typeface="Tahoma" pitchFamily="34" charset="0"/>
              </a:rPr>
              <a:t>Source:		Alcatel-Lucent (ALU)</a:t>
            </a:r>
          </a:p>
        </p:txBody>
      </p:sp>
      <p:sp>
        <p:nvSpPr>
          <p:cNvPr id="3076" name="Text Box 29"/>
          <p:cNvSpPr txBox="1">
            <a:spLocks noChangeArrowheads="1"/>
          </p:cNvSpPr>
          <p:nvPr/>
        </p:nvSpPr>
        <p:spPr bwMode="auto">
          <a:xfrm>
            <a:off x="2700338" y="2978150"/>
            <a:ext cx="287337"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3077" name="Text Box 30"/>
          <p:cNvSpPr txBox="1">
            <a:spLocks noChangeArrowheads="1"/>
          </p:cNvSpPr>
          <p:nvPr/>
        </p:nvSpPr>
        <p:spPr bwMode="auto">
          <a:xfrm>
            <a:off x="4376738" y="29781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8"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5"/>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a:spcBef>
                <a:spcPct val="35000"/>
              </a:spcBef>
            </a:pPr>
            <a:r>
              <a:rPr lang="en-GB" sz="900">
                <a:cs typeface="Times New Roman" pitchFamily="18" charset="0"/>
              </a:rPr>
              <a:t>THIS DOCUMENT IS PROVIDED ON AN "AS IS" "AS AVAILABLE" AND "WITH ALL FAULTS" BASIS.</a:t>
            </a:r>
            <a:endParaRPr lang="en-GB" sz="900"/>
          </a:p>
        </p:txBody>
      </p:sp>
      <p:sp>
        <p:nvSpPr>
          <p:cNvPr id="3079"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sz="900" b="1">
                <a:cs typeface="Times New Roman" pitchFamily="18" charset="0"/>
              </a:rPr>
              <a:t>Intellectual Property Rights</a:t>
            </a:r>
          </a:p>
          <a:p>
            <a:pPr defTabSz="762000">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3080" name="Title 9"/>
          <p:cNvSpPr>
            <a:spLocks noGrp="1"/>
          </p:cNvSpPr>
          <p:nvPr>
            <p:ph type="title"/>
          </p:nvPr>
        </p:nvSpPr>
        <p:spPr>
          <a:xfrm>
            <a:off x="642938" y="311150"/>
            <a:ext cx="8258175" cy="1828800"/>
          </a:xfrm>
        </p:spPr>
        <p:txBody>
          <a:bodyPr/>
          <a:lstStyle/>
          <a:p>
            <a:r>
              <a:rPr lang="en-US" sz="2800" dirty="0" smtClean="0"/>
              <a:t>OMA-COM-EVVM-2010-0005</a:t>
            </a:r>
            <a:r>
              <a:rPr lang="en-US" sz="2800" dirty="0" smtClean="0">
                <a:solidFill>
                  <a:srgbClr val="00B050"/>
                </a:solidFill>
              </a:rPr>
              <a:t>R01</a:t>
            </a:r>
            <a:r>
              <a:rPr lang="en-US" sz="2800" dirty="0" smtClean="0"/>
              <a:t>-INP_RD_Content_Grouping</a:t>
            </a:r>
            <a:r>
              <a:rPr lang="en-US" dirty="0" smtClean="0"/>
              <a:t/>
            </a:r>
            <a:br>
              <a:rPr lang="en-US" dirty="0" smtClean="0"/>
            </a:br>
            <a:r>
              <a:rPr lang="en-US" sz="2000" dirty="0" smtClean="0"/>
              <a:t/>
            </a:r>
            <a:br>
              <a:rPr lang="en-US" sz="2000" dirty="0" smtClean="0"/>
            </a:br>
            <a:r>
              <a:rPr lang="en-US" dirty="0" smtClean="0"/>
              <a:t>EVVM Requirements Grouping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title"/>
          </p:nvPr>
        </p:nvSpPr>
        <p:spPr/>
        <p:txBody>
          <a:bodyPr/>
          <a:lstStyle/>
          <a:p>
            <a:r>
              <a:rPr lang="en-GB" smtClean="0"/>
              <a:t>Reasons for this contribution</a:t>
            </a:r>
          </a:p>
        </p:txBody>
      </p:sp>
      <p:sp>
        <p:nvSpPr>
          <p:cNvPr id="4099" name="Rectangle 5"/>
          <p:cNvSpPr>
            <a:spLocks noGrp="1" noChangeArrowheads="1"/>
          </p:cNvSpPr>
          <p:nvPr>
            <p:ph type="body" idx="1"/>
          </p:nvPr>
        </p:nvSpPr>
        <p:spPr>
          <a:xfrm>
            <a:off x="795338" y="1169988"/>
            <a:ext cx="7696200" cy="5383212"/>
          </a:xfrm>
        </p:spPr>
        <p:txBody>
          <a:bodyPr/>
          <a:lstStyle/>
          <a:p>
            <a:pPr marL="465138" indent="-465138">
              <a:defRPr/>
            </a:pPr>
            <a:r>
              <a:rPr lang="en-GB" dirty="0" smtClean="0"/>
              <a:t>EVVM </a:t>
            </a:r>
            <a:r>
              <a:rPr lang="en-GB" dirty="0" err="1" smtClean="0"/>
              <a:t>RD’s</a:t>
            </a:r>
            <a:r>
              <a:rPr lang="en-GB" dirty="0" smtClean="0"/>
              <a:t> baseline, the first “Draft” version, was agreed by EVVM SWG on 21 September 2010 (</a:t>
            </a:r>
            <a:r>
              <a:rPr lang="en-GB" sz="1600" b="1" dirty="0" smtClean="0">
                <a:solidFill>
                  <a:schemeClr val="accent1">
                    <a:lumMod val="75000"/>
                  </a:schemeClr>
                </a:solidFill>
              </a:rPr>
              <a:t>OMA-COM-EVVM-2010-0003R01-INP_RD_Baseline_Version.zip</a:t>
            </a:r>
            <a:r>
              <a:rPr lang="en-GB" dirty="0" smtClean="0"/>
              <a:t>) and available on EVVM Portal for content input</a:t>
            </a:r>
          </a:p>
          <a:p>
            <a:pPr marL="465138" indent="-465138">
              <a:defRPr/>
            </a:pPr>
            <a:r>
              <a:rPr lang="en-GB" dirty="0" smtClean="0"/>
              <a:t>An action from EVVM CC of 21 September 2010 was assigned to this author:  “.. </a:t>
            </a:r>
            <a:r>
              <a:rPr lang="en-GB" dirty="0" smtClean="0">
                <a:solidFill>
                  <a:schemeClr val="tx1"/>
                </a:solidFill>
                <a:latin typeface="Times New Roman" pitchFamily="18" charset="0"/>
                <a:cs typeface="Times New Roman" pitchFamily="18" charset="0"/>
              </a:rPr>
              <a:t>to bring a contribution to explain requirements grouping</a:t>
            </a:r>
            <a:r>
              <a:rPr lang="en-GB" dirty="0" smtClean="0"/>
              <a:t>. …” (</a:t>
            </a:r>
            <a:r>
              <a:rPr lang="nl-BE" sz="1600" b="1" dirty="0" smtClean="0">
                <a:solidFill>
                  <a:schemeClr val="accent1">
                    <a:lumMod val="75000"/>
                  </a:schemeClr>
                </a:solidFill>
              </a:rPr>
              <a:t>OMA-COM-EVVM-2010-0004-MINUTES_21Sep2010_</a:t>
            </a:r>
            <a:r>
              <a:rPr lang="nl-BE" sz="1600" b="1" dirty="0" err="1" smtClean="0">
                <a:solidFill>
                  <a:schemeClr val="accent1">
                    <a:lumMod val="75000"/>
                  </a:schemeClr>
                </a:solidFill>
              </a:rPr>
              <a:t>CC.zip</a:t>
            </a:r>
            <a:r>
              <a:rPr lang="en-GB" dirty="0" smtClean="0"/>
              <a:t>)</a:t>
            </a:r>
          </a:p>
          <a:p>
            <a:pPr marL="465138" indent="-465138">
              <a:defRPr/>
            </a:pPr>
            <a:r>
              <a:rPr lang="en-GB" dirty="0" smtClean="0"/>
              <a:t>This contribution was prepared in fulfilment of this action and presents the results of an exercise on grouping of EVVM Requirements and recommends a set of requirements grouping to be used in the EVVM RD.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GB" smtClean="0"/>
              <a:t>Sources of EVVM Requirements</a:t>
            </a:r>
          </a:p>
        </p:txBody>
      </p:sp>
      <p:sp>
        <p:nvSpPr>
          <p:cNvPr id="5123" name="Rectangle 3"/>
          <p:cNvSpPr>
            <a:spLocks noGrp="1" noChangeArrowheads="1"/>
          </p:cNvSpPr>
          <p:nvPr>
            <p:ph type="body" sz="half" idx="1"/>
          </p:nvPr>
        </p:nvSpPr>
        <p:spPr>
          <a:xfrm>
            <a:off x="795338" y="1149350"/>
            <a:ext cx="7772400" cy="5410200"/>
          </a:xfrm>
        </p:spPr>
        <p:txBody>
          <a:bodyPr/>
          <a:lstStyle/>
          <a:p>
            <a:pPr>
              <a:spcBef>
                <a:spcPts val="0"/>
              </a:spcBef>
              <a:buFontTx/>
              <a:buNone/>
              <a:defRPr/>
            </a:pPr>
            <a:r>
              <a:rPr lang="en-GB" dirty="0" smtClean="0"/>
              <a:t>There are five possible sources to get ideas from for this EVVM Requirements’ grouping exercise:</a:t>
            </a:r>
          </a:p>
          <a:p>
            <a:pPr marL="568325" lvl="1" indent="-342900">
              <a:spcBef>
                <a:spcPts val="300"/>
              </a:spcBef>
              <a:buFont typeface="+mj-lt"/>
              <a:buAutoNum type="arabicPeriod"/>
              <a:defRPr/>
            </a:pPr>
            <a:r>
              <a:rPr lang="en-GB" dirty="0" smtClean="0">
                <a:solidFill>
                  <a:schemeClr val="tx1"/>
                </a:solidFill>
              </a:rPr>
              <a:t>Former OMTP (Now GSMA) VVM 1.3 Specs (</a:t>
            </a:r>
            <a:r>
              <a:rPr lang="en-US" sz="1600" b="1" dirty="0" smtClean="0">
                <a:solidFill>
                  <a:schemeClr val="accent1">
                    <a:lumMod val="75000"/>
                  </a:schemeClr>
                </a:solidFill>
              </a:rPr>
              <a:t>OMTP VISUAL VOICEMAIL INTERFACE SPECIFICATION v1.3</a:t>
            </a:r>
            <a:r>
              <a:rPr lang="en-GB" dirty="0" smtClean="0">
                <a:solidFill>
                  <a:schemeClr val="tx1"/>
                </a:solidFill>
              </a:rPr>
              <a:t>)</a:t>
            </a:r>
          </a:p>
          <a:p>
            <a:pPr marL="568325" lvl="1" indent="-342900">
              <a:spcBef>
                <a:spcPts val="300"/>
              </a:spcBef>
              <a:buFont typeface="+mj-lt"/>
              <a:buAutoNum type="arabicPeriod"/>
              <a:defRPr/>
            </a:pPr>
            <a:r>
              <a:rPr lang="en-GB" dirty="0" smtClean="0">
                <a:solidFill>
                  <a:schemeClr val="tx1"/>
                </a:solidFill>
              </a:rPr>
              <a:t>Former </a:t>
            </a:r>
            <a:r>
              <a:rPr lang="en-GB" dirty="0" err="1" smtClean="0">
                <a:solidFill>
                  <a:schemeClr val="tx1"/>
                </a:solidFill>
              </a:rPr>
              <a:t>OMTP’s</a:t>
            </a:r>
            <a:r>
              <a:rPr lang="en-GB" dirty="0" smtClean="0">
                <a:solidFill>
                  <a:schemeClr val="tx1"/>
                </a:solidFill>
              </a:rPr>
              <a:t> VVM Phase 2 Requirements Toll Gate (</a:t>
            </a:r>
            <a:r>
              <a:rPr lang="en-US" sz="1600" b="1" dirty="0" smtClean="0">
                <a:solidFill>
                  <a:schemeClr val="accent1">
                    <a:lumMod val="75000"/>
                  </a:schemeClr>
                </a:solidFill>
              </a:rPr>
              <a:t>OMTP VISUAL VOICEMAIL Phase 2 TG1</a:t>
            </a:r>
            <a:r>
              <a:rPr lang="en-GB" dirty="0" smtClean="0">
                <a:solidFill>
                  <a:schemeClr val="tx1"/>
                </a:solidFill>
              </a:rPr>
              <a:t>)</a:t>
            </a:r>
          </a:p>
          <a:p>
            <a:pPr marL="568325" lvl="1" indent="-342900">
              <a:spcBef>
                <a:spcPts val="300"/>
              </a:spcBef>
              <a:buFont typeface="+mj-lt"/>
              <a:buAutoNum type="arabicPeriod"/>
              <a:defRPr/>
            </a:pPr>
            <a:r>
              <a:rPr lang="en-GB" dirty="0" smtClean="0">
                <a:solidFill>
                  <a:schemeClr val="tx1"/>
                </a:solidFill>
              </a:rPr>
              <a:t>OMA EVVM WID #207 (</a:t>
            </a:r>
            <a:r>
              <a:rPr lang="en-GB" sz="1600" b="1" dirty="0" smtClean="0">
                <a:solidFill>
                  <a:schemeClr val="accent1">
                    <a:lumMod val="75000"/>
                  </a:schemeClr>
                </a:solidFill>
              </a:rPr>
              <a:t>OMA-WID_0207-EnhancedVVM-V1_0-20100907-A.zip</a:t>
            </a:r>
            <a:r>
              <a:rPr lang="en-GB" dirty="0" smtClean="0">
                <a:solidFill>
                  <a:schemeClr val="tx1"/>
                </a:solidFill>
              </a:rPr>
              <a:t>)</a:t>
            </a:r>
          </a:p>
          <a:p>
            <a:pPr marL="568325" lvl="1" indent="-342900">
              <a:spcBef>
                <a:spcPts val="300"/>
              </a:spcBef>
              <a:buFont typeface="+mj-lt"/>
              <a:buAutoNum type="arabicPeriod"/>
              <a:defRPr/>
            </a:pPr>
            <a:r>
              <a:rPr lang="en-GB" dirty="0" smtClean="0">
                <a:solidFill>
                  <a:schemeClr val="tx1"/>
                </a:solidFill>
              </a:rPr>
              <a:t>OMA RD document template, the same as the 1</a:t>
            </a:r>
            <a:r>
              <a:rPr lang="en-GB" baseline="30000" dirty="0" smtClean="0">
                <a:solidFill>
                  <a:schemeClr val="tx1"/>
                </a:solidFill>
              </a:rPr>
              <a:t>st</a:t>
            </a:r>
            <a:r>
              <a:rPr lang="en-GB" dirty="0" smtClean="0">
                <a:solidFill>
                  <a:schemeClr val="tx1"/>
                </a:solidFill>
              </a:rPr>
              <a:t> draft of the EVVM RD (</a:t>
            </a:r>
            <a:r>
              <a:rPr lang="en-GB" sz="1600" b="1" dirty="0" smtClean="0">
                <a:solidFill>
                  <a:schemeClr val="accent1">
                    <a:lumMod val="75000"/>
                  </a:schemeClr>
                </a:solidFill>
              </a:rPr>
              <a:t>OMA-RD-EVVM-V1_0-20100921-D.zip</a:t>
            </a:r>
            <a:r>
              <a:rPr lang="en-GB" dirty="0" smtClean="0">
                <a:solidFill>
                  <a:schemeClr val="tx1"/>
                </a:solidFill>
              </a:rPr>
              <a:t>)</a:t>
            </a:r>
          </a:p>
          <a:p>
            <a:pPr marL="568325" lvl="1" indent="-342900">
              <a:spcBef>
                <a:spcPts val="300"/>
              </a:spcBef>
              <a:buFont typeface="+mj-lt"/>
              <a:buAutoNum type="arabicPeriod"/>
              <a:defRPr/>
            </a:pPr>
            <a:r>
              <a:rPr lang="en-GB" dirty="0" smtClean="0">
                <a:solidFill>
                  <a:schemeClr val="tx1"/>
                </a:solidFill>
              </a:rPr>
              <a:t>New Requirements, yet to be proposed by Member Companies </a:t>
            </a:r>
          </a:p>
          <a:p>
            <a:pPr marL="241300" indent="-246063">
              <a:spcBef>
                <a:spcPts val="1200"/>
              </a:spcBef>
              <a:buFont typeface="Wingdings" pitchFamily="2" charset="2"/>
              <a:buChar char="§"/>
              <a:defRPr/>
            </a:pPr>
            <a:r>
              <a:rPr lang="en-GB" sz="2000" b="1" dirty="0" smtClean="0"/>
              <a:t>This grouping exercise focuses on the use of the first 3 sources for  the</a:t>
            </a:r>
          </a:p>
          <a:p>
            <a:pPr marL="241300" indent="49213">
              <a:spcBef>
                <a:spcPts val="0"/>
              </a:spcBef>
              <a:buFontTx/>
              <a:buNone/>
              <a:defRPr/>
            </a:pPr>
            <a:r>
              <a:rPr lang="en-GB" sz="2000" b="1" dirty="0" smtClean="0"/>
              <a:t>requirement inputs</a:t>
            </a:r>
          </a:p>
          <a:p>
            <a:pPr marL="241300" indent="-246063">
              <a:spcBef>
                <a:spcPts val="0"/>
              </a:spcBef>
              <a:buFont typeface="Wingdings" pitchFamily="2" charset="2"/>
              <a:buChar char="§"/>
              <a:defRPr/>
            </a:pPr>
            <a:r>
              <a:rPr lang="en-GB" sz="2000" b="1" dirty="0" smtClean="0"/>
              <a:t>The 4</a:t>
            </a:r>
            <a:r>
              <a:rPr lang="en-GB" sz="2000" b="1" baseline="30000" dirty="0" smtClean="0"/>
              <a:t>th</a:t>
            </a:r>
            <a:r>
              <a:rPr lang="en-GB" sz="2000" b="1" dirty="0" smtClean="0"/>
              <a:t> source is used as the basic grouping structure template</a:t>
            </a:r>
          </a:p>
          <a:p>
            <a:pPr marL="241300" indent="-246063">
              <a:spcBef>
                <a:spcPts val="0"/>
              </a:spcBef>
              <a:buFont typeface="Wingdings" pitchFamily="2" charset="2"/>
              <a:buChar char="§"/>
              <a:defRPr/>
            </a:pPr>
            <a:r>
              <a:rPr lang="en-GB" sz="2000" b="1" dirty="0" smtClean="0"/>
              <a:t>The last will have no impacts on this grouping as no substantiated materials are available yet on the last source.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smtClean="0"/>
              <a:t>Grouping based on GSMA VVM1.3 Specs</a:t>
            </a:r>
            <a:endParaRPr lang="en-US" smtClean="0"/>
          </a:p>
        </p:txBody>
      </p:sp>
      <p:sp>
        <p:nvSpPr>
          <p:cNvPr id="6147" name="Rectangle 3"/>
          <p:cNvSpPr>
            <a:spLocks noGrp="1" noChangeArrowheads="1"/>
          </p:cNvSpPr>
          <p:nvPr>
            <p:ph type="body" idx="1"/>
          </p:nvPr>
        </p:nvSpPr>
        <p:spPr/>
        <p:txBody>
          <a:bodyPr/>
          <a:lstStyle/>
          <a:p>
            <a:pPr marL="0" indent="0">
              <a:buFontTx/>
              <a:buNone/>
            </a:pPr>
            <a:r>
              <a:rPr lang="en-US" smtClean="0"/>
              <a:t>The following seven high-level requirement groups are addressed in this specs document:</a:t>
            </a:r>
          </a:p>
          <a:p>
            <a:pPr marL="973138" lvl="2" indent="-514350">
              <a:spcBef>
                <a:spcPts val="300"/>
              </a:spcBef>
              <a:buFontTx/>
              <a:buNone/>
            </a:pPr>
            <a:r>
              <a:rPr lang="en-US" sz="2200" smtClean="0"/>
              <a:t>SP1.		Message Retrieval Interface Description</a:t>
            </a:r>
          </a:p>
          <a:p>
            <a:pPr marL="973138" lvl="2" indent="-514350">
              <a:spcBef>
                <a:spcPts val="300"/>
              </a:spcBef>
              <a:buFontTx/>
              <a:buNone/>
            </a:pPr>
            <a:r>
              <a:rPr lang="en-US" sz="2200" smtClean="0"/>
              <a:t>SP2.		Message Deposit Interface Description</a:t>
            </a:r>
          </a:p>
          <a:p>
            <a:pPr marL="973138" lvl="2" indent="-514350">
              <a:spcBef>
                <a:spcPts val="300"/>
              </a:spcBef>
              <a:buFontTx/>
              <a:buNone/>
            </a:pPr>
            <a:r>
              <a:rPr lang="en-US" sz="2200" smtClean="0"/>
              <a:t> SP3.	TUI Password Changes Interface Description</a:t>
            </a:r>
          </a:p>
          <a:p>
            <a:pPr marL="973138" lvl="2" indent="-514350">
              <a:spcBef>
                <a:spcPts val="300"/>
              </a:spcBef>
              <a:buFontTx/>
              <a:buNone/>
            </a:pPr>
            <a:r>
              <a:rPr lang="en-US" sz="2200" smtClean="0"/>
              <a:t> SP4.	Change TUI Language Interface Description</a:t>
            </a:r>
          </a:p>
          <a:p>
            <a:pPr marL="973138" lvl="2" indent="-514350">
              <a:spcBef>
                <a:spcPts val="300"/>
              </a:spcBef>
              <a:buFontTx/>
              <a:buNone/>
            </a:pPr>
            <a:r>
              <a:rPr lang="en-US" sz="2200" smtClean="0"/>
              <a:t> SP5.	Closed NUT Interface Description</a:t>
            </a:r>
          </a:p>
          <a:p>
            <a:pPr marL="973138" lvl="2" indent="-514350">
              <a:spcBef>
                <a:spcPts val="300"/>
              </a:spcBef>
              <a:buFontTx/>
              <a:buNone/>
            </a:pPr>
            <a:r>
              <a:rPr lang="en-US" sz="2200" smtClean="0"/>
              <a:t> SP6.	On Demand Audio Message Transcription</a:t>
            </a:r>
          </a:p>
          <a:p>
            <a:pPr marL="973138" lvl="2" indent="-514350">
              <a:spcBef>
                <a:spcPts val="300"/>
              </a:spcBef>
              <a:buFontTx/>
              <a:buNone/>
            </a:pPr>
            <a:r>
              <a:rPr lang="en-US" sz="2200" smtClean="0"/>
              <a:t> SP7.	Guidelines for Greetings &amp; Voice Signature Management</a:t>
            </a:r>
          </a:p>
        </p:txBody>
      </p:sp>
      <p:sp>
        <p:nvSpPr>
          <p:cNvPr id="4" name="TextBox 3"/>
          <p:cNvSpPr txBox="1"/>
          <p:nvPr/>
        </p:nvSpPr>
        <p:spPr>
          <a:xfrm>
            <a:off x="6205538" y="4883150"/>
            <a:ext cx="2667000" cy="674688"/>
          </a:xfrm>
          <a:prstGeom prst="rect">
            <a:avLst/>
          </a:prstGeom>
          <a:noFill/>
          <a:ln>
            <a:solidFill>
              <a:srgbClr val="543800"/>
            </a:solidFill>
          </a:ln>
        </p:spPr>
        <p:txBody>
          <a:bodyPr>
            <a:spAutoFit/>
          </a:bodyPr>
          <a:lstStyle/>
          <a:p>
            <a:pPr marL="347663" indent="-347663">
              <a:defRPr/>
            </a:pPr>
            <a:r>
              <a:rPr lang="en-US" sz="1400" u="sng" dirty="0"/>
              <a:t>Acronyms:</a:t>
            </a:r>
          </a:p>
          <a:p>
            <a:pPr marL="347663" indent="-347663">
              <a:defRPr/>
            </a:pPr>
            <a:r>
              <a:rPr lang="en-US" sz="1400" dirty="0"/>
              <a:t>TUI: Telephone User   Interface</a:t>
            </a:r>
          </a:p>
          <a:p>
            <a:pPr>
              <a:defRPr/>
            </a:pPr>
            <a:r>
              <a:rPr lang="en-US" sz="1400" dirty="0"/>
              <a:t>NUT: New User Tutorial</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marL="342900" indent="-342900"/>
            <a:r>
              <a:rPr lang="en-GB" smtClean="0"/>
              <a:t>Grouping based on OMTP VVM 2.0 TG1</a:t>
            </a:r>
          </a:p>
        </p:txBody>
      </p:sp>
      <p:sp>
        <p:nvSpPr>
          <p:cNvPr id="7171" name="Rectangle 3"/>
          <p:cNvSpPr>
            <a:spLocks noGrp="1" noChangeArrowheads="1"/>
          </p:cNvSpPr>
          <p:nvPr>
            <p:ph type="body" idx="1"/>
          </p:nvPr>
        </p:nvSpPr>
        <p:spPr>
          <a:xfrm>
            <a:off x="490538" y="1169988"/>
            <a:ext cx="7924800" cy="5383212"/>
          </a:xfrm>
        </p:spPr>
        <p:txBody>
          <a:bodyPr/>
          <a:lstStyle/>
          <a:p>
            <a:pPr marL="514350" indent="-514350">
              <a:spcBef>
                <a:spcPct val="0"/>
              </a:spcBef>
              <a:buFontTx/>
              <a:buNone/>
            </a:pPr>
            <a:r>
              <a:rPr lang="en-US" smtClean="0"/>
              <a:t>The following seven high-level requirement groups are </a:t>
            </a:r>
          </a:p>
          <a:p>
            <a:pPr marL="514350" indent="-514350">
              <a:spcBef>
                <a:spcPct val="0"/>
              </a:spcBef>
              <a:buFontTx/>
              <a:buNone/>
            </a:pPr>
            <a:r>
              <a:rPr lang="en-US" smtClean="0"/>
              <a:t>recognized in this TG1 document:</a:t>
            </a:r>
          </a:p>
          <a:p>
            <a:pPr marL="973138" lvl="2" indent="-514350">
              <a:spcBef>
                <a:spcPts val="300"/>
              </a:spcBef>
              <a:buFontTx/>
              <a:buNone/>
            </a:pPr>
            <a:r>
              <a:rPr lang="en-US" sz="2200" smtClean="0"/>
              <a:t>TG1.		Security and Confidentiality</a:t>
            </a:r>
          </a:p>
          <a:p>
            <a:pPr marL="973138" lvl="2" indent="-514350">
              <a:spcBef>
                <a:spcPts val="300"/>
              </a:spcBef>
              <a:buFontTx/>
              <a:buNone/>
            </a:pPr>
            <a:r>
              <a:rPr lang="en-US" sz="2200" smtClean="0"/>
              <a:t>TG2.		VVM box management</a:t>
            </a:r>
          </a:p>
          <a:p>
            <a:pPr marL="973138" lvl="2" indent="-514350">
              <a:spcBef>
                <a:spcPts val="300"/>
              </a:spcBef>
              <a:buFontTx/>
              <a:buNone/>
            </a:pPr>
            <a:r>
              <a:rPr lang="en-US" sz="2200" smtClean="0"/>
              <a:t>TG3.		Protocol Improvement</a:t>
            </a:r>
          </a:p>
          <a:p>
            <a:pPr marL="973138" lvl="2" indent="-514350">
              <a:spcBef>
                <a:spcPts val="300"/>
              </a:spcBef>
              <a:buFontTx/>
              <a:buNone/>
            </a:pPr>
            <a:r>
              <a:rPr lang="en-US" sz="2200" smtClean="0"/>
              <a:t>TG4.		Improvement of Greeting Management</a:t>
            </a:r>
          </a:p>
          <a:p>
            <a:pPr marL="973138" lvl="2" indent="-514350">
              <a:spcBef>
                <a:spcPts val="300"/>
              </a:spcBef>
              <a:buFontTx/>
              <a:buNone/>
            </a:pPr>
            <a:r>
              <a:rPr lang="en-US" sz="2200" smtClean="0"/>
              <a:t>TG5.		Improvement of Service Activation</a:t>
            </a:r>
          </a:p>
          <a:p>
            <a:pPr marL="973138" lvl="2" indent="-514350">
              <a:spcBef>
                <a:spcPts val="300"/>
              </a:spcBef>
              <a:buFontTx/>
              <a:buNone/>
            </a:pPr>
            <a:r>
              <a:rPr lang="en-US" sz="2200" smtClean="0"/>
              <a:t>TG6.		Additional Features (i.e., Voice Mail to Text, Voice Mail to 	Email, Voice Mail to Fax Print, Voice Mail to deliver MMS)</a:t>
            </a:r>
          </a:p>
          <a:p>
            <a:pPr marL="973138" lvl="2" indent="-514350">
              <a:spcBef>
                <a:spcPts val="300"/>
              </a:spcBef>
              <a:buFontTx/>
              <a:buNone/>
            </a:pPr>
            <a:r>
              <a:rPr lang="en-US" sz="2200" smtClean="0"/>
              <a:t>TG7.		VVM Implementation Guidelines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GB" smtClean="0"/>
              <a:t>Grouping based on OMA EVVM WID #207</a:t>
            </a:r>
            <a:endParaRPr lang="en-US" smtClean="0"/>
          </a:p>
        </p:txBody>
      </p:sp>
      <p:sp>
        <p:nvSpPr>
          <p:cNvPr id="8195" name="Rectangle 3"/>
          <p:cNvSpPr>
            <a:spLocks noGrp="1" noChangeArrowheads="1"/>
          </p:cNvSpPr>
          <p:nvPr>
            <p:ph type="body" idx="1"/>
          </p:nvPr>
        </p:nvSpPr>
        <p:spPr>
          <a:xfrm>
            <a:off x="642938" y="1169988"/>
            <a:ext cx="8077200" cy="5383212"/>
          </a:xfrm>
        </p:spPr>
        <p:txBody>
          <a:bodyPr/>
          <a:lstStyle/>
          <a:p>
            <a:pPr marL="0" indent="0">
              <a:buFontTx/>
              <a:buNone/>
            </a:pPr>
            <a:r>
              <a:rPr lang="en-US" dirty="0" smtClean="0"/>
              <a:t>The following eight  high-level requirements are taken from the section of the WID document listing issues to be resolved by the WI:</a:t>
            </a:r>
          </a:p>
          <a:p>
            <a:pPr marL="1262063" lvl="2" indent="-803275">
              <a:spcBef>
                <a:spcPts val="300"/>
              </a:spcBef>
              <a:buFontTx/>
              <a:buNone/>
            </a:pPr>
            <a:r>
              <a:rPr lang="en-GB" dirty="0" smtClean="0"/>
              <a:t>WI1.	</a:t>
            </a:r>
            <a:r>
              <a:rPr lang="en-GB" sz="1600" dirty="0" smtClean="0">
                <a:solidFill>
                  <a:srgbClr val="00B050"/>
                </a:solidFill>
              </a:rPr>
              <a:t>a.</a:t>
            </a:r>
            <a:r>
              <a:rPr lang="en-GB" sz="1600" dirty="0" smtClean="0"/>
              <a:t>	    Support for SMS channel encryption (e.g., SMS-Notification encryption</a:t>
            </a:r>
            <a:r>
              <a:rPr lang="en-GB" sz="1600" strike="sngStrike" dirty="0" smtClean="0">
                <a:solidFill>
                  <a:srgbClr val="00B050"/>
                </a:solidFill>
              </a:rPr>
              <a:t>, UI improvements of SMS acknowledgment</a:t>
            </a:r>
            <a:r>
              <a:rPr lang="en-GB" sz="1600" dirty="0" smtClean="0"/>
              <a:t>)</a:t>
            </a:r>
          </a:p>
          <a:p>
            <a:pPr marL="1770063" lvl="4" indent="-508000">
              <a:spcBef>
                <a:spcPts val="300"/>
              </a:spcBef>
              <a:buClr>
                <a:srgbClr val="009900"/>
              </a:buClr>
              <a:buSzPct val="100000"/>
              <a:buFont typeface="+mj-lt"/>
              <a:buAutoNum type="alphaLcPeriod" startAt="2"/>
            </a:pPr>
            <a:r>
              <a:rPr lang="en-GB" dirty="0" smtClean="0">
                <a:solidFill>
                  <a:srgbClr val="00B050"/>
                </a:solidFill>
              </a:rPr>
              <a:t>Support for UI Improvement (e.g., SMS acknowledgement) </a:t>
            </a:r>
            <a:endParaRPr lang="en-US" dirty="0" smtClean="0">
              <a:solidFill>
                <a:srgbClr val="00B050"/>
              </a:solidFill>
            </a:endParaRPr>
          </a:p>
          <a:p>
            <a:pPr marL="1262063" lvl="2" indent="-803275">
              <a:spcBef>
                <a:spcPts val="300"/>
              </a:spcBef>
              <a:buFontTx/>
              <a:buNone/>
            </a:pPr>
            <a:r>
              <a:rPr lang="en-GB" dirty="0" smtClean="0"/>
              <a:t>WI2.	Full alignment with IMAP4 METADATA</a:t>
            </a:r>
            <a:endParaRPr lang="en-US" dirty="0" smtClean="0"/>
          </a:p>
          <a:p>
            <a:pPr marL="1262063" lvl="2" indent="-803275">
              <a:spcBef>
                <a:spcPts val="300"/>
              </a:spcBef>
              <a:buFontTx/>
              <a:buNone/>
            </a:pPr>
            <a:r>
              <a:rPr lang="en-US" dirty="0" smtClean="0"/>
              <a:t>WI3.	Greeting Enhancement (e.g., based on Caller ID-based &amp; language, Call Time)</a:t>
            </a:r>
          </a:p>
          <a:p>
            <a:pPr marL="1262063" lvl="2" indent="-803275">
              <a:spcBef>
                <a:spcPts val="300"/>
              </a:spcBef>
              <a:buFontTx/>
              <a:buNone/>
            </a:pPr>
            <a:r>
              <a:rPr lang="en-GB" dirty="0" smtClean="0"/>
              <a:t>WI4.	Support for viewing images</a:t>
            </a:r>
            <a:r>
              <a:rPr lang="en-US" dirty="0" smtClean="0"/>
              <a:t> as attached component to a message and allowing display of logos, advertisements, etc.</a:t>
            </a:r>
          </a:p>
          <a:p>
            <a:pPr marL="1262063" lvl="2" indent="-803275">
              <a:spcBef>
                <a:spcPts val="300"/>
              </a:spcBef>
              <a:buFontTx/>
              <a:buNone/>
            </a:pPr>
            <a:r>
              <a:rPr lang="en-GB" dirty="0" smtClean="0"/>
              <a:t>WI5.	Protocol type determination for the OMTP VVM protocol to be used in parallel with other VVM protocols (e.g., </a:t>
            </a:r>
            <a:r>
              <a:rPr lang="en-GB" dirty="0" err="1" smtClean="0"/>
              <a:t>iPhone</a:t>
            </a:r>
            <a:r>
              <a:rPr lang="en-GB" dirty="0" smtClean="0"/>
              <a:t>)</a:t>
            </a:r>
            <a:endParaRPr lang="en-US" dirty="0" smtClean="0"/>
          </a:p>
          <a:p>
            <a:pPr marL="1262063" lvl="2" indent="-803275">
              <a:spcBef>
                <a:spcPts val="300"/>
              </a:spcBef>
              <a:buFontTx/>
              <a:buNone/>
            </a:pPr>
            <a:r>
              <a:rPr lang="en-US" dirty="0" smtClean="0"/>
              <a:t>WI6.	Service Activation/Deactivation (e.g., Network Requested)</a:t>
            </a:r>
            <a:r>
              <a:rPr lang="en-GB" dirty="0" smtClean="0"/>
              <a:t>  </a:t>
            </a:r>
            <a:endParaRPr lang="en-US" dirty="0" smtClean="0"/>
          </a:p>
          <a:p>
            <a:pPr marL="1262063" lvl="2" indent="-803275">
              <a:spcBef>
                <a:spcPts val="300"/>
              </a:spcBef>
              <a:buFontTx/>
              <a:buNone/>
            </a:pPr>
            <a:r>
              <a:rPr lang="en-GB" dirty="0" smtClean="0"/>
              <a:t>WI7.	VVM to email or to Fax print be supported by VVM client </a:t>
            </a:r>
            <a:endParaRPr lang="en-US" dirty="0" smtClean="0"/>
          </a:p>
          <a:p>
            <a:pPr marL="1262063" lvl="2" indent="-803275">
              <a:spcBef>
                <a:spcPts val="300"/>
              </a:spcBef>
              <a:buFontTx/>
              <a:buNone/>
            </a:pPr>
            <a:r>
              <a:rPr lang="en-GB" dirty="0" smtClean="0"/>
              <a:t>WI8.	Voice Mail to Deliver MMS (e.g., VVM interface to managing MMS)</a:t>
            </a:r>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0" y="233363"/>
            <a:ext cx="9363075" cy="703262"/>
          </a:xfrm>
        </p:spPr>
        <p:txBody>
          <a:bodyPr/>
          <a:lstStyle/>
          <a:p>
            <a:r>
              <a:rPr lang="en-GB" sz="3000" smtClean="0"/>
              <a:t>Grouping based on OMA EVVM RD Template</a:t>
            </a:r>
            <a:endParaRPr lang="en-US" sz="3000" smtClean="0"/>
          </a:p>
        </p:txBody>
      </p:sp>
      <p:sp>
        <p:nvSpPr>
          <p:cNvPr id="8195" name="Rectangle 3"/>
          <p:cNvSpPr>
            <a:spLocks noGrp="1" noChangeArrowheads="1"/>
          </p:cNvSpPr>
          <p:nvPr>
            <p:ph type="body" idx="1"/>
          </p:nvPr>
        </p:nvSpPr>
        <p:spPr>
          <a:xfrm>
            <a:off x="871538" y="1169988"/>
            <a:ext cx="7543800" cy="5383212"/>
          </a:xfrm>
        </p:spPr>
        <p:txBody>
          <a:bodyPr/>
          <a:lstStyle/>
          <a:p>
            <a:pPr marL="0" indent="0">
              <a:buFontTx/>
              <a:buNone/>
              <a:defRPr/>
            </a:pPr>
            <a:r>
              <a:rPr lang="en-US" sz="2400" dirty="0" smtClean="0"/>
              <a:t>The OMA RD Template lists the following eight</a:t>
            </a:r>
            <a:r>
              <a:rPr lang="en-US" sz="2400" dirty="0" smtClean="0">
                <a:solidFill>
                  <a:srgbClr val="FF0000"/>
                </a:solidFill>
              </a:rPr>
              <a:t> </a:t>
            </a:r>
            <a:r>
              <a:rPr lang="en-US" sz="2400" dirty="0" smtClean="0"/>
              <a:t>groups of requirements, which are common and applicable to most OMA enablers:</a:t>
            </a:r>
          </a:p>
          <a:p>
            <a:pPr lvl="3">
              <a:buFontTx/>
              <a:buNone/>
              <a:defRPr/>
            </a:pPr>
            <a:r>
              <a:rPr lang="en-GB" sz="2000" b="1" dirty="0" smtClean="0"/>
              <a:t>6.1</a:t>
            </a:r>
            <a:r>
              <a:rPr lang="en-GB" sz="2000" dirty="0" smtClean="0"/>
              <a:t>  </a:t>
            </a:r>
            <a:r>
              <a:rPr lang="en-GB" sz="2000" b="1" dirty="0" smtClean="0"/>
              <a:t>High-Level Functional Requirements </a:t>
            </a:r>
            <a:endParaRPr lang="en-US" sz="2000" dirty="0" smtClean="0"/>
          </a:p>
          <a:p>
            <a:pPr marL="1090613" lvl="3" indent="0">
              <a:buFontTx/>
              <a:buNone/>
              <a:defRPr/>
            </a:pPr>
            <a:r>
              <a:rPr lang="en-GB" sz="2000" dirty="0" smtClean="0"/>
              <a:t>6.1.1   Security </a:t>
            </a:r>
            <a:endParaRPr lang="en-US" sz="2000" dirty="0" smtClean="0"/>
          </a:p>
          <a:p>
            <a:pPr marL="1090613" lvl="3" indent="0">
              <a:buFontTx/>
              <a:buNone/>
              <a:defRPr/>
            </a:pPr>
            <a:r>
              <a:rPr lang="en-GB" sz="2000" dirty="0" smtClean="0"/>
              <a:t>6.1.2   Charging Events </a:t>
            </a:r>
            <a:endParaRPr lang="en-US" sz="2000" dirty="0" smtClean="0"/>
          </a:p>
          <a:p>
            <a:pPr marL="1090613" lvl="3" indent="0">
              <a:buFontTx/>
              <a:buNone/>
              <a:defRPr/>
            </a:pPr>
            <a:r>
              <a:rPr lang="en-GB" sz="2000" dirty="0" smtClean="0"/>
              <a:t>6.1.3   Administration and Configuration </a:t>
            </a:r>
            <a:endParaRPr lang="en-US" sz="2000" dirty="0" smtClean="0"/>
          </a:p>
          <a:p>
            <a:pPr marL="1090613" lvl="3" indent="0">
              <a:buFontTx/>
              <a:buNone/>
              <a:defRPr/>
            </a:pPr>
            <a:r>
              <a:rPr lang="en-GB" sz="2000" dirty="0" smtClean="0"/>
              <a:t>6.1.4   Usability </a:t>
            </a:r>
            <a:endParaRPr lang="en-US" sz="2000" dirty="0" smtClean="0"/>
          </a:p>
          <a:p>
            <a:pPr marL="1090613" lvl="3" indent="0">
              <a:buFontTx/>
              <a:buNone/>
              <a:defRPr/>
            </a:pPr>
            <a:r>
              <a:rPr lang="en-GB" sz="2000" dirty="0" smtClean="0"/>
              <a:t>6.1.5   Interoperability </a:t>
            </a:r>
            <a:endParaRPr lang="en-US" sz="2000" dirty="0" smtClean="0"/>
          </a:p>
          <a:p>
            <a:pPr marL="1090613" lvl="3" indent="0">
              <a:buFontTx/>
              <a:buNone/>
              <a:defRPr/>
            </a:pPr>
            <a:r>
              <a:rPr lang="en-GB" sz="2000" dirty="0" smtClean="0"/>
              <a:t>6.1.6   Privacy </a:t>
            </a:r>
            <a:endParaRPr lang="en-US" sz="2000" dirty="0" smtClean="0"/>
          </a:p>
          <a:p>
            <a:pPr lvl="3">
              <a:buFontTx/>
              <a:buNone/>
              <a:defRPr/>
            </a:pPr>
            <a:r>
              <a:rPr lang="en-GB" sz="2000" b="1" dirty="0" smtClean="0"/>
              <a:t>6.2</a:t>
            </a:r>
            <a:r>
              <a:rPr lang="en-GB" sz="2000" dirty="0" smtClean="0"/>
              <a:t>  </a:t>
            </a:r>
            <a:r>
              <a:rPr lang="en-GB" sz="2000" b="1" dirty="0" smtClean="0"/>
              <a:t>Overall System Requirements </a:t>
            </a:r>
          </a:p>
          <a:p>
            <a:pPr marL="231775" lvl="1" indent="-6350">
              <a:buFontTx/>
              <a:buNone/>
              <a:defRPr/>
            </a:pPr>
            <a:endParaRPr lang="en-US" sz="1400" b="1" dirty="0" smtClean="0">
              <a:solidFill>
                <a:srgbClr val="FF0000"/>
              </a:solidFill>
            </a:endParaRPr>
          </a:p>
          <a:p>
            <a:pPr marL="231775" lvl="1" indent="-6350">
              <a:buFontTx/>
              <a:buNone/>
              <a:defRPr/>
            </a:pPr>
            <a:r>
              <a:rPr lang="en-US" sz="2000" b="1" dirty="0" smtClean="0">
                <a:solidFill>
                  <a:srgbClr val="FF0000"/>
                </a:solidFill>
              </a:rPr>
              <a:t>NOTE: Any new functional requirement group shall be organized as a sub-group under the existing main “High-Level Functional” per OMA’s common procedure.</a:t>
            </a:r>
            <a:endParaRPr lang="en-GB" sz="2400" b="1" dirty="0" smtClean="0">
              <a:solidFill>
                <a:srgbClr val="FF0000"/>
              </a:solidFill>
            </a:endParaRPr>
          </a:p>
          <a:p>
            <a:pPr lvl="3">
              <a:buFontTx/>
              <a:buNone/>
              <a:defRPr/>
            </a:pPr>
            <a:endParaRPr lang="en-US" sz="2000" dirty="0" smtClean="0"/>
          </a:p>
          <a:p>
            <a:pPr marL="0" indent="0">
              <a:buFontTx/>
              <a:buNone/>
              <a:defRPr/>
            </a:pPr>
            <a:endParaRPr lang="en-US" sz="16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233363"/>
            <a:ext cx="9363075" cy="703262"/>
          </a:xfrm>
        </p:spPr>
        <p:txBody>
          <a:bodyPr/>
          <a:lstStyle/>
          <a:p>
            <a:r>
              <a:rPr lang="en-US" sz="2800" smtClean="0"/>
              <a:t>Grouping based on Commonality &amp; Inclusiveness</a:t>
            </a:r>
          </a:p>
        </p:txBody>
      </p:sp>
      <p:sp>
        <p:nvSpPr>
          <p:cNvPr id="10243" name="Rectangle 3"/>
          <p:cNvSpPr>
            <a:spLocks noGrp="1" noChangeArrowheads="1"/>
          </p:cNvSpPr>
          <p:nvPr>
            <p:ph type="body" idx="1"/>
          </p:nvPr>
        </p:nvSpPr>
        <p:spPr>
          <a:xfrm>
            <a:off x="338138" y="996950"/>
            <a:ext cx="8778875" cy="6026150"/>
          </a:xfrm>
        </p:spPr>
        <p:txBody>
          <a:bodyPr/>
          <a:lstStyle/>
          <a:p>
            <a:pPr marL="0" indent="0">
              <a:buFontTx/>
              <a:buNone/>
              <a:defRPr/>
            </a:pPr>
            <a:r>
              <a:rPr lang="en-US" dirty="0" smtClean="0"/>
              <a:t>An “all inclusive” set of new (and existing) requirements grouping associated with all already listed requirements can be proposed as follows:</a:t>
            </a:r>
          </a:p>
          <a:p>
            <a:pPr marL="1027113" lvl="3" indent="-342900">
              <a:spcBef>
                <a:spcPts val="300"/>
              </a:spcBef>
              <a:buFontTx/>
              <a:buNone/>
              <a:defRPr/>
            </a:pPr>
            <a:r>
              <a:rPr lang="en-US" b="1" u="sng" dirty="0" smtClean="0"/>
              <a:t>Proposed New Groups</a:t>
            </a:r>
          </a:p>
          <a:p>
            <a:pPr marL="1027113" lvl="3" indent="-342900">
              <a:spcBef>
                <a:spcPct val="0"/>
              </a:spcBef>
              <a:buFont typeface="Tahoma" pitchFamily="34" charset="0"/>
              <a:buAutoNum type="arabicPeriod"/>
              <a:defRPr/>
            </a:pPr>
            <a:r>
              <a:rPr lang="en-US" dirty="0" smtClean="0"/>
              <a:t>Greeting Management (GRM): </a:t>
            </a:r>
            <a:r>
              <a:rPr lang="en-US" b="1" dirty="0" smtClean="0"/>
              <a:t>SP7, TG4, WI3</a:t>
            </a:r>
          </a:p>
          <a:p>
            <a:pPr marL="1027113" lvl="3" indent="-342900">
              <a:spcBef>
                <a:spcPct val="0"/>
              </a:spcBef>
              <a:buFont typeface="Tahoma" pitchFamily="34" charset="0"/>
              <a:buAutoNum type="arabicPeriod"/>
              <a:defRPr/>
            </a:pPr>
            <a:r>
              <a:rPr lang="en-US" dirty="0" smtClean="0"/>
              <a:t>Standards Alignment (STA): </a:t>
            </a:r>
            <a:r>
              <a:rPr lang="en-US" b="1" dirty="0" smtClean="0"/>
              <a:t>TG3, WI2, </a:t>
            </a:r>
          </a:p>
          <a:p>
            <a:pPr marL="1027113" lvl="3" indent="-342900">
              <a:spcBef>
                <a:spcPct val="0"/>
              </a:spcBef>
              <a:buFont typeface="Tahoma" pitchFamily="34" charset="0"/>
              <a:buAutoNum type="arabicPeriod"/>
              <a:defRPr/>
            </a:pPr>
            <a:r>
              <a:rPr lang="en-US" dirty="0" smtClean="0"/>
              <a:t>User Interface Management (UIM): </a:t>
            </a:r>
            <a:r>
              <a:rPr lang="en-US" b="1" dirty="0" smtClean="0"/>
              <a:t>SP3, SP4, SP5, TG5, </a:t>
            </a:r>
            <a:r>
              <a:rPr lang="en-US" b="1" dirty="0" smtClean="0">
                <a:solidFill>
                  <a:srgbClr val="00B050"/>
                </a:solidFill>
              </a:rPr>
              <a:t>WI1b,</a:t>
            </a:r>
            <a:r>
              <a:rPr lang="en-US" b="1" dirty="0" smtClean="0"/>
              <a:t> WI4, WI6, WI8</a:t>
            </a:r>
          </a:p>
          <a:p>
            <a:pPr marL="1027113" lvl="3" indent="-342900">
              <a:spcBef>
                <a:spcPct val="0"/>
              </a:spcBef>
              <a:buFont typeface="Tahoma" pitchFamily="34" charset="0"/>
              <a:buAutoNum type="arabicPeriod"/>
              <a:defRPr/>
            </a:pPr>
            <a:r>
              <a:rPr lang="en-US" dirty="0" smtClean="0"/>
              <a:t>Voice Mail Conversion (VMC): </a:t>
            </a:r>
            <a:r>
              <a:rPr lang="en-US" b="1" dirty="0" smtClean="0"/>
              <a:t>SP6, TG6, WI7</a:t>
            </a:r>
          </a:p>
          <a:p>
            <a:pPr marL="1027113" lvl="3" indent="-342900">
              <a:spcBef>
                <a:spcPct val="0"/>
              </a:spcBef>
              <a:buFont typeface="Tahoma" pitchFamily="34" charset="0"/>
              <a:buAutoNum type="arabicPeriod"/>
              <a:defRPr/>
            </a:pPr>
            <a:r>
              <a:rPr lang="en-US" dirty="0" smtClean="0"/>
              <a:t>Voice Mail Handling (VMH): </a:t>
            </a:r>
            <a:r>
              <a:rPr lang="en-US" b="1" dirty="0" smtClean="0"/>
              <a:t>SP1, SP2, TG2, TG7, </a:t>
            </a:r>
          </a:p>
          <a:p>
            <a:pPr marL="1027113" lvl="3" indent="-342900">
              <a:spcBef>
                <a:spcPts val="300"/>
              </a:spcBef>
              <a:buFontTx/>
              <a:buNone/>
              <a:defRPr/>
            </a:pPr>
            <a:r>
              <a:rPr lang="en-US" b="1" u="sng" dirty="0" smtClean="0"/>
              <a:t>Existing Groups in EVVM RD Draft</a:t>
            </a:r>
          </a:p>
          <a:p>
            <a:pPr marL="1027113" lvl="3" indent="-342900">
              <a:spcBef>
                <a:spcPct val="0"/>
              </a:spcBef>
              <a:buFontTx/>
              <a:buNone/>
              <a:defRPr/>
            </a:pPr>
            <a:r>
              <a:rPr lang="en-US" dirty="0" smtClean="0"/>
              <a:t>6.1  High-Level Functional (EVVM-HLF):  </a:t>
            </a:r>
          </a:p>
          <a:p>
            <a:pPr marL="1027113" lvl="3" indent="61913">
              <a:spcBef>
                <a:spcPct val="0"/>
              </a:spcBef>
              <a:buFontTx/>
              <a:buNone/>
              <a:defRPr/>
            </a:pPr>
            <a:r>
              <a:rPr lang="en-US" dirty="0" smtClean="0"/>
              <a:t>6.1.1  Security (EVVM-SEC): </a:t>
            </a:r>
            <a:r>
              <a:rPr lang="en-US" b="1" dirty="0" smtClean="0"/>
              <a:t>TG1, WI1</a:t>
            </a:r>
            <a:r>
              <a:rPr lang="en-US" b="1" dirty="0" smtClean="0">
                <a:solidFill>
                  <a:srgbClr val="00B050"/>
                </a:solidFill>
              </a:rPr>
              <a:t>a</a:t>
            </a:r>
            <a:r>
              <a:rPr lang="en-US" dirty="0" smtClean="0"/>
              <a:t>, </a:t>
            </a:r>
          </a:p>
          <a:p>
            <a:pPr marL="1027113" lvl="3" indent="61913">
              <a:spcBef>
                <a:spcPct val="0"/>
              </a:spcBef>
              <a:buFontTx/>
              <a:buNone/>
              <a:defRPr/>
            </a:pPr>
            <a:r>
              <a:rPr lang="en-US" dirty="0" smtClean="0"/>
              <a:t>6.1.2  Charging Events (EVVM-CHG):</a:t>
            </a:r>
          </a:p>
          <a:p>
            <a:pPr marL="1027113" lvl="3" indent="61913">
              <a:spcBef>
                <a:spcPct val="0"/>
              </a:spcBef>
              <a:buFontTx/>
              <a:buNone/>
              <a:defRPr/>
            </a:pPr>
            <a:r>
              <a:rPr lang="en-US" dirty="0" smtClean="0"/>
              <a:t>6.1.3  Administration and Configuration (EVVM-ADM):</a:t>
            </a:r>
          </a:p>
          <a:p>
            <a:pPr marL="1027113" lvl="3" indent="61913">
              <a:spcBef>
                <a:spcPct val="0"/>
              </a:spcBef>
              <a:buFontTx/>
              <a:buNone/>
              <a:defRPr/>
            </a:pPr>
            <a:r>
              <a:rPr lang="en-US" dirty="0" smtClean="0"/>
              <a:t>6.1.4  Usability (EVVM-USA):</a:t>
            </a:r>
          </a:p>
          <a:p>
            <a:pPr marL="1027113" lvl="3" indent="61913">
              <a:spcBef>
                <a:spcPct val="0"/>
              </a:spcBef>
              <a:buFontTx/>
              <a:buNone/>
              <a:defRPr/>
            </a:pPr>
            <a:r>
              <a:rPr lang="en-US" dirty="0" smtClean="0"/>
              <a:t>6.1.5  Interoperability (EVVM-IOP): </a:t>
            </a:r>
            <a:r>
              <a:rPr lang="en-US" b="1" dirty="0" smtClean="0"/>
              <a:t>WI5</a:t>
            </a:r>
          </a:p>
          <a:p>
            <a:pPr marL="1027113" lvl="3" indent="61913">
              <a:spcBef>
                <a:spcPct val="0"/>
              </a:spcBef>
              <a:buFontTx/>
              <a:buNone/>
              <a:defRPr/>
            </a:pPr>
            <a:r>
              <a:rPr lang="en-US" dirty="0" smtClean="0"/>
              <a:t>6.1.6  Privacy (EVVM-PRV): </a:t>
            </a:r>
            <a:r>
              <a:rPr lang="en-US" b="1" dirty="0" smtClean="0"/>
              <a:t>TG1</a:t>
            </a:r>
          </a:p>
          <a:p>
            <a:pPr marL="1027113" lvl="3" indent="-342900">
              <a:spcBef>
                <a:spcPct val="0"/>
              </a:spcBef>
              <a:buFontTx/>
              <a:buNone/>
              <a:defRPr/>
            </a:pPr>
            <a:r>
              <a:rPr lang="en-US" dirty="0" smtClean="0"/>
              <a:t>6.2  General System (EVVM-SYS): </a:t>
            </a:r>
          </a:p>
          <a:p>
            <a:pPr marL="573088" lvl="1" indent="-342900">
              <a:spcBef>
                <a:spcPct val="0"/>
              </a:spcBef>
              <a:buFontTx/>
              <a:buNone/>
              <a:defRPr/>
            </a:pPr>
            <a:endParaRPr lang="en-US" sz="1400" dirty="0" smtClean="0"/>
          </a:p>
        </p:txBody>
      </p:sp>
      <p:sp>
        <p:nvSpPr>
          <p:cNvPr id="10244" name="TextBox 3"/>
          <p:cNvSpPr txBox="1">
            <a:spLocks noChangeArrowheads="1"/>
          </p:cNvSpPr>
          <p:nvPr/>
        </p:nvSpPr>
        <p:spPr bwMode="auto">
          <a:xfrm>
            <a:off x="5519738" y="4044950"/>
            <a:ext cx="3690937" cy="1089025"/>
          </a:xfrm>
          <a:prstGeom prst="rect">
            <a:avLst/>
          </a:prstGeom>
          <a:noFill/>
          <a:ln w="9525">
            <a:solidFill>
              <a:schemeClr val="tx1"/>
            </a:solidFill>
            <a:miter lim="800000"/>
            <a:headEnd/>
            <a:tailEnd/>
          </a:ln>
        </p:spPr>
        <p:txBody>
          <a:bodyPr>
            <a:spAutoFit/>
          </a:bodyPr>
          <a:lstStyle/>
          <a:p>
            <a:r>
              <a:rPr lang="en-US" sz="1800" u="sng"/>
              <a:t>Acronyms:</a:t>
            </a:r>
          </a:p>
          <a:p>
            <a:pPr lvl="1" indent="-457200"/>
            <a:r>
              <a:rPr lang="en-US" sz="1800" b="1"/>
              <a:t>SP</a:t>
            </a:r>
            <a:r>
              <a:rPr lang="en-US" sz="1800"/>
              <a:t>: OMTP/GSMA VVM Specs 1.3</a:t>
            </a:r>
          </a:p>
          <a:p>
            <a:pPr lvl="1" indent="-457200"/>
            <a:r>
              <a:rPr lang="en-US" sz="1800" b="1"/>
              <a:t>TG</a:t>
            </a:r>
            <a:r>
              <a:rPr lang="en-US" sz="1800"/>
              <a:t>: OMTP Phase 2 Toll Gate</a:t>
            </a:r>
          </a:p>
          <a:p>
            <a:pPr lvl="1" indent="-457200"/>
            <a:r>
              <a:rPr lang="en-US" sz="1800" b="1"/>
              <a:t>WI</a:t>
            </a:r>
            <a:r>
              <a:rPr lang="en-US" sz="1800"/>
              <a:t>: Work Item Description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smtClean="0"/>
              <a:t>Recommendations</a:t>
            </a:r>
          </a:p>
        </p:txBody>
      </p:sp>
      <p:sp>
        <p:nvSpPr>
          <p:cNvPr id="11267" name="Rectangle 3"/>
          <p:cNvSpPr>
            <a:spLocks noGrp="1" noChangeArrowheads="1"/>
          </p:cNvSpPr>
          <p:nvPr>
            <p:ph type="body" idx="1"/>
          </p:nvPr>
        </p:nvSpPr>
        <p:spPr>
          <a:xfrm>
            <a:off x="490538" y="996950"/>
            <a:ext cx="8229600" cy="5562600"/>
          </a:xfrm>
        </p:spPr>
        <p:txBody>
          <a:bodyPr/>
          <a:lstStyle/>
          <a:p>
            <a:pPr marL="6350" indent="-12700">
              <a:spcBef>
                <a:spcPts val="0"/>
              </a:spcBef>
              <a:buFontTx/>
              <a:buNone/>
              <a:defRPr/>
            </a:pPr>
            <a:r>
              <a:rPr lang="en-US" sz="2400" dirty="0" smtClean="0"/>
              <a:t>The EVVM group to agree to the addition of the following 5 new grouping of the VVM requirements to the EVVM  RD Draft document:</a:t>
            </a:r>
          </a:p>
          <a:p>
            <a:pPr marL="1027113" lvl="3" indent="-342900">
              <a:spcBef>
                <a:spcPts val="300"/>
              </a:spcBef>
              <a:buFont typeface="+mj-lt"/>
              <a:buAutoNum type="arabicPeriod"/>
              <a:defRPr/>
            </a:pPr>
            <a:r>
              <a:rPr lang="en-US" b="1" dirty="0" smtClean="0"/>
              <a:t>EVVM-GRM </a:t>
            </a:r>
            <a:r>
              <a:rPr lang="en-US" dirty="0" smtClean="0"/>
              <a:t>(Greeting Management): To address requirements related to  managing Greetings, adding, modifying, off/on switches, etc.</a:t>
            </a:r>
          </a:p>
          <a:p>
            <a:pPr marL="1027113" lvl="3" indent="-342900">
              <a:spcBef>
                <a:spcPts val="300"/>
              </a:spcBef>
              <a:buFont typeface="+mj-lt"/>
              <a:buAutoNum type="arabicPeriod"/>
              <a:defRPr/>
            </a:pPr>
            <a:r>
              <a:rPr lang="en-US" b="1" dirty="0" smtClean="0"/>
              <a:t>EVVM-STA</a:t>
            </a:r>
            <a:r>
              <a:rPr lang="en-US" dirty="0" smtClean="0"/>
              <a:t> (Standards Alignment): To address requirements related to modifications, improvement and alignment of protocols used for VVM  </a:t>
            </a:r>
          </a:p>
          <a:p>
            <a:pPr marL="1027113" lvl="3" indent="-342900">
              <a:spcBef>
                <a:spcPts val="300"/>
              </a:spcBef>
              <a:buFont typeface="+mj-lt"/>
              <a:buAutoNum type="arabicPeriod"/>
              <a:defRPr/>
            </a:pPr>
            <a:r>
              <a:rPr lang="en-US" b="1" dirty="0" smtClean="0"/>
              <a:t>EVVM-UIM (</a:t>
            </a:r>
            <a:r>
              <a:rPr lang="en-US" dirty="0" smtClean="0"/>
              <a:t>User Interface Management): To address requirements related to TUI, GUI, Language selection, etc. </a:t>
            </a:r>
          </a:p>
          <a:p>
            <a:pPr marL="1027113" lvl="3" indent="-342900">
              <a:spcBef>
                <a:spcPts val="300"/>
              </a:spcBef>
              <a:buFont typeface="+mj-lt"/>
              <a:buAutoNum type="arabicPeriod"/>
              <a:defRPr/>
            </a:pPr>
            <a:r>
              <a:rPr lang="en-US" b="1" dirty="0" smtClean="0"/>
              <a:t>EVVM-VMC </a:t>
            </a:r>
            <a:r>
              <a:rPr lang="en-US" dirty="0" smtClean="0"/>
              <a:t>(Voice Mail Conversion): To address requirements related to  transcription and conversion of voice mails to other media, text email, print, etc.</a:t>
            </a:r>
          </a:p>
          <a:p>
            <a:pPr marL="1027113" lvl="3" indent="-342900">
              <a:spcBef>
                <a:spcPts val="300"/>
              </a:spcBef>
              <a:buFont typeface="+mj-lt"/>
              <a:buAutoNum type="arabicPeriod"/>
              <a:defRPr/>
            </a:pPr>
            <a:r>
              <a:rPr lang="en-US" b="1" dirty="0" smtClean="0"/>
              <a:t>EVVM-VMH </a:t>
            </a:r>
            <a:r>
              <a:rPr lang="en-US" dirty="0" smtClean="0"/>
              <a:t>(Voice Mail Handling): To address requirements related to handling of received voice mails, e.g., retrieving, storing, discarding, forwarding  </a:t>
            </a:r>
          </a:p>
          <a:p>
            <a:pPr marL="342900" lvl="1" indent="-342900">
              <a:spcBef>
                <a:spcPts val="0"/>
              </a:spcBef>
              <a:buFontTx/>
              <a:buNone/>
              <a:defRPr/>
            </a:pPr>
            <a:r>
              <a:rPr lang="en-US" sz="500" dirty="0" smtClean="0"/>
              <a:t> </a:t>
            </a:r>
          </a:p>
          <a:p>
            <a:pPr marL="0" lvl="1" indent="0">
              <a:spcBef>
                <a:spcPts val="0"/>
              </a:spcBef>
              <a:buFontTx/>
              <a:buNone/>
              <a:defRPr/>
            </a:pPr>
            <a:r>
              <a:rPr lang="en-US" sz="1600" b="1" dirty="0" smtClean="0">
                <a:solidFill>
                  <a:srgbClr val="FF0000"/>
                </a:solidFill>
              </a:rPr>
              <a:t>NOTE1: This proposed grouping (if agreed) could be revised in the future as </a:t>
            </a:r>
            <a:r>
              <a:rPr lang="en-GB" sz="1600" b="1" dirty="0" smtClean="0">
                <a:solidFill>
                  <a:srgbClr val="FF0000"/>
                </a:solidFill>
              </a:rPr>
              <a:t>new requirements might be proposed and agreed </a:t>
            </a:r>
          </a:p>
          <a:p>
            <a:pPr marL="0" lvl="1" indent="0">
              <a:spcBef>
                <a:spcPts val="0"/>
              </a:spcBef>
              <a:buFontTx/>
              <a:buNone/>
              <a:defRPr/>
            </a:pPr>
            <a:r>
              <a:rPr lang="en-US" sz="500" dirty="0" smtClean="0"/>
              <a:t> </a:t>
            </a:r>
          </a:p>
          <a:p>
            <a:pPr marL="0" indent="0">
              <a:spcBef>
                <a:spcPts val="0"/>
              </a:spcBef>
              <a:buFontTx/>
              <a:buNone/>
              <a:defRPr/>
            </a:pPr>
            <a:r>
              <a:rPr lang="en-US" sz="1600" b="1" dirty="0" smtClean="0">
                <a:solidFill>
                  <a:srgbClr val="FF0000"/>
                </a:solidFill>
              </a:rPr>
              <a:t>NOTE2: Upon agreement to this grouping, the author will prepare a CR against the draft RD for incorporating these five new groups.</a:t>
            </a:r>
          </a:p>
          <a:p>
            <a:pPr marL="0" lvl="1" indent="0">
              <a:spcBef>
                <a:spcPts val="0"/>
              </a:spcBef>
              <a:buNone/>
              <a:defRPr/>
            </a:pPr>
            <a:r>
              <a:rPr lang="en-US" sz="500" dirty="0" smtClean="0"/>
              <a:t> </a:t>
            </a:r>
          </a:p>
          <a:p>
            <a:pPr marL="0" indent="0">
              <a:spcBef>
                <a:spcPts val="0"/>
              </a:spcBef>
              <a:buFontTx/>
              <a:buNone/>
              <a:defRPr/>
            </a:pPr>
            <a:r>
              <a:rPr lang="en-US" sz="1600" b="1" dirty="0" smtClean="0">
                <a:solidFill>
                  <a:srgbClr val="00B050"/>
                </a:solidFill>
              </a:rPr>
              <a:t>NOTE3: Subject to contributions and through RD revisions, requirements may be added, deleted or moved. Therefore, populated groups can become empty or new groups may need to be created.</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10110</TotalTime>
  <Pages>15</Pages>
  <Words>1003</Words>
  <Application>Microsoft Office PowerPoint</Application>
  <PresentationFormat>Custom</PresentationFormat>
  <Paragraphs>105</Paragraphs>
  <Slides>9</Slides>
  <Notes>9</Notes>
  <HiddenSlides>0</HiddenSlides>
  <MMClips>0</MMClips>
  <ScaleCrop>false</ScaleCrop>
  <HeadingPairs>
    <vt:vector size="4" baseType="variant">
      <vt:variant>
        <vt:lpstr>Theme</vt:lpstr>
      </vt:variant>
      <vt:variant>
        <vt:i4>2</vt:i4>
      </vt:variant>
      <vt:variant>
        <vt:lpstr>Slide Titles</vt:lpstr>
      </vt:variant>
      <vt:variant>
        <vt:i4>9</vt:i4>
      </vt:variant>
    </vt:vector>
  </HeadingPairs>
  <TitlesOfParts>
    <vt:vector size="11" baseType="lpstr">
      <vt:lpstr>OMA Template</vt:lpstr>
      <vt:lpstr>Custom Design</vt:lpstr>
      <vt:lpstr>OMA-COM-EVVM-2010-0005R01-INP_RD_Content_Grouping  EVVM Requirements Grouping</vt:lpstr>
      <vt:lpstr>Reasons for this contribution</vt:lpstr>
      <vt:lpstr>Sources of EVVM Requirements</vt:lpstr>
      <vt:lpstr>Grouping based on GSMA VVM1.3 Specs</vt:lpstr>
      <vt:lpstr>Grouping based on OMTP VVM 2.0 TG1</vt:lpstr>
      <vt:lpstr>Grouping based on OMA EVVM WID #207</vt:lpstr>
      <vt:lpstr>Grouping based on OMA EVVM RD Template</vt:lpstr>
      <vt:lpstr>Grouping based on Commonality &amp; Inclusiveness</vt:lpstr>
      <vt:lpstr>Recommendations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ALU</cp:lastModifiedBy>
  <cp:revision>328</cp:revision>
  <cp:lastPrinted>1999-04-27T06:51:51Z</cp:lastPrinted>
  <dcterms:created xsi:type="dcterms:W3CDTF">2002-03-19T14:05:12Z</dcterms:created>
  <dcterms:modified xsi:type="dcterms:W3CDTF">2010-09-28T18:28:59Z</dcterms:modified>
</cp:coreProperties>
</file>