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293" r:id="rId2"/>
    <p:sldId id="337" r:id="rId3"/>
    <p:sldId id="333" r:id="rId4"/>
    <p:sldId id="319" r:id="rId5"/>
    <p:sldId id="320" r:id="rId6"/>
    <p:sldId id="323" r:id="rId7"/>
    <p:sldId id="336" r:id="rId8"/>
    <p:sldId id="329" r:id="rId9"/>
    <p:sldId id="330" r:id="rId10"/>
    <p:sldId id="325" r:id="rId11"/>
    <p:sldId id="327" r:id="rId12"/>
    <p:sldId id="331" r:id="rId1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027" autoAdjust="0"/>
    <p:restoredTop sz="94745" autoAdjust="0"/>
  </p:normalViewPr>
  <p:slideViewPr>
    <p:cSldViewPr>
      <p:cViewPr varScale="1">
        <p:scale>
          <a:sx n="112" d="100"/>
          <a:sy n="112" d="100"/>
        </p:scale>
        <p:origin x="72" y="187"/>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80970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46258862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is the new </a:t>
            </a:r>
            <a:r>
              <a:rPr lang="en-US" altLang="zh-CN" b="1" smtClean="0"/>
              <a:t>Work Item Definition (WID)</a:t>
            </a:r>
            <a:r>
              <a:rPr lang="en-US" altLang="zh-CN" smtClean="0"/>
              <a:t> template. It is in PowerPoint format so that it also serves to present the Work Item to TP and assist in its socialization. Keep in mind that this is a </a:t>
            </a:r>
            <a:r>
              <a:rPr lang="en-US" altLang="zh-CN" b="1" smtClean="0"/>
              <a:t>permanent document</a:t>
            </a:r>
            <a:r>
              <a:rPr lang="en-US" altLang="zh-CN" smtClean="0"/>
              <a:t>, so it is important to provide information that is as detailed and exact as possible.</a:t>
            </a:r>
            <a:endParaRPr lang="en-GB" altLang="zh-CN" smtClean="0"/>
          </a:p>
        </p:txBody>
      </p:sp>
    </p:spTree>
    <p:extLst>
      <p:ext uri="{BB962C8B-B14F-4D97-AF65-F5344CB8AC3E}">
        <p14:creationId xmlns:p14="http://schemas.microsoft.com/office/powerpoint/2010/main" val="27302387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extLst>
      <p:ext uri="{BB962C8B-B14F-4D97-AF65-F5344CB8AC3E}">
        <p14:creationId xmlns:p14="http://schemas.microsoft.com/office/powerpoint/2010/main" val="2855697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p>
          <a:p>
            <a:r>
              <a:rPr lang="en-US" altLang="zh-CN" smtClean="0"/>
              <a:t>An example of </a:t>
            </a:r>
            <a:r>
              <a:rPr lang="en-US" altLang="zh-CN" u="sng" smtClean="0"/>
              <a:t>correct</a:t>
            </a:r>
            <a:r>
              <a:rPr lang="en-US" altLang="zh-CN" smtClean="0"/>
              <a:t> WI naming:</a:t>
            </a:r>
          </a:p>
          <a:p>
            <a:r>
              <a:rPr lang="en-US" altLang="zh-CN" b="1" smtClean="0"/>
              <a:t>Work Item Title              Working Group  Registration Name  Version Name</a:t>
            </a:r>
          </a:p>
          <a:p>
            <a:r>
              <a:rPr lang="en-US" altLang="zh-CN" smtClean="0"/>
              <a:t>Device Management       DM                       DM                             3.0</a:t>
            </a:r>
          </a:p>
          <a:p>
            <a:endParaRPr lang="en-US" altLang="zh-CN" smtClean="0"/>
          </a:p>
          <a:p>
            <a:r>
              <a:rPr lang="en-US" altLang="zh-CN" smtClean="0"/>
              <a:t>An example of </a:t>
            </a:r>
            <a:r>
              <a:rPr lang="en-US" altLang="zh-CN" u="sng" smtClean="0"/>
              <a:t>incorrect</a:t>
            </a:r>
            <a:r>
              <a:rPr lang="en-US" altLang="zh-CN" smtClean="0"/>
              <a:t> WI naming:</a:t>
            </a:r>
          </a:p>
          <a:p>
            <a:r>
              <a:rPr lang="en-US" altLang="zh-CN" b="1" smtClean="0"/>
              <a:t>Work Item Title                    Working Group  Registration Name  Version Name</a:t>
            </a:r>
          </a:p>
          <a:p>
            <a:r>
              <a:rPr lang="en-US" altLang="zh-CN" smtClean="0"/>
              <a:t>Device Management 3.0       DM                       DM                             3.0</a:t>
            </a:r>
          </a:p>
          <a:p>
            <a:endParaRPr lang="es-ES" altLang="zh-CN" smtClean="0"/>
          </a:p>
        </p:txBody>
      </p:sp>
    </p:spTree>
    <p:extLst>
      <p:ext uri="{BB962C8B-B14F-4D97-AF65-F5344CB8AC3E}">
        <p14:creationId xmlns:p14="http://schemas.microsoft.com/office/powerpoint/2010/main" val="3973798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t>In order to ensure that Business Focus is applied in creating a WI, it is recommended to address the points in this slide.  You can use several slides to address these points if necessary:</a:t>
            </a:r>
          </a:p>
          <a:p>
            <a:r>
              <a:rPr lang="en-GB" altLang="zh-CN" b="1" smtClean="0"/>
              <a:t>Work Areas</a:t>
            </a:r>
            <a:r>
              <a:rPr lang="en-GB" altLang="zh-CN" smtClean="0"/>
              <a:t> should provide a sufficiently good understanding of the technical results to be delivered by the WI, but they should not define how the required functionality is to be specified or how it is to be implemented.  </a:t>
            </a:r>
          </a:p>
          <a:p>
            <a:r>
              <a:rPr lang="en-GB" altLang="zh-CN" b="1" smtClean="0"/>
              <a:t>Issues this Work Item aims to solve</a:t>
            </a:r>
            <a:r>
              <a:rPr lang="en-GB" altLang="zh-CN"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t>Market benefits </a:t>
            </a:r>
            <a:r>
              <a:rPr lang="en-US" altLang="zh-CN" smtClean="0"/>
              <a:t>describes the benefits this WI will bring to the value chain (e.g. the subscriber, the operator etc.) in the market</a:t>
            </a:r>
          </a:p>
          <a:p>
            <a:r>
              <a:rPr lang="en-GB" altLang="zh-CN" b="1" smtClean="0"/>
              <a:t>Time to market </a:t>
            </a:r>
            <a:r>
              <a:rPr lang="en-GB" altLang="zh-CN" smtClean="0"/>
              <a:t>should </a:t>
            </a:r>
            <a:r>
              <a:rPr lang="en-US" altLang="zh-CN" smtClean="0"/>
              <a:t>address impacts from doing the work as well as from not doing the work.</a:t>
            </a:r>
            <a:endParaRPr lang="en-GB" altLang="zh-CN" smtClean="0"/>
          </a:p>
          <a:p>
            <a:r>
              <a:rPr lang="en-GB" altLang="zh-CN" b="1" smtClean="0"/>
              <a:t>Expected market acceptance </a:t>
            </a:r>
            <a:r>
              <a:rPr lang="en-GB" altLang="zh-CN" smtClean="0"/>
              <a:t>should justify how and why the market will accept this solution.</a:t>
            </a:r>
          </a:p>
          <a:p>
            <a:r>
              <a:rPr lang="en-GB" altLang="zh-CN" b="1" smtClean="0"/>
              <a:t>Complexity </a:t>
            </a:r>
            <a:r>
              <a:rPr lang="en-US" altLang="zh-CN"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p>
          <a:p>
            <a:r>
              <a:rPr lang="en-GB" altLang="zh-CN" b="1" smtClean="0"/>
              <a:t>Uniqueness </a:t>
            </a:r>
            <a:r>
              <a:rPr lang="en-GB" altLang="zh-CN" smtClean="0"/>
              <a:t>should a</a:t>
            </a:r>
            <a:r>
              <a:rPr lang="en-US" altLang="zh-CN" smtClean="0"/>
              <a:t>ddress the uniqueness of the work covered by this WI.  Describe any cases where similar work is underway or being proposed within OMA or outside OMA.  </a:t>
            </a:r>
            <a:endParaRPr lang="en-GB" altLang="zh-CN" smtClean="0"/>
          </a:p>
        </p:txBody>
      </p:sp>
    </p:spTree>
    <p:extLst>
      <p:ext uri="{BB962C8B-B14F-4D97-AF65-F5344CB8AC3E}">
        <p14:creationId xmlns:p14="http://schemas.microsoft.com/office/powerpoint/2010/main" val="2605869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extLst>
      <p:ext uri="{BB962C8B-B14F-4D97-AF65-F5344CB8AC3E}">
        <p14:creationId xmlns:p14="http://schemas.microsoft.com/office/powerpoint/2010/main" val="38126729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List any specifications, Work Items, Working Groups or external organizations that may be affected by this work or are otherwise related.</a:t>
            </a:r>
          </a:p>
          <a:p>
            <a:r>
              <a:rPr lang="en-GB" altLang="zh-CN" smtClean="0"/>
              <a:t>Identify any impact on OMA Architecture, Charging and Billing Enablers, Security, Privacy and Interoperability Testing (IOT).</a:t>
            </a:r>
          </a:p>
        </p:txBody>
      </p:sp>
    </p:spTree>
    <p:extLst>
      <p:ext uri="{BB962C8B-B14F-4D97-AF65-F5344CB8AC3E}">
        <p14:creationId xmlns:p14="http://schemas.microsoft.com/office/powerpoint/2010/main" val="761284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planned Deliverables for each of the phases of the Process (Requirements, Architecture and Development). You can choose from the options provided above.</a:t>
            </a:r>
          </a:p>
          <a:p>
            <a:r>
              <a:rPr lang="es-ES" altLang="zh-CN" smtClean="0"/>
              <a:t>Please note that the OMA Process allows for lightweight development (a.k.a. “fast track development”.  This means that a WI can omit Deliverables or combine Deliverables in a Combined Release Document.</a:t>
            </a:r>
          </a:p>
          <a:p>
            <a:r>
              <a:rPr lang="es-ES" altLang="zh-CN" smtClean="0"/>
              <a:t>Typical examples are combining Architecture and Technical Specifications into a Combined Release Document or combinging Requirements, Architecture and Technical Specifications into a Combined Release Document.</a:t>
            </a:r>
          </a:p>
          <a:p>
            <a:r>
              <a:rPr lang="es-ES" altLang="zh-CN" smtClean="0"/>
              <a:t>Reference Releases may be made up of any documents including white papers.</a:t>
            </a:r>
          </a:p>
          <a:p>
            <a:r>
              <a:rPr lang="es-ES" altLang="zh-CN" smtClean="0"/>
              <a:t>Deployment Suites typically only contain Test Specifications.</a:t>
            </a:r>
          </a:p>
        </p:txBody>
      </p:sp>
    </p:spTree>
    <p:extLst>
      <p:ext uri="{BB962C8B-B14F-4D97-AF65-F5344CB8AC3E}">
        <p14:creationId xmlns:p14="http://schemas.microsoft.com/office/powerpoint/2010/main" val="1879529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extLst>
      <p:ext uri="{BB962C8B-B14F-4D97-AF65-F5344CB8AC3E}">
        <p14:creationId xmlns:p14="http://schemas.microsoft.com/office/powerpoint/2010/main" val="34718654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List all of the supporting companies in order of membership and then in alphabetic order.  Example: </a:t>
            </a:r>
          </a:p>
          <a:p>
            <a:r>
              <a:rPr lang="en-US" altLang="zh-CN" i="1" smtClean="0"/>
              <a:t>Marvellous Mobiles, Sponsor</a:t>
            </a:r>
          </a:p>
          <a:p>
            <a:r>
              <a:rPr lang="en-US" altLang="zh-CN" i="1" smtClean="0"/>
              <a:t>Serious Servers, Sponsor</a:t>
            </a:r>
          </a:p>
          <a:p>
            <a:r>
              <a:rPr lang="en-US" altLang="zh-CN" i="1" smtClean="0"/>
              <a:t>Acme Associates, Full</a:t>
            </a:r>
          </a:p>
          <a:p>
            <a:r>
              <a:rPr lang="en-US" altLang="zh-CN" i="1" smtClean="0"/>
              <a:t>Haptic Handsets, Full</a:t>
            </a:r>
          </a:p>
          <a:p>
            <a:r>
              <a:rPr lang="en-US" altLang="zh-CN" i="1" smtClean="0"/>
              <a:t>Durable Databases, Associate</a:t>
            </a:r>
          </a:p>
          <a:p>
            <a:endParaRPr lang="en-GB" altLang="zh-CN" i="1" smtClean="0"/>
          </a:p>
          <a:p>
            <a:r>
              <a:rPr lang="en-GB" altLang="zh-CN" smtClean="0"/>
              <a:t>Please note that a Work Item </a:t>
            </a:r>
            <a:r>
              <a:rPr lang="en-GB" altLang="zh-CN" b="1" smtClean="0"/>
              <a:t>must have at least four supporting companies</a:t>
            </a:r>
            <a:r>
              <a:rPr lang="en-GB" altLang="zh-CN" smtClean="0"/>
              <a:t> before it can be approved by TP and start work.</a:t>
            </a:r>
          </a:p>
        </p:txBody>
      </p:sp>
    </p:spTree>
    <p:extLst>
      <p:ext uri="{BB962C8B-B14F-4D97-AF65-F5344CB8AC3E}">
        <p14:creationId xmlns:p14="http://schemas.microsoft.com/office/powerpoint/2010/main" val="3225212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While not mandatory, it is strongly recommended to list as many volunteers and resources as possible. </a:t>
            </a:r>
          </a:p>
          <a:p>
            <a:r>
              <a:rPr lang="en-US" altLang="zh-CN" smtClean="0"/>
              <a:t>You can add or remove deliverables and roles in the above table as appropriate. </a:t>
            </a:r>
          </a:p>
          <a:p>
            <a:r>
              <a:rPr lang="en-US" altLang="zh-CN" smtClean="0"/>
              <a:t>This initial list does </a:t>
            </a:r>
            <a:r>
              <a:rPr lang="en-US" altLang="zh-CN" b="1" smtClean="0"/>
              <a:t>not  </a:t>
            </a:r>
            <a:r>
              <a:rPr lang="en-US" altLang="zh-CN" smtClean="0"/>
              <a:t>preclude anyone outside the group of supporting member companies to volunteer for one or more of these roles once the work item has been assigned to a WG and the work has started.</a:t>
            </a:r>
          </a:p>
          <a:p>
            <a:endParaRPr lang="es-ES" altLang="zh-CN" smtClean="0"/>
          </a:p>
        </p:txBody>
      </p:sp>
    </p:spTree>
    <p:extLst>
      <p:ext uri="{BB962C8B-B14F-4D97-AF65-F5344CB8AC3E}">
        <p14:creationId xmlns:p14="http://schemas.microsoft.com/office/powerpoint/2010/main" val="39790886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966688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2650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8472300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74282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2434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89527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085156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84419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542031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6812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5016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21540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9063" y="-34925"/>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en-US" sz="1000" b="1" dirty="0">
                <a:cs typeface="Times New Roman" pitchFamily="18" charset="0"/>
              </a:rPr>
              <a:t>© </a:t>
            </a:r>
            <a:r>
              <a:rPr lang="en-GB" altLang="en-US" sz="1000" b="1" dirty="0" smtClean="0">
                <a:cs typeface="Times New Roman" pitchFamily="18" charset="0"/>
              </a:rPr>
              <a:t>2018 </a:t>
            </a:r>
            <a:r>
              <a:rPr lang="en-GB" altLang="en-US" sz="1000" b="1" dirty="0">
                <a:cs typeface="Times New Roman" pitchFamily="18" charset="0"/>
              </a:rPr>
              <a:t>Open Mobile Alliance All Rights Reserved.</a:t>
            </a:r>
            <a:endParaRPr lang="en-US" altLang="zh-CN" sz="1000" b="1" dirty="0">
              <a:ea typeface="SimSun" pitchFamily="2" charset="-122"/>
            </a:endParaRPr>
          </a:p>
          <a:p>
            <a:r>
              <a:rPr lang="en-US" altLang="zh-CN" sz="900" b="1" dirty="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dirty="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dirty="0" smtClean="0">
                <a:latin typeface="Arial Narrow" pitchFamily="34" charset="0"/>
                <a:ea typeface="宋体" charset="-122"/>
              </a:rPr>
              <a:t>OMA-WID-&lt;</a:t>
            </a:r>
            <a:r>
              <a:rPr lang="en-US" altLang="zh-CN" sz="1800" b="1" dirty="0" err="1" smtClean="0">
                <a:latin typeface="Arial Narrow" pitchFamily="34" charset="0"/>
                <a:ea typeface="宋体" charset="-122"/>
              </a:rPr>
              <a:t>Num</a:t>
            </a:r>
            <a:r>
              <a:rPr lang="en-US" altLang="zh-CN" sz="1800" b="1" dirty="0" smtClean="0">
                <a:latin typeface="Arial Narrow" pitchFamily="34" charset="0"/>
                <a:ea typeface="宋体" charset="-122"/>
              </a:rPr>
              <a:t>&gt;-LwM2M-Objects</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SimSun" pitchFamily="2" charset="-122"/>
              </a:rPr>
              <a:t>Slide #</a:t>
            </a:r>
            <a:fld id="{7A65F865-50CE-471F-B0DE-B445A65AEBD0}" type="slidenum">
              <a:rPr lang="en-US" altLang="zh-CN" sz="1800" b="1">
                <a:latin typeface="Arial Narrow" pitchFamily="34" charset="0"/>
                <a:ea typeface="SimSun" pitchFamily="2" charset="-122"/>
              </a:rPr>
              <a:pPr algn="r"/>
              <a:t>‹#›</a:t>
            </a:fld>
            <a:r>
              <a:rPr lang="en-US" altLang="zh-CN" sz="1800" b="1" dirty="0">
                <a:latin typeface="Arial Narrow" pitchFamily="34" charset="0"/>
                <a:ea typeface="SimSun" pitchFamily="2" charset="-122"/>
              </a:rPr>
              <a:t/>
            </a:r>
            <a:br>
              <a:rPr lang="en-US" altLang="zh-CN" sz="1800" b="1" dirty="0">
                <a:latin typeface="Arial Narrow" pitchFamily="34" charset="0"/>
                <a:ea typeface="SimSun" pitchFamily="2" charset="-122"/>
              </a:rPr>
            </a:br>
            <a:r>
              <a:rPr lang="en-US" altLang="zh-CN" sz="500" dirty="0">
                <a:solidFill>
                  <a:srgbClr val="999999"/>
                </a:solidFill>
                <a:ea typeface="SimSun" pitchFamily="2" charset="-122"/>
              </a:rPr>
              <a:t>[</a:t>
            </a:r>
            <a:r>
              <a:rPr lang="en-US" altLang="zh-CN" sz="500" dirty="0" smtClean="0">
                <a:solidFill>
                  <a:srgbClr val="999999"/>
                </a:solidFill>
                <a:ea typeface="SimSun" pitchFamily="2" charset="-122"/>
              </a:rPr>
              <a:t>OMA-Template-WIDpresentation-20180101-I</a:t>
            </a:r>
            <a:r>
              <a:rPr lang="en-US" altLang="zh-CN" sz="500" dirty="0">
                <a:solidFill>
                  <a:srgbClr val="999999"/>
                </a:solidFill>
                <a:ea typeface="SimSun" pitchFamily="2" charset="-122"/>
              </a:rPr>
              <a:t>]</a:t>
            </a:r>
            <a:endParaRPr lang="en-US" altLang="zh-CN" sz="1800" b="1" dirty="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6"/>
          <p:cNvSpPr>
            <a:spLocks noGrp="1" noChangeArrowheads="1"/>
          </p:cNvSpPr>
          <p:nvPr>
            <p:ph type="ctrTitle"/>
          </p:nvPr>
        </p:nvSpPr>
        <p:spPr>
          <a:xfrm>
            <a:off x="414338" y="228600"/>
            <a:ext cx="8534400" cy="1652588"/>
          </a:xfrm>
          <a:noFill/>
        </p:spPr>
        <p:txBody>
          <a:bodyPr anchor="t"/>
          <a:lstStyle/>
          <a:p>
            <a:r>
              <a:rPr lang="en-US" altLang="zh-CN" sz="2000" dirty="0" smtClean="0">
                <a:ea typeface="SimSun" pitchFamily="2" charset="-122"/>
              </a:rPr>
              <a:t>OMA-WID-&lt;</a:t>
            </a:r>
            <a:r>
              <a:rPr lang="en-US" altLang="zh-CN" sz="2000" dirty="0" err="1" smtClean="0">
                <a:ea typeface="SimSun" pitchFamily="2" charset="-122"/>
              </a:rPr>
              <a:t>Num</a:t>
            </a:r>
            <a:r>
              <a:rPr lang="en-US" altLang="zh-CN" sz="2000" dirty="0" smtClean="0">
                <a:ea typeface="SimSun" pitchFamily="2" charset="-122"/>
              </a:rPr>
              <a:t>&gt;-LWM2M_Objects-20180313-D</a:t>
            </a:r>
            <a:br>
              <a:rPr lang="en-US" altLang="zh-CN" sz="2000" dirty="0" smtClean="0">
                <a:ea typeface="SimSun" pitchFamily="2" charset="-122"/>
              </a:rPr>
            </a:br>
            <a:r>
              <a:rPr lang="en-US" altLang="zh-CN" sz="1400" dirty="0" smtClean="0">
                <a:ea typeface="SimSun" pitchFamily="2" charset="-122"/>
              </a:rPr>
              <a:t/>
            </a:r>
            <a:br>
              <a:rPr lang="en-US" altLang="zh-CN" sz="1400" dirty="0" smtClean="0">
                <a:ea typeface="SimSun" pitchFamily="2" charset="-122"/>
              </a:rPr>
            </a:br>
            <a:r>
              <a:rPr lang="en-US" altLang="zh-CN" dirty="0" smtClean="0">
                <a:ea typeface="SimSun" pitchFamily="2" charset="-122"/>
              </a:rPr>
              <a:t> </a:t>
            </a:r>
            <a:r>
              <a:rPr lang="en-US" altLang="zh-CN" sz="2400" dirty="0" smtClean="0">
                <a:ea typeface="SimSun" pitchFamily="2" charset="-122"/>
              </a:rPr>
              <a:t>Work Item Document</a:t>
            </a:r>
            <a:r>
              <a:rPr lang="en-US" altLang="zh-CN" dirty="0" smtClean="0">
                <a:ea typeface="SimSun" pitchFamily="2" charset="-122"/>
              </a:rPr>
              <a:t/>
            </a:r>
            <a:br>
              <a:rPr lang="en-US" altLang="zh-CN" dirty="0" smtClean="0">
                <a:ea typeface="SimSun" pitchFamily="2" charset="-122"/>
              </a:rPr>
            </a:br>
            <a:r>
              <a:rPr lang="en-US" altLang="zh-CN" dirty="0" smtClean="0">
                <a:ea typeface="SimSun" pitchFamily="2" charset="-122"/>
              </a:rPr>
              <a:t>WI #### - LwM2M_Objects</a:t>
            </a:r>
          </a:p>
        </p:txBody>
      </p:sp>
      <p:sp>
        <p:nvSpPr>
          <p:cNvPr id="2052"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GB" altLang="zh-CN" sz="900">
                <a:ea typeface="SimSun" pitchFamily="2" charset="-122"/>
                <a:cs typeface="Times New Roman" pitchFamily="18" charset="0"/>
              </a:rPr>
              <a:t>USE OF THIS DOCUMENT BY NON-OMA MEMBERS IS SUBJECT TO ALL OF THE TERMS AND CONDITIONS OF THE USE AGREEMENT (located at </a:t>
            </a:r>
            <a:r>
              <a:rPr lang="en-GB" altLang="zh-CN" sz="900">
                <a:ea typeface="SimSun" pitchFamily="2" charset="-122"/>
                <a:cs typeface="Times New Roman" pitchFamily="18" charset="0"/>
                <a:hlinkClick r:id="rId4"/>
              </a:rPr>
              <a:t>http://www.openmobilealliance.org/UseAgreement.html</a:t>
            </a:r>
            <a:r>
              <a:rPr lang="en-GB"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GB" altLang="zh-CN" sz="900">
                <a:ea typeface="SimSun" pitchFamily="2" charset="-122"/>
                <a:cs typeface="Times New Roman" pitchFamily="18" charset="0"/>
              </a:rPr>
              <a:t>THIS DOCUMENT IS PROVIDED ON AN "AS IS" "AS AVAILABLE" AND "WITH ALL FAULTS" BASIS.</a:t>
            </a:r>
          </a:p>
        </p:txBody>
      </p:sp>
      <p:sp>
        <p:nvSpPr>
          <p:cNvPr id="2053"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zh-CN" sz="900" b="1">
                <a:ea typeface="SimSun" pitchFamily="2" charset="-122"/>
                <a:cs typeface="Times New Roman" pitchFamily="18" charset="0"/>
              </a:rPr>
              <a:t>Intellectual Property Rights</a:t>
            </a:r>
          </a:p>
          <a:p>
            <a:pPr>
              <a:spcBef>
                <a:spcPct val="35000"/>
              </a:spcBef>
            </a:pPr>
            <a:r>
              <a:rPr lang="en-GB"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54" name="Rectangle 27"/>
          <p:cNvSpPr>
            <a:spLocks noChangeArrowheads="1"/>
          </p:cNvSpPr>
          <p:nvPr/>
        </p:nvSpPr>
        <p:spPr bwMode="auto">
          <a:xfrm>
            <a:off x="642938" y="2368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13 Mar 2018</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a:t>
            </a:r>
            <a:r>
              <a:rPr lang="en-US" altLang="zh-CN" b="1" dirty="0" smtClean="0">
                <a:latin typeface="Tahoma" pitchFamily="34" charset="0"/>
                <a:ea typeface="SimSun" pitchFamily="2" charset="-122"/>
              </a:rPr>
              <a:t>DM Officers</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Source:	</a:t>
            </a:r>
            <a:r>
              <a:rPr lang="en-US" altLang="zh-CN" b="1" dirty="0" smtClean="0">
                <a:latin typeface="Tahoma" pitchFamily="34" charset="0"/>
                <a:ea typeface="SimSun" pitchFamily="2" charset="-122"/>
              </a:rPr>
              <a:t>OMA Staff on behalf of DM WG</a:t>
            </a:r>
            <a:endParaRPr lang="en-US" altLang="zh-CN" b="1" dirty="0">
              <a:latin typeface="Tahoma" pitchFamily="34" charset="0"/>
              <a:ea typeface="SimSun" pitchFamily="2" charset="-122"/>
            </a:endParaRPr>
          </a:p>
        </p:txBody>
      </p:sp>
      <p:sp>
        <p:nvSpPr>
          <p:cNvPr id="2055"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6"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smtClean="0">
                <a:ea typeface="SimSun" pitchFamily="2" charset="-122"/>
              </a:rPr>
              <a:t>Supporting Companies</a:t>
            </a:r>
          </a:p>
        </p:txBody>
      </p:sp>
      <p:sp>
        <p:nvSpPr>
          <p:cNvPr id="10243"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SimSun"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1647850075"/>
              </p:ext>
            </p:extLst>
          </p:nvPr>
        </p:nvGraphicFramePr>
        <p:xfrm>
          <a:off x="490538" y="1606550"/>
          <a:ext cx="8047037" cy="3843342"/>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SimSun" pitchFamily="2"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Nokia</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FULL</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ARM</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FULL</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ERICSSON</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kern="1200" cap="none" normalizeH="0" baseline="0" dirty="0" smtClean="0">
                          <a:ln>
                            <a:noFill/>
                          </a:ln>
                          <a:solidFill>
                            <a:srgbClr val="800000"/>
                          </a:solidFill>
                          <a:effectLst/>
                          <a:latin typeface="Arial Narrow" pitchFamily="34" charset="0"/>
                          <a:ea typeface="SimSun" pitchFamily="2" charset="-122"/>
                          <a:cs typeface="+mn-cs"/>
                        </a:rPr>
                        <a:t>FULL</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VODAFONE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FULL</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ORANGE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FULL</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smtClean="0">
                <a:ea typeface="SimSun" pitchFamily="2"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2635503979"/>
              </p:ext>
            </p:extLst>
          </p:nvPr>
        </p:nvGraphicFramePr>
        <p:xfrm>
          <a:off x="338138" y="1606550"/>
          <a:ext cx="8686800" cy="2014538"/>
        </p:xfrm>
        <a:graphic>
          <a:graphicData uri="http://schemas.openxmlformats.org/drawingml/2006/table">
            <a:tbl>
              <a:tblPr/>
              <a:tblGrid>
                <a:gridCol w="4800600"/>
                <a:gridCol w="38862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SimSun" pitchFamily="2"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rPr>
                        <a:t>Enabler Release Definition (</a:t>
                      </a:r>
                      <a:r>
                        <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rPr>
                        <a:t>ERELD/README)</a:t>
                      </a:r>
                      <a:endPar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endParaRP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smtClean="0">
                <a:ea typeface="SimSun"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smtClean="0">
              <a:ea typeface="SimSun" pitchFamily="2" charset="-122"/>
            </a:endParaRPr>
          </a:p>
        </p:txBody>
      </p:sp>
      <p:sp>
        <p:nvSpPr>
          <p:cNvPr id="12292"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GB" altLang="zh-CN" sz="2200" dirty="0">
                <a:solidFill>
                  <a:srgbClr val="000066"/>
                </a:solidFill>
                <a:latin typeface="Arial Narrow" pitchFamily="34" charset="0"/>
                <a:ea typeface="SimSun" pitchFamily="2" charset="-122"/>
              </a:rPr>
              <a:t>Draft Version </a:t>
            </a:r>
            <a:r>
              <a:rPr lang="en-GB" altLang="zh-CN" sz="2200" dirty="0" smtClean="0">
                <a:solidFill>
                  <a:srgbClr val="000066"/>
                </a:solidFill>
                <a:latin typeface="Arial Narrow" pitchFamily="34" charset="0"/>
                <a:ea typeface="SimSun" pitchFamily="2" charset="-122"/>
              </a:rPr>
              <a:t>1.0</a:t>
            </a:r>
            <a:endParaRPr lang="en-GB" altLang="zh-CN" sz="2200" dirty="0">
              <a:solidFill>
                <a:srgbClr val="000066"/>
              </a:solidFill>
              <a:latin typeface="Arial Narrow" pitchFamily="34" charset="0"/>
              <a:ea typeface="SimSun"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616301471"/>
              </p:ext>
            </p:extLst>
          </p:nvPr>
        </p:nvGraphicFramePr>
        <p:xfrm>
          <a:off x="261938" y="1682750"/>
          <a:ext cx="8763000" cy="1584336"/>
        </p:xfrm>
        <a:graphic>
          <a:graphicData uri="http://schemas.openxmlformats.org/drawingml/2006/table">
            <a:tbl>
              <a:tblPr/>
              <a:tblGrid>
                <a:gridCol w="1654175"/>
                <a:gridCol w="7108825"/>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13 </a:t>
                      </a: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Mar 2018</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SimSun" pitchFamily="2" charset="-122"/>
                        </a:rPr>
                        <a:t>Creation</a:t>
                      </a: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 &amp; </a:t>
                      </a:r>
                      <a:r>
                        <a:rPr kumimoji="0" lang="es-ES" altLang="zh-CN" sz="2000" b="0" i="0" u="none" strike="noStrike" cap="none" normalizeH="0" baseline="0" dirty="0" err="1" smtClean="0">
                          <a:ln>
                            <a:noFill/>
                          </a:ln>
                          <a:solidFill>
                            <a:srgbClr val="000066"/>
                          </a:solidFill>
                          <a:effectLst/>
                          <a:latin typeface="Arial Narrow" pitchFamily="34" charset="0"/>
                          <a:ea typeface="SimSun" pitchFamily="2" charset="-122"/>
                        </a:rPr>
                        <a:t>Approval</a:t>
                      </a: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Information</a:t>
            </a:r>
            <a:endParaRPr lang="en-US" dirty="0"/>
          </a:p>
        </p:txBody>
      </p:sp>
      <p:sp>
        <p:nvSpPr>
          <p:cNvPr id="3" name="Content Placeholder 2"/>
          <p:cNvSpPr>
            <a:spLocks noGrp="1"/>
          </p:cNvSpPr>
          <p:nvPr>
            <p:ph idx="1"/>
          </p:nvPr>
        </p:nvSpPr>
        <p:spPr>
          <a:xfrm>
            <a:off x="276225" y="996950"/>
            <a:ext cx="8901112" cy="5383212"/>
          </a:xfrm>
        </p:spPr>
        <p:txBody>
          <a:bodyPr/>
          <a:lstStyle/>
          <a:p>
            <a:r>
              <a:rPr lang="en-US" dirty="0" smtClean="0"/>
              <a:t>DM WG agreed on 27</a:t>
            </a:r>
            <a:r>
              <a:rPr lang="en-US" baseline="30000" dirty="0" smtClean="0"/>
              <a:t>th</a:t>
            </a:r>
            <a:r>
              <a:rPr lang="en-US" dirty="0" smtClean="0"/>
              <a:t> February to decouple definition of LwM2M Objects from the LwM2M v1.1 protocol itself.</a:t>
            </a:r>
          </a:p>
          <a:p>
            <a:r>
              <a:rPr lang="en-US" dirty="0" smtClean="0"/>
              <a:t>This WI has been created to fulfil the requirements for the OMA Portal. </a:t>
            </a:r>
          </a:p>
          <a:p>
            <a:pPr lvl="1"/>
            <a:r>
              <a:rPr lang="en-US" dirty="0" smtClean="0"/>
              <a:t>It was agreed to have one single Work Item for all the Objects/Enablers</a:t>
            </a:r>
          </a:p>
          <a:p>
            <a:r>
              <a:rPr lang="en-US" sz="2400" dirty="0" smtClean="0"/>
              <a:t>The following Objects/Enablers/Docs will be covered by this Work Item:</a:t>
            </a:r>
          </a:p>
          <a:p>
            <a:r>
              <a:rPr lang="en-US" sz="1600" dirty="0" smtClean="0"/>
              <a:t>ObjLwM2M-ACL-V1.0</a:t>
            </a:r>
            <a:r>
              <a:rPr lang="en-US" sz="1600" dirty="0"/>
              <a:t>:            </a:t>
            </a:r>
            <a:r>
              <a:rPr lang="en-US" sz="1600" dirty="0" smtClean="0"/>
              <a:t>    </a:t>
            </a:r>
            <a:r>
              <a:rPr lang="en-US" sz="1600" dirty="0"/>
              <a:t>OMA-SUP-XMLOMA-SUP-XML_LWM2M_Access_Control-V1_0_1-20170704-A</a:t>
            </a:r>
          </a:p>
          <a:p>
            <a:r>
              <a:rPr lang="en-US" sz="1600" dirty="0"/>
              <a:t>ObjLwM2M-Conn_Mon-V1.0:     OMA-SUP-XML_LWM2M_Connectivity_Monitoring-V1_0_1-20170704-A</a:t>
            </a:r>
          </a:p>
          <a:p>
            <a:r>
              <a:rPr lang="en-US" sz="1600" dirty="0"/>
              <a:t>ObjLwM2M-Conn_Stat-V1.0:      OMA-SUP-XML_LWM2M_Connectivity_Statistics-V1_0_1-20170704-A</a:t>
            </a:r>
          </a:p>
          <a:p>
            <a:r>
              <a:rPr lang="en-US" sz="1600" dirty="0"/>
              <a:t>ObjLwM2M-Device-V1.0:            OMA-SUP-XML_LWM2M_Device-V1_0_1-20170704-A </a:t>
            </a:r>
          </a:p>
          <a:p>
            <a:r>
              <a:rPr lang="en-US" sz="1600" dirty="0"/>
              <a:t>ObjLwM2M-Firmware-V1.0:        OMA-SUP-XML_LWM2M_Firmware_Update-V1_0_1-20170704-A</a:t>
            </a:r>
          </a:p>
          <a:p>
            <a:r>
              <a:rPr lang="en-US" sz="1600" dirty="0"/>
              <a:t>ObjLwM2M-Location-V1.0:         OMA-SUP-XML_LWM2M_Location-V1_0-20170208-A</a:t>
            </a:r>
          </a:p>
          <a:p>
            <a:r>
              <a:rPr lang="en-US" sz="1600" dirty="0"/>
              <a:t>ObjLwM2M-Security-</a:t>
            </a:r>
            <a:r>
              <a:rPr lang="en-US" sz="1600" dirty="0">
                <a:solidFill>
                  <a:schemeClr val="accent6"/>
                </a:solidFill>
              </a:rPr>
              <a:t>V1.1</a:t>
            </a:r>
            <a:r>
              <a:rPr lang="en-US" sz="1600" dirty="0"/>
              <a:t>:          </a:t>
            </a:r>
            <a:r>
              <a:rPr lang="en-US" sz="1600" dirty="0" smtClean="0"/>
              <a:t>OMA-SUP-XML-LWM2M_Security-V1_1-2018MMDD-D</a:t>
            </a:r>
            <a:endParaRPr lang="en-US" sz="1600" dirty="0"/>
          </a:p>
          <a:p>
            <a:r>
              <a:rPr lang="en-US" sz="1600" dirty="0"/>
              <a:t>ObjLwM2M-Server-</a:t>
            </a:r>
            <a:r>
              <a:rPr lang="en-US" sz="1600" dirty="0">
                <a:solidFill>
                  <a:schemeClr val="accent6"/>
                </a:solidFill>
              </a:rPr>
              <a:t>V1.1</a:t>
            </a:r>
            <a:r>
              <a:rPr lang="en-US" sz="1600" dirty="0"/>
              <a:t>:            </a:t>
            </a:r>
            <a:r>
              <a:rPr lang="en-US" sz="1600" dirty="0" smtClean="0"/>
              <a:t>OMA-SUP-XML-LWM2M_Server-V1_1-2018MMDD-D  </a:t>
            </a:r>
            <a:endParaRPr lang="en-US" sz="1600" dirty="0"/>
          </a:p>
          <a:p>
            <a:r>
              <a:rPr lang="en-US" sz="1600" dirty="0"/>
              <a:t>ObjLwM2M-OSCORE-V1.0:       </a:t>
            </a:r>
            <a:r>
              <a:rPr lang="en-US" sz="1600" dirty="0" smtClean="0"/>
              <a:t>OMA-SUP-XML-LWM2M_OSCORE-V1_0-2018MMDD-D</a:t>
            </a:r>
          </a:p>
          <a:p>
            <a:r>
              <a:rPr lang="en-US" sz="1600" dirty="0" smtClean="0">
                <a:solidFill>
                  <a:schemeClr val="accent6"/>
                </a:solidFill>
              </a:rPr>
              <a:t>ObjLwM2M-Security-V1.0:          OMA-SUP-XML-LWM2M_Security-V1_0-20170208-A</a:t>
            </a:r>
          </a:p>
          <a:p>
            <a:r>
              <a:rPr lang="en-US" sz="1600" dirty="0" smtClean="0">
                <a:solidFill>
                  <a:schemeClr val="accent6"/>
                </a:solidFill>
              </a:rPr>
              <a:t>ObjLwM2M-Server-V1.0</a:t>
            </a:r>
            <a:r>
              <a:rPr lang="en-US" sz="1600" dirty="0">
                <a:solidFill>
                  <a:schemeClr val="accent6"/>
                </a:solidFill>
              </a:rPr>
              <a:t>:            </a:t>
            </a:r>
            <a:r>
              <a:rPr lang="en-US" sz="1600" dirty="0" smtClean="0">
                <a:solidFill>
                  <a:schemeClr val="accent6"/>
                </a:solidFill>
              </a:rPr>
              <a:t>OMA-SUP-XML-LWM2M_Server-V1_0-20170208-A   </a:t>
            </a:r>
            <a:endParaRPr lang="en-US" sz="1600" dirty="0">
              <a:solidFill>
                <a:schemeClr val="accent6"/>
              </a:solidFill>
            </a:endParaRPr>
          </a:p>
          <a:p>
            <a:endParaRPr lang="en-US" sz="1600" dirty="0"/>
          </a:p>
          <a:p>
            <a:endParaRPr lang="en-US" dirty="0"/>
          </a:p>
        </p:txBody>
      </p:sp>
    </p:spTree>
    <p:extLst>
      <p:ext uri="{BB962C8B-B14F-4D97-AF65-F5344CB8AC3E}">
        <p14:creationId xmlns:p14="http://schemas.microsoft.com/office/powerpoint/2010/main" val="1278407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smtClean="0">
                <a:ea typeface="SimSun"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1464020917"/>
              </p:ext>
            </p:extLst>
          </p:nvPr>
        </p:nvGraphicFramePr>
        <p:xfrm>
          <a:off x="490538" y="1987550"/>
          <a:ext cx="8229600" cy="762000"/>
        </p:xfrm>
        <a:graphic>
          <a:graphicData uri="http://schemas.openxmlformats.org/drawingml/2006/table">
            <a:tbl>
              <a:tblPr/>
              <a:tblGrid>
                <a:gridCol w="2057400"/>
                <a:gridCol w="1828800"/>
                <a:gridCol w="2514600"/>
                <a:gridCol w="1828800"/>
              </a:tblGrid>
              <a:tr h="40163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Working Group</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ObjLwM2M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SimSun" pitchFamily="2" charset="-122"/>
                        </a:rPr>
                        <a:t> DM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Objects for LwM2M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SimSun" pitchFamily="2" charset="-122"/>
                        </a:rPr>
                        <a:t> 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356273843"/>
              </p:ext>
            </p:extLst>
          </p:nvPr>
        </p:nvGraphicFramePr>
        <p:xfrm>
          <a:off x="490538" y="3511550"/>
          <a:ext cx="1524000" cy="1051766"/>
        </p:xfrm>
        <a:graphic>
          <a:graphicData uri="http://schemas.openxmlformats.org/drawingml/2006/table">
            <a:tbl>
              <a:tblPr/>
              <a:tblGrid>
                <a:gridCol w="1524000"/>
              </a:tblGrid>
              <a:tr h="61742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Testing to be conducted</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479">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Y (as part of LwM2M v1.1)</a:t>
                      </a: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smtClean="0">
                <a:ea typeface="SimSun" pitchFamily="2" charset="-122"/>
              </a:rPr>
              <a:t>Description and Objectives</a:t>
            </a:r>
          </a:p>
        </p:txBody>
      </p:sp>
      <p:sp>
        <p:nvSpPr>
          <p:cNvPr id="4099" name="Rectangle 1029"/>
          <p:cNvSpPr>
            <a:spLocks noGrp="1" noChangeArrowheads="1"/>
          </p:cNvSpPr>
          <p:nvPr>
            <p:ph type="body" idx="1"/>
          </p:nvPr>
        </p:nvSpPr>
        <p:spPr/>
        <p:txBody>
          <a:bodyPr/>
          <a:lstStyle/>
          <a:p>
            <a:r>
              <a:rPr lang="en-GB" altLang="zh-CN" dirty="0" smtClean="0">
                <a:ea typeface="SimSun" pitchFamily="2" charset="-122"/>
              </a:rPr>
              <a:t>Work Areas: Lightweight M2M Objects </a:t>
            </a:r>
          </a:p>
          <a:p>
            <a:r>
              <a:rPr lang="en-GB" altLang="zh-CN" dirty="0" smtClean="0">
                <a:ea typeface="SimSun" pitchFamily="2" charset="-122"/>
              </a:rPr>
              <a:t>Issues this Work Item aims to solve:</a:t>
            </a:r>
          </a:p>
          <a:p>
            <a:pPr lvl="1"/>
            <a:r>
              <a:rPr lang="en-GB" altLang="zh-CN" dirty="0" smtClean="0">
                <a:ea typeface="SimSun" pitchFamily="2" charset="-122"/>
              </a:rPr>
              <a:t>Evolution of LwM2M Objects. Each object will evolve separately and independently from each other</a:t>
            </a:r>
          </a:p>
          <a:p>
            <a:r>
              <a:rPr lang="en-GB" altLang="zh-CN" dirty="0" smtClean="0">
                <a:ea typeface="SimSun" pitchFamily="2" charset="-122"/>
              </a:rPr>
              <a:t>Market benefits:</a:t>
            </a:r>
          </a:p>
          <a:p>
            <a:pPr lvl="1"/>
            <a:r>
              <a:rPr lang="en-GB" altLang="zh-CN" dirty="0" smtClean="0">
                <a:ea typeface="SimSun" pitchFamily="2" charset="-122"/>
              </a:rPr>
              <a:t>The evolution of these objects are independent of the version of the LwM2M protocol</a:t>
            </a:r>
          </a:p>
          <a:p>
            <a:r>
              <a:rPr lang="en-GB" altLang="zh-CN" dirty="0" smtClean="0">
                <a:ea typeface="SimSun" pitchFamily="2" charset="-122"/>
              </a:rPr>
              <a:t>Time to market:</a:t>
            </a:r>
          </a:p>
          <a:p>
            <a:pPr lvl="1"/>
            <a:r>
              <a:rPr lang="en-GB" altLang="zh-CN" dirty="0" smtClean="0">
                <a:ea typeface="SimSun" pitchFamily="2" charset="-122"/>
              </a:rPr>
              <a:t>April 2018</a:t>
            </a:r>
          </a:p>
          <a:p>
            <a:r>
              <a:rPr lang="en-GB" altLang="zh-CN" dirty="0" smtClean="0">
                <a:ea typeface="SimSun" pitchFamily="2" charset="-122"/>
              </a:rPr>
              <a:t>Expected market acceptance: High</a:t>
            </a:r>
          </a:p>
          <a:p>
            <a:r>
              <a:rPr lang="en-GB" altLang="zh-CN" dirty="0" smtClean="0">
                <a:ea typeface="SimSun" pitchFamily="2" charset="-122"/>
              </a:rPr>
              <a:t>Complexity: Low</a:t>
            </a:r>
          </a:p>
          <a:p>
            <a:r>
              <a:rPr lang="en-GB" altLang="zh-CN" dirty="0" smtClean="0">
                <a:ea typeface="SimSun" pitchFamily="2" charset="-122"/>
              </a:rPr>
              <a:t>Uniqueness: Unique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smtClean="0">
                <a:ea typeface="SimSun" pitchFamily="2" charset="-122"/>
              </a:rPr>
              <a:t>Main Use Case(s)</a:t>
            </a:r>
          </a:p>
        </p:txBody>
      </p:sp>
      <p:sp>
        <p:nvSpPr>
          <p:cNvPr id="5123" name="Rectangle 5"/>
          <p:cNvSpPr>
            <a:spLocks noGrp="1" noChangeArrowheads="1"/>
          </p:cNvSpPr>
          <p:nvPr>
            <p:ph type="body" idx="1"/>
          </p:nvPr>
        </p:nvSpPr>
        <p:spPr/>
        <p:txBody>
          <a:bodyPr/>
          <a:lstStyle/>
          <a:p>
            <a:r>
              <a:rPr lang="en-GB" altLang="zh-CN" dirty="0" smtClean="0">
                <a:ea typeface="SimSun" pitchFamily="2" charset="-122"/>
              </a:rPr>
              <a:t>Definition of LwM2M Objects based on the need of the protocol and uses cases such as:</a:t>
            </a:r>
          </a:p>
          <a:p>
            <a:pPr lvl="1"/>
            <a:r>
              <a:rPr lang="en-GB" altLang="zh-CN" dirty="0" smtClean="0">
                <a:ea typeface="SimSun" pitchFamily="2" charset="-122"/>
              </a:rPr>
              <a:t>Access Control</a:t>
            </a:r>
          </a:p>
          <a:p>
            <a:pPr lvl="1"/>
            <a:r>
              <a:rPr lang="en-GB" altLang="zh-CN" dirty="0" smtClean="0">
                <a:ea typeface="SimSun" pitchFamily="2" charset="-122"/>
              </a:rPr>
              <a:t>Connectivity Monitoring</a:t>
            </a:r>
          </a:p>
          <a:p>
            <a:pPr lvl="1"/>
            <a:r>
              <a:rPr lang="en-GB" altLang="zh-CN" dirty="0" smtClean="0">
                <a:ea typeface="SimSun" pitchFamily="2" charset="-122"/>
              </a:rPr>
              <a:t>Connectivity Statistics</a:t>
            </a:r>
          </a:p>
          <a:p>
            <a:pPr lvl="1"/>
            <a:r>
              <a:rPr lang="en-GB" altLang="zh-CN" dirty="0" smtClean="0">
                <a:ea typeface="SimSun" pitchFamily="2" charset="-122"/>
              </a:rPr>
              <a:t>Device characteristics</a:t>
            </a:r>
          </a:p>
          <a:p>
            <a:pPr lvl="1"/>
            <a:r>
              <a:rPr lang="en-GB" altLang="zh-CN" dirty="0" smtClean="0">
                <a:ea typeface="SimSun" pitchFamily="2" charset="-122"/>
              </a:rPr>
              <a:t>Firmware update</a:t>
            </a:r>
          </a:p>
          <a:p>
            <a:pPr lvl="1"/>
            <a:r>
              <a:rPr lang="en-GB" altLang="zh-CN" dirty="0" smtClean="0">
                <a:ea typeface="SimSun" pitchFamily="2" charset="-122"/>
              </a:rPr>
              <a:t>Location based services</a:t>
            </a:r>
          </a:p>
          <a:p>
            <a:pPr lvl="1"/>
            <a:r>
              <a:rPr lang="en-GB" altLang="zh-CN" dirty="0" smtClean="0">
                <a:ea typeface="SimSun" pitchFamily="2" charset="-122"/>
              </a:rPr>
              <a:t>Security</a:t>
            </a:r>
          </a:p>
          <a:p>
            <a:pPr lvl="1"/>
            <a:r>
              <a:rPr lang="en-GB" altLang="zh-CN" dirty="0" smtClean="0">
                <a:ea typeface="SimSun" pitchFamily="2" charset="-122"/>
              </a:rPr>
              <a:t>Server configuration</a:t>
            </a:r>
          </a:p>
          <a:p>
            <a:pPr lvl="1"/>
            <a:r>
              <a:rPr lang="en-GB" altLang="zh-CN" dirty="0" smtClean="0">
                <a:ea typeface="SimSun" pitchFamily="2" charset="-122"/>
              </a:rPr>
              <a:t>OSCORE</a:t>
            </a:r>
          </a:p>
          <a:p>
            <a:pPr lvl="1"/>
            <a:r>
              <a:rPr lang="en-GB" altLang="zh-CN" dirty="0" smtClean="0">
                <a:ea typeface="SimSun" pitchFamily="2" charset="-122"/>
              </a:rPr>
              <a:t>others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smtClean="0">
                <a:ea typeface="SimSun" pitchFamily="2" charset="-122"/>
              </a:rPr>
              <a:t>Impacts, Relationships and Dependencies</a:t>
            </a:r>
          </a:p>
        </p:txBody>
      </p:sp>
      <p:sp>
        <p:nvSpPr>
          <p:cNvPr id="6147" name="Rectangle 5"/>
          <p:cNvSpPr>
            <a:spLocks noGrp="1" noChangeArrowheads="1"/>
          </p:cNvSpPr>
          <p:nvPr>
            <p:ph type="body" idx="1"/>
          </p:nvPr>
        </p:nvSpPr>
        <p:spPr/>
        <p:txBody>
          <a:bodyPr/>
          <a:lstStyle/>
          <a:p>
            <a:r>
              <a:rPr lang="en-GB" altLang="zh-CN" dirty="0" smtClean="0">
                <a:ea typeface="SimSun" pitchFamily="2" charset="-122"/>
              </a:rPr>
              <a:t>Existing specifications affected:</a:t>
            </a:r>
          </a:p>
          <a:p>
            <a:pPr lvl="1"/>
            <a:r>
              <a:rPr lang="en-GB" altLang="zh-CN" dirty="0" smtClean="0">
                <a:ea typeface="SimSun" pitchFamily="2" charset="-122"/>
              </a:rPr>
              <a:t>LwM2M v1.1 where the object will be removed from.</a:t>
            </a:r>
          </a:p>
          <a:p>
            <a:r>
              <a:rPr lang="en-GB" altLang="zh-CN" dirty="0" smtClean="0">
                <a:ea typeface="SimSun" pitchFamily="2" charset="-122"/>
              </a:rPr>
              <a:t>Other Work Items affected:</a:t>
            </a:r>
          </a:p>
          <a:p>
            <a:pPr lvl="1"/>
            <a:r>
              <a:rPr lang="en-GB" altLang="zh-CN" dirty="0" smtClean="0">
                <a:ea typeface="SimSun" pitchFamily="2" charset="-122"/>
              </a:rPr>
              <a:t>LwM2M v1.0 where the object was initially defined</a:t>
            </a:r>
          </a:p>
          <a:p>
            <a:r>
              <a:rPr lang="en-GB" altLang="zh-CN" dirty="0" smtClean="0">
                <a:ea typeface="SimSun" pitchFamily="2" charset="-122"/>
              </a:rPr>
              <a:t>OMA WGs and external organizations affected:</a:t>
            </a:r>
          </a:p>
          <a:p>
            <a:pPr lvl="1"/>
            <a:r>
              <a:rPr lang="en-GB" altLang="zh-CN" dirty="0" smtClean="0">
                <a:ea typeface="SimSun" pitchFamily="2" charset="-122"/>
              </a:rPr>
              <a:t>OMA DM</a:t>
            </a:r>
          </a:p>
          <a:p>
            <a:r>
              <a:rPr lang="en-GB" altLang="zh-CN" dirty="0" smtClean="0">
                <a:ea typeface="SimSun" pitchFamily="2" charset="-122"/>
              </a:rPr>
              <a:t>Impacts on Architecture, Charging/Billing, Security, Privacy, IOT:</a:t>
            </a:r>
          </a:p>
          <a:p>
            <a:pPr lvl="1"/>
            <a:r>
              <a:rPr lang="en-GB" altLang="zh-CN" dirty="0" smtClean="0">
                <a:ea typeface="SimSun" pitchFamily="2" charset="-122"/>
              </a:rPr>
              <a:t>None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Timeline</a:t>
            </a:r>
            <a:endParaRPr lang="en-US" dirty="0"/>
          </a:p>
        </p:txBody>
      </p:sp>
      <p:sp>
        <p:nvSpPr>
          <p:cNvPr id="3" name="Content Placeholder 2"/>
          <p:cNvSpPr>
            <a:spLocks noGrp="1"/>
          </p:cNvSpPr>
          <p:nvPr>
            <p:ph idx="1"/>
          </p:nvPr>
        </p:nvSpPr>
        <p:spPr/>
        <p:txBody>
          <a:bodyPr/>
          <a:lstStyle/>
          <a:p>
            <a:r>
              <a:rPr lang="en-US" dirty="0" smtClean="0"/>
              <a:t>Simplified Timeline</a:t>
            </a:r>
          </a:p>
          <a:p>
            <a:pPr lvl="1"/>
            <a:r>
              <a:rPr lang="en-US" dirty="0"/>
              <a:t> </a:t>
            </a:r>
            <a:r>
              <a:rPr lang="en-US" dirty="0" smtClean="0"/>
              <a:t>Candidate</a:t>
            </a:r>
          </a:p>
          <a:p>
            <a:pPr lvl="2"/>
            <a:r>
              <a:rPr lang="en-US" dirty="0" smtClean="0"/>
              <a:t>April 2018</a:t>
            </a:r>
          </a:p>
          <a:p>
            <a:pPr lvl="1"/>
            <a:r>
              <a:rPr lang="en-US" dirty="0"/>
              <a:t> </a:t>
            </a:r>
            <a:r>
              <a:rPr lang="en-US" dirty="0" smtClean="0"/>
              <a:t>Approval</a:t>
            </a:r>
          </a:p>
          <a:p>
            <a:pPr lvl="2"/>
            <a:r>
              <a:rPr lang="en-US" dirty="0" smtClean="0"/>
              <a:t>May 2018</a:t>
            </a:r>
            <a:endParaRPr lang="en-US" dirty="0"/>
          </a:p>
        </p:txBody>
      </p:sp>
    </p:spTree>
    <p:extLst>
      <p:ext uri="{BB962C8B-B14F-4D97-AF65-F5344CB8AC3E}">
        <p14:creationId xmlns:p14="http://schemas.microsoft.com/office/powerpoint/2010/main" val="7499627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smtClean="0">
                <a:ea typeface="SimSun" pitchFamily="2" charset="-122"/>
              </a:rPr>
              <a:t>Planned deliverables</a:t>
            </a:r>
          </a:p>
        </p:txBody>
      </p:sp>
      <p:sp>
        <p:nvSpPr>
          <p:cNvPr id="8195" name="Rectangle 3"/>
          <p:cNvSpPr>
            <a:spLocks noGrp="1" noChangeArrowheads="1"/>
          </p:cNvSpPr>
          <p:nvPr>
            <p:ph type="body" idx="1"/>
          </p:nvPr>
        </p:nvSpPr>
        <p:spPr/>
        <p:txBody>
          <a:bodyPr/>
          <a:lstStyle/>
          <a:p>
            <a:r>
              <a:rPr lang="es-ES" altLang="zh-CN" dirty="0" err="1" smtClean="0">
                <a:ea typeface="SimSun" pitchFamily="2" charset="-122"/>
              </a:rPr>
              <a:t>Requirements</a:t>
            </a:r>
            <a:endParaRPr lang="es-ES" altLang="zh-CN" dirty="0" smtClean="0">
              <a:ea typeface="SimSun" pitchFamily="2" charset="-122"/>
            </a:endParaRPr>
          </a:p>
          <a:p>
            <a:pPr lvl="1"/>
            <a:r>
              <a:rPr lang="es-ES" altLang="zh-CN" dirty="0" smtClean="0">
                <a:ea typeface="SimSun" pitchFamily="2" charset="-122"/>
              </a:rPr>
              <a:t>No </a:t>
            </a:r>
            <a:r>
              <a:rPr lang="es-ES" altLang="zh-CN" dirty="0" err="1" smtClean="0">
                <a:ea typeface="SimSun" pitchFamily="2" charset="-122"/>
              </a:rPr>
              <a:t>Requirements</a:t>
            </a:r>
            <a:endParaRPr lang="es-ES" altLang="zh-CN" i="1" dirty="0" smtClean="0">
              <a:ea typeface="SimSun" pitchFamily="2" charset="-122"/>
            </a:endParaRPr>
          </a:p>
          <a:p>
            <a:r>
              <a:rPr lang="es-ES" altLang="zh-CN" dirty="0" err="1" smtClean="0">
                <a:ea typeface="SimSun" pitchFamily="2" charset="-122"/>
              </a:rPr>
              <a:t>Architecture</a:t>
            </a:r>
            <a:endParaRPr lang="es-ES" altLang="zh-CN" dirty="0" smtClean="0">
              <a:ea typeface="SimSun" pitchFamily="2" charset="-122"/>
            </a:endParaRPr>
          </a:p>
          <a:p>
            <a:pPr lvl="1"/>
            <a:r>
              <a:rPr lang="es-ES" altLang="zh-CN" dirty="0" smtClean="0">
                <a:ea typeface="SimSun" pitchFamily="2" charset="-122"/>
              </a:rPr>
              <a:t>No </a:t>
            </a:r>
            <a:r>
              <a:rPr lang="es-ES" altLang="zh-CN" dirty="0" err="1" smtClean="0">
                <a:ea typeface="SimSun" pitchFamily="2" charset="-122"/>
              </a:rPr>
              <a:t>Architecture</a:t>
            </a:r>
            <a:endParaRPr lang="es-ES" altLang="zh-CN" i="1" dirty="0" smtClean="0">
              <a:ea typeface="SimSun" pitchFamily="2" charset="-122"/>
            </a:endParaRPr>
          </a:p>
          <a:p>
            <a:r>
              <a:rPr lang="es-ES" altLang="zh-CN" dirty="0" err="1" smtClean="0">
                <a:ea typeface="SimSun" pitchFamily="2" charset="-122"/>
              </a:rPr>
              <a:t>Development</a:t>
            </a:r>
            <a:r>
              <a:rPr lang="es-ES" altLang="zh-CN" dirty="0" smtClean="0">
                <a:ea typeface="SimSun" pitchFamily="2" charset="-122"/>
              </a:rPr>
              <a:t> </a:t>
            </a:r>
            <a:r>
              <a:rPr lang="es-ES" altLang="zh-CN" dirty="0" err="1" smtClean="0">
                <a:ea typeface="SimSun" pitchFamily="2" charset="-122"/>
              </a:rPr>
              <a:t>Phase</a:t>
            </a:r>
            <a:endParaRPr lang="es-ES" altLang="zh-CN" dirty="0" smtClean="0">
              <a:ea typeface="SimSun" pitchFamily="2" charset="-122"/>
            </a:endParaRPr>
          </a:p>
          <a:p>
            <a:pPr lvl="1"/>
            <a:r>
              <a:rPr lang="es-ES" altLang="zh-CN" dirty="0" err="1" smtClean="0">
                <a:ea typeface="SimSun" pitchFamily="2" charset="-122"/>
              </a:rPr>
              <a:t>Technical</a:t>
            </a:r>
            <a:r>
              <a:rPr lang="es-ES" altLang="zh-CN" dirty="0" smtClean="0">
                <a:ea typeface="SimSun" pitchFamily="2" charset="-122"/>
              </a:rPr>
              <a:t> </a:t>
            </a:r>
            <a:r>
              <a:rPr lang="es-ES" altLang="zh-CN" dirty="0" err="1" smtClean="0">
                <a:ea typeface="SimSun" pitchFamily="2" charset="-122"/>
              </a:rPr>
              <a:t>Specifications</a:t>
            </a:r>
            <a:r>
              <a:rPr lang="es-ES" altLang="zh-CN" dirty="0" smtClean="0">
                <a:ea typeface="SimSun" pitchFamily="2" charset="-122"/>
              </a:rPr>
              <a:t> (</a:t>
            </a:r>
            <a:r>
              <a:rPr lang="es-ES" altLang="zh-CN" dirty="0" err="1" smtClean="0">
                <a:ea typeface="SimSun" pitchFamily="2" charset="-122"/>
              </a:rPr>
              <a:t>may</a:t>
            </a:r>
            <a:r>
              <a:rPr lang="es-ES" altLang="zh-CN" dirty="0" smtClean="0">
                <a:ea typeface="SimSun" pitchFamily="2" charset="-122"/>
              </a:rPr>
              <a:t> be)</a:t>
            </a:r>
          </a:p>
          <a:p>
            <a:pPr lvl="1"/>
            <a:r>
              <a:rPr lang="es-ES" altLang="zh-CN" dirty="0" err="1" smtClean="0">
                <a:ea typeface="SimSun" pitchFamily="2" charset="-122"/>
              </a:rPr>
              <a:t>Supporting</a:t>
            </a:r>
            <a:r>
              <a:rPr lang="es-ES" altLang="zh-CN" dirty="0" smtClean="0">
                <a:ea typeface="SimSun" pitchFamily="2" charset="-122"/>
              </a:rPr>
              <a:t> File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smtClean="0">
                <a:ea typeface="SimSun"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4239745867"/>
              </p:ext>
            </p:extLst>
          </p:nvPr>
        </p:nvGraphicFramePr>
        <p:xfrm>
          <a:off x="414338" y="1682750"/>
          <a:ext cx="8153400" cy="1603374"/>
        </p:xfrm>
        <a:graphic>
          <a:graphicData uri="http://schemas.openxmlformats.org/drawingml/2006/table">
            <a:tbl>
              <a:tblPr/>
              <a:tblGrid>
                <a:gridCol w="1447800"/>
                <a:gridCol w="6705600"/>
              </a:tblGrid>
              <a:tr h="341313">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Requirements</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rgbClr val="000000"/>
                          </a:solidFill>
                          <a:effectLst/>
                          <a:latin typeface="Calibri" pitchFamily="34" charset="0"/>
                          <a:ea typeface="SimSun" pitchFamily="2" charset="-122"/>
                        </a:rPr>
                        <a:t>No Review</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Architecture</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dirty="0" smtClean="0">
                          <a:ln>
                            <a:noFill/>
                          </a:ln>
                          <a:solidFill>
                            <a:schemeClr val="tx1"/>
                          </a:solidFill>
                          <a:effectLst/>
                          <a:latin typeface="Calibri" pitchFamily="34" charset="0"/>
                          <a:ea typeface="SimSun" pitchFamily="2" charset="-122"/>
                        </a:rPr>
                        <a:t>No </a:t>
                      </a:r>
                      <a:r>
                        <a:rPr kumimoji="0" lang="es-ES" altLang="zh-CN" sz="1800" b="0" i="0" u="none" strike="noStrike" cap="none" normalizeH="0" baseline="0" dirty="0" err="1" smtClean="0">
                          <a:ln>
                            <a:noFill/>
                          </a:ln>
                          <a:solidFill>
                            <a:schemeClr val="tx1"/>
                          </a:solidFill>
                          <a:effectLst/>
                          <a:latin typeface="Calibri" pitchFamily="34" charset="0"/>
                          <a:ea typeface="SimSun" pitchFamily="2" charset="-122"/>
                        </a:rPr>
                        <a:t>Review</a:t>
                      </a:r>
                      <a:endParaRPr kumimoji="0" lang="es-ES" altLang="zh-CN" sz="1800" b="0" i="0" u="none" strike="noStrike" cap="none" normalizeH="0" baseline="0" dirty="0" smtClean="0">
                        <a:ln>
                          <a:noFill/>
                        </a:ln>
                        <a:solidFill>
                          <a:schemeClr val="tx1"/>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rgbClr val="000000"/>
                          </a:solidFill>
                          <a:effectLst/>
                          <a:latin typeface="Calibri" pitchFamily="34" charset="0"/>
                          <a:ea typeface="SimSun" pitchFamily="2"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dirty="0" err="1" smtClean="0">
                          <a:ln>
                            <a:noFill/>
                          </a:ln>
                          <a:solidFill>
                            <a:schemeClr val="tx1"/>
                          </a:solidFill>
                          <a:effectLst/>
                          <a:latin typeface="Cambria" pitchFamily="18" charset="0"/>
                          <a:ea typeface="SimSun" pitchFamily="2" charset="-122"/>
                        </a:rPr>
                        <a:t>Consistency</a:t>
                      </a:r>
                      <a:r>
                        <a:rPr kumimoji="0" lang="es-ES" altLang="zh-CN" sz="1800" b="0" i="0" u="none" strike="noStrike" cap="none" normalizeH="0" baseline="0" dirty="0" smtClean="0">
                          <a:ln>
                            <a:noFill/>
                          </a:ln>
                          <a:solidFill>
                            <a:schemeClr val="tx1"/>
                          </a:solidFill>
                          <a:effectLst/>
                          <a:latin typeface="Cambria" pitchFamily="18" charset="0"/>
                          <a:ea typeface="SimSun" pitchFamily="2" charset="-122"/>
                        </a:rPr>
                        <a:t> </a:t>
                      </a:r>
                      <a:r>
                        <a:rPr kumimoji="0" lang="es-ES" altLang="zh-CN" sz="1800" b="0" i="0" u="none" strike="noStrike" cap="none" normalizeH="0" baseline="0" dirty="0" err="1" smtClean="0">
                          <a:ln>
                            <a:noFill/>
                          </a:ln>
                          <a:solidFill>
                            <a:schemeClr val="tx1"/>
                          </a:solidFill>
                          <a:effectLst/>
                          <a:latin typeface="Cambria" pitchFamily="18" charset="0"/>
                          <a:ea typeface="SimSun" pitchFamily="2" charset="-122"/>
                        </a:rPr>
                        <a:t>Review</a:t>
                      </a:r>
                      <a:endParaRPr kumimoji="0" lang="es-ES" altLang="zh-CN" sz="1800" b="0" i="0" u="none" strike="noStrike" cap="none" normalizeH="0" baseline="0" dirty="0" smtClean="0">
                        <a:ln>
                          <a:noFill/>
                        </a:ln>
                        <a:solidFill>
                          <a:schemeClr val="tx1"/>
                        </a:solidFill>
                        <a:effectLst/>
                        <a:latin typeface="Cambria" pitchFamily="18"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8958</TotalTime>
  <Pages>15</Pages>
  <Words>1633</Words>
  <Application>Microsoft Office PowerPoint</Application>
  <PresentationFormat>Custom</PresentationFormat>
  <Paragraphs>165</Paragraphs>
  <Slides>12</Slides>
  <Notes>10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宋体</vt:lpstr>
      <vt:lpstr>宋体</vt:lpstr>
      <vt:lpstr>Arial</vt:lpstr>
      <vt:lpstr>Arial Narrow</vt:lpstr>
      <vt:lpstr>Calibri</vt:lpstr>
      <vt:lpstr>Cambria</vt:lpstr>
      <vt:lpstr>Tahoma</vt:lpstr>
      <vt:lpstr>Times New Roman</vt:lpstr>
      <vt:lpstr>OMA Template</vt:lpstr>
      <vt:lpstr>OMA-WID-&lt;Num&gt;-LWM2M_Objects-20180313-D   Work Item Document WI #### - LwM2M_Objects</vt:lpstr>
      <vt:lpstr>Background Information</vt:lpstr>
      <vt:lpstr>Work Item Title and Registration Name </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355</cp:revision>
  <cp:lastPrinted>1999-04-27T06:51:51Z</cp:lastPrinted>
  <dcterms:created xsi:type="dcterms:W3CDTF">2002-03-19T14:05:12Z</dcterms:created>
  <dcterms:modified xsi:type="dcterms:W3CDTF">2018-03-12T22:07:24Z</dcterms:modified>
</cp:coreProperties>
</file>