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6A93FA"/>
    <a:srgbClr val="608CFA"/>
    <a:srgbClr val="3A70F8"/>
    <a:srgbClr val="799EFB"/>
    <a:srgbClr val="9AB6FC"/>
    <a:srgbClr val="B5CAFD"/>
    <a:srgbClr val="88A9F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94746" autoAdjust="0"/>
  </p:normalViewPr>
  <p:slideViewPr>
    <p:cSldViewPr>
      <p:cViewPr>
        <p:scale>
          <a:sx n="75" d="100"/>
          <a:sy n="75" d="100"/>
        </p:scale>
        <p:origin x="-1170" y="-474"/>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hangYong\Dropbox\01-LightweightM2M&#26631;&#20934;&#21270;&#24037;&#20316;\&#27493;&#39588;5-OMA-DM-LightweightM2M-TS&#38454;&#27573;\DM-CC-2012-03-26\OMA-WISPR_TPApproval-LightweightM2M_1_0-2013032502221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9.4106463878327037E-2"/>
          <c:y val="1.3966480446927382E-2"/>
          <c:w val="0.90114068441064643"/>
          <c:h val="0.90502793296089412"/>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The TS document still have lots of technical details to be addressed. So more time is needed to make the TS more comprehensive and detailed.</c:v>
                </c:pt>
              </c:strCache>
            </c:strRef>
          </c:cat>
          <c:val>
            <c:numRef>
              <c:f>Data!$D$2:$D$4</c:f>
              <c:numCache>
                <c:formatCode>General</c:formatCode>
                <c:ptCount val="3"/>
                <c:pt idx="0" formatCode="yyyy\-mm\-dd;@">
                  <c:v>41608</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separator> </c:separator>
          </c:dLbls>
          <c:cat>
            <c:strRef>
              <c:f>Data!$A$2:$A$8</c:f>
              <c:strCache>
                <c:ptCount val="7"/>
                <c:pt idx="0">
                  <c:v>Release approved as candidate</c:v>
                </c:pt>
                <c:pt idx="1">
                  <c:v>Architecture - Approved as Candidate</c:v>
                </c:pt>
                <c:pt idx="2">
                  <c:v>RD Approved as Candidate</c:v>
                </c:pt>
                <c:pt idx="6">
                  <c:v>The TS document still have lots of technical details to be addressed. So more time is needed to make the TS more comprehensive and detailed.</c:v>
                </c:pt>
              </c:strCache>
            </c:strRef>
          </c:cat>
          <c:val>
            <c:numRef>
              <c:f>Data!$C$2:$C$4</c:f>
              <c:numCache>
                <c:formatCode>yyyy\-mm\-dd;@</c:formatCode>
                <c:ptCount val="3"/>
                <c:pt idx="0">
                  <c:v>41485</c:v>
                </c:pt>
                <c:pt idx="1">
                  <c:v>41182</c:v>
                </c:pt>
                <c:pt idx="2">
                  <c:v>41152</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The TS document still have lots of technical details to be addressed. So more time is needed to make the TS more comprehensive and detailed.</c:v>
                </c:pt>
              </c:strCache>
            </c:strRef>
          </c:cat>
          <c:val>
            <c:numRef>
              <c:f>Data!$B$2:$B$4</c:f>
              <c:numCache>
                <c:formatCode>yyyy\-mm\-dd;@</c:formatCode>
                <c:ptCount val="3"/>
                <c:pt idx="0">
                  <c:v>41306</c:v>
                </c:pt>
                <c:pt idx="1">
                  <c:v>41168</c:v>
                </c:pt>
                <c:pt idx="2">
                  <c:v>41106</c:v>
                </c:pt>
              </c:numCache>
            </c:numRef>
          </c:val>
        </c:ser>
        <c:dLbls>
          <c:showSerName val="1"/>
        </c:dLbls>
        <c:axId val="77153792"/>
        <c:axId val="77155328"/>
      </c:barChart>
      <c:scatterChart>
        <c:scatterStyle val="lineMarker"/>
        <c:ser>
          <c:idx val="3"/>
          <c:order val="3"/>
          <c:tx>
            <c:strRef>
              <c:f>Data!$F$1</c:f>
              <c:strCache>
                <c:ptCount val="1"/>
                <c:pt idx="0">
                  <c:v>2013-03-25</c:v>
                </c:pt>
              </c:strCache>
            </c:strRef>
          </c:tx>
          <c:spPr>
            <a:ln w="22225">
              <a:solidFill>
                <a:srgbClr val="FF0000"/>
              </a:solidFill>
            </a:ln>
          </c:spPr>
          <c:marker>
            <c:symbol val="none"/>
          </c:marker>
          <c:dLbls>
            <c:delete val="1"/>
          </c:dLbls>
          <c:xVal>
            <c:numRef>
              <c:f>Data!$F$2:$F$3</c:f>
              <c:numCache>
                <c:formatCode>yyyy\-mm\-dd\ hh:mm</c:formatCode>
                <c:ptCount val="2"/>
                <c:pt idx="0">
                  <c:v>41358.437336111114</c:v>
                </c:pt>
                <c:pt idx="1">
                  <c:v>41358.437336111114</c:v>
                </c:pt>
              </c:numCache>
            </c:numRef>
          </c:xVal>
          <c:yVal>
            <c:numRef>
              <c:f>Data!$G$2:$G$3</c:f>
              <c:numCache>
                <c:formatCode>General</c:formatCode>
                <c:ptCount val="2"/>
                <c:pt idx="0">
                  <c:v>0</c:v>
                </c:pt>
                <c:pt idx="1">
                  <c:v>1</c:v>
                </c:pt>
              </c:numCache>
            </c:numRef>
          </c:yVal>
        </c:ser>
        <c:dLbls>
          <c:showSerName val="1"/>
        </c:dLbls>
        <c:axId val="77161216"/>
        <c:axId val="77162752"/>
      </c:scatterChart>
      <c:catAx>
        <c:axId val="77153792"/>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zh-CN"/>
          </a:p>
        </c:txPr>
        <c:crossAx val="77155328"/>
        <c:crossesAt val="40909"/>
        <c:auto val="1"/>
        <c:lblAlgn val="ctr"/>
        <c:lblOffset val="100"/>
        <c:tickLblSkip val="1"/>
        <c:tickMarkSkip val="1"/>
      </c:catAx>
      <c:valAx>
        <c:axId val="77155328"/>
        <c:scaling>
          <c:orientation val="minMax"/>
          <c:max val="41639"/>
          <c:min val="40909"/>
        </c:scaling>
        <c:delete val="1"/>
        <c:axPos val="b"/>
        <c:numFmt formatCode="yyyy\-mm\-dd;@" sourceLinked="1"/>
        <c:tickLblPos val="none"/>
        <c:crossAx val="77153792"/>
        <c:crosses val="autoZero"/>
        <c:crossBetween val="between"/>
      </c:valAx>
      <c:valAx>
        <c:axId val="77161216"/>
        <c:scaling>
          <c:orientation val="minMax"/>
        </c:scaling>
        <c:delete val="1"/>
        <c:axPos val="b"/>
        <c:numFmt formatCode="yyyy\-mm\-dd\ hh:mm" sourceLinked="1"/>
        <c:tickLblPos val="none"/>
        <c:crossAx val="77162752"/>
        <c:crosses val="autoZero"/>
        <c:crossBetween val="midCat"/>
      </c:valAx>
      <c:valAx>
        <c:axId val="77162752"/>
        <c:scaling>
          <c:orientation val="minMax"/>
          <c:max val="1"/>
          <c:min val="0"/>
        </c:scaling>
        <c:delete val="1"/>
        <c:axPos val="r"/>
        <c:numFmt formatCode="General" sourceLinked="1"/>
        <c:tickLblPos val="none"/>
        <c:crossAx val="77161216"/>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
          <c:y val="0.93133887593659759"/>
          <c:w val="0.53277975709310144"/>
          <c:h val="3.6971803105617443E-2"/>
        </c:manualLayout>
      </c:layout>
      <c:txPr>
        <a:bodyPr/>
        <a:lstStyle/>
        <a:p>
          <a:pPr>
            <a:defRPr sz="780" b="1" i="0" u="none" strike="noStrike" baseline="0">
              <a:solidFill>
                <a:srgbClr val="000000"/>
              </a:solidFill>
              <a:latin typeface="Verdana"/>
              <a:ea typeface="Verdana"/>
              <a:cs typeface="Verdana"/>
            </a:defRPr>
          </a:pPr>
          <a:endParaRPr lang="zh-CN"/>
        </a:p>
      </c:txPr>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zh-CN"/>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a:ea typeface="宋体" charset="-122"/>
                <a:cs typeface="Times New Roman" pitchFamily="18" charset="0"/>
              </a:rPr>
              <a:t>© 2011 Open Mobile Alliance Ltd.  All Rights Reserved.</a:t>
            </a:r>
            <a:endParaRPr lang="en-US" altLang="zh-CN" sz="1000" b="1">
              <a:ea typeface="宋体" charset="-122"/>
              <a:cs typeface="Times New Roman" pitchFamily="18" charset="0"/>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a:latin typeface="Arial Narrow" pitchFamily="34" charset="0"/>
                <a:ea typeface="宋体" charset="-122"/>
              </a:rPr>
              <a:t>OMA-TP-2012-0009</a:t>
            </a: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[OMA-Template-TPslides-20100226-I]</a:t>
            </a:r>
            <a:endParaRPr lang="en-US" altLang="zh-CN" sz="1800" b="1">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smtClean="0"/>
              <a:t>1st Level Bullet</a:t>
            </a:r>
          </a:p>
          <a:p>
            <a:pPr lvl="1"/>
            <a:r>
              <a:rPr lang="en-GB" altLang="zh-CN" smtClean="0"/>
              <a:t>2nd Level Bullet</a:t>
            </a:r>
          </a:p>
          <a:p>
            <a:pPr lvl="2"/>
            <a:r>
              <a:rPr lang="en-GB" altLang="zh-CN" smtClean="0"/>
              <a:t>3rd Level Bullet</a:t>
            </a:r>
          </a:p>
          <a:p>
            <a:pPr lvl="3"/>
            <a:r>
              <a:rPr lang="en-GB" altLang="zh-CN" smtClean="0"/>
              <a:t>4th Level Bullet</a:t>
            </a:r>
          </a:p>
          <a:p>
            <a:pPr lvl="4"/>
            <a:r>
              <a:rPr lang="en-GB" altLang="zh-CN"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25 March 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Yong Zhang, CMCC</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DM WG</a:t>
            </a: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altLang="zh-CN" sz="2000" dirty="0" smtClean="0">
                <a:ea typeface="宋体" charset="-122"/>
              </a:rPr>
              <a:t>OMA-TP-2013-xxxx-INP_LightweightM2M_v1.0_Slip_Request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LightweightM2M 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4329112"/>
          </a:xfrm>
        </p:spPr>
        <p:txBody>
          <a:bodyPr/>
          <a:lstStyle/>
          <a:p>
            <a:pPr>
              <a:lnSpc>
                <a:spcPct val="90000"/>
              </a:lnSpc>
            </a:pPr>
            <a:r>
              <a:rPr lang="en-CA" altLang="zh-CN" sz="2000" dirty="0" smtClean="0">
                <a:ea typeface="宋体" charset="-122"/>
              </a:rPr>
              <a:t>New CONR start and Candidate A</a:t>
            </a:r>
            <a:r>
              <a:rPr lang="en-CA" altLang="ko-KR" sz="2000" dirty="0" smtClean="0">
                <a:ea typeface="굴림" pitchFamily="34" charset="-127"/>
              </a:rPr>
              <a:t>pproval</a:t>
            </a:r>
            <a:r>
              <a:rPr lang="en-CA" altLang="zh-CN" sz="2000" dirty="0" smtClean="0">
                <a:ea typeface="宋体" charset="-122"/>
              </a:rPr>
              <a:t> Date</a:t>
            </a:r>
            <a:r>
              <a:rPr lang="en-CA" altLang="ko-KR" sz="2000" dirty="0" smtClean="0">
                <a:ea typeface="굴림" pitchFamily="34" charset="-127"/>
              </a:rPr>
              <a:t>s</a:t>
            </a:r>
            <a:r>
              <a:rPr lang="en-CA" altLang="zh-CN" sz="2000" dirty="0" smtClean="0">
                <a:ea typeface="宋体" charset="-122"/>
              </a:rPr>
              <a:t> Request</a:t>
            </a:r>
            <a:r>
              <a:rPr lang="en-CA" altLang="ko-KR" sz="2000" dirty="0" smtClean="0">
                <a:ea typeface="굴림" pitchFamily="34" charset="-127"/>
              </a:rPr>
              <a:t> for </a:t>
            </a:r>
            <a:br>
              <a:rPr lang="en-CA" altLang="ko-KR" sz="2000" dirty="0" smtClean="0">
                <a:ea typeface="굴림" pitchFamily="34" charset="-127"/>
              </a:rPr>
            </a:br>
            <a:r>
              <a:rPr lang="en-US" altLang="ko-KR" sz="2000" dirty="0" smtClean="0">
                <a:ea typeface="굴림" pitchFamily="34" charset="-127"/>
              </a:rPr>
              <a:t>WI </a:t>
            </a:r>
            <a:r>
              <a:rPr lang="en-US" altLang="ko-KR" sz="2000" dirty="0" smtClean="0">
                <a:solidFill>
                  <a:srgbClr val="FF0000"/>
                </a:solidFill>
                <a:ea typeface="굴림" pitchFamily="34" charset="-127"/>
              </a:rPr>
              <a:t>0246</a:t>
            </a:r>
            <a:r>
              <a:rPr lang="en-US" altLang="ko-KR" sz="2000" dirty="0" smtClean="0">
                <a:ea typeface="굴림" pitchFamily="34" charset="-127"/>
              </a:rPr>
              <a:t> LightweightM2M 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TS document still have lots of technical details to be addressed. More time is needed to make TS more comprehensive and detailed. </a:t>
            </a:r>
            <a:r>
              <a:rPr lang="en-US" altLang="zh-CN" sz="1800" dirty="0" smtClean="0">
                <a:ea typeface="宋体" charset="-122"/>
              </a:rPr>
              <a:t>For example:</a:t>
            </a:r>
          </a:p>
          <a:p>
            <a:pPr lvl="2">
              <a:lnSpc>
                <a:spcPct val="90000"/>
              </a:lnSpc>
            </a:pPr>
            <a:r>
              <a:rPr lang="en-US" altLang="zh-CN" sz="1600" dirty="0" smtClean="0">
                <a:ea typeface="宋体" charset="-122"/>
              </a:rPr>
              <a:t>How to configure security mode is not clear enough in current TS.</a:t>
            </a:r>
          </a:p>
          <a:p>
            <a:pPr lvl="2">
              <a:lnSpc>
                <a:spcPct val="90000"/>
              </a:lnSpc>
            </a:pPr>
            <a:r>
              <a:rPr lang="en-US" altLang="zh-CN" sz="1600" dirty="0" smtClean="0">
                <a:ea typeface="宋体" charset="-122"/>
              </a:rPr>
              <a:t>It MAY be necessary to provide some simple digest security mechanism when DTLS is disabled, because DTLS is not lightweight enough.</a:t>
            </a:r>
          </a:p>
          <a:p>
            <a:pPr lvl="2">
              <a:lnSpc>
                <a:spcPct val="90000"/>
              </a:lnSpc>
            </a:pPr>
            <a:r>
              <a:rPr lang="en-US" altLang="zh-CN" sz="1600" dirty="0" smtClean="0">
                <a:ea typeface="宋体" charset="-122"/>
              </a:rPr>
              <a:t>When lightweightM2M runs over SMS, how to strict the message size to prevent fragment is an important issue that not addressed. </a:t>
            </a:r>
          </a:p>
          <a:p>
            <a:pPr lvl="2">
              <a:lnSpc>
                <a:spcPct val="90000"/>
              </a:lnSpc>
            </a:pPr>
            <a:r>
              <a:rPr lang="en-US" altLang="zh-CN" sz="1600" dirty="0" smtClean="0">
                <a:ea typeface="宋体" charset="-122"/>
              </a:rPr>
              <a:t>More discussion is needed to improve the connectivity object. </a:t>
            </a:r>
            <a:endParaRPr lang="en-US" altLang="zh-CN" sz="1600" dirty="0" smtClean="0">
              <a:ea typeface="宋体" charset="-122"/>
            </a:endParaRPr>
          </a:p>
          <a:p>
            <a:pPr>
              <a:lnSpc>
                <a:spcPct val="90000"/>
              </a:lnSpc>
            </a:pPr>
            <a:r>
              <a:rPr lang="en-CA" altLang="ko-KR" sz="2000" dirty="0" smtClean="0">
                <a:ea typeface="굴림" pitchFamily="34" charset="-127"/>
              </a:rPr>
              <a:t>“Hard” WISPR dates affected: </a:t>
            </a:r>
          </a:p>
          <a:p>
            <a:pPr lvl="1">
              <a:lnSpc>
                <a:spcPct val="90000"/>
              </a:lnSpc>
            </a:pPr>
            <a:r>
              <a:rPr lang="en-CA" altLang="ko-KR" sz="1600" dirty="0" smtClean="0">
                <a:ea typeface="굴림" pitchFamily="34" charset="-127"/>
              </a:rPr>
              <a:t>TS Consistency review start: Existing Date: </a:t>
            </a:r>
            <a:r>
              <a:rPr lang="en-CA" altLang="ko-KR" sz="1600" dirty="0" smtClean="0">
                <a:solidFill>
                  <a:srgbClr val="FF0000"/>
                </a:solidFill>
                <a:ea typeface="굴림" pitchFamily="34" charset="-127"/>
              </a:rPr>
              <a:t>2013-03-30 </a:t>
            </a:r>
            <a:r>
              <a:rPr lang="en-CA" altLang="ko-KR" sz="1600" dirty="0" smtClean="0">
                <a:ea typeface="굴림" pitchFamily="34" charset="-127"/>
              </a:rPr>
              <a:t>-&gt;  New Dates: </a:t>
            </a:r>
            <a:r>
              <a:rPr lang="en-CA" altLang="ko-KR" sz="1600" dirty="0" smtClean="0">
                <a:solidFill>
                  <a:srgbClr val="FF0000"/>
                </a:solidFill>
                <a:ea typeface="굴림" pitchFamily="34" charset="-127"/>
              </a:rPr>
              <a:t>2013-07-30</a:t>
            </a:r>
            <a:endParaRPr lang="en-CA" altLang="ko-KR" sz="1600" dirty="0" smtClean="0">
              <a:ea typeface="굴림" pitchFamily="34" charset="-127"/>
            </a:endParaRPr>
          </a:p>
          <a:p>
            <a:pPr lvl="1">
              <a:lnSpc>
                <a:spcPct val="90000"/>
              </a:lnSpc>
            </a:pPr>
            <a:r>
              <a:rPr lang="en-CA" altLang="ko-KR" sz="1600" dirty="0" smtClean="0">
                <a:ea typeface="굴림" pitchFamily="34" charset="-127"/>
              </a:rPr>
              <a:t>Release approved as candidate: Existing Date: </a:t>
            </a:r>
            <a:r>
              <a:rPr lang="en-CA" altLang="ko-KR" sz="1600" dirty="0" smtClean="0">
                <a:solidFill>
                  <a:srgbClr val="FF0000"/>
                </a:solidFill>
                <a:ea typeface="굴림" pitchFamily="34" charset="-127"/>
              </a:rPr>
              <a:t>2013-07-30</a:t>
            </a:r>
            <a:r>
              <a:rPr lang="en-CA" altLang="ko-KR" sz="1600" dirty="0" smtClean="0">
                <a:solidFill>
                  <a:schemeClr val="hlink"/>
                </a:solidFill>
                <a:ea typeface="굴림" pitchFamily="34" charset="-127"/>
              </a:rPr>
              <a:t> </a:t>
            </a:r>
            <a:r>
              <a:rPr lang="en-CA" altLang="ko-KR" sz="1600" dirty="0" smtClean="0">
                <a:ea typeface="굴림" pitchFamily="34" charset="-127"/>
              </a:rPr>
              <a:t>-&gt;  New Dates: </a:t>
            </a:r>
            <a:r>
              <a:rPr lang="en-CA" altLang="ko-KR" sz="1600" dirty="0" smtClean="0">
                <a:solidFill>
                  <a:srgbClr val="FF0000"/>
                </a:solidFill>
                <a:ea typeface="굴림" pitchFamily="34" charset="-127"/>
              </a:rPr>
              <a:t>2013-11-30</a:t>
            </a: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6" name="表格 5"/>
          <p:cNvGraphicFramePr>
            <a:graphicFrameLocks noGrp="1"/>
          </p:cNvGraphicFramePr>
          <p:nvPr/>
        </p:nvGraphicFramePr>
        <p:xfrm>
          <a:off x="719137" y="1454150"/>
          <a:ext cx="8610601" cy="5257799"/>
        </p:xfrm>
        <a:graphic>
          <a:graphicData uri="http://schemas.openxmlformats.org/drawingml/2006/table">
            <a:tbl>
              <a:tblPr/>
              <a:tblGrid>
                <a:gridCol w="1597090"/>
                <a:gridCol w="862428"/>
                <a:gridCol w="1026700"/>
                <a:gridCol w="1081460"/>
                <a:gridCol w="1031266"/>
                <a:gridCol w="629710"/>
                <a:gridCol w="629710"/>
                <a:gridCol w="629710"/>
                <a:gridCol w="629710"/>
                <a:gridCol w="492817"/>
              </a:tblGrid>
              <a:tr h="115333">
                <a:tc gridSpan="4">
                  <a:txBody>
                    <a:bodyPr/>
                    <a:lstStyle/>
                    <a:p>
                      <a:pPr algn="l" fontAlgn="b"/>
                      <a:r>
                        <a:rPr lang="en-US" sz="700" b="0" i="0" u="none" strike="noStrike" dirty="0">
                          <a:latin typeface="Verdana"/>
                        </a:rPr>
                        <a:t>Hard Date changes requested for LightweightM2M 1.0 (Generated: 25-03-2013)</a:t>
                      </a:r>
                    </a:p>
                  </a:txBody>
                  <a:tcPr marL="0" marR="0" marT="0" marB="0" anchor="b">
                    <a:lnL>
                      <a:noFill/>
                    </a:lnL>
                    <a:lnR>
                      <a:noFill/>
                    </a:lnR>
                    <a:lnT>
                      <a:noFill/>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l" fontAlgn="b"/>
                      <a:endParaRPr lang="zh-CN" altLang="en-US" sz="700" b="0" i="0" u="none" strike="noStrike">
                        <a:latin typeface="Verdana"/>
                      </a:endParaRPr>
                    </a:p>
                  </a:txBody>
                  <a:tcPr marL="0" marR="0" marT="0" marB="0">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22117">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35685">
                <a:tc>
                  <a:txBody>
                    <a:bodyPr/>
                    <a:lstStyle/>
                    <a:p>
                      <a:pPr algn="l" fontAlgn="b"/>
                      <a:r>
                        <a:rPr lang="en-US" sz="8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8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8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8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8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endParaRPr lang="zh-CN" altLang="en-US" sz="6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35685">
                <a:tc>
                  <a:txBody>
                    <a:bodyPr/>
                    <a:lstStyle/>
                    <a:p>
                      <a:pPr algn="l" fontAlgn="b"/>
                      <a:r>
                        <a:rPr lang="en-US" sz="8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800" b="0" i="0" u="none" strike="noStrike">
                          <a:latin typeface="Verdana"/>
                        </a:rPr>
                        <a:t>2012-07-16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8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8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8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endParaRPr lang="zh-CN" altLang="en-US" sz="6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35685">
                <a:tc>
                  <a:txBody>
                    <a:bodyPr/>
                    <a:lstStyle/>
                    <a:p>
                      <a:pPr algn="l" fontAlgn="b"/>
                      <a:r>
                        <a:rPr lang="en-US" sz="8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800" b="0" i="0" u="none" strike="noStrike">
                          <a:latin typeface="Verdana"/>
                        </a:rPr>
                        <a:t>2012-09-16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800" b="0" i="0" u="none" strike="noStrike">
                          <a:latin typeface="Verdana"/>
                        </a:rPr>
                        <a:t>2012-09-30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8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8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endParaRPr lang="zh-CN" altLang="en-US" sz="6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35685">
                <a:tc>
                  <a:txBody>
                    <a:bodyPr/>
                    <a:lstStyle/>
                    <a:p>
                      <a:pPr algn="l" fontAlgn="b"/>
                      <a:r>
                        <a:rPr lang="en-US" sz="8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800" b="0" i="0" u="none" strike="noStrike">
                          <a:latin typeface="Verdana"/>
                        </a:rPr>
                        <a:t>2013-02-01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800" b="0" i="0" u="none" strike="noStrike">
                          <a:latin typeface="Verdana"/>
                        </a:rPr>
                        <a:t>2013-07-30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800" b="0" i="0" u="none" strike="noStrike">
                          <a:latin typeface="Verdana"/>
                        </a:rPr>
                        <a:t>2013-11-30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sz="800" b="0" i="0" u="none" strike="noStrike">
                          <a:latin typeface="Verdana"/>
                        </a:rPr>
                        <a:t>4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endParaRPr lang="zh-CN" altLang="en-US" sz="6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15333">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15333">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22117">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271371">
                <a:tc>
                  <a:txBody>
                    <a:bodyPr/>
                    <a:lstStyle/>
                    <a:p>
                      <a:pPr algn="l" fontAlgn="b"/>
                      <a:r>
                        <a:rPr lang="en-US" sz="800" b="1" i="0" u="none" strike="noStrike">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800" b="0" i="0" u="none" strike="noStrike" dirty="0">
                          <a:latin typeface="Verdana"/>
                        </a:rPr>
                        <a:t>The TS document still have lots of technical details to be addressed. So more time is needed to make the TS more comprehensive and detailed.</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b"/>
                      <a:endParaRPr lang="zh-CN" altLang="en-US" sz="7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271371">
                <a:tc>
                  <a:txBody>
                    <a:bodyPr/>
                    <a:lstStyle/>
                    <a:p>
                      <a:pPr algn="l" fontAlgn="b"/>
                      <a:r>
                        <a:rPr lang="en-US" sz="800" b="1" i="0" u="none" strike="noStrike">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800" b="0" i="0" u="none" strike="noStrike">
                          <a:latin typeface="Verdana"/>
                        </a:rPr>
                        <a:t>Postpone the schedule of WI about 4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fontAlgn="b"/>
                      <a:endParaRPr lang="zh-CN" altLang="en-US" sz="700" b="0" i="0" u="none" strike="noStrike">
                        <a:latin typeface="Verdana"/>
                      </a:endParaRPr>
                    </a:p>
                  </a:txBody>
                  <a:tcPr marL="0" marR="0" marT="0" marB="0" anchor="b">
                    <a:lnL w="12700" cap="flat" cmpd="sng" algn="ctr">
                      <a:solidFill>
                        <a:srgbClr val="C0C0C0"/>
                      </a:solidFill>
                      <a:prstDash val="solid"/>
                      <a:round/>
                      <a:headEnd type="none" w="med" len="med"/>
                      <a:tailEnd type="none" w="med" len="med"/>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6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6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6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a:latin typeface="Verdana"/>
                      </a:endParaRPr>
                    </a:p>
                  </a:txBody>
                  <a:tcPr marL="0" marR="0" marT="0" marB="0" anchor="b">
                    <a:lnL>
                      <a:noFill/>
                    </a:lnL>
                    <a:lnR>
                      <a:noFill/>
                    </a:lnR>
                    <a:lnT>
                      <a:noFill/>
                    </a:lnT>
                    <a:lnB>
                      <a:noFill/>
                    </a:lnB>
                  </a:tcPr>
                </a:tc>
              </a:tr>
              <a:tr h="108548">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700" b="0" i="0" u="none" strike="noStrike">
                        <a:latin typeface="Verdana"/>
                      </a:endParaRPr>
                    </a:p>
                  </a:txBody>
                  <a:tcPr marL="0" marR="0" marT="0" marB="0" anchor="b">
                    <a:lnL>
                      <a:noFill/>
                    </a:lnL>
                    <a:lnR>
                      <a:noFill/>
                    </a:lnR>
                    <a:lnT>
                      <a:noFill/>
                    </a:lnT>
                    <a:lnB>
                      <a:noFill/>
                    </a:lnB>
                  </a:tcPr>
                </a:tc>
                <a:tc>
                  <a:txBody>
                    <a:bodyPr/>
                    <a:lstStyle/>
                    <a:p>
                      <a:pPr algn="l" fontAlgn="b"/>
                      <a:endParaRPr lang="zh-CN" altLang="en-US" sz="700" b="0" i="0" u="none" strike="noStrike" dirty="0">
                        <a:latin typeface="Verdana"/>
                      </a:endParaRPr>
                    </a:p>
                  </a:txBody>
                  <a:tcPr marL="0" marR="0" marT="0" marB="0" anchor="b">
                    <a:lnL>
                      <a:noFill/>
                    </a:lnL>
                    <a:lnR>
                      <a:noFill/>
                    </a:lnR>
                    <a:lnT>
                      <a:noFill/>
                    </a:lnT>
                    <a:lnB>
                      <a:noFill/>
                    </a:lnB>
                  </a:tcPr>
                </a:tc>
              </a:tr>
            </a:tbl>
          </a:graphicData>
        </a:graphic>
      </p:graphicFrame>
      <p:graphicFrame>
        <p:nvGraphicFramePr>
          <p:cNvPr id="7" name="Chart 4"/>
          <p:cNvGraphicFramePr>
            <a:graphicFrameLocks/>
          </p:cNvGraphicFramePr>
          <p:nvPr/>
        </p:nvGraphicFramePr>
        <p:xfrm>
          <a:off x="719138" y="1149350"/>
          <a:ext cx="7772400" cy="3352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US" altLang="ko-KR" sz="2400" dirty="0" smtClean="0">
                <a:solidFill>
                  <a:srgbClr val="01186C"/>
                </a:solidFill>
                <a:ea typeface="굴림" pitchFamily="34" charset="-127"/>
              </a:rPr>
              <a:t>LightweightM2M v1.0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222</TotalTime>
  <Pages>15</Pages>
  <Words>308</Words>
  <Application>Microsoft Office PowerPoint</Application>
  <PresentationFormat>自定义</PresentationFormat>
  <Paragraphs>52</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OMA Template</vt:lpstr>
      <vt:lpstr>OMA-TP-2013-xxxx-INP_LightweightM2M_v1.0_Slip_Request   LightweightM2M v1.0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ZhangYong</cp:lastModifiedBy>
  <cp:revision>491</cp:revision>
  <cp:lastPrinted>1999-04-27T06:51:51Z</cp:lastPrinted>
  <dcterms:created xsi:type="dcterms:W3CDTF">2002-03-19T14:05:12Z</dcterms:created>
  <dcterms:modified xsi:type="dcterms:W3CDTF">2013-03-26T13:20:29Z</dcterms:modified>
</cp:coreProperties>
</file>