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A93FA"/>
    <a:srgbClr val="608CFA"/>
    <a:srgbClr val="3A70F8"/>
    <a:srgbClr val="799EFB"/>
    <a:srgbClr val="9AB6FC"/>
    <a:srgbClr val="B5CAFD"/>
    <a:srgbClr val="88A9FC"/>
    <a:srgbClr val="FF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30" autoAdjust="0"/>
    <p:restoredTop sz="94746" autoAdjust="0"/>
  </p:normalViewPr>
  <p:slideViewPr>
    <p:cSldViewPr>
      <p:cViewPr>
        <p:scale>
          <a:sx n="90" d="100"/>
          <a:sy n="90" d="100"/>
        </p:scale>
        <p:origin x="-864" y="-150"/>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hangYong\Dropbox\01-LightweightM2M&#26631;&#20934;&#21270;&#24037;&#20316;\&#27493;&#39588;9-OMA-DM-LightweightM2M-TS%20Review&#38454;&#27573;\CONR&#27491;&#24335;&#30340;&#36807;&#31243;\OMA-WISPR_TPApproval-LightweightM2M_1_0-20130730074656.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9.4106463878327051E-2"/>
          <c:y val="1.3966480446927387E-2"/>
          <c:w val="0.90114068441064643"/>
          <c:h val="0.90502793296089423"/>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Data!$D$2:$D$4</c:f>
              <c:numCache>
                <c:formatCode>General</c:formatCode>
                <c:ptCount val="3"/>
                <c:pt idx="0" formatCode="yyyy\-mm\-dd;@">
                  <c:v>41562</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separator> </c:separator>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Data!$C$2:$C$4</c:f>
              <c:numCache>
                <c:formatCode>yyyy\-mm\-dd;@</c:formatCode>
                <c:ptCount val="3"/>
                <c:pt idx="0">
                  <c:v>41485</c:v>
                </c:pt>
                <c:pt idx="1">
                  <c:v>41182</c:v>
                </c:pt>
                <c:pt idx="2">
                  <c:v>41152</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Data!$B$2:$B$4</c:f>
              <c:numCache>
                <c:formatCode>yyyy\-mm\-dd;@</c:formatCode>
                <c:ptCount val="3"/>
                <c:pt idx="0">
                  <c:v>41306</c:v>
                </c:pt>
                <c:pt idx="1">
                  <c:v>41168</c:v>
                </c:pt>
                <c:pt idx="2">
                  <c:v>41106</c:v>
                </c:pt>
              </c:numCache>
            </c:numRef>
          </c:val>
        </c:ser>
        <c:dLbls>
          <c:showSerName val="1"/>
        </c:dLbls>
        <c:axId val="79058432"/>
        <c:axId val="79059968"/>
      </c:barChart>
      <c:scatterChart>
        <c:scatterStyle val="lineMarker"/>
        <c:ser>
          <c:idx val="3"/>
          <c:order val="3"/>
          <c:tx>
            <c:strRef>
              <c:f>Data!$F$1</c:f>
              <c:strCache>
                <c:ptCount val="1"/>
                <c:pt idx="0">
                  <c:v>2013-07-30</c:v>
                </c:pt>
              </c:strCache>
            </c:strRef>
          </c:tx>
          <c:spPr>
            <a:ln w="22225">
              <a:solidFill>
                <a:srgbClr val="FF0000"/>
              </a:solidFill>
            </a:ln>
          </c:spPr>
          <c:marker>
            <c:symbol val="none"/>
          </c:marker>
          <c:dLbls>
            <c:delete val="1"/>
          </c:dLbls>
          <c:xVal>
            <c:numRef>
              <c:f>Data!$F$2:$F$3</c:f>
              <c:numCache>
                <c:formatCode>yyyy\-mm\-dd\ hh:mm</c:formatCode>
                <c:ptCount val="2"/>
                <c:pt idx="0">
                  <c:v>41485.65816770833</c:v>
                </c:pt>
                <c:pt idx="1">
                  <c:v>41485.65816770833</c:v>
                </c:pt>
              </c:numCache>
            </c:numRef>
          </c:xVal>
          <c:yVal>
            <c:numRef>
              <c:f>Data!$G$2:$G$3</c:f>
              <c:numCache>
                <c:formatCode>General</c:formatCode>
                <c:ptCount val="2"/>
                <c:pt idx="0">
                  <c:v>0</c:v>
                </c:pt>
                <c:pt idx="1">
                  <c:v>1</c:v>
                </c:pt>
              </c:numCache>
            </c:numRef>
          </c:yVal>
        </c:ser>
        <c:dLbls>
          <c:showSerName val="1"/>
        </c:dLbls>
        <c:axId val="79086336"/>
        <c:axId val="79087872"/>
      </c:scatterChart>
      <c:catAx>
        <c:axId val="79058432"/>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zh-CN"/>
          </a:p>
        </c:txPr>
        <c:crossAx val="79059968"/>
        <c:crossesAt val="40909"/>
        <c:auto val="1"/>
        <c:lblAlgn val="ctr"/>
        <c:lblOffset val="100"/>
        <c:tickLblSkip val="1"/>
        <c:tickMarkSkip val="1"/>
      </c:catAx>
      <c:valAx>
        <c:axId val="79059968"/>
        <c:scaling>
          <c:orientation val="minMax"/>
          <c:max val="41639"/>
          <c:min val="40909"/>
        </c:scaling>
        <c:delete val="1"/>
        <c:axPos val="b"/>
        <c:numFmt formatCode="yyyy\-mm\-dd;@" sourceLinked="1"/>
        <c:tickLblPos val="none"/>
        <c:crossAx val="79058432"/>
        <c:crosses val="autoZero"/>
        <c:crossBetween val="between"/>
      </c:valAx>
      <c:valAx>
        <c:axId val="79086336"/>
        <c:scaling>
          <c:orientation val="minMax"/>
        </c:scaling>
        <c:delete val="1"/>
        <c:axPos val="b"/>
        <c:numFmt formatCode="yyyy\-mm\-dd\ hh:mm" sourceLinked="1"/>
        <c:tickLblPos val="none"/>
        <c:crossAx val="79087872"/>
        <c:crosses val="autoZero"/>
        <c:crossBetween val="midCat"/>
      </c:valAx>
      <c:valAx>
        <c:axId val="79087872"/>
        <c:scaling>
          <c:orientation val="minMax"/>
          <c:max val="1"/>
          <c:min val="0"/>
        </c:scaling>
        <c:delete val="1"/>
        <c:axPos val="r"/>
        <c:numFmt formatCode="General" sourceLinked="1"/>
        <c:tickLblPos val="none"/>
        <c:crossAx val="79086336"/>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
          <c:y val="0.9313388759365977"/>
          <c:w val="0.53277975709310166"/>
          <c:h val="3.697180310561745E-2"/>
        </c:manualLayout>
      </c:layout>
      <c:txPr>
        <a:bodyPr/>
        <a:lstStyle/>
        <a:p>
          <a:pPr>
            <a:defRPr sz="780" b="1" i="0" u="none" strike="noStrike" baseline="0">
              <a:solidFill>
                <a:srgbClr val="000000"/>
              </a:solidFill>
              <a:latin typeface="Verdana"/>
              <a:ea typeface="Verdana"/>
              <a:cs typeface="Verdana"/>
            </a:defRPr>
          </a:pPr>
          <a:endParaRPr lang="zh-CN"/>
        </a:p>
      </c:txPr>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zh-CN"/>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 xmlns:p14="http://schemas.microsoft.com/office/powerpoint/2010/main"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2012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charset="-122"/>
              </a:rPr>
              <a:t>OMA-TP-2012-0415</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30 July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Yong Zhang, CMCC</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DM WG</a:t>
            </a: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altLang="zh-CN" sz="2000" dirty="0" smtClean="0">
                <a:ea typeface="宋体" charset="-122"/>
              </a:rPr>
              <a:t>OMA-TP-2013-0226-INP_LightweightM2M_V1_0_Slip_Request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LightweightM2M 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Candidate A</a:t>
            </a:r>
            <a:r>
              <a:rPr lang="en-CA" altLang="ko-KR" sz="2000" dirty="0" smtClean="0">
                <a:ea typeface="굴림" pitchFamily="34" charset="-127"/>
              </a:rPr>
              <a:t>pproval</a:t>
            </a:r>
            <a:r>
              <a:rPr lang="en-CA" altLang="zh-CN" sz="2000" dirty="0" smtClean="0">
                <a:ea typeface="宋体" charset="-122"/>
              </a:rPr>
              <a:t> Date</a:t>
            </a:r>
            <a:r>
              <a:rPr lang="en-CA" altLang="ko-KR" sz="2000" dirty="0" smtClean="0">
                <a:ea typeface="굴림" pitchFamily="34" charset="-127"/>
              </a:rPr>
              <a:t>s</a:t>
            </a:r>
            <a:r>
              <a:rPr lang="en-CA" altLang="zh-CN" sz="2000" dirty="0" smtClean="0">
                <a:ea typeface="宋体" charset="-122"/>
              </a:rPr>
              <a:t> Request</a:t>
            </a:r>
            <a:r>
              <a:rPr lang="en-CA" altLang="ko-KR" sz="2000" dirty="0" smtClean="0">
                <a:ea typeface="굴림" pitchFamily="34" charset="-127"/>
              </a:rPr>
              <a:t> for </a:t>
            </a:r>
            <a:r>
              <a:rPr lang="en-US" altLang="ko-KR" sz="2000" dirty="0" smtClean="0">
                <a:ea typeface="굴림" pitchFamily="34" charset="-127"/>
              </a:rPr>
              <a:t>WI </a:t>
            </a:r>
            <a:r>
              <a:rPr lang="en-US" altLang="ko-KR" sz="2000" dirty="0" smtClean="0">
                <a:solidFill>
                  <a:srgbClr val="FF0000"/>
                </a:solidFill>
                <a:ea typeface="굴림" pitchFamily="34" charset="-127"/>
              </a:rPr>
              <a:t>0246</a:t>
            </a:r>
            <a:r>
              <a:rPr lang="en-US" altLang="ko-KR" sz="2000" dirty="0" smtClean="0">
                <a:ea typeface="굴림" pitchFamily="34" charset="-127"/>
              </a:rPr>
              <a:t> LightweightM2M 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The CONR has started at 2013-06-30, however there are </a:t>
            </a:r>
            <a:r>
              <a:rPr lang="en-US" altLang="zh-CN" sz="1800" dirty="0" smtClean="0">
                <a:ea typeface="宋体" charset="-122"/>
              </a:rPr>
              <a:t>about 200</a:t>
            </a:r>
            <a:r>
              <a:rPr lang="en-US" altLang="zh-CN" sz="1800" dirty="0" smtClean="0">
                <a:ea typeface="宋体" charset="-122"/>
              </a:rPr>
              <a:t> </a:t>
            </a:r>
            <a:r>
              <a:rPr lang="en-US" altLang="zh-CN" sz="1800" dirty="0" smtClean="0">
                <a:ea typeface="宋体" charset="-122"/>
              </a:rPr>
              <a:t>review comments about the TS, DM group can not address all these comments in two weeks. It is recommended to have a comprehensive discussion on Bangkok meeting during Sep23-Sep26 to close the consistency review. </a:t>
            </a:r>
          </a:p>
          <a:p>
            <a:pPr>
              <a:lnSpc>
                <a:spcPct val="90000"/>
              </a:lnSpc>
            </a:pPr>
            <a:r>
              <a:rPr lang="en-CA" altLang="ko-KR" sz="2000" dirty="0" smtClean="0">
                <a:ea typeface="굴림" pitchFamily="34" charset="-127"/>
              </a:rPr>
              <a:t>“Hard” WISPR dates affected: </a:t>
            </a:r>
          </a:p>
          <a:p>
            <a:pPr lvl="1">
              <a:lnSpc>
                <a:spcPct val="90000"/>
              </a:lnSpc>
            </a:pPr>
            <a:r>
              <a:rPr lang="en-CA" altLang="ko-KR" sz="1600" dirty="0" smtClean="0">
                <a:ea typeface="굴림" pitchFamily="34" charset="-127"/>
              </a:rPr>
              <a:t>TS doc approved as candidate: Existing Date: </a:t>
            </a:r>
            <a:r>
              <a:rPr lang="en-CA" altLang="ko-KR" sz="1600" dirty="0" smtClean="0">
                <a:solidFill>
                  <a:srgbClr val="FF0000"/>
                </a:solidFill>
                <a:ea typeface="굴림" pitchFamily="34" charset="-127"/>
              </a:rPr>
              <a:t>2013-07-30</a:t>
            </a:r>
            <a:r>
              <a:rPr lang="en-CA" altLang="ko-KR" sz="1600" dirty="0" smtClean="0">
                <a:solidFill>
                  <a:schemeClr val="hlink"/>
                </a:solidFill>
                <a:ea typeface="굴림" pitchFamily="34" charset="-127"/>
              </a:rPr>
              <a:t> </a:t>
            </a:r>
            <a:r>
              <a:rPr lang="en-CA" altLang="ko-KR" sz="1600" dirty="0" smtClean="0">
                <a:ea typeface="굴림" pitchFamily="34" charset="-127"/>
              </a:rPr>
              <a:t>-&gt;  New Dates: </a:t>
            </a:r>
            <a:r>
              <a:rPr lang="en-CA" altLang="ko-KR" sz="1600" dirty="0" smtClean="0">
                <a:solidFill>
                  <a:srgbClr val="FF0000"/>
                </a:solidFill>
                <a:ea typeface="굴림" pitchFamily="34" charset="-127"/>
              </a:rPr>
              <a:t>2013-1</a:t>
            </a:r>
            <a:r>
              <a:rPr lang="en-US" altLang="ko-KR" sz="1600" dirty="0" smtClean="0">
                <a:solidFill>
                  <a:srgbClr val="FF0000"/>
                </a:solidFill>
                <a:ea typeface="굴림" pitchFamily="34" charset="-127"/>
              </a:rPr>
              <a:t>0</a:t>
            </a:r>
            <a:r>
              <a:rPr lang="en-CA" altLang="ko-KR" sz="1600" dirty="0" smtClean="0">
                <a:solidFill>
                  <a:srgbClr val="FF0000"/>
                </a:solidFill>
                <a:ea typeface="굴림" pitchFamily="34" charset="-127"/>
              </a:rPr>
              <a:t>-</a:t>
            </a:r>
            <a:r>
              <a:rPr lang="en-US" altLang="ko-KR" sz="1600" dirty="0" smtClean="0">
                <a:solidFill>
                  <a:srgbClr val="FF0000"/>
                </a:solidFill>
                <a:ea typeface="굴림" pitchFamily="34" charset="-127"/>
              </a:rPr>
              <a:t>15</a:t>
            </a: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5" name="Chart 4"/>
          <p:cNvGraphicFramePr>
            <a:graphicFrameLocks/>
          </p:cNvGraphicFramePr>
          <p:nvPr/>
        </p:nvGraphicFramePr>
        <p:xfrm>
          <a:off x="261937" y="1073150"/>
          <a:ext cx="8763000" cy="34099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表格 5"/>
          <p:cNvGraphicFramePr>
            <a:graphicFrameLocks noGrp="1"/>
          </p:cNvGraphicFramePr>
          <p:nvPr/>
        </p:nvGraphicFramePr>
        <p:xfrm>
          <a:off x="1633537" y="4654550"/>
          <a:ext cx="6242049" cy="1857947"/>
        </p:xfrm>
        <a:graphic>
          <a:graphicData uri="http://schemas.openxmlformats.org/drawingml/2006/table">
            <a:tbl>
              <a:tblPr/>
              <a:tblGrid>
                <a:gridCol w="1776193"/>
                <a:gridCol w="964219"/>
                <a:gridCol w="1146913"/>
                <a:gridCol w="1207811"/>
                <a:gridCol w="1146913"/>
              </a:tblGrid>
              <a:tr h="152245">
                <a:tc>
                  <a:txBody>
                    <a:bodyPr/>
                    <a:lstStyle/>
                    <a:p>
                      <a:pPr algn="l" fontAlgn="b"/>
                      <a:r>
                        <a:rPr lang="en-US" sz="9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2012-07-16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2012-09-16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2012-09-30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2013-02-01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900" b="0" i="0" u="none" strike="noStrike">
                          <a:latin typeface="Verdana"/>
                        </a:rPr>
                        <a:t>2013-07-30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sz="900" b="0" i="0" u="none" strike="noStrike">
                          <a:latin typeface="Verdana"/>
                        </a:rPr>
                        <a:t>2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29408">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r>
              <a:tr h="129408">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r>
              <a:tr h="137021">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r>
              <a:tr h="535903">
                <a:tc>
                  <a:txBody>
                    <a:bodyPr/>
                    <a:lstStyle/>
                    <a:p>
                      <a:pPr algn="l" fontAlgn="b"/>
                      <a:r>
                        <a:rPr lang="en-US" sz="900" b="1" i="0" u="none" strike="noStrike">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900" b="0" i="0" u="none" strike="noStrike">
                          <a:latin typeface="Verdana"/>
                        </a:rPr>
                        <a:t>Too many review comments about the TS, DM can not address all these comments in two weeks. It is recommended to have a comprehensive discussion on Bangkok meeting during Sep23-Sep26 to close the consistency review.</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4490">
                <a:tc>
                  <a:txBody>
                    <a:bodyPr/>
                    <a:lstStyle/>
                    <a:p>
                      <a:pPr algn="l" fontAlgn="b"/>
                      <a:r>
                        <a:rPr lang="en-US" sz="900" b="1" i="0" u="none" strike="noStrike">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900" b="0" i="0" u="none" strike="noStrike" dirty="0">
                          <a:latin typeface="Verdana"/>
                        </a:rPr>
                        <a:t>change the date for release approved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US" altLang="ko-KR" sz="2400" dirty="0" smtClean="0">
                <a:solidFill>
                  <a:srgbClr val="01186C"/>
                </a:solidFill>
                <a:ea typeface="굴림" pitchFamily="34" charset="-127"/>
              </a:rPr>
              <a:t>LightweightM2M v1.0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251</TotalTime>
  <Pages>15</Pages>
  <Words>384</Words>
  <Application>Microsoft Office PowerPoint</Application>
  <PresentationFormat>自定义</PresentationFormat>
  <Paragraphs>45</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OMA Template</vt:lpstr>
      <vt:lpstr>OMA-TP-2013-0226-INP_LightweightM2M_V1_0_Slip_Request   LightweightM2M v1.0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ZhangYong-CMCC</cp:lastModifiedBy>
  <cp:revision>520</cp:revision>
  <cp:lastPrinted>1999-04-27T06:51:51Z</cp:lastPrinted>
  <dcterms:created xsi:type="dcterms:W3CDTF">2002-03-19T14:05:12Z</dcterms:created>
  <dcterms:modified xsi:type="dcterms:W3CDTF">2013-07-30T13:48:14Z</dcterms:modified>
</cp:coreProperties>
</file>