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293" r:id="rId2"/>
    <p:sldId id="294" r:id="rId3"/>
    <p:sldId id="296"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charset="0"/>
        <a:ea typeface="+mn-ea"/>
        <a:cs typeface="+mn-cs"/>
      </a:defRPr>
    </a:lvl1pPr>
    <a:lvl2pPr marL="457200" algn="l" rtl="0" eaLnBrk="0" fontAlgn="base" hangingPunct="0">
      <a:spcBef>
        <a:spcPct val="0"/>
      </a:spcBef>
      <a:spcAft>
        <a:spcPct val="0"/>
      </a:spcAft>
      <a:defRPr sz="2000" kern="1200">
        <a:solidFill>
          <a:schemeClr val="tx1"/>
        </a:solidFill>
        <a:latin typeface="Arial" charset="0"/>
        <a:ea typeface="+mn-ea"/>
        <a:cs typeface="+mn-cs"/>
      </a:defRPr>
    </a:lvl2pPr>
    <a:lvl3pPr marL="914400" algn="l" rtl="0" eaLnBrk="0" fontAlgn="base" hangingPunct="0">
      <a:spcBef>
        <a:spcPct val="0"/>
      </a:spcBef>
      <a:spcAft>
        <a:spcPct val="0"/>
      </a:spcAft>
      <a:defRPr sz="2000" kern="1200">
        <a:solidFill>
          <a:schemeClr val="tx1"/>
        </a:solidFill>
        <a:latin typeface="Arial" charset="0"/>
        <a:ea typeface="+mn-ea"/>
        <a:cs typeface="+mn-cs"/>
      </a:defRPr>
    </a:lvl3pPr>
    <a:lvl4pPr marL="1371600" algn="l" rtl="0" eaLnBrk="0" fontAlgn="base" hangingPunct="0">
      <a:spcBef>
        <a:spcPct val="0"/>
      </a:spcBef>
      <a:spcAft>
        <a:spcPct val="0"/>
      </a:spcAft>
      <a:defRPr sz="2000" kern="1200">
        <a:solidFill>
          <a:schemeClr val="tx1"/>
        </a:solidFill>
        <a:latin typeface="Arial" charset="0"/>
        <a:ea typeface="+mn-ea"/>
        <a:cs typeface="+mn-cs"/>
      </a:defRPr>
    </a:lvl4pPr>
    <a:lvl5pPr marL="1828800" algn="l" rtl="0" eaLnBrk="0" fontAlgn="base" hangingPunct="0">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autoAdjust="0"/>
    <p:restoredTop sz="94660"/>
  </p:normalViewPr>
  <p:slideViewPr>
    <p:cSldViewPr>
      <p:cViewPr varScale="1">
        <p:scale>
          <a:sx n="74" d="100"/>
          <a:sy n="74" d="100"/>
        </p:scale>
        <p:origin x="-996"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lnSpc>
                <a:spcPct val="90000"/>
              </a:lnSpc>
              <a:defRPr/>
            </a:pPr>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p>
            <a:pPr>
              <a:lnSpc>
                <a:spcPct val="90000"/>
              </a:lnSpc>
              <a:defRPr/>
            </a:pPr>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p>
            <a:pPr defTabSz="403225">
              <a:lnSpc>
                <a:spcPct val="90000"/>
              </a:lnSpc>
              <a:tabLst>
                <a:tab pos="5372100" algn="ctr"/>
                <a:tab pos="9182100" algn="r"/>
              </a:tabLst>
              <a:defRPr/>
            </a:pPr>
            <a:r>
              <a:rPr lang="en-GB" sz="1000" b="1">
                <a:cs typeface="Times New Roman" charset="0"/>
              </a:rPr>
              <a:t>© 2013 Open Mobile Alliance Ltd.  All Rights Reserved.</a:t>
            </a:r>
            <a:endParaRPr lang="en-US" altLang="zh-CN" sz="1000" b="1">
              <a:ea typeface="宋体" charset="-122"/>
            </a:endParaRPr>
          </a:p>
          <a:p>
            <a:pPr defTabSz="403225">
              <a:lnSpc>
                <a:spcPct val="90000"/>
              </a:lnSpc>
              <a:tabLst>
                <a:tab pos="5372100" algn="ctr"/>
                <a:tab pos="9182100" algn="r"/>
              </a:tabLst>
              <a:defRPr/>
            </a:pPr>
            <a:r>
              <a:rPr lang="en-US" altLang="zh-CN" sz="900" b="1">
                <a:latin typeface="Arial Narrow" pitchFamily="34" charset="0"/>
                <a:ea typeface="宋体" charset="-122"/>
                <a:cs typeface="Times New Roman"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11367"/>
          </a:xfrm>
          <a:prstGeom prst="rect">
            <a:avLst/>
          </a:prstGeom>
          <a:noFill/>
          <a:ln w="12700">
            <a:noFill/>
            <a:miter lim="800000"/>
            <a:headEnd/>
            <a:tailEnd/>
          </a:ln>
        </p:spPr>
        <p:txBody>
          <a:bodyPr lIns="90488" tIns="44450" rIns="90488" bIns="44450">
            <a:spAutoFit/>
          </a:bodyPr>
          <a:lstStyle/>
          <a:p>
            <a:pPr algn="ctr" defTabSz="403225">
              <a:lnSpc>
                <a:spcPct val="90000"/>
              </a:lnSpc>
              <a:tabLst>
                <a:tab pos="5372100" algn="ctr"/>
                <a:tab pos="9182100" algn="r"/>
              </a:tabLst>
              <a:defRPr/>
            </a:pPr>
            <a:r>
              <a:rPr lang="en-US" altLang="zh-CN" sz="1600" b="1" kern="1200" dirty="0" smtClean="0">
                <a:solidFill>
                  <a:schemeClr val="tx1"/>
                </a:solidFill>
                <a:latin typeface="Arial Narrow" pitchFamily="34" charset="0"/>
                <a:ea typeface="宋体" charset="-122"/>
                <a:cs typeface="+mn-cs"/>
              </a:rPr>
              <a:t>OMA-DM-LightweightM2M-2013-0169</a:t>
            </a:r>
            <a:endParaRPr lang="en-US" altLang="zh-CN" sz="1600" b="1" kern="1200" dirty="0">
              <a:solidFill>
                <a:schemeClr val="tx1"/>
              </a:solidFill>
              <a:latin typeface="Arial Narrow" pitchFamily="34" charset="0"/>
              <a:ea typeface="宋体" charset="-122"/>
              <a:cs typeface="+mn-cs"/>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lnSpc>
                <a:spcPct val="90000"/>
              </a:lnSpc>
              <a:tabLst>
                <a:tab pos="5372100" algn="ctr"/>
                <a:tab pos="9182100" algn="r"/>
              </a:tabLst>
              <a:defRPr/>
            </a:pPr>
            <a:r>
              <a:rPr lang="en-US" altLang="zh-CN" sz="1800" b="1">
                <a:latin typeface="Arial Narrow" pitchFamily="34" charset="0"/>
                <a:ea typeface="宋体" charset="-122"/>
              </a:rPr>
              <a:t>Slide #</a:t>
            </a:r>
            <a:fld id="{5B6FE11A-7228-4C45-AAAB-60B995E4C6D3}" type="slidenum">
              <a:rPr lang="en-US" altLang="zh-CN" sz="1800" b="1">
                <a:latin typeface="Arial Narrow" pitchFamily="34" charset="0"/>
                <a:ea typeface="宋体" charset="-122"/>
              </a:rPr>
              <a:pPr algn="r" defTabSz="403225">
                <a:lnSpc>
                  <a:spcPct val="90000"/>
                </a:lnSpc>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[OMA-Template-SlideDeck-20130101-I]</a:t>
            </a:r>
            <a:endParaRPr lang="en-US" altLang="zh-CN" sz="1800" b="1">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niuyawen@chinamobile.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a:latin typeface="Tahoma" pitchFamily="34" charset="0"/>
                <a:ea typeface="宋体" pitchFamily="2" charset="-122"/>
              </a:rPr>
              <a:t>	Submitted To:	DM</a:t>
            </a:r>
          </a:p>
          <a:p>
            <a:pPr defTabSz="762000">
              <a:lnSpc>
                <a:spcPct val="95000"/>
              </a:lnSpc>
              <a:spcAft>
                <a:spcPct val="35000"/>
              </a:spcAft>
              <a:tabLst>
                <a:tab pos="1827213" algn="r"/>
                <a:tab pos="1939925" algn="l"/>
              </a:tabLst>
            </a:pPr>
            <a:r>
              <a:rPr lang="en-US" altLang="zh-CN" b="1">
                <a:latin typeface="Tahoma" pitchFamily="34" charset="0"/>
                <a:ea typeface="宋体" pitchFamily="2" charset="-122"/>
              </a:rPr>
              <a:t>	Date:	18 Nov 2013	</a:t>
            </a:r>
          </a:p>
          <a:p>
            <a:pPr defTabSz="762000">
              <a:lnSpc>
                <a:spcPct val="95000"/>
              </a:lnSpc>
              <a:spcAft>
                <a:spcPct val="35000"/>
              </a:spcAft>
              <a:tabLst>
                <a:tab pos="1827213" algn="r"/>
                <a:tab pos="1939925" algn="l"/>
              </a:tabLst>
            </a:pPr>
            <a:r>
              <a:rPr lang="en-US" altLang="zh-CN" b="1">
                <a:latin typeface="Tahoma" pitchFamily="34" charset="0"/>
                <a:ea typeface="宋体" pitchFamily="2" charset="-122"/>
              </a:rPr>
              <a:t>	Availability:	      Public            OMA Confidential</a:t>
            </a:r>
          </a:p>
          <a:p>
            <a:pPr defTabSz="762000">
              <a:lnSpc>
                <a:spcPct val="95000"/>
              </a:lnSpc>
              <a:spcAft>
                <a:spcPct val="35000"/>
              </a:spcAft>
              <a:tabLst>
                <a:tab pos="1827213" algn="r"/>
                <a:tab pos="1939925" algn="l"/>
              </a:tabLst>
            </a:pPr>
            <a:r>
              <a:rPr lang="en-US" altLang="zh-CN" b="1">
                <a:latin typeface="Tahoma" pitchFamily="34" charset="0"/>
                <a:ea typeface="宋体" pitchFamily="2" charset="-122"/>
              </a:rPr>
              <a:t>	Contact:	</a:t>
            </a:r>
            <a:r>
              <a:rPr lang="en-US" altLang="zh-CN" b="1">
                <a:latin typeface="Tahoma" pitchFamily="34" charset="0"/>
                <a:ea typeface="宋体" pitchFamily="2" charset="-122"/>
                <a:hlinkClick r:id="rId3"/>
              </a:rPr>
              <a:t>niuyawen@chinamobile.com</a:t>
            </a:r>
            <a:r>
              <a:rPr lang="en-US" altLang="zh-CN" b="1">
                <a:latin typeface="Tahoma" pitchFamily="34" charset="0"/>
                <a:ea typeface="宋体" pitchFamily="2" charset="-122"/>
              </a:rPr>
              <a:t>	</a:t>
            </a:r>
          </a:p>
          <a:p>
            <a:pPr defTabSz="762000">
              <a:lnSpc>
                <a:spcPct val="95000"/>
              </a:lnSpc>
              <a:spcAft>
                <a:spcPct val="35000"/>
              </a:spcAft>
              <a:tabLst>
                <a:tab pos="1827213" algn="r"/>
                <a:tab pos="1939925" algn="l"/>
              </a:tabLst>
            </a:pPr>
            <a:r>
              <a:rPr lang="en-US" altLang="zh-CN" b="1">
                <a:latin typeface="Tahoma" pitchFamily="34" charset="0"/>
                <a:ea typeface="宋体" pitchFamily="2" charset="-122"/>
              </a:rPr>
              <a:t>	Source:	CMCC</a:t>
            </a:r>
          </a:p>
          <a:p>
            <a:pPr defTabSz="762000">
              <a:lnSpc>
                <a:spcPct val="95000"/>
              </a:lnSpc>
              <a:spcAft>
                <a:spcPct val="35000"/>
              </a:spcAft>
              <a:tabLst>
                <a:tab pos="1827213" algn="r"/>
                <a:tab pos="1939925" algn="l"/>
              </a:tabLst>
            </a:pPr>
            <a:r>
              <a:rPr lang="en-US" altLang="zh-CN" b="1">
                <a:latin typeface="Tahoma" pitchFamily="34" charset="0"/>
                <a:ea typeface="宋体" pitchFamily="2" charset="-122"/>
              </a:rPr>
              <a:t>Attachments</a:t>
            </a:r>
            <a:r>
              <a:rPr lang="en-US" altLang="zh-CN" sz="1800" b="1">
                <a:latin typeface="Tahoma" pitchFamily="34" charset="0"/>
                <a:ea typeface="宋体" pitchFamily="2" charset="-122"/>
              </a:rPr>
              <a:t>:</a:t>
            </a:r>
          </a:p>
          <a:p>
            <a:pPr defTabSz="762000">
              <a:lnSpc>
                <a:spcPct val="95000"/>
              </a:lnSpc>
              <a:spcAft>
                <a:spcPct val="35000"/>
              </a:spcAft>
              <a:tabLst>
                <a:tab pos="1827213" algn="r"/>
                <a:tab pos="1939925" algn="l"/>
              </a:tabLst>
            </a:pPr>
            <a:endParaRPr lang="en-US" altLang="zh-CN" b="1">
              <a:latin typeface="Tahoma" pitchFamily="34" charset="0"/>
              <a:ea typeface="宋体"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b="0" dirty="0" smtClean="0"/>
              <a:t>OMA-DM-LightweightM2M-2013-0169-INP_Add_LWM2M_Gateway </a:t>
            </a:r>
            <a:r>
              <a:rPr lang="en-US" altLang="zh-CN" sz="2000" dirty="0" smtClean="0">
                <a:ea typeface="宋体" pitchFamily="2" charset="-122"/>
              </a:rPr>
              <a:t/>
            </a:r>
            <a:br>
              <a:rPr lang="en-US" altLang="zh-CN" sz="2000" dirty="0" smtClean="0">
                <a:ea typeface="宋体" pitchFamily="2" charset="-122"/>
              </a:rPr>
            </a:br>
            <a:r>
              <a:rPr lang="en-US" altLang="zh-CN" sz="2000" dirty="0" smtClean="0">
                <a:ea typeface="宋体" pitchFamily="2" charset="-122"/>
              </a:rPr>
              <a:t/>
            </a:r>
            <a:br>
              <a:rPr lang="en-US" altLang="zh-CN" sz="2000" dirty="0" smtClean="0">
                <a:ea typeface="宋体" pitchFamily="2" charset="-122"/>
              </a:rPr>
            </a:br>
            <a:r>
              <a:rPr lang="en-US" altLang="zh-CN" dirty="0" smtClean="0">
                <a:ea typeface="宋体" pitchFamily="2" charset="-122"/>
              </a:rPr>
              <a:t>Add LWM2M Gateway</a:t>
            </a:r>
            <a:br>
              <a:rPr lang="en-US" altLang="zh-CN" dirty="0" smtClean="0">
                <a:ea typeface="宋体" pitchFamily="2" charset="-122"/>
              </a:rPr>
            </a:br>
            <a:endParaRPr lang="en-US" altLang="zh-CN" sz="1800" dirty="0" smtClean="0">
              <a:ea typeface="宋体"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lnSpc>
                <a:spcPct val="90000"/>
              </a:lnSpc>
              <a:spcBef>
                <a:spcPct val="50000"/>
              </a:spcBef>
            </a:pPr>
            <a:r>
              <a:rPr lang="en-US" altLang="zh-CN" sz="1800" b="1">
                <a:solidFill>
                  <a:srgbClr val="800000"/>
                </a:solidFill>
                <a:latin typeface="Tahoma" pitchFamily="34" charset="0"/>
                <a:ea typeface="宋体"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lnSpc>
                <a:spcPct val="90000"/>
              </a:lnSpc>
              <a:spcBef>
                <a:spcPct val="50000"/>
              </a:spcBef>
            </a:pPr>
            <a:endParaRPr lang="zh-CN" altLang="zh-CN" sz="1800" b="1">
              <a:solidFill>
                <a:srgbClr val="800000"/>
              </a:solidFill>
              <a:latin typeface="Tahoma" pitchFamily="34" charset="0"/>
              <a:ea typeface="宋体"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lnSpc>
                <a:spcPct val="90000"/>
              </a:lnSpc>
              <a:spcBef>
                <a:spcPct val="35000"/>
              </a:spcBef>
            </a:pPr>
            <a:r>
              <a:rPr lang="en-US" altLang="zh-CN" sz="900">
                <a:ea typeface="宋体" pitchFamily="2" charset="-122"/>
                <a:cs typeface="Times New Roman" pitchFamily="18" charset="0"/>
              </a:rPr>
              <a:t>USE OF THIS DOCUMENT BY NON-OMA MEMBERS IS SUBJECT TO ALL OF THE TERMS AND CONDITIONS OF THE USE AGREEMENT (located at </a:t>
            </a:r>
            <a:r>
              <a:rPr lang="en-US" altLang="zh-CN" sz="900">
                <a:ea typeface="宋体" pitchFamily="2" charset="-122"/>
                <a:cs typeface="Times New Roman" pitchFamily="18" charset="0"/>
                <a:hlinkClick r:id="rId4"/>
              </a:rPr>
              <a:t>http://www.openmobilealliance.org/UseAgreement.html</a:t>
            </a:r>
            <a:r>
              <a:rPr lang="en-US" altLang="zh-CN" sz="900">
                <a:ea typeface="宋体" pitchFamily="2" charset="-122"/>
                <a:cs typeface="Times New Roman" pitchFamily="18" charset="0"/>
              </a:rPr>
              <a:t>) AND IF YOU HAVE NOT AGREED TO THE TERMS OF THE USE AGREEMENT, YOU DO NOT HAVE THE RIGHT TO USE, COPY OR DISTRIBUTE THIS DOCUMENT.</a:t>
            </a:r>
          </a:p>
          <a:p>
            <a:pPr defTabSz="762000">
              <a:lnSpc>
                <a:spcPct val="90000"/>
              </a:lnSpc>
              <a:spcBef>
                <a:spcPct val="35000"/>
              </a:spcBef>
            </a:pPr>
            <a:r>
              <a:rPr lang="en-US" altLang="zh-CN" sz="900">
                <a:ea typeface="宋体"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lnSpc>
                <a:spcPct val="90000"/>
              </a:lnSpc>
              <a:spcBef>
                <a:spcPct val="35000"/>
              </a:spcBef>
            </a:pPr>
            <a:r>
              <a:rPr lang="en-US" altLang="zh-CN" sz="900" b="1">
                <a:ea typeface="宋体" pitchFamily="2" charset="-122"/>
                <a:cs typeface="Times New Roman" pitchFamily="18" charset="0"/>
              </a:rPr>
              <a:t>Intellectual Property Rights</a:t>
            </a:r>
          </a:p>
          <a:p>
            <a:pPr defTabSz="762000">
              <a:lnSpc>
                <a:spcPct val="90000"/>
              </a:lnSpc>
              <a:spcBef>
                <a:spcPct val="35000"/>
              </a:spcBef>
            </a:pPr>
            <a:r>
              <a:rPr lang="en-US" altLang="zh-CN" sz="900">
                <a:ea typeface="宋体"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title"/>
          </p:nvPr>
        </p:nvSpPr>
        <p:spPr/>
        <p:txBody>
          <a:bodyPr/>
          <a:lstStyle/>
          <a:p>
            <a:pPr algn="l"/>
            <a:r>
              <a:rPr lang="en-US" altLang="zh-CN" dirty="0" smtClean="0">
                <a:ea typeface="宋体" pitchFamily="2" charset="-122"/>
              </a:rPr>
              <a:t>Add Gateway component in Architecture</a:t>
            </a:r>
            <a:endParaRPr lang="zh-CN" altLang="en-US" dirty="0" smtClean="0">
              <a:ea typeface="宋体" pitchFamily="2" charset="-122"/>
            </a:endParaRPr>
          </a:p>
        </p:txBody>
      </p:sp>
      <p:pic>
        <p:nvPicPr>
          <p:cNvPr id="3075" name="Picture 20"/>
          <p:cNvPicPr>
            <a:picLocks noChangeAspect="1" noChangeArrowheads="1"/>
          </p:cNvPicPr>
          <p:nvPr/>
        </p:nvPicPr>
        <p:blipFill>
          <a:blip r:embed="rId2" cstate="print"/>
          <a:srcRect/>
          <a:stretch>
            <a:fillRect/>
          </a:stretch>
        </p:blipFill>
        <p:spPr bwMode="auto">
          <a:xfrm>
            <a:off x="185738" y="1377950"/>
            <a:ext cx="3657600" cy="4191000"/>
          </a:xfrm>
          <a:prstGeom prst="rect">
            <a:avLst/>
          </a:prstGeom>
          <a:noFill/>
          <a:ln w="9525">
            <a:noFill/>
            <a:miter lim="800000"/>
            <a:headEnd/>
            <a:tailEnd/>
          </a:ln>
        </p:spPr>
      </p:pic>
      <p:sp>
        <p:nvSpPr>
          <p:cNvPr id="3076" name="右箭头 4"/>
          <p:cNvSpPr>
            <a:spLocks noChangeArrowheads="1"/>
          </p:cNvSpPr>
          <p:nvPr/>
        </p:nvSpPr>
        <p:spPr bwMode="auto">
          <a:xfrm>
            <a:off x="3995738" y="3206750"/>
            <a:ext cx="838200" cy="304800"/>
          </a:xfrm>
          <a:prstGeom prst="rightArrow">
            <a:avLst>
              <a:gd name="adj1" fmla="val 50000"/>
              <a:gd name="adj2" fmla="val 49997"/>
            </a:avLst>
          </a:prstGeom>
          <a:solidFill>
            <a:schemeClr val="accent1"/>
          </a:solidFill>
          <a:ln w="12700" algn="ctr">
            <a:solidFill>
              <a:schemeClr val="tx1"/>
            </a:solidFill>
            <a:round/>
            <a:headEnd/>
            <a:tailEnd/>
          </a:ln>
        </p:spPr>
        <p:txBody>
          <a:bodyPr/>
          <a:lstStyle/>
          <a:p>
            <a:pPr>
              <a:lnSpc>
                <a:spcPct val="90000"/>
              </a:lnSpc>
            </a:pPr>
            <a:endParaRPr lang="zh-CN" altLang="en-US">
              <a:ea typeface="宋体" pitchFamily="2" charset="-122"/>
            </a:endParaRPr>
          </a:p>
        </p:txBody>
      </p:sp>
      <p:pic>
        <p:nvPicPr>
          <p:cNvPr id="3077" name="Picture 5"/>
          <p:cNvPicPr>
            <a:picLocks noChangeAspect="1" noChangeArrowheads="1"/>
          </p:cNvPicPr>
          <p:nvPr/>
        </p:nvPicPr>
        <p:blipFill>
          <a:blip r:embed="rId3" cstate="print"/>
          <a:srcRect/>
          <a:stretch>
            <a:fillRect/>
          </a:stretch>
        </p:blipFill>
        <p:spPr bwMode="auto">
          <a:xfrm>
            <a:off x="5014913" y="1454150"/>
            <a:ext cx="3629025" cy="4038600"/>
          </a:xfrm>
          <a:prstGeom prst="rect">
            <a:avLst/>
          </a:prstGeom>
          <a:noFill/>
          <a:ln w="12700">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pPr algn="l"/>
            <a:r>
              <a:rPr lang="en-GB" altLang="zh-CN" smtClean="0">
                <a:ea typeface="宋体" pitchFamily="2" charset="-122"/>
              </a:rPr>
              <a:t>LWM2M Object: Gateway</a:t>
            </a:r>
            <a:br>
              <a:rPr lang="en-GB" altLang="zh-CN" smtClean="0">
                <a:ea typeface="宋体" pitchFamily="2" charset="-122"/>
              </a:rPr>
            </a:br>
            <a:r>
              <a:rPr lang="en-GB" altLang="zh-CN" smtClean="0">
                <a:ea typeface="宋体" pitchFamily="2" charset="-122"/>
              </a:rPr>
              <a:t>Resource definitions</a:t>
            </a:r>
            <a:endParaRPr lang="zh-CN" altLang="en-US" smtClean="0">
              <a:ea typeface="宋体" pitchFamily="2" charset="-122"/>
            </a:endParaRPr>
          </a:p>
        </p:txBody>
      </p:sp>
      <p:sp>
        <p:nvSpPr>
          <p:cNvPr id="5" name="矩形 4"/>
          <p:cNvSpPr/>
          <p:nvPr/>
        </p:nvSpPr>
        <p:spPr bwMode="auto">
          <a:xfrm>
            <a:off x="1176337" y="1835150"/>
            <a:ext cx="7086600" cy="114300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en-US" altLang="zh-CN" dirty="0" smtClean="0">
                <a:solidFill>
                  <a:schemeClr val="tx1"/>
                </a:solidFill>
                <a:latin typeface="Arial" charset="0"/>
              </a:rPr>
              <a:t>Add Gateway Object and Resource definition. Similar to Device Object and Resource, but MAYBE some Gateway specific Resources can be added for Gateway Object?</a:t>
            </a:r>
            <a:endParaRPr kumimoji="0" lang="zh-CN" altLang="en-US" sz="2000" b="0" i="0" u="none" strike="noStrike" cap="none" normalizeH="0" baseline="0" dirty="0" smtClean="0">
              <a:ln>
                <a:noFill/>
              </a:ln>
              <a:solidFill>
                <a:schemeClr val="tx1"/>
              </a:solidFill>
              <a:effectLst/>
              <a:latin typeface="Arial" charset="0"/>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5892</TotalTime>
  <Pages>15</Pages>
  <Words>230</Words>
  <Application>Microsoft Office PowerPoint</Application>
  <PresentationFormat>自定义</PresentationFormat>
  <Paragraphs>15</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OMA Template</vt:lpstr>
      <vt:lpstr>OMA-DM-LightweightM2M-2013-0169-INP_Add_LWM2M_Gateway   Add LWM2M Gateway </vt:lpstr>
      <vt:lpstr>Add Gateway component in Architecture</vt:lpstr>
      <vt:lpstr>LWM2M Object: Gateway Resource definitions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cmri</cp:lastModifiedBy>
  <cp:revision>269</cp:revision>
  <cp:lastPrinted>1999-04-27T06:51:51Z</cp:lastPrinted>
  <dcterms:created xsi:type="dcterms:W3CDTF">2002-03-19T14:05:12Z</dcterms:created>
  <dcterms:modified xsi:type="dcterms:W3CDTF">2013-11-13T07:53:58Z</dcterms:modified>
</cp:coreProperties>
</file>