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6" r:id="rId10"/>
    <p:sldId id="264" r:id="rId11"/>
    <p:sldId id="269" r:id="rId12"/>
    <p:sldId id="267" r:id="rId13"/>
    <p:sldId id="268" r:id="rId14"/>
  </p:sldIdLst>
  <p:sldSz cx="9359900" cy="7023100"/>
  <p:notesSz cx="9359900" cy="70231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72" y="-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1992" y="2177161"/>
            <a:ext cx="7955915" cy="1474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3985" y="3932936"/>
            <a:ext cx="6551930" cy="175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919755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339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7995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0348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6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0350" y="234950"/>
            <a:ext cx="878549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718" y="1274666"/>
            <a:ext cx="8620463" cy="3827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747" y="6668585"/>
            <a:ext cx="4577715" cy="265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65837" y="6676548"/>
            <a:ext cx="1332865" cy="31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mobilealliance.org/UseAgreement.html)" TargetMode="External"/><Relationship Id="rId4" Type="http://schemas.openxmlformats.org/officeDocument/2006/relationships/hyperlink" Target="http://www.openmobilealliance.org/" TargetMode="External"/><Relationship Id="rId5" Type="http://schemas.openxmlformats.org/officeDocument/2006/relationships/hyperlink" Target="mailto:rodermund@vodafone.de" TargetMode="External"/><Relationship Id="rId6" Type="http://schemas.openxmlformats.org/officeDocument/2006/relationships/hyperlink" Target="mailto:Padmakumar.subramani@alcatel-lucent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ools.ietf.org/html/draft-bormann-core-coap-tcp-00" TargetMode="External"/><Relationship Id="rId3" Type="http://schemas.openxmlformats.org/officeDocument/2006/relationships/hyperlink" Target="https://tools.ietf.org/html/draft-tschofenig-core-coap-tcp-tls-01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"/>
            <a:ext cx="9358918" cy="65493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550" y="539750"/>
            <a:ext cx="8784590" cy="12048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285" algn="ctr">
              <a:lnSpc>
                <a:spcPts val="3090"/>
              </a:lnSpc>
            </a:pPr>
            <a:r>
              <a:rPr lang="en-GB" sz="1800" dirty="0"/>
              <a:t>OMA-DM-LightweightM2M-2015-0036-</a:t>
            </a:r>
            <a:r>
              <a:rPr lang="en-GB" sz="1800" dirty="0" smtClean="0"/>
              <a:t>INP_CoAP_firewall_traversal</a:t>
            </a:r>
            <a:r>
              <a:rPr lang="de-DE" sz="1800" dirty="0" smtClean="0"/>
              <a:t> </a:t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dirty="0" err="1" smtClean="0"/>
              <a:t>CoAP</a:t>
            </a:r>
            <a:r>
              <a:rPr lang="de-DE" dirty="0" smtClean="0"/>
              <a:t> </a:t>
            </a:r>
            <a:r>
              <a:rPr lang="de-DE" dirty="0" err="1" smtClean="0"/>
              <a:t>firewall</a:t>
            </a:r>
            <a:r>
              <a:rPr lang="de-DE" dirty="0" smtClean="0"/>
              <a:t> </a:t>
            </a:r>
            <a:r>
              <a:rPr lang="de-DE" dirty="0" err="1" smtClean="0"/>
              <a:t>traversal</a:t>
            </a:r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4824" y="5000839"/>
            <a:ext cx="6779259" cy="635000"/>
          </a:xfrm>
          <a:prstGeom prst="rect">
            <a:avLst/>
          </a:prstGeom>
          <a:solidFill>
            <a:srgbClr val="EEEEEE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990"/>
              </a:lnSpc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NON-OMA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SUBJECT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  <a:p>
            <a:pPr marL="87630" marR="309880">
              <a:lnSpc>
                <a:spcPts val="1000"/>
              </a:lnSpc>
              <a:spcBef>
                <a:spcPts val="10"/>
              </a:spcBef>
            </a:pPr>
            <a:r>
              <a:rPr sz="900" dirty="0">
                <a:latin typeface="Arial"/>
                <a:cs typeface="Arial"/>
              </a:rPr>
              <a:t>AGREEMENT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p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://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ww</a:t>
            </a:r>
            <a:r>
              <a:rPr sz="900" u="sng" spc="-50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w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openmobilealliance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org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UseAgreemen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m</a:t>
            </a:r>
            <a:r>
              <a:rPr sz="900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l</a:t>
            </a:r>
            <a:r>
              <a:rPr sz="900" dirty="0">
                <a:latin typeface="Arial"/>
                <a:cs typeface="Arial"/>
                <a:hlinkClick r:id="rId3"/>
              </a:rPr>
              <a:t>)</a:t>
            </a:r>
            <a:r>
              <a:rPr sz="900" spc="-50" dirty="0">
                <a:latin typeface="Arial"/>
                <a:cs typeface="Arial"/>
                <a:hlinkClick r:id="rId3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AGREED</a:t>
            </a:r>
            <a:r>
              <a:rPr sz="900" spc="-20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 TERMS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GHT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STR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275"/>
              </a:spcBef>
            </a:pP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AV</a:t>
            </a:r>
            <a:r>
              <a:rPr sz="900" dirty="0">
                <a:latin typeface="Arial"/>
                <a:cs typeface="Arial"/>
              </a:rPr>
              <a:t>AILABLE"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"W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AU</a:t>
            </a:r>
            <a:r>
              <a:rPr sz="900" spc="-70" dirty="0">
                <a:latin typeface="Arial"/>
                <a:cs typeface="Arial"/>
              </a:rPr>
              <a:t>L</a:t>
            </a:r>
            <a:r>
              <a:rPr sz="900" dirty="0">
                <a:latin typeface="Arial"/>
                <a:cs typeface="Arial"/>
              </a:rPr>
              <a:t>TS"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498" y="5711619"/>
            <a:ext cx="8911590" cy="756920"/>
          </a:xfrm>
          <a:prstGeom prst="rect">
            <a:avLst/>
          </a:prstGeom>
          <a:solidFill>
            <a:srgbClr val="FFFDA9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nte</a:t>
            </a:r>
            <a:r>
              <a:rPr sz="900" b="1" spc="-5" dirty="0">
                <a:latin typeface="Arial"/>
                <a:cs typeface="Arial"/>
              </a:rPr>
              <a:t>ll</a:t>
            </a:r>
            <a:r>
              <a:rPr sz="900" b="1" dirty="0">
                <a:latin typeface="Arial"/>
                <a:cs typeface="Arial"/>
              </a:rPr>
              <a:t>ectua</a:t>
            </a:r>
            <a:r>
              <a:rPr sz="900" b="1" spc="-5" dirty="0">
                <a:latin typeface="Arial"/>
                <a:cs typeface="Arial"/>
              </a:rPr>
              <a:t>l </a:t>
            </a:r>
            <a:r>
              <a:rPr sz="900" b="1" dirty="0">
                <a:latin typeface="Arial"/>
                <a:cs typeface="Arial"/>
              </a:rPr>
              <a:t>Property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R</a:t>
            </a: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ghts</a:t>
            </a:r>
            <a:endParaRPr sz="900">
              <a:latin typeface="Arial"/>
              <a:cs typeface="Arial"/>
            </a:endParaRPr>
          </a:p>
          <a:p>
            <a:pPr marL="87630" marR="196850" algn="just">
              <a:lnSpc>
                <a:spcPct val="901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ilia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(collectivel</a:t>
            </a:r>
            <a:r>
              <a:rPr sz="900" spc="-7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"Members")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reasonable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endeavours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imely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 aware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prepared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published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conduct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searches.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 du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ained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Member's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tt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drawn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shall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submi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Manager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Opera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emen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Licensing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Declara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available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rom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online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websi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  <a:hlinkClick r:id="rId4"/>
              </a:rPr>
              <a:t>ww</a:t>
            </a:r>
            <a:r>
              <a:rPr sz="900" spc="-50" dirty="0">
                <a:latin typeface="Arial"/>
                <a:cs typeface="Arial"/>
                <a:hlinkClick r:id="rId4"/>
              </a:rPr>
              <a:t>w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r>
              <a:rPr sz="900" dirty="0">
                <a:latin typeface="Arial"/>
                <a:cs typeface="Arial"/>
                <a:hlinkClick r:id="rId4"/>
              </a:rPr>
              <a:t>openmobilealliance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r>
              <a:rPr sz="900" dirty="0">
                <a:latin typeface="Arial"/>
                <a:cs typeface="Arial"/>
                <a:hlinkClick r:id="rId4"/>
              </a:rPr>
              <a:t>org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54067" y="2429619"/>
            <a:ext cx="24015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D</a:t>
            </a:r>
            <a:r>
              <a:rPr sz="2000" b="1" spc="-10" dirty="0">
                <a:latin typeface="Tahoma-Bold"/>
                <a:cs typeface="Tahoma-Bold"/>
              </a:rPr>
              <a:t>ate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85" dirty="0">
                <a:latin typeface="Tahoma-Bold"/>
                <a:cs typeface="Tahoma-Bold"/>
              </a:rPr>
              <a:t> </a:t>
            </a:r>
            <a:r>
              <a:rPr sz="2000" b="1" spc="-5" dirty="0">
                <a:latin typeface="Tahoma-Bold"/>
                <a:cs typeface="Tahoma-Bold"/>
              </a:rPr>
              <a:t>05 </a:t>
            </a:r>
            <a:r>
              <a:rPr sz="2000" b="1" dirty="0">
                <a:latin typeface="Tahoma-Bold"/>
                <a:cs typeface="Tahoma-Bold"/>
              </a:rPr>
              <a:t>J</a:t>
            </a:r>
            <a:r>
              <a:rPr sz="2000" b="1" spc="-5" dirty="0">
                <a:latin typeface="Tahoma-Bold"/>
                <a:cs typeface="Tahoma-Bold"/>
              </a:rPr>
              <a:t>un 2015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4759" y="2823085"/>
            <a:ext cx="15379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Availability: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5798" y="2823085"/>
            <a:ext cx="80264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Publi</a:t>
            </a:r>
            <a:r>
              <a:rPr sz="2000" b="1" dirty="0">
                <a:latin typeface="Tahoma-Bold"/>
                <a:cs typeface="Tahoma-Bold"/>
              </a:rPr>
              <a:t>c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75360" y="2823085"/>
            <a:ext cx="224218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OMA 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on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i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ential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69021" y="3216553"/>
            <a:ext cx="291973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Cont</a:t>
            </a:r>
            <a:r>
              <a:rPr sz="2000" b="1" spc="-10" dirty="0">
                <a:latin typeface="Tahoma-Bold"/>
                <a:cs typeface="Tahoma-Bold"/>
              </a:rPr>
              <a:t>a</a:t>
            </a:r>
            <a:r>
              <a:rPr sz="2000" b="1" spc="-5" dirty="0">
                <a:latin typeface="Tahoma-Bold"/>
                <a:cs typeface="Tahoma-Bold"/>
              </a:rPr>
              <a:t>ct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90" dirty="0">
                <a:latin typeface="Tahoma-Bold"/>
                <a:cs typeface="Tahoma-Bold"/>
              </a:rPr>
              <a:t> </a:t>
            </a:r>
            <a:r>
              <a:rPr sz="1200" b="1" dirty="0">
                <a:latin typeface="Tahoma-Bold"/>
                <a:cs typeface="Tahoma-Bold"/>
              </a:rPr>
              <a:t>F</a:t>
            </a:r>
            <a:r>
              <a:rPr sz="1200" b="1" spc="-5" dirty="0">
                <a:latin typeface="Tahoma-Bold"/>
                <a:cs typeface="Tahoma-Bold"/>
              </a:rPr>
              <a:t>rie</a:t>
            </a:r>
            <a:r>
              <a:rPr sz="1200" b="1" dirty="0">
                <a:latin typeface="Tahoma-Bold"/>
                <a:cs typeface="Tahoma-Bold"/>
              </a:rPr>
              <a:t>dh</a:t>
            </a:r>
            <a:r>
              <a:rPr sz="1200" b="1" spc="-5" dirty="0">
                <a:latin typeface="Tahoma-Bold"/>
                <a:cs typeface="Tahoma-Bold"/>
              </a:rPr>
              <a:t>elm </a:t>
            </a:r>
            <a:r>
              <a:rPr sz="1200" b="1" dirty="0">
                <a:latin typeface="Tahoma-Bold"/>
                <a:cs typeface="Tahoma-Bold"/>
              </a:rPr>
              <a:t>Rod</a:t>
            </a:r>
            <a:r>
              <a:rPr sz="1200" b="1" spc="-5" dirty="0">
                <a:latin typeface="Tahoma-Bold"/>
                <a:cs typeface="Tahoma-Bold"/>
              </a:rPr>
              <a:t>erm</a:t>
            </a:r>
            <a:r>
              <a:rPr sz="1200" b="1" dirty="0">
                <a:latin typeface="Tahoma-Bold"/>
                <a:cs typeface="Tahoma-Bold"/>
              </a:rPr>
              <a:t>und</a:t>
            </a:r>
            <a:endParaRPr sz="1200">
              <a:latin typeface="Tahoma-Bold"/>
              <a:cs typeface="Tahoma-Bold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73342" y="3300717"/>
            <a:ext cx="19577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latin typeface="Tahoma-Bold"/>
                <a:cs typeface="Tahoma-Bold"/>
                <a:hlinkClick r:id="rId5"/>
              </a:rPr>
              <a:t>r</a:t>
            </a:r>
            <a:r>
              <a:rPr sz="1200" b="1" dirty="0">
                <a:latin typeface="Tahoma-Bold"/>
                <a:cs typeface="Tahoma-Bold"/>
                <a:hlinkClick r:id="rId5"/>
              </a:rPr>
              <a:t>od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erm</a:t>
            </a:r>
            <a:r>
              <a:rPr sz="1200" b="1" dirty="0">
                <a:latin typeface="Tahoma-Bold"/>
                <a:cs typeface="Tahoma-Bold"/>
                <a:hlinkClick r:id="rId5"/>
              </a:rPr>
              <a:t>und@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v</a:t>
            </a:r>
            <a:r>
              <a:rPr sz="1200" b="1" dirty="0">
                <a:latin typeface="Tahoma-Bold"/>
                <a:cs typeface="Tahoma-Bold"/>
                <a:hlinkClick r:id="rId5"/>
              </a:rPr>
              <a:t>od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a</a:t>
            </a:r>
            <a:r>
              <a:rPr sz="1200" b="1" dirty="0">
                <a:latin typeface="Tahoma-Bold"/>
                <a:cs typeface="Tahoma-Bold"/>
                <a:hlinkClick r:id="rId5"/>
              </a:rPr>
              <a:t>fon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e.</a:t>
            </a:r>
            <a:r>
              <a:rPr sz="1200" b="1" dirty="0">
                <a:latin typeface="Tahoma-Bold"/>
                <a:cs typeface="Tahoma-Bold"/>
                <a:hlinkClick r:id="rId5"/>
              </a:rPr>
              <a:t>d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e</a:t>
            </a:r>
            <a:endParaRPr sz="1200">
              <a:latin typeface="Tahoma-Bold"/>
              <a:cs typeface="Tahoma-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20400" y="3496181"/>
            <a:ext cx="7349490" cy="570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76120">
              <a:lnSpc>
                <a:spcPct val="100000"/>
              </a:lnSpc>
            </a:pPr>
            <a:r>
              <a:rPr sz="1200" b="1" dirty="0">
                <a:latin typeface="Tahoma-Bold"/>
                <a:cs typeface="Tahoma-Bold"/>
              </a:rPr>
              <a:t>P</a:t>
            </a:r>
            <a:r>
              <a:rPr sz="1200" b="1" spc="-5" dirty="0">
                <a:latin typeface="Tahoma-Bold"/>
                <a:cs typeface="Tahoma-Bold"/>
              </a:rPr>
              <a:t>a</a:t>
            </a:r>
            <a:r>
              <a:rPr sz="1200" b="1" dirty="0">
                <a:latin typeface="Tahoma-Bold"/>
                <a:cs typeface="Tahoma-Bold"/>
              </a:rPr>
              <a:t>d</a:t>
            </a:r>
            <a:r>
              <a:rPr sz="1200" b="1" spc="-5" dirty="0">
                <a:latin typeface="Tahoma-Bold"/>
                <a:cs typeface="Tahoma-Bold"/>
              </a:rPr>
              <a:t>mak</a:t>
            </a:r>
            <a:r>
              <a:rPr sz="1200" b="1" dirty="0">
                <a:latin typeface="Tahoma-Bold"/>
                <a:cs typeface="Tahoma-Bold"/>
              </a:rPr>
              <a:t>u</a:t>
            </a:r>
            <a:r>
              <a:rPr sz="1200" b="1" spc="-5" dirty="0">
                <a:latin typeface="Tahoma-Bold"/>
                <a:cs typeface="Tahoma-Bold"/>
              </a:rPr>
              <a:t>mar </a:t>
            </a:r>
            <a:r>
              <a:rPr sz="1200" b="1" dirty="0">
                <a:latin typeface="Tahoma-Bold"/>
                <a:cs typeface="Tahoma-Bold"/>
              </a:rPr>
              <a:t>Sub</a:t>
            </a:r>
            <a:r>
              <a:rPr sz="1200" b="1" spc="-5" dirty="0">
                <a:latin typeface="Tahoma-Bold"/>
                <a:cs typeface="Tahoma-Bold"/>
              </a:rPr>
              <a:t>rama</a:t>
            </a:r>
            <a:r>
              <a:rPr sz="1200" b="1" dirty="0">
                <a:latin typeface="Tahoma-Bold"/>
                <a:cs typeface="Tahoma-Bold"/>
              </a:rPr>
              <a:t>n</a:t>
            </a:r>
            <a:r>
              <a:rPr sz="1200" b="1" spc="-5" dirty="0">
                <a:latin typeface="Tahoma-Bold"/>
                <a:cs typeface="Tahoma-Bold"/>
              </a:rPr>
              <a:t>i 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P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adm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ak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u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m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ar.s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ub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r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ama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ni@alc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te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l-luc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ent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.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com</a:t>
            </a:r>
            <a:endParaRPr sz="1200">
              <a:latin typeface="Tahoma-Bold"/>
              <a:cs typeface="Tahoma-Bold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b="1" spc="-5" dirty="0">
                <a:latin typeface="Tahoma-Bold"/>
                <a:cs typeface="Tahoma-Bold"/>
              </a:rPr>
              <a:t>Sourc</a:t>
            </a:r>
            <a:r>
              <a:rPr sz="2000" b="1" spc="-10" dirty="0">
                <a:latin typeface="Tahoma-Bold"/>
                <a:cs typeface="Tahoma-Bold"/>
              </a:rPr>
              <a:t>e</a:t>
            </a:r>
            <a:r>
              <a:rPr sz="2000" b="1" dirty="0">
                <a:latin typeface="Tahoma-Bold"/>
                <a:cs typeface="Tahoma-Bold"/>
              </a:rPr>
              <a:t>:</a:t>
            </a:r>
            <a:r>
              <a:rPr sz="2000" b="1" spc="50" dirty="0">
                <a:latin typeface="Tahoma-Bold"/>
                <a:cs typeface="Tahoma-Bold"/>
              </a:rPr>
              <a:t> </a:t>
            </a:r>
            <a:r>
              <a:rPr sz="2000" b="1" spc="-5" dirty="0">
                <a:latin typeface="Tahoma-Bold"/>
                <a:cs typeface="Tahoma-Bold"/>
              </a:rPr>
              <a:t>Vo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a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one, Al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atel</a:t>
            </a:r>
            <a:r>
              <a:rPr sz="2000" b="1" dirty="0">
                <a:latin typeface="Tahoma-Bold"/>
                <a:cs typeface="Tahoma-Bold"/>
              </a:rPr>
              <a:t>-L</a:t>
            </a:r>
            <a:r>
              <a:rPr sz="2000" b="1" spc="-5" dirty="0">
                <a:latin typeface="Tahoma-Bold"/>
                <a:cs typeface="Tahoma-Bold"/>
              </a:rPr>
              <a:t>u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ent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1982" y="2773309"/>
            <a:ext cx="287655" cy="349250"/>
          </a:xfrm>
          <a:prstGeom prst="rect">
            <a:avLst/>
          </a:prstGeom>
          <a:ln w="12693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1594">
              <a:lnSpc>
                <a:spcPct val="100000"/>
              </a:lnSpc>
            </a:pPr>
            <a:r>
              <a:rPr sz="1800" b="1" spc="-5" dirty="0">
                <a:solidFill>
                  <a:srgbClr val="800000"/>
                </a:solidFill>
                <a:latin typeface="Tahoma-Bold"/>
                <a:cs typeface="Tahoma-Bold"/>
              </a:rPr>
              <a:t>X</a:t>
            </a:r>
            <a:endParaRPr sz="1800">
              <a:latin typeface="Tahoma-Bold"/>
              <a:cs typeface="Tahoma-Bol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97010" y="2773309"/>
            <a:ext cx="288925" cy="349250"/>
          </a:xfrm>
          <a:custGeom>
            <a:avLst/>
            <a:gdLst/>
            <a:ahLst/>
            <a:cxnLst/>
            <a:rect l="l" t="t" r="r" b="b"/>
            <a:pathLst>
              <a:path w="288925" h="349250">
                <a:moveTo>
                  <a:pt x="0" y="0"/>
                </a:moveTo>
                <a:lnTo>
                  <a:pt x="288796" y="0"/>
                </a:lnTo>
                <a:lnTo>
                  <a:pt x="288796" y="349043"/>
                </a:lnTo>
                <a:lnTo>
                  <a:pt x="0" y="349043"/>
                </a:lnTo>
                <a:lnTo>
                  <a:pt x="0" y="0"/>
                </a:lnTo>
                <a:close/>
              </a:path>
            </a:pathLst>
          </a:custGeom>
          <a:ln w="126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Option </a:t>
            </a:r>
            <a:r>
              <a:rPr lang="de-DE" spc="-5" dirty="0"/>
              <a:t>4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err="1" smtClean="0"/>
              <a:t>CoAP</a:t>
            </a:r>
            <a:r>
              <a:rPr lang="de-DE" spc="-5" dirty="0" smtClean="0"/>
              <a:t> </a:t>
            </a:r>
            <a:r>
              <a:rPr lang="de-DE" spc="-5" dirty="0" err="1" smtClean="0"/>
              <a:t>over</a:t>
            </a:r>
            <a:r>
              <a:rPr lang="de-DE" spc="-5" dirty="0" smtClean="0"/>
              <a:t> TCP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804151" y="6676548"/>
            <a:ext cx="1494552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 smtClean="0"/>
              <a:t>Slide</a:t>
            </a:r>
            <a:r>
              <a:rPr lang="de-DE" spc="-5" dirty="0" smtClean="0"/>
              <a:t> </a:t>
            </a:r>
            <a:r>
              <a:rPr spc="-5" dirty="0" smtClean="0"/>
              <a:t>#</a:t>
            </a:r>
            <a:fld id="{81D60167-4931-47E6-BA6A-407CBD079E47}" type="slidenum">
              <a:rPr spc="-5" dirty="0"/>
              <a:t>10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74666"/>
            <a:ext cx="8504555" cy="37725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CoAP 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er TCP </a:t>
            </a:r>
            <a:r>
              <a:rPr sz="2600" dirty="0" smtClean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uppo</a:t>
            </a:r>
            <a:r>
              <a:rPr sz="2600" spc="-10" dirty="0" smtClean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t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would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help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avoiding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unfriendly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firewall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settings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UDP</a:t>
            </a:r>
            <a:endParaRPr sz="2600" dirty="0"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sz="2050" spc="5" dirty="0" smtClean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Dependen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: IETF d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afts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on, </a:t>
            </a:r>
            <a:r>
              <a:rPr sz="2600" u="heavy" spc="-5" dirty="0">
                <a:solidFill>
                  <a:srgbClr val="FC0128"/>
                </a:solidFill>
                <a:latin typeface="Arial Narrow"/>
                <a:cs typeface="Arial Narrow"/>
              </a:rPr>
              <a:t>CoAP o</a:t>
            </a:r>
            <a:r>
              <a:rPr sz="2600" u="heavy" dirty="0">
                <a:solidFill>
                  <a:srgbClr val="FC0128"/>
                </a:solidFill>
                <a:latin typeface="Arial Narrow"/>
                <a:cs typeface="Arial Narrow"/>
              </a:rPr>
              <a:t>v</a:t>
            </a:r>
            <a:r>
              <a:rPr sz="2600" u="heavy" spc="-5" dirty="0">
                <a:solidFill>
                  <a:srgbClr val="FC0128"/>
                </a:solidFill>
                <a:latin typeface="Arial Narrow"/>
                <a:cs typeface="Arial Narrow"/>
              </a:rPr>
              <a:t>er</a:t>
            </a:r>
            <a:r>
              <a:rPr sz="2600" u="heavy" spc="-10" dirty="0">
                <a:solidFill>
                  <a:srgbClr val="FC0128"/>
                </a:solidFill>
                <a:latin typeface="Arial Narrow"/>
                <a:cs typeface="Arial Narrow"/>
              </a:rPr>
              <a:t> </a:t>
            </a:r>
            <a:r>
              <a:rPr sz="2600" u="heavy" spc="-5" dirty="0" smtClean="0">
                <a:solidFill>
                  <a:srgbClr val="FC0128"/>
                </a:solidFill>
                <a:latin typeface="Arial Narrow"/>
                <a:cs typeface="Arial Narrow"/>
              </a:rPr>
              <a:t>TC</a:t>
            </a:r>
            <a:r>
              <a:rPr sz="2600" u="heavy" spc="-10" dirty="0" smtClean="0">
                <a:solidFill>
                  <a:srgbClr val="FC0128"/>
                </a:solidFill>
                <a:latin typeface="Arial Narrow"/>
                <a:cs typeface="Arial Narrow"/>
              </a:rPr>
              <a:t>P</a:t>
            </a:r>
            <a:endParaRPr lang="de-DE" sz="2600" u="heavy" spc="-10" dirty="0" smtClean="0">
              <a:solidFill>
                <a:srgbClr val="FC0128"/>
              </a:solidFill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800" spc="5" dirty="0">
                <a:solidFill>
                  <a:srgbClr val="000090"/>
                </a:solidFill>
                <a:latin typeface="Arial Narrow"/>
                <a:cs typeface="Arial Narrow"/>
              </a:rPr>
              <a:t>•</a:t>
            </a:r>
            <a:r>
              <a:rPr lang="de-DE" sz="2800" spc="-15" dirty="0">
                <a:solidFill>
                  <a:srgbClr val="000090"/>
                </a:solidFill>
                <a:latin typeface="Helvetica"/>
                <a:cs typeface="Helvetica"/>
              </a:rPr>
              <a:t> 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IETF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has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two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RFCs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for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this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and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plans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to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merge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them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:</a:t>
            </a: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600" dirty="0">
                <a:latin typeface="Arial Narrow"/>
                <a:cs typeface="Arial Narrow"/>
                <a:hlinkClick r:id="rId2"/>
              </a:rPr>
              <a:t>https://tools.ietf.org/html/draft-bormann-core-coap-tcp-</a:t>
            </a:r>
            <a:r>
              <a:rPr lang="de-DE" sz="2600" dirty="0" smtClean="0">
                <a:latin typeface="Arial Narrow"/>
                <a:cs typeface="Arial Narrow"/>
                <a:hlinkClick r:id="rId2"/>
              </a:rPr>
              <a:t>00</a:t>
            </a:r>
            <a:r>
              <a:rPr lang="de-DE" sz="2600" dirty="0" smtClean="0">
                <a:latin typeface="Arial Narrow"/>
                <a:cs typeface="Arial Narrow"/>
              </a:rPr>
              <a:t> </a:t>
            </a:r>
            <a:endParaRPr lang="de-DE" sz="2600" dirty="0" smtClean="0"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600" dirty="0">
                <a:latin typeface="Arial Narrow"/>
                <a:cs typeface="Arial Narrow"/>
                <a:hlinkClick r:id="rId3"/>
              </a:rPr>
              <a:t>https:</a:t>
            </a:r>
            <a:r>
              <a:rPr lang="de-DE" sz="2600" dirty="0" smtClean="0">
                <a:latin typeface="Arial Narrow"/>
                <a:cs typeface="Arial Narrow"/>
                <a:hlinkClick r:id="rId3"/>
              </a:rPr>
              <a:t>//</a:t>
            </a:r>
            <a:r>
              <a:rPr lang="de-DE" sz="2600" dirty="0">
                <a:latin typeface="Arial Narrow"/>
                <a:cs typeface="Arial Narrow"/>
                <a:hlinkClick r:id="rId3"/>
              </a:rPr>
              <a:t>tools.ietf.org/html/draft-tschofenig-core-coap-tcp-tls-</a:t>
            </a:r>
            <a:r>
              <a:rPr lang="de-DE" sz="2600" dirty="0" smtClean="0">
                <a:latin typeface="Arial Narrow"/>
                <a:cs typeface="Arial Narrow"/>
                <a:hlinkClick r:id="rId3"/>
              </a:rPr>
              <a:t>01</a:t>
            </a:r>
            <a:r>
              <a:rPr lang="de-DE" sz="2600" dirty="0" smtClean="0">
                <a:latin typeface="Arial Narrow"/>
                <a:cs typeface="Arial Narrow"/>
              </a:rPr>
              <a:t> </a:t>
            </a:r>
            <a:endParaRPr lang="de-DE" sz="2600" dirty="0"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800" spc="5" dirty="0">
                <a:solidFill>
                  <a:srgbClr val="000090"/>
                </a:solidFill>
                <a:latin typeface="Arial Narrow"/>
                <a:cs typeface="Arial Narrow"/>
              </a:rPr>
              <a:t>•</a:t>
            </a:r>
            <a:r>
              <a:rPr lang="de-DE" sz="2800" spc="-15" dirty="0">
                <a:solidFill>
                  <a:srgbClr val="000090"/>
                </a:solidFill>
                <a:latin typeface="Helvetica"/>
                <a:cs typeface="Helvetica"/>
              </a:rPr>
              <a:t> 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What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is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the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latest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status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? </a:t>
            </a:r>
            <a:endParaRPr sz="2600" dirty="0">
              <a:solidFill>
                <a:srgbClr val="000090"/>
              </a:solidFill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13228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Option </a:t>
            </a:r>
            <a:r>
              <a:rPr lang="de-DE" spc="-5" dirty="0"/>
              <a:t>5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err="1" smtClean="0"/>
              <a:t>CoAP</a:t>
            </a:r>
            <a:r>
              <a:rPr lang="de-DE" spc="-5" dirty="0" smtClean="0"/>
              <a:t> </a:t>
            </a:r>
            <a:r>
              <a:rPr lang="de-DE" spc="-5" dirty="0" err="1" smtClean="0"/>
              <a:t>PubSub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651750" y="6706235"/>
            <a:ext cx="1485265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 smtClean="0"/>
              <a:t>Slide</a:t>
            </a:r>
            <a:r>
              <a:rPr lang="de-DE" spc="-5" dirty="0" smtClean="0"/>
              <a:t> </a:t>
            </a:r>
            <a:r>
              <a:rPr spc="-5" dirty="0" smtClean="0"/>
              <a:t>#</a:t>
            </a:r>
            <a:fld id="{81D60167-4931-47E6-BA6A-407CBD079E47}" type="slidenum">
              <a:rPr spc="-5" dirty="0"/>
              <a:t>11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74666"/>
            <a:ext cx="8504555" cy="2498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CoAP 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PubSub,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 wh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h one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an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eate a </a:t>
            </a:r>
            <a:r>
              <a:rPr sz="26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ea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hab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 endpo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nt for a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or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cli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ent to pu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h update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 to, 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ng CoAP PUT or POST;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sl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eep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ng a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tuator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cli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ents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an 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 GET on wa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k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eup; wou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d be mo</a:t>
            </a:r>
            <a:r>
              <a:rPr sz="26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 e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ffici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ent than queue </a:t>
            </a:r>
            <a:r>
              <a:rPr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mode</a:t>
            </a: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(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further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elaboration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would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useful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)</a:t>
            </a:r>
            <a:endParaRPr sz="2600" dirty="0"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Dependen</a:t>
            </a:r>
            <a:r>
              <a:rPr sz="2600" dirty="0" smtClean="0">
                <a:solidFill>
                  <a:srgbClr val="000066"/>
                </a:solidFill>
                <a:latin typeface="Arial Narrow"/>
                <a:cs typeface="Arial Narrow"/>
              </a:rPr>
              <a:t>ci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 smtClean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: IETF d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afts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, </a:t>
            </a:r>
            <a:r>
              <a:rPr sz="2600" u="heavy" spc="-5" dirty="0">
                <a:solidFill>
                  <a:srgbClr val="FC0128"/>
                </a:solidFill>
                <a:latin typeface="Arial Narrow"/>
                <a:cs typeface="Arial Narrow"/>
              </a:rPr>
              <a:t>CoAP </a:t>
            </a:r>
            <a:r>
              <a:rPr sz="2600" u="heavy" spc="-5" dirty="0" smtClean="0">
                <a:solidFill>
                  <a:srgbClr val="FC0128"/>
                </a:solidFill>
                <a:latin typeface="Arial Narrow"/>
                <a:cs typeface="Arial Narrow"/>
              </a:rPr>
              <a:t>Pub</a:t>
            </a:r>
            <a:r>
              <a:rPr lang="de-DE" sz="2600" u="heavy" spc="-5" dirty="0" smtClean="0">
                <a:solidFill>
                  <a:srgbClr val="FC0128"/>
                </a:solidFill>
                <a:latin typeface="Arial Narrow"/>
                <a:cs typeface="Arial Narrow"/>
              </a:rPr>
              <a:t>Sub</a:t>
            </a:r>
            <a:endParaRPr sz="2600" dirty="0"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3342524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204" y="170819"/>
            <a:ext cx="87845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err="1" smtClean="0">
                <a:latin typeface="Tahoma-Bold"/>
                <a:cs typeface="Tahoma-Bold"/>
              </a:rPr>
              <a:t>CoAP</a:t>
            </a:r>
            <a:r>
              <a:rPr sz="3200" b="1" spc="-5" dirty="0" smtClean="0">
                <a:latin typeface="Tahoma-Bold"/>
                <a:cs typeface="Tahoma-Bold"/>
              </a:rPr>
              <a:t> </a:t>
            </a:r>
            <a:r>
              <a:rPr sz="3200" b="1" dirty="0">
                <a:latin typeface="Tahoma-Bold"/>
                <a:cs typeface="Tahoma-Bold"/>
              </a:rPr>
              <a:t>f</a:t>
            </a:r>
            <a:r>
              <a:rPr sz="3200" b="1" spc="-5" dirty="0">
                <a:latin typeface="Tahoma-Bold"/>
                <a:cs typeface="Tahoma-Bold"/>
              </a:rPr>
              <a:t>ir</a:t>
            </a:r>
            <a:r>
              <a:rPr sz="3200" b="1" spc="-10" dirty="0">
                <a:latin typeface="Tahoma-Bold"/>
                <a:cs typeface="Tahoma-Bold"/>
              </a:rPr>
              <a:t>ewa</a:t>
            </a:r>
            <a:r>
              <a:rPr sz="3200" b="1" spc="-5" dirty="0">
                <a:latin typeface="Tahoma-Bold"/>
                <a:cs typeface="Tahoma-Bold"/>
              </a:rPr>
              <a:t>ll </a:t>
            </a:r>
            <a:r>
              <a:rPr sz="3200" b="1" spc="-5" dirty="0" smtClean="0">
                <a:latin typeface="Tahoma-Bold"/>
                <a:cs typeface="Tahoma-Bold"/>
              </a:rPr>
              <a:t>tr</a:t>
            </a:r>
            <a:r>
              <a:rPr sz="3200" b="1" spc="-10" dirty="0" smtClean="0">
                <a:latin typeface="Tahoma-Bold"/>
                <a:cs typeface="Tahoma-Bold"/>
              </a:rPr>
              <a:t>a</a:t>
            </a:r>
            <a:r>
              <a:rPr sz="3200" b="1" spc="-5" dirty="0" smtClean="0">
                <a:latin typeface="Tahoma-Bold"/>
                <a:cs typeface="Tahoma-Bold"/>
              </a:rPr>
              <a:t>v</a:t>
            </a:r>
            <a:r>
              <a:rPr sz="3200" b="1" spc="-10" dirty="0" smtClean="0">
                <a:latin typeface="Tahoma-Bold"/>
                <a:cs typeface="Tahoma-Bold"/>
              </a:rPr>
              <a:t>e</a:t>
            </a:r>
            <a:r>
              <a:rPr sz="3200" b="1" spc="-5" dirty="0" smtClean="0">
                <a:latin typeface="Tahoma-Bold"/>
                <a:cs typeface="Tahoma-Bold"/>
              </a:rPr>
              <a:t>r</a:t>
            </a:r>
            <a:r>
              <a:rPr sz="3200" b="1" spc="-10" dirty="0" smtClean="0">
                <a:latin typeface="Tahoma-Bold"/>
                <a:cs typeface="Tahoma-Bold"/>
              </a:rPr>
              <a:t>sa</a:t>
            </a:r>
            <a:r>
              <a:rPr sz="3200" b="1" spc="-5" dirty="0" smtClean="0">
                <a:latin typeface="Tahoma-Bold"/>
                <a:cs typeface="Tahoma-Bold"/>
              </a:rPr>
              <a:t>l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sz="3200" b="1" spc="-5" dirty="0" smtClean="0">
                <a:latin typeface="Tahoma-Bold"/>
                <a:cs typeface="Tahoma-Bold"/>
              </a:rPr>
              <a:t>–</a:t>
            </a:r>
            <a:r>
              <a:rPr sz="3200" b="1" dirty="0">
                <a:latin typeface="Tahoma-Bold"/>
                <a:cs typeface="Tahoma-Bold"/>
              </a:rPr>
              <a:t>	</a:t>
            </a:r>
            <a:r>
              <a:rPr sz="3200" b="1" spc="-5" dirty="0" smtClean="0">
                <a:latin typeface="Tahoma-Bold"/>
                <a:cs typeface="Tahoma-Bold"/>
              </a:rPr>
              <a:t>Optio</a:t>
            </a:r>
            <a:r>
              <a:rPr lang="de-DE" sz="3200" b="1" spc="-5" dirty="0" err="1" smtClean="0">
                <a:latin typeface="Tahoma-Bold"/>
                <a:cs typeface="Tahoma-Bold"/>
              </a:rPr>
              <a:t>n</a:t>
            </a:r>
            <a:r>
              <a:rPr lang="de-DE" sz="3200" b="1" spc="-5" dirty="0" smtClean="0">
                <a:latin typeface="Tahoma-Bold"/>
                <a:cs typeface="Tahoma-Bold"/>
              </a:rPr>
              <a:t> 7</a:t>
            </a:r>
            <a:br>
              <a:rPr lang="de-DE" sz="3200" b="1" spc="-5" dirty="0" smtClean="0">
                <a:latin typeface="Tahoma-Bold"/>
                <a:cs typeface="Tahoma-Bold"/>
              </a:rPr>
            </a:br>
            <a:r>
              <a:rPr lang="de-DE" sz="3200" b="1" spc="-5" dirty="0" smtClean="0">
                <a:latin typeface="Tahoma-Bold"/>
                <a:cs typeface="Tahoma-Bold"/>
              </a:rPr>
              <a:t>?</a:t>
            </a:r>
            <a:endParaRPr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9718" y="1274666"/>
            <a:ext cx="1927225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80"/>
              </a:lnSpc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Mo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op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?</a:t>
            </a:r>
            <a:endParaRPr sz="2600">
              <a:latin typeface="Arial Narrow"/>
              <a:cs typeface="Arial Narrow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1239520">
              <a:lnSpc>
                <a:spcPct val="100000"/>
              </a:lnSpc>
            </a:pPr>
            <a:r>
              <a:rPr spc="-5" dirty="0"/>
              <a:t>Fir</a:t>
            </a:r>
            <a:r>
              <a:rPr spc="-10" dirty="0"/>
              <a:t>ewa</a:t>
            </a:r>
            <a:r>
              <a:rPr spc="-5" dirty="0"/>
              <a:t>ll </a:t>
            </a:r>
            <a:r>
              <a:rPr dirty="0"/>
              <a:t>T</a:t>
            </a:r>
            <a:r>
              <a:rPr spc="-5" dirty="0"/>
              <a:t>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N</a:t>
            </a:r>
            <a:r>
              <a:rPr spc="-10" dirty="0"/>
              <a:t>e</a:t>
            </a:r>
            <a:r>
              <a:rPr dirty="0"/>
              <a:t>x</a:t>
            </a:r>
            <a:r>
              <a:rPr spc="-5" dirty="0"/>
              <a:t>t </a:t>
            </a:r>
            <a:r>
              <a:rPr spc="-10" dirty="0"/>
              <a:t>s</a:t>
            </a:r>
            <a:r>
              <a:rPr spc="-5" dirty="0"/>
              <a:t>t</a:t>
            </a:r>
            <a:r>
              <a:rPr spc="-10" dirty="0"/>
              <a:t>e</a:t>
            </a:r>
            <a:r>
              <a:rPr dirty="0"/>
              <a:t>p</a:t>
            </a:r>
            <a:r>
              <a:rPr spc="-5" dirty="0"/>
              <a:t>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6550" y="1758950"/>
            <a:ext cx="8534400" cy="1460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69265" algn="l"/>
              </a:tabLst>
            </a:pPr>
            <a:r>
              <a:rPr sz="2000" dirty="0">
                <a:latin typeface="Arial Narrow"/>
                <a:cs typeface="Arial Narrow"/>
              </a:rPr>
              <a:t>1)</a:t>
            </a:r>
            <a:r>
              <a:rPr sz="2000" dirty="0">
                <a:latin typeface="Helvetica"/>
                <a:cs typeface="Helvetica"/>
              </a:rPr>
              <a:t> 	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Re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ne 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nd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ng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8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and 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op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endParaRPr sz="28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sz="2000" dirty="0">
                <a:latin typeface="Arial Narrow"/>
                <a:cs typeface="Arial Narrow"/>
              </a:rPr>
              <a:t>2)</a:t>
            </a:r>
            <a:r>
              <a:rPr sz="2000" dirty="0">
                <a:latin typeface="Helvetica"/>
                <a:cs typeface="Helvetica"/>
              </a:rPr>
              <a:t> 	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Add 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uppo</a:t>
            </a:r>
            <a:r>
              <a:rPr sz="28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t for TCP b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nd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ng to </a:t>
            </a:r>
            <a:r>
              <a:rPr lang="de-DE" sz="28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LWM2M </a:t>
            </a:r>
            <a:r>
              <a:rPr sz="28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TS </a:t>
            </a:r>
            <a:r>
              <a:rPr sz="2800" spc="-10" dirty="0">
                <a:solidFill>
                  <a:srgbClr val="480024"/>
                </a:solidFill>
                <a:latin typeface="Arial Narrow"/>
                <a:cs typeface="Arial Narrow"/>
              </a:rPr>
              <a:t>(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CoAP o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v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er TCP)</a:t>
            </a:r>
            <a:endParaRPr sz="28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sz="2000" dirty="0">
                <a:latin typeface="Arial Narrow"/>
                <a:cs typeface="Arial Narrow"/>
              </a:rPr>
              <a:t>3)</a:t>
            </a:r>
            <a:r>
              <a:rPr sz="2000" dirty="0">
                <a:latin typeface="Helvetica"/>
                <a:cs typeface="Helvetica"/>
              </a:rPr>
              <a:t> 	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Iden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tify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 and 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fill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 gap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 the TS </a:t>
            </a:r>
            <a:r>
              <a:rPr sz="28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ega</a:t>
            </a:r>
            <a:r>
              <a:rPr sz="28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d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ng the other op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endParaRPr sz="2800" dirty="0">
              <a:latin typeface="Arial Narrow"/>
              <a:cs typeface="Arial Narrow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>
              <a:lnSpc>
                <a:spcPct val="10000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</a:t>
            </a:r>
            <a:r>
              <a:rPr dirty="0"/>
              <a:t>-</a:t>
            </a:r>
            <a:r>
              <a:rPr spc="-5" dirty="0"/>
              <a:t> </a:t>
            </a:r>
            <a:r>
              <a:rPr lang="de-DE" dirty="0"/>
              <a:t>i</a:t>
            </a:r>
            <a:r>
              <a:rPr spc="-10" dirty="0" smtClean="0"/>
              <a:t>n</a:t>
            </a:r>
            <a:r>
              <a:rPr spc="-5" dirty="0" smtClean="0"/>
              <a:t>tro</a:t>
            </a:r>
            <a:r>
              <a:rPr dirty="0" smtClean="0"/>
              <a:t>d</a:t>
            </a:r>
            <a:r>
              <a:rPr spc="-10" dirty="0" smtClean="0"/>
              <a:t>u</a:t>
            </a:r>
            <a:r>
              <a:rPr spc="-5" dirty="0" smtClean="0"/>
              <a:t>ction</a:t>
            </a:r>
            <a:endParaRPr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5522" y="1729827"/>
            <a:ext cx="8376920" cy="38874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364" marR="5080" indent="-114300">
              <a:lnSpc>
                <a:spcPct val="100000"/>
              </a:lnSpc>
            </a:pP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the OMA Te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 Fe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 for LWM2M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J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anua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y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2015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 wa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med that the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ega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the u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age of UDP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 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sc</a:t>
            </a: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ena</a:t>
            </a:r>
            <a:r>
              <a:rPr sz="2200" spc="-10" dirty="0" smtClean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lang="de-DE"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.</a:t>
            </a:r>
            <a:endParaRPr sz="2200" dirty="0">
              <a:latin typeface="Arial Narrow"/>
              <a:cs typeface="Arial Narrow"/>
            </a:endParaRPr>
          </a:p>
          <a:p>
            <a:pPr marL="126364" marR="296545" indent="-114300">
              <a:lnSpc>
                <a:spcPct val="100000"/>
              </a:lnSpc>
              <a:spcBef>
                <a:spcPts val="615"/>
              </a:spcBef>
            </a:pP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E.g.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ewa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lls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ght be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gu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ed to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cl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the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onne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f no t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ffic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iv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ed after a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ho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 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me</a:t>
            </a:r>
            <a:r>
              <a:rPr lang="de-DE"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.</a:t>
            </a:r>
            <a:endParaRPr sz="2200" dirty="0">
              <a:latin typeface="Arial Narrow"/>
              <a:cs typeface="Arial Narrow"/>
            </a:endParaRPr>
          </a:p>
          <a:p>
            <a:pPr marL="126364" marR="869950" indent="-114300">
              <a:lnSpc>
                <a:spcPct val="100000"/>
              </a:lnSpc>
              <a:spcBef>
                <a:spcPts val="715"/>
              </a:spcBef>
            </a:pP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The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v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ena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whe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th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p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ob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em does’t 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, and 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xisti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mea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to 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v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 the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.</a:t>
            </a:r>
            <a:endParaRPr sz="2200" dirty="0">
              <a:latin typeface="Arial Narrow"/>
              <a:cs typeface="Arial Narrow"/>
            </a:endParaRPr>
          </a:p>
          <a:p>
            <a:pPr marL="12700" marR="971550">
              <a:lnSpc>
                <a:spcPts val="3300"/>
              </a:lnSpc>
              <a:spcBef>
                <a:spcPts val="175"/>
              </a:spcBef>
            </a:pP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Fu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ther mea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and op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iz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ou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 be added to the LWM2M </a:t>
            </a:r>
            <a:r>
              <a:rPr lang="de-DE"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TS</a:t>
            </a:r>
            <a:r>
              <a:rPr lang="de-DE"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.</a:t>
            </a:r>
          </a:p>
          <a:p>
            <a:pPr marL="12700" marR="971550">
              <a:lnSpc>
                <a:spcPts val="3300"/>
              </a:lnSpc>
              <a:spcBef>
                <a:spcPts val="175"/>
              </a:spcBef>
            </a:pP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Th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is</a:t>
            </a: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uments 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t:</a:t>
            </a:r>
            <a:endParaRPr sz="22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  <a:tabLst>
                <a:tab pos="469265" algn="l"/>
              </a:tabLst>
            </a:pPr>
            <a:r>
              <a:rPr sz="1750" dirty="0">
                <a:latin typeface="Arial Narrow"/>
                <a:cs typeface="Arial Narrow"/>
              </a:rPr>
              <a:t>1)</a:t>
            </a:r>
            <a:r>
              <a:rPr sz="1750" dirty="0">
                <a:latin typeface="Helvetica"/>
                <a:cs typeface="Helvetica"/>
              </a:rPr>
              <a:t> 	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analysing the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au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of the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endParaRPr sz="22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sz="1750" dirty="0">
                <a:latin typeface="Arial Narrow"/>
                <a:cs typeface="Arial Narrow"/>
              </a:rPr>
              <a:t>2)</a:t>
            </a:r>
            <a:r>
              <a:rPr sz="1750" dirty="0">
                <a:latin typeface="Helvetica"/>
                <a:cs typeface="Helvetica"/>
              </a:rPr>
              <a:t> 	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listi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op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for 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v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the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endParaRPr sz="2200" dirty="0">
              <a:latin typeface="Arial Narrow"/>
              <a:cs typeface="Arial Narrow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82550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dirty="0"/>
              <a:t>p</a:t>
            </a:r>
            <a:r>
              <a:rPr spc="-5" dirty="0" smtClean="0"/>
              <a:t>ro</a:t>
            </a:r>
            <a:r>
              <a:rPr spc="-10" dirty="0" smtClean="0"/>
              <a:t>b</a:t>
            </a:r>
            <a:r>
              <a:rPr spc="-5" dirty="0" smtClean="0"/>
              <a:t>l</a:t>
            </a:r>
            <a:r>
              <a:rPr spc="-10" dirty="0" smtClean="0"/>
              <a:t>e</a:t>
            </a:r>
            <a:r>
              <a:rPr lang="de-DE" spc="-10" dirty="0" smtClean="0"/>
              <a:t>m </a:t>
            </a:r>
            <a:r>
              <a:rPr lang="de-DE" spc="-10" dirty="0" err="1" smtClean="0"/>
              <a:t>description</a:t>
            </a:r>
            <a:endParaRPr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369718" y="1274666"/>
            <a:ext cx="8620463" cy="2244068"/>
          </a:xfrm>
          <a:prstGeom prst="rect">
            <a:avLst/>
          </a:prstGeom>
        </p:spPr>
        <p:txBody>
          <a:bodyPr vert="horz" wrap="square" lIns="0" tIns="455160" rIns="0" bIns="0" rtlCol="0">
            <a:spAutoFit/>
          </a:bodyPr>
          <a:lstStyle/>
          <a:p>
            <a:pPr marL="227965" marR="5080">
              <a:lnSpc>
                <a:spcPct val="100000"/>
              </a:lnSpc>
            </a:pPr>
            <a:r>
              <a:rPr lang="de-DE" sz="2200" spc="-5" dirty="0" smtClean="0">
                <a:solidFill>
                  <a:srgbClr val="480024"/>
                </a:solidFill>
              </a:rPr>
              <a:t>In </a:t>
            </a:r>
            <a:r>
              <a:rPr lang="de-DE" sz="2200" spc="-5" dirty="0" err="1" smtClean="0">
                <a:solidFill>
                  <a:srgbClr val="480024"/>
                </a:solidFill>
              </a:rPr>
              <a:t>certain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scenarios</a:t>
            </a:r>
            <a:r>
              <a:rPr lang="de-DE" sz="2200" spc="-5" dirty="0" smtClean="0">
                <a:solidFill>
                  <a:srgbClr val="480024"/>
                </a:solidFill>
              </a:rPr>
              <a:t> – </a:t>
            </a:r>
            <a:r>
              <a:rPr lang="de-DE" sz="2200" spc="-5" dirty="0" err="1" smtClean="0">
                <a:solidFill>
                  <a:srgbClr val="480024"/>
                </a:solidFill>
              </a:rPr>
              <a:t>depending</a:t>
            </a:r>
            <a:r>
              <a:rPr lang="de-DE" sz="2200" spc="-5" dirty="0" smtClean="0">
                <a:solidFill>
                  <a:srgbClr val="480024"/>
                </a:solidFill>
              </a:rPr>
              <a:t> on </a:t>
            </a:r>
            <a:r>
              <a:rPr lang="de-DE" sz="2200" spc="-5" dirty="0" err="1" smtClean="0">
                <a:solidFill>
                  <a:srgbClr val="480024"/>
                </a:solidFill>
              </a:rPr>
              <a:t>network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architecture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and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firewall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settings</a:t>
            </a:r>
            <a:r>
              <a:rPr lang="de-DE" sz="2200" spc="-5" dirty="0" smtClean="0">
                <a:solidFill>
                  <a:srgbClr val="480024"/>
                </a:solidFill>
              </a:rPr>
              <a:t> - </a:t>
            </a:r>
            <a:r>
              <a:rPr lang="de-DE" sz="2200" spc="-5" dirty="0" err="1" smtClean="0">
                <a:solidFill>
                  <a:srgbClr val="480024"/>
                </a:solidFill>
              </a:rPr>
              <a:t>it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may</a:t>
            </a:r>
            <a:r>
              <a:rPr lang="de-DE" sz="2200" spc="-5" dirty="0" smtClean="0">
                <a:solidFill>
                  <a:srgbClr val="480024"/>
                </a:solidFill>
              </a:rPr>
              <a:t> happen </a:t>
            </a:r>
            <a:r>
              <a:rPr lang="de-DE" sz="2200" spc="-5" dirty="0" err="1" smtClean="0">
                <a:solidFill>
                  <a:srgbClr val="480024"/>
                </a:solidFill>
              </a:rPr>
              <a:t>that</a:t>
            </a:r>
            <a:r>
              <a:rPr lang="de-DE" sz="2200" spc="-5" dirty="0" smtClean="0">
                <a:solidFill>
                  <a:srgbClr val="480024"/>
                </a:solidFill>
              </a:rPr>
              <a:t> a </a:t>
            </a:r>
            <a:r>
              <a:rPr sz="2200" spc="-5" dirty="0" smtClean="0">
                <a:solidFill>
                  <a:srgbClr val="480024"/>
                </a:solidFill>
              </a:rPr>
              <a:t>CoAP </a:t>
            </a:r>
            <a:r>
              <a:rPr sz="2200" spc="-5" dirty="0">
                <a:solidFill>
                  <a:srgbClr val="480024"/>
                </a:solidFill>
              </a:rPr>
              <a:t>o</a:t>
            </a:r>
            <a:r>
              <a:rPr sz="2200" dirty="0">
                <a:solidFill>
                  <a:srgbClr val="480024"/>
                </a:solidFill>
              </a:rPr>
              <a:t>v</a:t>
            </a:r>
            <a:r>
              <a:rPr sz="2200" spc="-5" dirty="0">
                <a:solidFill>
                  <a:srgbClr val="480024"/>
                </a:solidFill>
              </a:rPr>
              <a:t>er UDP the 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>
                <a:solidFill>
                  <a:srgbClr val="480024"/>
                </a:solidFill>
              </a:rPr>
              <a:t>onne</a:t>
            </a:r>
            <a:r>
              <a:rPr sz="2200" dirty="0">
                <a:solidFill>
                  <a:srgbClr val="480024"/>
                </a:solidFill>
              </a:rPr>
              <a:t>cti</a:t>
            </a:r>
            <a:r>
              <a:rPr sz="2200" spc="-5" dirty="0">
                <a:solidFill>
                  <a:srgbClr val="480024"/>
                </a:solidFill>
              </a:rPr>
              <a:t>on </a:t>
            </a:r>
            <a:r>
              <a:rPr lang="de-DE" sz="2200" spc="-5" dirty="0" err="1" smtClean="0">
                <a:solidFill>
                  <a:srgbClr val="480024"/>
                </a:solidFill>
              </a:rPr>
              <a:t>is</a:t>
            </a:r>
            <a:r>
              <a:rPr sz="2200" spc="-5" dirty="0" smtClean="0">
                <a:solidFill>
                  <a:srgbClr val="480024"/>
                </a:solidFill>
              </a:rPr>
              <a:t> </a:t>
            </a:r>
            <a:r>
              <a:rPr sz="2200" dirty="0" smtClean="0">
                <a:solidFill>
                  <a:srgbClr val="480024"/>
                </a:solidFill>
              </a:rPr>
              <a:t>ti</a:t>
            </a:r>
            <a:r>
              <a:rPr sz="2200" spc="-5" dirty="0" smtClean="0">
                <a:solidFill>
                  <a:srgbClr val="480024"/>
                </a:solidFill>
              </a:rPr>
              <a:t>med</a:t>
            </a:r>
            <a:r>
              <a:rPr lang="de-DE" sz="2200" spc="-10" dirty="0">
                <a:solidFill>
                  <a:srgbClr val="480024"/>
                </a:solidFill>
              </a:rPr>
              <a:t> </a:t>
            </a:r>
            <a:r>
              <a:rPr sz="2200" spc="-5" dirty="0" smtClean="0">
                <a:solidFill>
                  <a:srgbClr val="480024"/>
                </a:solidFill>
              </a:rPr>
              <a:t>out </a:t>
            </a:r>
            <a:r>
              <a:rPr sz="2200" spc="-5" dirty="0">
                <a:solidFill>
                  <a:srgbClr val="480024"/>
                </a:solidFill>
              </a:rPr>
              <a:t>after </a:t>
            </a:r>
            <a:r>
              <a:rPr sz="2200" dirty="0">
                <a:solidFill>
                  <a:srgbClr val="480024"/>
                </a:solidFill>
              </a:rPr>
              <a:t>x s</a:t>
            </a:r>
            <a:r>
              <a:rPr sz="2200" spc="-5" dirty="0">
                <a:solidFill>
                  <a:srgbClr val="480024"/>
                </a:solidFill>
              </a:rPr>
              <a:t>e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>
                <a:solidFill>
                  <a:srgbClr val="480024"/>
                </a:solidFill>
              </a:rPr>
              <a:t>ond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 when the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spc="-5" dirty="0">
                <a:solidFill>
                  <a:srgbClr val="480024"/>
                </a:solidFill>
              </a:rPr>
              <a:t>e </a:t>
            </a:r>
            <a:r>
              <a:rPr lang="de-DE" sz="2200" spc="-5" dirty="0" err="1" smtClean="0">
                <a:solidFill>
                  <a:srgbClr val="480024"/>
                </a:solidFill>
              </a:rPr>
              <a:t>is</a:t>
            </a:r>
            <a:r>
              <a:rPr sz="2200" spc="-5" dirty="0" smtClean="0">
                <a:solidFill>
                  <a:srgbClr val="480024"/>
                </a:solidFill>
              </a:rPr>
              <a:t> </a:t>
            </a:r>
            <a:r>
              <a:rPr sz="2200" spc="-5" dirty="0">
                <a:solidFill>
                  <a:srgbClr val="480024"/>
                </a:solidFill>
              </a:rPr>
              <a:t>no t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spc="-5" dirty="0">
                <a:solidFill>
                  <a:srgbClr val="480024"/>
                </a:solidFill>
              </a:rPr>
              <a:t>a</a:t>
            </a:r>
            <a:r>
              <a:rPr sz="2200" dirty="0">
                <a:solidFill>
                  <a:srgbClr val="480024"/>
                </a:solidFill>
              </a:rPr>
              <a:t>ffic</a:t>
            </a:r>
            <a:r>
              <a:rPr sz="2200" spc="-5" dirty="0">
                <a:solidFill>
                  <a:srgbClr val="480024"/>
                </a:solidFill>
              </a:rPr>
              <a:t> </a:t>
            </a:r>
            <a:r>
              <a:rPr sz="2200" spc="-10" dirty="0">
                <a:solidFill>
                  <a:srgbClr val="480024"/>
                </a:solidFill>
              </a:rPr>
              <a:t>(</a:t>
            </a:r>
            <a:r>
              <a:rPr sz="2200" spc="-5" dirty="0">
                <a:solidFill>
                  <a:srgbClr val="480024"/>
                </a:solidFill>
              </a:rPr>
              <a:t>at the </a:t>
            </a:r>
            <a:r>
              <a:rPr sz="2200" dirty="0">
                <a:solidFill>
                  <a:srgbClr val="480024"/>
                </a:solidFill>
              </a:rPr>
              <a:t>J</a:t>
            </a:r>
            <a:r>
              <a:rPr sz="2200" spc="-5" dirty="0">
                <a:solidFill>
                  <a:srgbClr val="480024"/>
                </a:solidFill>
              </a:rPr>
              <a:t>an 2015 te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t fe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t </a:t>
            </a:r>
            <a:r>
              <a:rPr sz="2200" dirty="0">
                <a:solidFill>
                  <a:srgbClr val="480024"/>
                </a:solidFill>
              </a:rPr>
              <a:t>x</a:t>
            </a:r>
            <a:r>
              <a:rPr sz="2200" spc="-5" dirty="0">
                <a:solidFill>
                  <a:srgbClr val="480024"/>
                </a:solidFill>
              </a:rPr>
              <a:t> wa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 45</a:t>
            </a:r>
            <a:r>
              <a:rPr sz="2200" spc="-10" dirty="0">
                <a:solidFill>
                  <a:srgbClr val="480024"/>
                </a:solidFill>
              </a:rPr>
              <a:t>-</a:t>
            </a:r>
            <a:r>
              <a:rPr sz="2200" spc="-5" dirty="0">
                <a:solidFill>
                  <a:srgbClr val="480024"/>
                </a:solidFill>
              </a:rPr>
              <a:t>90 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e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 smtClean="0">
                <a:solidFill>
                  <a:srgbClr val="480024"/>
                </a:solidFill>
              </a:rPr>
              <a:t>)</a:t>
            </a:r>
            <a:r>
              <a:rPr lang="de-DE" sz="2200" spc="-5" dirty="0" smtClean="0">
                <a:solidFill>
                  <a:srgbClr val="480024"/>
                </a:solidFill>
              </a:rPr>
              <a:t>.</a:t>
            </a:r>
            <a:endParaRPr sz="2200" dirty="0"/>
          </a:p>
          <a:p>
            <a:pPr marL="341630" marR="272415" indent="-114300">
              <a:lnSpc>
                <a:spcPct val="100000"/>
              </a:lnSpc>
              <a:spcBef>
                <a:spcPts val="715"/>
              </a:spcBef>
            </a:pPr>
            <a:r>
              <a:rPr sz="2200" spc="-5" dirty="0" smtClean="0">
                <a:solidFill>
                  <a:srgbClr val="480024"/>
                </a:solidFill>
              </a:rPr>
              <a:t>The </a:t>
            </a:r>
            <a:r>
              <a:rPr sz="2200" spc="-5" dirty="0">
                <a:solidFill>
                  <a:srgbClr val="480024"/>
                </a:solidFill>
              </a:rPr>
              <a:t>p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spc="-5" dirty="0">
                <a:solidFill>
                  <a:srgbClr val="480024"/>
                </a:solidFill>
              </a:rPr>
              <a:t>ob</a:t>
            </a:r>
            <a:r>
              <a:rPr sz="2200" dirty="0">
                <a:solidFill>
                  <a:srgbClr val="480024"/>
                </a:solidFill>
              </a:rPr>
              <a:t>l</a:t>
            </a:r>
            <a:r>
              <a:rPr sz="2200" spc="-5" dirty="0">
                <a:solidFill>
                  <a:srgbClr val="480024"/>
                </a:solidFill>
              </a:rPr>
              <a:t>em </a:t>
            </a:r>
            <a:r>
              <a:rPr lang="de-DE" sz="2200" dirty="0" err="1" smtClean="0">
                <a:solidFill>
                  <a:srgbClr val="480024"/>
                </a:solidFill>
              </a:rPr>
              <a:t>may</a:t>
            </a:r>
            <a:r>
              <a:rPr sz="2200" spc="-5" dirty="0" smtClean="0">
                <a:solidFill>
                  <a:srgbClr val="480024"/>
                </a:solidFill>
              </a:rPr>
              <a:t> </a:t>
            </a:r>
            <a:r>
              <a:rPr sz="2200" spc="-5" dirty="0">
                <a:solidFill>
                  <a:srgbClr val="480024"/>
                </a:solidFill>
              </a:rPr>
              <a:t>o</a:t>
            </a:r>
            <a:r>
              <a:rPr sz="2200" dirty="0">
                <a:solidFill>
                  <a:srgbClr val="480024"/>
                </a:solidFill>
              </a:rPr>
              <a:t>cc</a:t>
            </a:r>
            <a:r>
              <a:rPr sz="2200" spc="-5" dirty="0">
                <a:solidFill>
                  <a:srgbClr val="480024"/>
                </a:solidFill>
              </a:rPr>
              <a:t>ur 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n the </a:t>
            </a:r>
            <a:r>
              <a:rPr sz="2200" spc="-5" dirty="0" smtClean="0">
                <a:solidFill>
                  <a:srgbClr val="480024"/>
                </a:solidFill>
              </a:rPr>
              <a:t>e</a:t>
            </a:r>
            <a:r>
              <a:rPr sz="2200" dirty="0" smtClean="0">
                <a:solidFill>
                  <a:srgbClr val="480024"/>
                </a:solidFill>
              </a:rPr>
              <a:t>x</a:t>
            </a:r>
            <a:r>
              <a:rPr sz="2200" spc="-5" dirty="0" smtClean="0">
                <a:solidFill>
                  <a:srgbClr val="480024"/>
                </a:solidFill>
              </a:rPr>
              <a:t>amp</a:t>
            </a:r>
            <a:r>
              <a:rPr sz="2200" dirty="0" smtClean="0">
                <a:solidFill>
                  <a:srgbClr val="480024"/>
                </a:solidFill>
              </a:rPr>
              <a:t>l</a:t>
            </a:r>
            <a:r>
              <a:rPr sz="2200" spc="-5" dirty="0" smtClean="0">
                <a:solidFill>
                  <a:srgbClr val="480024"/>
                </a:solidFill>
              </a:rPr>
              <a:t>e </a:t>
            </a:r>
            <a:r>
              <a:rPr sz="2200" dirty="0">
                <a:solidFill>
                  <a:srgbClr val="480024"/>
                </a:solidFill>
              </a:rPr>
              <a:t>sc</a:t>
            </a:r>
            <a:r>
              <a:rPr sz="2200" spc="-5" dirty="0">
                <a:solidFill>
                  <a:srgbClr val="480024"/>
                </a:solidFill>
              </a:rPr>
              <a:t>ena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o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 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how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ng d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ffe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spc="-5" dirty="0">
                <a:solidFill>
                  <a:srgbClr val="480024"/>
                </a:solidFill>
              </a:rPr>
              <a:t>ent a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>
                <a:solidFill>
                  <a:srgbClr val="480024"/>
                </a:solidFill>
              </a:rPr>
              <a:t>h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te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>
                <a:solidFill>
                  <a:srgbClr val="480024"/>
                </a:solidFill>
              </a:rPr>
              <a:t>tu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spc="-5" dirty="0">
                <a:solidFill>
                  <a:srgbClr val="480024"/>
                </a:solidFill>
              </a:rPr>
              <a:t>e </a:t>
            </a:r>
            <a:r>
              <a:rPr sz="2200" spc="-5" dirty="0" smtClean="0">
                <a:solidFill>
                  <a:srgbClr val="480024"/>
                </a:solidFill>
              </a:rPr>
              <a:t>op</a:t>
            </a:r>
            <a:r>
              <a:rPr sz="2200" dirty="0" smtClean="0">
                <a:solidFill>
                  <a:srgbClr val="480024"/>
                </a:solidFill>
              </a:rPr>
              <a:t>ti</a:t>
            </a:r>
            <a:r>
              <a:rPr sz="2200" spc="-5" dirty="0" smtClean="0">
                <a:solidFill>
                  <a:srgbClr val="480024"/>
                </a:solidFill>
              </a:rPr>
              <a:t>on</a:t>
            </a:r>
            <a:r>
              <a:rPr sz="2200" dirty="0" smtClean="0">
                <a:solidFill>
                  <a:srgbClr val="480024"/>
                </a:solidFill>
              </a:rPr>
              <a:t>s</a:t>
            </a:r>
            <a:r>
              <a:rPr lang="de-DE" sz="2200" dirty="0" smtClean="0">
                <a:solidFill>
                  <a:srgbClr val="480024"/>
                </a:solidFill>
              </a:rPr>
              <a:t> on </a:t>
            </a:r>
            <a:r>
              <a:rPr lang="de-DE" sz="2200" dirty="0" err="1" smtClean="0">
                <a:solidFill>
                  <a:srgbClr val="480024"/>
                </a:solidFill>
              </a:rPr>
              <a:t>the</a:t>
            </a:r>
            <a:r>
              <a:rPr lang="de-DE" sz="2200" dirty="0" smtClean="0">
                <a:solidFill>
                  <a:srgbClr val="480024"/>
                </a:solidFill>
              </a:rPr>
              <a:t> </a:t>
            </a:r>
            <a:r>
              <a:rPr lang="de-DE" sz="2200" dirty="0" err="1" smtClean="0">
                <a:solidFill>
                  <a:srgbClr val="480024"/>
                </a:solidFill>
              </a:rPr>
              <a:t>next</a:t>
            </a:r>
            <a:r>
              <a:rPr lang="de-DE" sz="2200" dirty="0" smtClean="0">
                <a:solidFill>
                  <a:srgbClr val="480024"/>
                </a:solidFill>
              </a:rPr>
              <a:t> </a:t>
            </a:r>
            <a:r>
              <a:rPr lang="de-DE" sz="2200" dirty="0" err="1" smtClean="0">
                <a:solidFill>
                  <a:srgbClr val="480024"/>
                </a:solidFill>
              </a:rPr>
              <a:t>slides</a:t>
            </a:r>
            <a:r>
              <a:rPr lang="de-DE" sz="2200" dirty="0" smtClean="0">
                <a:solidFill>
                  <a:srgbClr val="480024"/>
                </a:solidFill>
              </a:rPr>
              <a:t>.</a:t>
            </a:r>
            <a:endParaRPr sz="2200" dirty="0"/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0350" y="82550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</a:t>
            </a:r>
            <a:r>
              <a:rPr spc="-5" dirty="0" smtClean="0"/>
              <a:t>–</a:t>
            </a:r>
            <a:r>
              <a:rPr lang="de-DE" spc="-5" dirty="0" smtClean="0"/>
              <a:t> </a:t>
            </a:r>
            <a:br>
              <a:rPr lang="de-DE" spc="-5" dirty="0" smtClean="0"/>
            </a:br>
            <a:r>
              <a:rPr lang="de-DE" spc="-5" dirty="0" err="1"/>
              <a:t>a</a:t>
            </a:r>
            <a:r>
              <a:rPr lang="de-DE" spc="-5" dirty="0" err="1" smtClean="0"/>
              <a:t>rchitecture</a:t>
            </a:r>
            <a:r>
              <a:rPr lang="de-DE" spc="-5" dirty="0" smtClean="0"/>
              <a:t> </a:t>
            </a:r>
            <a:r>
              <a:rPr lang="de-DE" spc="-5" dirty="0" err="1" smtClean="0"/>
              <a:t>example</a:t>
            </a:r>
            <a:r>
              <a:rPr lang="de-DE" spc="-5" dirty="0" smtClean="0"/>
              <a:t> 1</a:t>
            </a:r>
            <a:endParaRPr u="sng" dirty="0"/>
          </a:p>
        </p:txBody>
      </p:sp>
      <p:sp>
        <p:nvSpPr>
          <p:cNvPr id="3" name="object 3"/>
          <p:cNvSpPr/>
          <p:nvPr/>
        </p:nvSpPr>
        <p:spPr>
          <a:xfrm>
            <a:off x="4919755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5" h="107314">
                <a:moveTo>
                  <a:pt x="98253" y="49156"/>
                </a:moveTo>
                <a:lnTo>
                  <a:pt x="127285" y="98187"/>
                </a:lnTo>
                <a:lnTo>
                  <a:pt x="0" y="107055"/>
                </a:lnTo>
                <a:lnTo>
                  <a:pt x="69220" y="0"/>
                </a:lnTo>
                <a:lnTo>
                  <a:pt x="98253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02809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4" h="107314">
                <a:moveTo>
                  <a:pt x="29032" y="49156"/>
                </a:moveTo>
                <a:lnTo>
                  <a:pt x="0" y="98187"/>
                </a:lnTo>
                <a:lnTo>
                  <a:pt x="127285" y="107055"/>
                </a:lnTo>
                <a:lnTo>
                  <a:pt x="58063" y="0"/>
                </a:lnTo>
                <a:lnTo>
                  <a:pt x="29032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18008" y="3884482"/>
            <a:ext cx="2313940" cy="301625"/>
          </a:xfrm>
          <a:custGeom>
            <a:avLst/>
            <a:gdLst/>
            <a:ahLst/>
            <a:cxnLst/>
            <a:rect l="l" t="t" r="r" b="b"/>
            <a:pathLst>
              <a:path w="2313940" h="301625">
                <a:moveTo>
                  <a:pt x="0" y="301213"/>
                </a:moveTo>
                <a:lnTo>
                  <a:pt x="108981" y="243982"/>
                </a:lnTo>
                <a:lnTo>
                  <a:pt x="220082" y="192776"/>
                </a:lnTo>
                <a:lnTo>
                  <a:pt x="333066" y="147594"/>
                </a:lnTo>
                <a:lnTo>
                  <a:pt x="447699" y="108436"/>
                </a:lnTo>
                <a:lnTo>
                  <a:pt x="563743" y="75303"/>
                </a:lnTo>
                <a:lnTo>
                  <a:pt x="680965" y="48194"/>
                </a:lnTo>
                <a:lnTo>
                  <a:pt x="799129" y="27109"/>
                </a:lnTo>
                <a:lnTo>
                  <a:pt x="917999" y="12048"/>
                </a:lnTo>
                <a:lnTo>
                  <a:pt x="1037339" y="3012"/>
                </a:lnTo>
                <a:lnTo>
                  <a:pt x="1156916" y="0"/>
                </a:lnTo>
                <a:lnTo>
                  <a:pt x="1276492" y="3012"/>
                </a:lnTo>
                <a:lnTo>
                  <a:pt x="1395833" y="12048"/>
                </a:lnTo>
                <a:lnTo>
                  <a:pt x="1514702" y="27109"/>
                </a:lnTo>
                <a:lnTo>
                  <a:pt x="1632866" y="48194"/>
                </a:lnTo>
                <a:lnTo>
                  <a:pt x="1750088" y="75303"/>
                </a:lnTo>
                <a:lnTo>
                  <a:pt x="1866133" y="108436"/>
                </a:lnTo>
                <a:lnTo>
                  <a:pt x="1980765" y="147594"/>
                </a:lnTo>
                <a:lnTo>
                  <a:pt x="2093749" y="192776"/>
                </a:lnTo>
                <a:lnTo>
                  <a:pt x="2204850" y="243982"/>
                </a:lnTo>
                <a:lnTo>
                  <a:pt x="2313832" y="301213"/>
                </a:lnTo>
              </a:path>
            </a:pathLst>
          </a:custGeom>
          <a:ln w="39528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52493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212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52493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5" h="107314">
                <a:moveTo>
                  <a:pt x="98253" y="49156"/>
                </a:moveTo>
                <a:lnTo>
                  <a:pt x="127285" y="98187"/>
                </a:lnTo>
                <a:lnTo>
                  <a:pt x="0" y="107055"/>
                </a:lnTo>
                <a:lnTo>
                  <a:pt x="69220" y="0"/>
                </a:lnTo>
                <a:lnTo>
                  <a:pt x="98253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35546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5" h="107314">
                <a:moveTo>
                  <a:pt x="29032" y="49156"/>
                </a:moveTo>
                <a:lnTo>
                  <a:pt x="0" y="98187"/>
                </a:lnTo>
                <a:lnTo>
                  <a:pt x="127158" y="107055"/>
                </a:lnTo>
                <a:lnTo>
                  <a:pt x="58064" y="0"/>
                </a:lnTo>
                <a:lnTo>
                  <a:pt x="29032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450746" y="3884482"/>
            <a:ext cx="2313940" cy="301625"/>
          </a:xfrm>
          <a:custGeom>
            <a:avLst/>
            <a:gdLst/>
            <a:ahLst/>
            <a:cxnLst/>
            <a:rect l="l" t="t" r="r" b="b"/>
            <a:pathLst>
              <a:path w="2313940" h="301625">
                <a:moveTo>
                  <a:pt x="0" y="301213"/>
                </a:moveTo>
                <a:lnTo>
                  <a:pt x="108981" y="243982"/>
                </a:lnTo>
                <a:lnTo>
                  <a:pt x="220082" y="192776"/>
                </a:lnTo>
                <a:lnTo>
                  <a:pt x="333066" y="147594"/>
                </a:lnTo>
                <a:lnTo>
                  <a:pt x="447699" y="108436"/>
                </a:lnTo>
                <a:lnTo>
                  <a:pt x="563743" y="75303"/>
                </a:lnTo>
                <a:lnTo>
                  <a:pt x="680965" y="48194"/>
                </a:lnTo>
                <a:lnTo>
                  <a:pt x="799129" y="27109"/>
                </a:lnTo>
                <a:lnTo>
                  <a:pt x="917999" y="12048"/>
                </a:lnTo>
                <a:lnTo>
                  <a:pt x="1037339" y="3012"/>
                </a:lnTo>
                <a:lnTo>
                  <a:pt x="1156916" y="0"/>
                </a:lnTo>
                <a:lnTo>
                  <a:pt x="1276492" y="3012"/>
                </a:lnTo>
                <a:lnTo>
                  <a:pt x="1395833" y="12048"/>
                </a:lnTo>
                <a:lnTo>
                  <a:pt x="1514702" y="27109"/>
                </a:lnTo>
                <a:lnTo>
                  <a:pt x="1632866" y="48194"/>
                </a:lnTo>
                <a:lnTo>
                  <a:pt x="1750088" y="75303"/>
                </a:lnTo>
                <a:lnTo>
                  <a:pt x="1866133" y="108436"/>
                </a:lnTo>
                <a:lnTo>
                  <a:pt x="1980765" y="147594"/>
                </a:lnTo>
                <a:lnTo>
                  <a:pt x="2093749" y="192776"/>
                </a:lnTo>
                <a:lnTo>
                  <a:pt x="2204850" y="243982"/>
                </a:lnTo>
                <a:lnTo>
                  <a:pt x="2313832" y="301213"/>
                </a:lnTo>
              </a:path>
            </a:pathLst>
          </a:custGeom>
          <a:ln w="39528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65423" y="4319661"/>
            <a:ext cx="1141095" cy="760730"/>
          </a:xfrm>
          <a:custGeom>
            <a:avLst/>
            <a:gdLst/>
            <a:ahLst/>
            <a:cxnLst/>
            <a:rect l="l" t="t" r="r" b="b"/>
            <a:pathLst>
              <a:path w="1141095" h="760729">
                <a:moveTo>
                  <a:pt x="0" y="760159"/>
                </a:moveTo>
                <a:lnTo>
                  <a:pt x="1141005" y="760159"/>
                </a:lnTo>
                <a:lnTo>
                  <a:pt x="1141005" y="0"/>
                </a:lnTo>
                <a:lnTo>
                  <a:pt x="0" y="0"/>
                </a:lnTo>
                <a:lnTo>
                  <a:pt x="0" y="7601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265424" y="4319661"/>
            <a:ext cx="1141095" cy="760730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07340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Broker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775509" y="4243594"/>
            <a:ext cx="1141095" cy="760730"/>
          </a:xfrm>
          <a:custGeom>
            <a:avLst/>
            <a:gdLst/>
            <a:ahLst/>
            <a:cxnLst/>
            <a:rect l="l" t="t" r="r" b="b"/>
            <a:pathLst>
              <a:path w="1141095" h="760729">
                <a:moveTo>
                  <a:pt x="0" y="760159"/>
                </a:moveTo>
                <a:lnTo>
                  <a:pt x="1141005" y="760159"/>
                </a:lnTo>
                <a:lnTo>
                  <a:pt x="1141005" y="0"/>
                </a:lnTo>
                <a:lnTo>
                  <a:pt x="0" y="0"/>
                </a:lnTo>
                <a:lnTo>
                  <a:pt x="0" y="7601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775509" y="4243594"/>
            <a:ext cx="1141095" cy="760730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07340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Broker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85466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5466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94920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694921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694920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694921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066487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</a:t>
            </a:r>
            <a:r>
              <a:rPr sz="800" spc="-10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138800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38800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979059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79059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979059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979059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350625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LWM2M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52195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52195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362211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362212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362211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362212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733904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</a:t>
            </a:r>
            <a:r>
              <a:rPr sz="800" spc="-10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6763113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4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763113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4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603372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603372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603372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603372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6974937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LWM2M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295442" y="2394000"/>
            <a:ext cx="5734050" cy="220345"/>
          </a:xfrm>
          <a:custGeom>
            <a:avLst/>
            <a:gdLst/>
            <a:ahLst/>
            <a:cxnLst/>
            <a:rect l="l" t="t" r="r" b="b"/>
            <a:pathLst>
              <a:path w="5734050" h="220344">
                <a:moveTo>
                  <a:pt x="5608548" y="0"/>
                </a:moveTo>
                <a:lnTo>
                  <a:pt x="5623509" y="55110"/>
                </a:lnTo>
                <a:lnTo>
                  <a:pt x="5638342" y="110096"/>
                </a:lnTo>
                <a:lnTo>
                  <a:pt x="5733679" y="25212"/>
                </a:lnTo>
                <a:lnTo>
                  <a:pt x="5608548" y="0"/>
                </a:lnTo>
                <a:close/>
              </a:path>
              <a:path w="5734050" h="220344">
                <a:moveTo>
                  <a:pt x="123990" y="109082"/>
                </a:moveTo>
                <a:lnTo>
                  <a:pt x="0" y="139235"/>
                </a:lnTo>
                <a:lnTo>
                  <a:pt x="98634" y="220319"/>
                </a:lnTo>
                <a:lnTo>
                  <a:pt x="123990" y="109082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903991" y="2394000"/>
            <a:ext cx="125730" cy="110489"/>
          </a:xfrm>
          <a:custGeom>
            <a:avLst/>
            <a:gdLst/>
            <a:ahLst/>
            <a:cxnLst/>
            <a:rect l="l" t="t" r="r" b="b"/>
            <a:pathLst>
              <a:path w="125729" h="110489">
                <a:moveTo>
                  <a:pt x="14959" y="55111"/>
                </a:moveTo>
                <a:lnTo>
                  <a:pt x="0" y="0"/>
                </a:lnTo>
                <a:lnTo>
                  <a:pt x="125130" y="25211"/>
                </a:lnTo>
                <a:lnTo>
                  <a:pt x="29792" y="110096"/>
                </a:lnTo>
                <a:lnTo>
                  <a:pt x="14959" y="55111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295443" y="2503083"/>
            <a:ext cx="124460" cy="111760"/>
          </a:xfrm>
          <a:custGeom>
            <a:avLst/>
            <a:gdLst/>
            <a:ahLst/>
            <a:cxnLst/>
            <a:rect l="l" t="t" r="r" b="b"/>
            <a:pathLst>
              <a:path w="124460" h="111760">
                <a:moveTo>
                  <a:pt x="111311" y="55618"/>
                </a:moveTo>
                <a:lnTo>
                  <a:pt x="123989" y="0"/>
                </a:lnTo>
                <a:lnTo>
                  <a:pt x="0" y="30152"/>
                </a:lnTo>
                <a:lnTo>
                  <a:pt x="98633" y="111236"/>
                </a:lnTo>
                <a:lnTo>
                  <a:pt x="111311" y="55618"/>
                </a:lnTo>
                <a:close/>
              </a:path>
            </a:pathLst>
          </a:custGeom>
          <a:ln w="39540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406754" y="2449111"/>
            <a:ext cx="5512435" cy="388620"/>
          </a:xfrm>
          <a:custGeom>
            <a:avLst/>
            <a:gdLst/>
            <a:ahLst/>
            <a:cxnLst/>
            <a:rect l="l" t="t" r="r" b="b"/>
            <a:pathLst>
              <a:path w="5512434" h="388619">
                <a:moveTo>
                  <a:pt x="5512197" y="0"/>
                </a:moveTo>
                <a:lnTo>
                  <a:pt x="5241248" y="68380"/>
                </a:lnTo>
                <a:lnTo>
                  <a:pt x="4969090" y="130155"/>
                </a:lnTo>
                <a:lnTo>
                  <a:pt x="4695842" y="185320"/>
                </a:lnTo>
                <a:lnTo>
                  <a:pt x="4421624" y="233874"/>
                </a:lnTo>
                <a:lnTo>
                  <a:pt x="4146556" y="275815"/>
                </a:lnTo>
                <a:lnTo>
                  <a:pt x="3870758" y="311139"/>
                </a:lnTo>
                <a:lnTo>
                  <a:pt x="3594349" y="339844"/>
                </a:lnTo>
                <a:lnTo>
                  <a:pt x="3317450" y="361929"/>
                </a:lnTo>
                <a:lnTo>
                  <a:pt x="3040180" y="377389"/>
                </a:lnTo>
                <a:lnTo>
                  <a:pt x="2762659" y="386224"/>
                </a:lnTo>
                <a:lnTo>
                  <a:pt x="2485007" y="388430"/>
                </a:lnTo>
                <a:lnTo>
                  <a:pt x="2207343" y="384005"/>
                </a:lnTo>
                <a:lnTo>
                  <a:pt x="1929788" y="372946"/>
                </a:lnTo>
                <a:lnTo>
                  <a:pt x="1652461" y="355251"/>
                </a:lnTo>
                <a:lnTo>
                  <a:pt x="1375482" y="330918"/>
                </a:lnTo>
                <a:lnTo>
                  <a:pt x="1098970" y="299944"/>
                </a:lnTo>
                <a:lnTo>
                  <a:pt x="823047" y="262327"/>
                </a:lnTo>
                <a:lnTo>
                  <a:pt x="547830" y="218063"/>
                </a:lnTo>
                <a:lnTo>
                  <a:pt x="273441" y="167152"/>
                </a:lnTo>
                <a:lnTo>
                  <a:pt x="0" y="109589"/>
                </a:lnTo>
              </a:path>
            </a:pathLst>
          </a:custGeom>
          <a:ln w="39528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522150" y="1164949"/>
            <a:ext cx="3081020" cy="912494"/>
          </a:xfrm>
          <a:custGeom>
            <a:avLst/>
            <a:gdLst/>
            <a:ahLst/>
            <a:cxnLst/>
            <a:rect l="l" t="t" r="r" b="b"/>
            <a:pathLst>
              <a:path w="3081020" h="912494">
                <a:moveTo>
                  <a:pt x="0" y="912191"/>
                </a:moveTo>
                <a:lnTo>
                  <a:pt x="3080715" y="912191"/>
                </a:lnTo>
                <a:lnTo>
                  <a:pt x="3080715" y="0"/>
                </a:lnTo>
                <a:lnTo>
                  <a:pt x="0" y="0"/>
                </a:lnTo>
                <a:lnTo>
                  <a:pt x="0" y="9121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3522150" y="1164949"/>
            <a:ext cx="3081020" cy="912494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22019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LW</a:t>
            </a:r>
            <a:r>
              <a:rPr sz="1400" spc="-10" dirty="0">
                <a:latin typeface="Arial"/>
                <a:cs typeface="Arial"/>
              </a:rPr>
              <a:t>M</a:t>
            </a:r>
            <a:r>
              <a:rPr sz="1400" spc="-5" dirty="0">
                <a:latin typeface="Arial"/>
                <a:cs typeface="Arial"/>
              </a:rPr>
              <a:t>2M Server</a:t>
            </a:r>
            <a:endParaRPr sz="1400">
              <a:latin typeface="Arial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320728" y="3103355"/>
            <a:ext cx="1255395" cy="546100"/>
          </a:xfrm>
          <a:custGeom>
            <a:avLst/>
            <a:gdLst/>
            <a:ahLst/>
            <a:cxnLst/>
            <a:rect l="l" t="t" r="r" b="b"/>
            <a:pathLst>
              <a:path w="1255395" h="546100">
                <a:moveTo>
                  <a:pt x="1141004" y="432023"/>
                </a:moveTo>
                <a:lnTo>
                  <a:pt x="0" y="432023"/>
                </a:lnTo>
                <a:lnTo>
                  <a:pt x="114099" y="546047"/>
                </a:lnTo>
                <a:lnTo>
                  <a:pt x="1255105" y="546047"/>
                </a:lnTo>
                <a:lnTo>
                  <a:pt x="1141004" y="432023"/>
                </a:lnTo>
                <a:close/>
              </a:path>
              <a:path w="1255395" h="546100">
                <a:moveTo>
                  <a:pt x="1141004" y="0"/>
                </a:moveTo>
                <a:lnTo>
                  <a:pt x="1141004" y="432023"/>
                </a:lnTo>
                <a:lnTo>
                  <a:pt x="1255105" y="546047"/>
                </a:lnTo>
                <a:lnTo>
                  <a:pt x="1255105" y="114024"/>
                </a:lnTo>
                <a:lnTo>
                  <a:pt x="114100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320727" y="3103355"/>
            <a:ext cx="1255395" cy="546100"/>
          </a:xfrm>
          <a:custGeom>
            <a:avLst/>
            <a:gdLst/>
            <a:ahLst/>
            <a:cxnLst/>
            <a:rect l="l" t="t" r="r" b="b"/>
            <a:pathLst>
              <a:path w="1255395" h="546100">
                <a:moveTo>
                  <a:pt x="0" y="432023"/>
                </a:moveTo>
                <a:lnTo>
                  <a:pt x="1141005" y="432023"/>
                </a:lnTo>
                <a:lnTo>
                  <a:pt x="1141005" y="0"/>
                </a:lnTo>
                <a:lnTo>
                  <a:pt x="1255106" y="114023"/>
                </a:lnTo>
                <a:lnTo>
                  <a:pt x="1255106" y="546047"/>
                </a:lnTo>
                <a:lnTo>
                  <a:pt x="1141005" y="432023"/>
                </a:lnTo>
                <a:lnTo>
                  <a:pt x="1255106" y="546047"/>
                </a:lnTo>
                <a:lnTo>
                  <a:pt x="114100" y="546047"/>
                </a:lnTo>
                <a:lnTo>
                  <a:pt x="0" y="432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320728" y="3104876"/>
            <a:ext cx="1141095" cy="429259"/>
          </a:xfrm>
          <a:custGeom>
            <a:avLst/>
            <a:gdLst/>
            <a:ahLst/>
            <a:cxnLst/>
            <a:rect l="l" t="t" r="r" b="b"/>
            <a:pathLst>
              <a:path w="1141095" h="429260">
                <a:moveTo>
                  <a:pt x="0" y="428983"/>
                </a:moveTo>
                <a:lnTo>
                  <a:pt x="1141005" y="428983"/>
                </a:lnTo>
                <a:lnTo>
                  <a:pt x="1141005" y="0"/>
                </a:lnTo>
                <a:lnTo>
                  <a:pt x="0" y="0"/>
                </a:lnTo>
                <a:lnTo>
                  <a:pt x="0" y="4289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320727" y="3103355"/>
            <a:ext cx="1141095" cy="432434"/>
          </a:xfrm>
          <a:custGeom>
            <a:avLst/>
            <a:gdLst/>
            <a:ahLst/>
            <a:cxnLst/>
            <a:rect l="l" t="t" r="r" b="b"/>
            <a:pathLst>
              <a:path w="1141095" h="432435">
                <a:moveTo>
                  <a:pt x="0" y="432023"/>
                </a:moveTo>
                <a:lnTo>
                  <a:pt x="0" y="0"/>
                </a:lnTo>
                <a:lnTo>
                  <a:pt x="11410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320727" y="3103355"/>
            <a:ext cx="1141095" cy="432434"/>
          </a:xfrm>
          <a:custGeom>
            <a:avLst/>
            <a:gdLst/>
            <a:ahLst/>
            <a:cxnLst/>
            <a:rect l="l" t="t" r="r" b="b"/>
            <a:pathLst>
              <a:path w="1141095" h="432435">
                <a:moveTo>
                  <a:pt x="0" y="432023"/>
                </a:moveTo>
                <a:lnTo>
                  <a:pt x="1141005" y="432023"/>
                </a:lnTo>
                <a:lnTo>
                  <a:pt x="11410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4551188" y="3165997"/>
            <a:ext cx="680720" cy="304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080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PUBLIC NETWORK</a:t>
            </a:r>
            <a:endParaRPr sz="100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018840" y="5068760"/>
            <a:ext cx="709930" cy="801370"/>
          </a:xfrm>
          <a:custGeom>
            <a:avLst/>
            <a:gdLst/>
            <a:ahLst/>
            <a:cxnLst/>
            <a:rect l="l" t="t" r="r" b="b"/>
            <a:pathLst>
              <a:path w="709929" h="801370">
                <a:moveTo>
                  <a:pt x="0" y="602109"/>
                </a:moveTo>
                <a:lnTo>
                  <a:pt x="89378" y="771219"/>
                </a:lnTo>
                <a:lnTo>
                  <a:pt x="278278" y="801283"/>
                </a:lnTo>
                <a:lnTo>
                  <a:pt x="208676" y="751493"/>
                </a:lnTo>
                <a:lnTo>
                  <a:pt x="280058" y="651899"/>
                </a:lnTo>
                <a:lnTo>
                  <a:pt x="69601" y="651899"/>
                </a:lnTo>
                <a:lnTo>
                  <a:pt x="0" y="602109"/>
                </a:lnTo>
                <a:close/>
              </a:path>
              <a:path w="709929" h="801370">
                <a:moveTo>
                  <a:pt x="431553" y="0"/>
                </a:moveTo>
                <a:lnTo>
                  <a:pt x="501154" y="49803"/>
                </a:lnTo>
                <a:lnTo>
                  <a:pt x="69601" y="651899"/>
                </a:lnTo>
                <a:lnTo>
                  <a:pt x="280058" y="651899"/>
                </a:lnTo>
                <a:lnTo>
                  <a:pt x="640229" y="149383"/>
                </a:lnTo>
                <a:lnTo>
                  <a:pt x="683516" y="149383"/>
                </a:lnTo>
                <a:lnTo>
                  <a:pt x="620453" y="30064"/>
                </a:lnTo>
                <a:lnTo>
                  <a:pt x="431553" y="0"/>
                </a:lnTo>
                <a:close/>
              </a:path>
              <a:path w="709929" h="801370">
                <a:moveTo>
                  <a:pt x="683516" y="149383"/>
                </a:moveTo>
                <a:lnTo>
                  <a:pt x="640229" y="149383"/>
                </a:lnTo>
                <a:lnTo>
                  <a:pt x="709832" y="199174"/>
                </a:lnTo>
                <a:lnTo>
                  <a:pt x="683516" y="1493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018840" y="5068760"/>
            <a:ext cx="709930" cy="801370"/>
          </a:xfrm>
          <a:custGeom>
            <a:avLst/>
            <a:gdLst/>
            <a:ahLst/>
            <a:cxnLst/>
            <a:rect l="l" t="t" r="r" b="b"/>
            <a:pathLst>
              <a:path w="709929" h="801370">
                <a:moveTo>
                  <a:pt x="69601" y="651900"/>
                </a:moveTo>
                <a:lnTo>
                  <a:pt x="0" y="602109"/>
                </a:lnTo>
                <a:lnTo>
                  <a:pt x="89378" y="771219"/>
                </a:lnTo>
                <a:lnTo>
                  <a:pt x="278278" y="801284"/>
                </a:lnTo>
                <a:lnTo>
                  <a:pt x="208677" y="751493"/>
                </a:lnTo>
                <a:lnTo>
                  <a:pt x="640230" y="149383"/>
                </a:lnTo>
                <a:lnTo>
                  <a:pt x="709832" y="199174"/>
                </a:lnTo>
                <a:lnTo>
                  <a:pt x="620453" y="30064"/>
                </a:lnTo>
                <a:lnTo>
                  <a:pt x="431553" y="0"/>
                </a:lnTo>
                <a:lnTo>
                  <a:pt x="501154" y="49803"/>
                </a:lnTo>
                <a:lnTo>
                  <a:pt x="69601" y="65190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 rot="18360000">
            <a:off x="3118055" y="5545258"/>
            <a:ext cx="291301" cy="12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4"/>
              </a:lnSpc>
            </a:pPr>
            <a:r>
              <a:rPr sz="800" spc="-5" dirty="0">
                <a:latin typeface="Arial"/>
                <a:cs typeface="Arial"/>
              </a:rPr>
              <a:t>P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 rot="18360000">
            <a:off x="3321513" y="5261368"/>
            <a:ext cx="291301" cy="12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4"/>
              </a:lnSpc>
            </a:pPr>
            <a:r>
              <a:rPr sz="800" spc="-5" dirty="0">
                <a:latin typeface="Arial"/>
                <a:cs typeface="Arial"/>
              </a:rPr>
              <a:t>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961310" y="5065149"/>
            <a:ext cx="662305" cy="789940"/>
          </a:xfrm>
          <a:custGeom>
            <a:avLst/>
            <a:gdLst/>
            <a:ahLst/>
            <a:cxnLst/>
            <a:rect l="l" t="t" r="r" b="b"/>
            <a:pathLst>
              <a:path w="662304" h="789939">
                <a:moveTo>
                  <a:pt x="273042" y="132001"/>
                </a:moveTo>
                <a:lnTo>
                  <a:pt x="73404" y="132001"/>
                </a:lnTo>
                <a:lnTo>
                  <a:pt x="441697" y="745500"/>
                </a:lnTo>
                <a:lnTo>
                  <a:pt x="368418" y="789501"/>
                </a:lnTo>
                <a:lnTo>
                  <a:pt x="559093" y="774830"/>
                </a:lnTo>
                <a:lnTo>
                  <a:pt x="633868" y="657499"/>
                </a:lnTo>
                <a:lnTo>
                  <a:pt x="588505" y="657499"/>
                </a:lnTo>
                <a:lnTo>
                  <a:pt x="273042" y="132001"/>
                </a:lnTo>
                <a:close/>
              </a:path>
              <a:path w="662304" h="789939">
                <a:moveTo>
                  <a:pt x="661910" y="613498"/>
                </a:moveTo>
                <a:lnTo>
                  <a:pt x="588505" y="657499"/>
                </a:lnTo>
                <a:lnTo>
                  <a:pt x="633868" y="657499"/>
                </a:lnTo>
                <a:lnTo>
                  <a:pt x="661910" y="613498"/>
                </a:lnTo>
                <a:close/>
              </a:path>
              <a:path w="662304" h="789939">
                <a:moveTo>
                  <a:pt x="293491" y="0"/>
                </a:moveTo>
                <a:lnTo>
                  <a:pt x="102817" y="14671"/>
                </a:lnTo>
                <a:lnTo>
                  <a:pt x="0" y="176001"/>
                </a:lnTo>
                <a:lnTo>
                  <a:pt x="73404" y="132001"/>
                </a:lnTo>
                <a:lnTo>
                  <a:pt x="273042" y="132001"/>
                </a:lnTo>
                <a:lnTo>
                  <a:pt x="220214" y="44000"/>
                </a:lnTo>
                <a:lnTo>
                  <a:pt x="2934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961310" y="5065149"/>
            <a:ext cx="662305" cy="789940"/>
          </a:xfrm>
          <a:custGeom>
            <a:avLst/>
            <a:gdLst/>
            <a:ahLst/>
            <a:cxnLst/>
            <a:rect l="l" t="t" r="r" b="b"/>
            <a:pathLst>
              <a:path w="662304" h="789939">
                <a:moveTo>
                  <a:pt x="441695" y="745501"/>
                </a:moveTo>
                <a:lnTo>
                  <a:pt x="368417" y="789501"/>
                </a:lnTo>
                <a:lnTo>
                  <a:pt x="559092" y="774830"/>
                </a:lnTo>
                <a:lnTo>
                  <a:pt x="661909" y="613499"/>
                </a:lnTo>
                <a:lnTo>
                  <a:pt x="588505" y="657499"/>
                </a:lnTo>
                <a:lnTo>
                  <a:pt x="220214" y="44000"/>
                </a:lnTo>
                <a:lnTo>
                  <a:pt x="293491" y="0"/>
                </a:lnTo>
                <a:lnTo>
                  <a:pt x="102817" y="14671"/>
                </a:lnTo>
                <a:lnTo>
                  <a:pt x="0" y="176002"/>
                </a:lnTo>
                <a:lnTo>
                  <a:pt x="73404" y="132001"/>
                </a:lnTo>
                <a:lnTo>
                  <a:pt x="441695" y="74550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 rot="3540000">
            <a:off x="3988734" y="5394033"/>
            <a:ext cx="625908" cy="120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0"/>
              </a:lnSpc>
            </a:pPr>
            <a:r>
              <a:rPr sz="800" spc="-5" dirty="0">
                <a:latin typeface="Arial"/>
                <a:cs typeface="Arial"/>
              </a:rPr>
              <a:t>P U B</a:t>
            </a:r>
            <a:r>
              <a:rPr sz="800" dirty="0">
                <a:latin typeface="Arial"/>
                <a:cs typeface="Arial"/>
              </a:rPr>
              <a:t>  </a:t>
            </a:r>
            <a:r>
              <a:rPr sz="800" spc="-5" dirty="0">
                <a:latin typeface="Arial"/>
                <a:cs typeface="Arial"/>
              </a:rPr>
              <a:t> S U B</a:t>
            </a:r>
            <a:endParaRPr sz="80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6579157" y="4997039"/>
            <a:ext cx="675005" cy="850265"/>
          </a:xfrm>
          <a:custGeom>
            <a:avLst/>
            <a:gdLst/>
            <a:ahLst/>
            <a:cxnLst/>
            <a:rect l="l" t="t" r="r" b="b"/>
            <a:pathLst>
              <a:path w="675004" h="850264">
                <a:moveTo>
                  <a:pt x="269979" y="122789"/>
                </a:moveTo>
                <a:lnTo>
                  <a:pt x="75053" y="122789"/>
                </a:lnTo>
                <a:lnTo>
                  <a:pt x="449555" y="808809"/>
                </a:lnTo>
                <a:lnTo>
                  <a:pt x="374376" y="849769"/>
                </a:lnTo>
                <a:lnTo>
                  <a:pt x="565557" y="842940"/>
                </a:lnTo>
                <a:lnTo>
                  <a:pt x="646333" y="726914"/>
                </a:lnTo>
                <a:lnTo>
                  <a:pt x="599789" y="726914"/>
                </a:lnTo>
                <a:lnTo>
                  <a:pt x="269979" y="122789"/>
                </a:lnTo>
                <a:close/>
              </a:path>
              <a:path w="675004" h="850264">
                <a:moveTo>
                  <a:pt x="674841" y="685967"/>
                </a:moveTo>
                <a:lnTo>
                  <a:pt x="599789" y="726914"/>
                </a:lnTo>
                <a:lnTo>
                  <a:pt x="646333" y="726914"/>
                </a:lnTo>
                <a:lnTo>
                  <a:pt x="674841" y="685967"/>
                </a:lnTo>
                <a:close/>
              </a:path>
              <a:path w="675004" h="850264">
                <a:moveTo>
                  <a:pt x="300464" y="0"/>
                </a:moveTo>
                <a:lnTo>
                  <a:pt x="109156" y="6714"/>
                </a:lnTo>
                <a:lnTo>
                  <a:pt x="0" y="163737"/>
                </a:lnTo>
                <a:lnTo>
                  <a:pt x="75053" y="122789"/>
                </a:lnTo>
                <a:lnTo>
                  <a:pt x="269979" y="122789"/>
                </a:lnTo>
                <a:lnTo>
                  <a:pt x="225285" y="40921"/>
                </a:lnTo>
                <a:lnTo>
                  <a:pt x="30046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579158" y="4997039"/>
            <a:ext cx="675005" cy="850265"/>
          </a:xfrm>
          <a:custGeom>
            <a:avLst/>
            <a:gdLst/>
            <a:ahLst/>
            <a:cxnLst/>
            <a:rect l="l" t="t" r="r" b="b"/>
            <a:pathLst>
              <a:path w="675004" h="850264">
                <a:moveTo>
                  <a:pt x="449556" y="808809"/>
                </a:moveTo>
                <a:lnTo>
                  <a:pt x="374376" y="849769"/>
                </a:lnTo>
                <a:lnTo>
                  <a:pt x="565558" y="842940"/>
                </a:lnTo>
                <a:lnTo>
                  <a:pt x="674841" y="685967"/>
                </a:lnTo>
                <a:lnTo>
                  <a:pt x="599788" y="726914"/>
                </a:lnTo>
                <a:lnTo>
                  <a:pt x="225285" y="40921"/>
                </a:lnTo>
                <a:lnTo>
                  <a:pt x="300464" y="0"/>
                </a:lnTo>
                <a:lnTo>
                  <a:pt x="109156" y="6714"/>
                </a:lnTo>
                <a:lnTo>
                  <a:pt x="0" y="163738"/>
                </a:lnTo>
                <a:lnTo>
                  <a:pt x="75052" y="122790"/>
                </a:lnTo>
                <a:lnTo>
                  <a:pt x="449556" y="80880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 rot="14520000">
            <a:off x="6845530" y="5520319"/>
            <a:ext cx="291619" cy="119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800" spc="-5" dirty="0">
                <a:latin typeface="Arial"/>
                <a:cs typeface="Arial"/>
              </a:rPr>
              <a:t>P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 rot="14520000">
            <a:off x="6678209" y="5213770"/>
            <a:ext cx="291619" cy="119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800" spc="-5" dirty="0">
                <a:latin typeface="Arial"/>
                <a:cs typeface="Arial"/>
              </a:rPr>
              <a:t>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5649617" y="5003754"/>
            <a:ext cx="594360" cy="836294"/>
          </a:xfrm>
          <a:custGeom>
            <a:avLst/>
            <a:gdLst/>
            <a:ahLst/>
            <a:cxnLst/>
            <a:rect l="l" t="t" r="r" b="b"/>
            <a:pathLst>
              <a:path w="594360" h="836295">
                <a:moveTo>
                  <a:pt x="0" y="692315"/>
                </a:moveTo>
                <a:lnTo>
                  <a:pt x="125891" y="836225"/>
                </a:lnTo>
                <a:lnTo>
                  <a:pt x="316819" y="821833"/>
                </a:lnTo>
                <a:lnTo>
                  <a:pt x="237582" y="789450"/>
                </a:lnTo>
                <a:lnTo>
                  <a:pt x="264092" y="724697"/>
                </a:lnTo>
                <a:lnTo>
                  <a:pt x="79109" y="724697"/>
                </a:lnTo>
                <a:lnTo>
                  <a:pt x="0" y="692315"/>
                </a:lnTo>
                <a:close/>
              </a:path>
              <a:path w="594360" h="836295">
                <a:moveTo>
                  <a:pt x="468193" y="0"/>
                </a:moveTo>
                <a:lnTo>
                  <a:pt x="277392" y="14442"/>
                </a:lnTo>
                <a:lnTo>
                  <a:pt x="356628" y="46876"/>
                </a:lnTo>
                <a:lnTo>
                  <a:pt x="79109" y="724697"/>
                </a:lnTo>
                <a:lnTo>
                  <a:pt x="264092" y="724697"/>
                </a:lnTo>
                <a:lnTo>
                  <a:pt x="515100" y="111578"/>
                </a:lnTo>
                <a:lnTo>
                  <a:pt x="565863" y="111578"/>
                </a:lnTo>
                <a:lnTo>
                  <a:pt x="468193" y="0"/>
                </a:lnTo>
                <a:close/>
              </a:path>
              <a:path w="594360" h="836295">
                <a:moveTo>
                  <a:pt x="565863" y="111578"/>
                </a:moveTo>
                <a:lnTo>
                  <a:pt x="515100" y="111578"/>
                </a:lnTo>
                <a:lnTo>
                  <a:pt x="594210" y="143960"/>
                </a:lnTo>
                <a:lnTo>
                  <a:pt x="565863" y="11157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649618" y="5003753"/>
            <a:ext cx="594360" cy="836294"/>
          </a:xfrm>
          <a:custGeom>
            <a:avLst/>
            <a:gdLst/>
            <a:ahLst/>
            <a:cxnLst/>
            <a:rect l="l" t="t" r="r" b="b"/>
            <a:pathLst>
              <a:path w="594360" h="836295">
                <a:moveTo>
                  <a:pt x="79109" y="724697"/>
                </a:moveTo>
                <a:lnTo>
                  <a:pt x="0" y="692315"/>
                </a:lnTo>
                <a:lnTo>
                  <a:pt x="125890" y="836225"/>
                </a:lnTo>
                <a:lnTo>
                  <a:pt x="316819" y="821833"/>
                </a:lnTo>
                <a:lnTo>
                  <a:pt x="237582" y="789450"/>
                </a:lnTo>
                <a:lnTo>
                  <a:pt x="515100" y="111578"/>
                </a:lnTo>
                <a:lnTo>
                  <a:pt x="594210" y="143961"/>
                </a:lnTo>
                <a:lnTo>
                  <a:pt x="468192" y="0"/>
                </a:lnTo>
                <a:lnTo>
                  <a:pt x="277391" y="14443"/>
                </a:lnTo>
                <a:lnTo>
                  <a:pt x="356627" y="46876"/>
                </a:lnTo>
                <a:lnTo>
                  <a:pt x="79109" y="72469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 rot="17580000">
            <a:off x="5625682" y="5360091"/>
            <a:ext cx="626428" cy="1168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9"/>
              </a:lnSpc>
            </a:pPr>
            <a:r>
              <a:rPr sz="800" spc="-5" dirty="0">
                <a:latin typeface="Arial"/>
                <a:cs typeface="Arial"/>
              </a:rPr>
              <a:t>P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r>
              <a:rPr sz="800" dirty="0">
                <a:latin typeface="Arial"/>
                <a:cs typeface="Arial"/>
              </a:rPr>
              <a:t>  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S</a:t>
            </a:r>
            <a:r>
              <a:rPr sz="1200" spc="-22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U</a:t>
            </a:r>
            <a:r>
              <a:rPr sz="1200" spc="-22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B</a:t>
            </a:r>
            <a:endParaRPr sz="1200" baseline="3472">
              <a:latin typeface="Arial"/>
              <a:cs typeface="Arial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3681003" y="2077140"/>
            <a:ext cx="680720" cy="2242820"/>
          </a:xfrm>
          <a:custGeom>
            <a:avLst/>
            <a:gdLst/>
            <a:ahLst/>
            <a:cxnLst/>
            <a:rect l="l" t="t" r="r" b="b"/>
            <a:pathLst>
              <a:path w="680720" h="2242820">
                <a:moveTo>
                  <a:pt x="0" y="2130219"/>
                </a:moveTo>
                <a:lnTo>
                  <a:pt x="154923" y="2242469"/>
                </a:lnTo>
                <a:lnTo>
                  <a:pt x="337611" y="2186091"/>
                </a:lnTo>
                <a:lnTo>
                  <a:pt x="253304" y="2172028"/>
                </a:lnTo>
                <a:lnTo>
                  <a:pt x="257911" y="2144156"/>
                </a:lnTo>
                <a:lnTo>
                  <a:pt x="84434" y="2144156"/>
                </a:lnTo>
                <a:lnTo>
                  <a:pt x="0" y="2130219"/>
                </a:lnTo>
                <a:close/>
              </a:path>
              <a:path w="680720" h="2242820">
                <a:moveTo>
                  <a:pt x="525623" y="0"/>
                </a:moveTo>
                <a:lnTo>
                  <a:pt x="342935" y="56504"/>
                </a:lnTo>
                <a:lnTo>
                  <a:pt x="427243" y="70441"/>
                </a:lnTo>
                <a:lnTo>
                  <a:pt x="84434" y="2144156"/>
                </a:lnTo>
                <a:lnTo>
                  <a:pt x="257911" y="2144156"/>
                </a:lnTo>
                <a:lnTo>
                  <a:pt x="596112" y="98314"/>
                </a:lnTo>
                <a:lnTo>
                  <a:pt x="661313" y="98314"/>
                </a:lnTo>
                <a:lnTo>
                  <a:pt x="525623" y="0"/>
                </a:lnTo>
                <a:close/>
              </a:path>
              <a:path w="680720" h="2242820">
                <a:moveTo>
                  <a:pt x="661313" y="98314"/>
                </a:moveTo>
                <a:lnTo>
                  <a:pt x="596112" y="98314"/>
                </a:lnTo>
                <a:lnTo>
                  <a:pt x="680547" y="112250"/>
                </a:lnTo>
                <a:lnTo>
                  <a:pt x="661313" y="983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681003" y="2077140"/>
            <a:ext cx="680720" cy="2242820"/>
          </a:xfrm>
          <a:custGeom>
            <a:avLst/>
            <a:gdLst/>
            <a:ahLst/>
            <a:cxnLst/>
            <a:rect l="l" t="t" r="r" b="b"/>
            <a:pathLst>
              <a:path w="680720" h="2242820">
                <a:moveTo>
                  <a:pt x="84434" y="2144156"/>
                </a:moveTo>
                <a:lnTo>
                  <a:pt x="0" y="2130220"/>
                </a:lnTo>
                <a:lnTo>
                  <a:pt x="154923" y="2242470"/>
                </a:lnTo>
                <a:lnTo>
                  <a:pt x="337610" y="2186091"/>
                </a:lnTo>
                <a:lnTo>
                  <a:pt x="253303" y="2172028"/>
                </a:lnTo>
                <a:lnTo>
                  <a:pt x="596111" y="98313"/>
                </a:lnTo>
                <a:lnTo>
                  <a:pt x="680546" y="112250"/>
                </a:lnTo>
                <a:lnTo>
                  <a:pt x="525623" y="0"/>
                </a:lnTo>
                <a:lnTo>
                  <a:pt x="342935" y="56505"/>
                </a:lnTo>
                <a:lnTo>
                  <a:pt x="427243" y="70441"/>
                </a:lnTo>
                <a:lnTo>
                  <a:pt x="84434" y="2144156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 rot="16800000">
            <a:off x="3509303" y="3366943"/>
            <a:ext cx="932464" cy="116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5"/>
              </a:lnSpc>
            </a:pP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M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2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M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/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C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o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A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P</a:t>
            </a:r>
            <a:endParaRPr sz="1200" baseline="3472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 rot="16800000">
            <a:off x="3895818" y="2640159"/>
            <a:ext cx="396841" cy="118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35"/>
              </a:lnSpc>
            </a:pPr>
            <a:r>
              <a:rPr sz="800" spc="-5" dirty="0">
                <a:latin typeface="Arial"/>
                <a:cs typeface="Arial"/>
              </a:rPr>
              <a:t>F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O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endParaRPr sz="800">
              <a:latin typeface="Arial"/>
              <a:cs typeface="Arial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5604865" y="2077140"/>
            <a:ext cx="883919" cy="2166620"/>
          </a:xfrm>
          <a:custGeom>
            <a:avLst/>
            <a:gdLst/>
            <a:ahLst/>
            <a:cxnLst/>
            <a:rect l="l" t="t" r="r" b="b"/>
            <a:pathLst>
              <a:path w="883920" h="2166620">
                <a:moveTo>
                  <a:pt x="260080" y="105281"/>
                </a:moveTo>
                <a:lnTo>
                  <a:pt x="82533" y="105281"/>
                </a:lnTo>
                <a:lnTo>
                  <a:pt x="635920" y="2106908"/>
                </a:lnTo>
                <a:lnTo>
                  <a:pt x="553387" y="2129586"/>
                </a:lnTo>
                <a:lnTo>
                  <a:pt x="741146" y="2166453"/>
                </a:lnTo>
                <a:lnTo>
                  <a:pt x="858040" y="2061298"/>
                </a:lnTo>
                <a:lnTo>
                  <a:pt x="800859" y="2061298"/>
                </a:lnTo>
                <a:lnTo>
                  <a:pt x="260080" y="105281"/>
                </a:lnTo>
                <a:close/>
              </a:path>
              <a:path w="883920" h="2166620">
                <a:moveTo>
                  <a:pt x="883391" y="2038493"/>
                </a:moveTo>
                <a:lnTo>
                  <a:pt x="800859" y="2061298"/>
                </a:lnTo>
                <a:lnTo>
                  <a:pt x="858040" y="2061298"/>
                </a:lnTo>
                <a:lnTo>
                  <a:pt x="883391" y="2038493"/>
                </a:lnTo>
                <a:close/>
              </a:path>
              <a:path w="883920" h="2166620">
                <a:moveTo>
                  <a:pt x="142118" y="0"/>
                </a:moveTo>
                <a:lnTo>
                  <a:pt x="0" y="128087"/>
                </a:lnTo>
                <a:lnTo>
                  <a:pt x="82533" y="105281"/>
                </a:lnTo>
                <a:lnTo>
                  <a:pt x="260080" y="105281"/>
                </a:lnTo>
                <a:lnTo>
                  <a:pt x="247470" y="59672"/>
                </a:lnTo>
                <a:lnTo>
                  <a:pt x="330004" y="36868"/>
                </a:lnTo>
                <a:lnTo>
                  <a:pt x="1421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604866" y="2077140"/>
            <a:ext cx="883919" cy="2166620"/>
          </a:xfrm>
          <a:custGeom>
            <a:avLst/>
            <a:gdLst/>
            <a:ahLst/>
            <a:cxnLst/>
            <a:rect l="l" t="t" r="r" b="b"/>
            <a:pathLst>
              <a:path w="883920" h="2166620">
                <a:moveTo>
                  <a:pt x="635920" y="2106908"/>
                </a:moveTo>
                <a:lnTo>
                  <a:pt x="553387" y="2129586"/>
                </a:lnTo>
                <a:lnTo>
                  <a:pt x="741146" y="2166454"/>
                </a:lnTo>
                <a:lnTo>
                  <a:pt x="883391" y="2038494"/>
                </a:lnTo>
                <a:lnTo>
                  <a:pt x="800859" y="2061298"/>
                </a:lnTo>
                <a:lnTo>
                  <a:pt x="247471" y="59672"/>
                </a:lnTo>
                <a:lnTo>
                  <a:pt x="330004" y="36867"/>
                </a:lnTo>
                <a:lnTo>
                  <a:pt x="142118" y="0"/>
                </a:lnTo>
                <a:lnTo>
                  <a:pt x="0" y="128086"/>
                </a:lnTo>
                <a:lnTo>
                  <a:pt x="82532" y="105282"/>
                </a:lnTo>
                <a:lnTo>
                  <a:pt x="635920" y="2106908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 rot="15300000">
            <a:off x="5633597" y="3326667"/>
            <a:ext cx="931993" cy="117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25"/>
              </a:lnSpc>
            </a:pP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M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M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/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C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o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A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P</a:t>
            </a:r>
            <a:endParaRPr sz="1200" baseline="3472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 rot="15300000">
            <a:off x="5704166" y="2617761"/>
            <a:ext cx="396841" cy="119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800" spc="-5" dirty="0">
                <a:latin typeface="Arial"/>
                <a:cs typeface="Arial"/>
              </a:rPr>
              <a:t>F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O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endParaRPr sz="800">
              <a:latin typeface="Arial"/>
              <a:cs typeface="Arial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2381018" y="1906104"/>
            <a:ext cx="1027430" cy="570230"/>
          </a:xfrm>
          <a:custGeom>
            <a:avLst/>
            <a:gdLst/>
            <a:ahLst/>
            <a:cxnLst/>
            <a:rect l="l" t="t" r="r" b="b"/>
            <a:pathLst>
              <a:path w="1027429" h="570230">
                <a:moveTo>
                  <a:pt x="912930" y="456095"/>
                </a:moveTo>
                <a:lnTo>
                  <a:pt x="0" y="456095"/>
                </a:lnTo>
                <a:lnTo>
                  <a:pt x="114226" y="570119"/>
                </a:lnTo>
                <a:lnTo>
                  <a:pt x="1027031" y="570119"/>
                </a:lnTo>
                <a:lnTo>
                  <a:pt x="912930" y="456095"/>
                </a:lnTo>
                <a:close/>
              </a:path>
              <a:path w="1027429" h="570230">
                <a:moveTo>
                  <a:pt x="912930" y="0"/>
                </a:moveTo>
                <a:lnTo>
                  <a:pt x="912930" y="456095"/>
                </a:lnTo>
                <a:lnTo>
                  <a:pt x="1027031" y="570119"/>
                </a:lnTo>
                <a:lnTo>
                  <a:pt x="1027031" y="114023"/>
                </a:lnTo>
                <a:lnTo>
                  <a:pt x="91293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381018" y="1906104"/>
            <a:ext cx="1027430" cy="570230"/>
          </a:xfrm>
          <a:custGeom>
            <a:avLst/>
            <a:gdLst/>
            <a:ahLst/>
            <a:cxnLst/>
            <a:rect l="l" t="t" r="r" b="b"/>
            <a:pathLst>
              <a:path w="1027429" h="570230">
                <a:moveTo>
                  <a:pt x="0" y="456095"/>
                </a:moveTo>
                <a:lnTo>
                  <a:pt x="912931" y="456095"/>
                </a:lnTo>
                <a:lnTo>
                  <a:pt x="912931" y="0"/>
                </a:lnTo>
                <a:lnTo>
                  <a:pt x="1027031" y="114023"/>
                </a:lnTo>
                <a:lnTo>
                  <a:pt x="1027031" y="570119"/>
                </a:lnTo>
                <a:lnTo>
                  <a:pt x="912931" y="456095"/>
                </a:lnTo>
                <a:lnTo>
                  <a:pt x="1027031" y="570119"/>
                </a:lnTo>
                <a:lnTo>
                  <a:pt x="114227" y="570119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2381018" y="1906104"/>
            <a:ext cx="913130" cy="456565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0" marR="45720" indent="-7429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OPERATORS NETWORK</a:t>
            </a:r>
            <a:endParaRPr sz="1000">
              <a:latin typeface="Arial"/>
              <a:cs typeface="Arial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4520403" y="4927738"/>
            <a:ext cx="1083945" cy="502284"/>
          </a:xfrm>
          <a:custGeom>
            <a:avLst/>
            <a:gdLst/>
            <a:ahLst/>
            <a:cxnLst/>
            <a:rect l="l" t="t" r="r" b="b"/>
            <a:pathLst>
              <a:path w="1083945" h="502285">
                <a:moveTo>
                  <a:pt x="969854" y="387732"/>
                </a:moveTo>
                <a:lnTo>
                  <a:pt x="0" y="387732"/>
                </a:lnTo>
                <a:lnTo>
                  <a:pt x="114100" y="501755"/>
                </a:lnTo>
                <a:lnTo>
                  <a:pt x="1083955" y="501755"/>
                </a:lnTo>
                <a:lnTo>
                  <a:pt x="969854" y="387732"/>
                </a:lnTo>
                <a:close/>
              </a:path>
              <a:path w="1083945" h="502285">
                <a:moveTo>
                  <a:pt x="969854" y="0"/>
                </a:moveTo>
                <a:lnTo>
                  <a:pt x="969854" y="387732"/>
                </a:lnTo>
                <a:lnTo>
                  <a:pt x="1083955" y="501755"/>
                </a:lnTo>
                <a:lnTo>
                  <a:pt x="1083955" y="114023"/>
                </a:lnTo>
                <a:lnTo>
                  <a:pt x="96985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520403" y="4927737"/>
            <a:ext cx="1083945" cy="502284"/>
          </a:xfrm>
          <a:custGeom>
            <a:avLst/>
            <a:gdLst/>
            <a:ahLst/>
            <a:cxnLst/>
            <a:rect l="l" t="t" r="r" b="b"/>
            <a:pathLst>
              <a:path w="1083945" h="502285">
                <a:moveTo>
                  <a:pt x="0" y="387731"/>
                </a:moveTo>
                <a:lnTo>
                  <a:pt x="969854" y="387731"/>
                </a:lnTo>
                <a:lnTo>
                  <a:pt x="969854" y="0"/>
                </a:lnTo>
                <a:lnTo>
                  <a:pt x="1083955" y="114023"/>
                </a:lnTo>
                <a:lnTo>
                  <a:pt x="1083955" y="501755"/>
                </a:lnTo>
                <a:lnTo>
                  <a:pt x="969854" y="387731"/>
                </a:lnTo>
                <a:lnTo>
                  <a:pt x="1083955" y="501755"/>
                </a:lnTo>
                <a:lnTo>
                  <a:pt x="114100" y="501755"/>
                </a:lnTo>
                <a:lnTo>
                  <a:pt x="0" y="38773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4520403" y="4927763"/>
            <a:ext cx="970280" cy="387985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13664" marR="105410" indent="13017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UTILITY NETWORKS</a:t>
            </a:r>
            <a:endParaRPr sz="1000">
              <a:latin typeface="Arial"/>
              <a:cs typeface="Aria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897774" y="2618753"/>
            <a:ext cx="1112520" cy="114300"/>
          </a:xfrm>
          <a:custGeom>
            <a:avLst/>
            <a:gdLst/>
            <a:ahLst/>
            <a:cxnLst/>
            <a:rect l="l" t="t" r="r" b="b"/>
            <a:pathLst>
              <a:path w="1112520" h="114300">
                <a:moveTo>
                  <a:pt x="1112480" y="0"/>
                </a:moveTo>
                <a:lnTo>
                  <a:pt x="0" y="0"/>
                </a:lnTo>
                <a:lnTo>
                  <a:pt x="114100" y="114024"/>
                </a:lnTo>
                <a:lnTo>
                  <a:pt x="1112480" y="114024"/>
                </a:lnTo>
                <a:lnTo>
                  <a:pt x="111248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97774" y="2618753"/>
            <a:ext cx="1112520" cy="142875"/>
          </a:xfrm>
          <a:custGeom>
            <a:avLst/>
            <a:gdLst/>
            <a:ahLst/>
            <a:cxnLst/>
            <a:rect l="l" t="t" r="r" b="b"/>
            <a:pathLst>
              <a:path w="1112520" h="142875">
                <a:moveTo>
                  <a:pt x="1112480" y="0"/>
                </a:moveTo>
                <a:lnTo>
                  <a:pt x="1112480" y="142529"/>
                </a:lnTo>
                <a:lnTo>
                  <a:pt x="1112480" y="114023"/>
                </a:lnTo>
                <a:lnTo>
                  <a:pt x="114100" y="114023"/>
                </a:lnTo>
                <a:lnTo>
                  <a:pt x="0" y="0"/>
                </a:lnTo>
                <a:lnTo>
                  <a:pt x="111248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010255" y="2191165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30">
                <a:moveTo>
                  <a:pt x="0" y="0"/>
                </a:moveTo>
                <a:lnTo>
                  <a:pt x="142562" y="285059"/>
                </a:lnTo>
                <a:lnTo>
                  <a:pt x="0" y="570119"/>
                </a:lnTo>
                <a:lnTo>
                  <a:pt x="114100" y="684142"/>
                </a:lnTo>
                <a:lnTo>
                  <a:pt x="256663" y="399082"/>
                </a:lnTo>
                <a:lnTo>
                  <a:pt x="114100" y="11402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010255" y="2191164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30">
                <a:moveTo>
                  <a:pt x="0" y="0"/>
                </a:moveTo>
                <a:lnTo>
                  <a:pt x="142562" y="285059"/>
                </a:lnTo>
                <a:lnTo>
                  <a:pt x="0" y="570119"/>
                </a:lnTo>
                <a:lnTo>
                  <a:pt x="114100" y="684143"/>
                </a:lnTo>
                <a:lnTo>
                  <a:pt x="256662" y="399083"/>
                </a:lnTo>
                <a:lnTo>
                  <a:pt x="114100" y="11402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152817" y="2476224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0"/>
                </a:moveTo>
                <a:lnTo>
                  <a:pt x="114100" y="114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897774" y="2335214"/>
            <a:ext cx="0" cy="282575"/>
          </a:xfrm>
          <a:custGeom>
            <a:avLst/>
            <a:gdLst/>
            <a:ahLst/>
            <a:cxnLst/>
            <a:rect l="l" t="t" r="r" b="b"/>
            <a:pathLst>
              <a:path h="282575">
                <a:moveTo>
                  <a:pt x="0" y="0"/>
                </a:moveTo>
                <a:lnTo>
                  <a:pt x="0" y="282019"/>
                </a:lnTo>
              </a:path>
            </a:pathLst>
          </a:custGeom>
          <a:ln w="243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897774" y="2191165"/>
            <a:ext cx="1255395" cy="570230"/>
          </a:xfrm>
          <a:custGeom>
            <a:avLst/>
            <a:gdLst/>
            <a:ahLst/>
            <a:cxnLst/>
            <a:rect l="l" t="t" r="r" b="b"/>
            <a:pathLst>
              <a:path w="1255395" h="570230">
                <a:moveTo>
                  <a:pt x="1112480" y="0"/>
                </a:moveTo>
                <a:lnTo>
                  <a:pt x="1112480" y="142529"/>
                </a:lnTo>
                <a:lnTo>
                  <a:pt x="0" y="142529"/>
                </a:lnTo>
                <a:lnTo>
                  <a:pt x="0" y="427588"/>
                </a:lnTo>
                <a:lnTo>
                  <a:pt x="1112480" y="427588"/>
                </a:lnTo>
                <a:lnTo>
                  <a:pt x="1112480" y="570119"/>
                </a:lnTo>
                <a:lnTo>
                  <a:pt x="1255042" y="285059"/>
                </a:lnTo>
                <a:lnTo>
                  <a:pt x="11124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97774" y="2191164"/>
            <a:ext cx="1255395" cy="570230"/>
          </a:xfrm>
          <a:custGeom>
            <a:avLst/>
            <a:gdLst/>
            <a:ahLst/>
            <a:cxnLst/>
            <a:rect l="l" t="t" r="r" b="b"/>
            <a:pathLst>
              <a:path w="1255395" h="570230">
                <a:moveTo>
                  <a:pt x="0" y="427589"/>
                </a:moveTo>
                <a:lnTo>
                  <a:pt x="1112480" y="427589"/>
                </a:lnTo>
                <a:lnTo>
                  <a:pt x="1112480" y="570119"/>
                </a:lnTo>
                <a:lnTo>
                  <a:pt x="1255042" y="285059"/>
                </a:lnTo>
                <a:lnTo>
                  <a:pt x="1112480" y="0"/>
                </a:lnTo>
                <a:lnTo>
                  <a:pt x="1112480" y="142529"/>
                </a:lnTo>
                <a:lnTo>
                  <a:pt x="0" y="142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 txBox="1"/>
          <p:nvPr/>
        </p:nvSpPr>
        <p:spPr>
          <a:xfrm>
            <a:off x="1090050" y="2350989"/>
            <a:ext cx="87058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6520">
              <a:lnSpc>
                <a:spcPct val="100000"/>
              </a:lnSpc>
            </a:pPr>
            <a:r>
              <a:rPr sz="800" b="1" spc="-5" dirty="0">
                <a:latin typeface="Arial"/>
                <a:cs typeface="Arial"/>
              </a:rPr>
              <a:t>FIREWALL @ OPERATOR NWK</a:t>
            </a:r>
            <a:endParaRPr sz="80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1240076" y="4329112"/>
            <a:ext cx="827405" cy="114300"/>
          </a:xfrm>
          <a:custGeom>
            <a:avLst/>
            <a:gdLst/>
            <a:ahLst/>
            <a:cxnLst/>
            <a:rect l="l" t="t" r="r" b="b"/>
            <a:pathLst>
              <a:path w="827405" h="114300">
                <a:moveTo>
                  <a:pt x="827229" y="0"/>
                </a:moveTo>
                <a:lnTo>
                  <a:pt x="0" y="0"/>
                </a:lnTo>
                <a:lnTo>
                  <a:pt x="114100" y="114024"/>
                </a:lnTo>
                <a:lnTo>
                  <a:pt x="827229" y="114024"/>
                </a:lnTo>
                <a:lnTo>
                  <a:pt x="827229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240076" y="4329112"/>
            <a:ext cx="827405" cy="142875"/>
          </a:xfrm>
          <a:custGeom>
            <a:avLst/>
            <a:gdLst/>
            <a:ahLst/>
            <a:cxnLst/>
            <a:rect l="l" t="t" r="r" b="b"/>
            <a:pathLst>
              <a:path w="827405" h="142875">
                <a:moveTo>
                  <a:pt x="827229" y="0"/>
                </a:moveTo>
                <a:lnTo>
                  <a:pt x="827229" y="142529"/>
                </a:lnTo>
                <a:lnTo>
                  <a:pt x="827229" y="114023"/>
                </a:lnTo>
                <a:lnTo>
                  <a:pt x="114100" y="114023"/>
                </a:lnTo>
                <a:lnTo>
                  <a:pt x="0" y="0"/>
                </a:lnTo>
                <a:lnTo>
                  <a:pt x="827229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067305" y="3901522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29">
                <a:moveTo>
                  <a:pt x="0" y="0"/>
                </a:moveTo>
                <a:lnTo>
                  <a:pt x="142561" y="285060"/>
                </a:lnTo>
                <a:lnTo>
                  <a:pt x="0" y="570120"/>
                </a:lnTo>
                <a:lnTo>
                  <a:pt x="114035" y="684143"/>
                </a:lnTo>
                <a:lnTo>
                  <a:pt x="256661" y="399084"/>
                </a:lnTo>
                <a:lnTo>
                  <a:pt x="114035" y="114024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067305" y="3901522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29">
                <a:moveTo>
                  <a:pt x="0" y="0"/>
                </a:moveTo>
                <a:lnTo>
                  <a:pt x="142562" y="285059"/>
                </a:lnTo>
                <a:lnTo>
                  <a:pt x="0" y="570119"/>
                </a:lnTo>
                <a:lnTo>
                  <a:pt x="114037" y="684143"/>
                </a:lnTo>
                <a:lnTo>
                  <a:pt x="256662" y="399083"/>
                </a:lnTo>
                <a:lnTo>
                  <a:pt x="114037" y="11402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209867" y="4186582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0"/>
                </a:moveTo>
                <a:lnTo>
                  <a:pt x="114100" y="114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240076" y="4045573"/>
            <a:ext cx="0" cy="282575"/>
          </a:xfrm>
          <a:custGeom>
            <a:avLst/>
            <a:gdLst/>
            <a:ahLst/>
            <a:cxnLst/>
            <a:rect l="l" t="t" r="r" b="b"/>
            <a:pathLst>
              <a:path h="282575">
                <a:moveTo>
                  <a:pt x="0" y="0"/>
                </a:moveTo>
                <a:lnTo>
                  <a:pt x="0" y="282019"/>
                </a:lnTo>
              </a:path>
            </a:pathLst>
          </a:custGeom>
          <a:ln w="243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240076" y="3901522"/>
            <a:ext cx="970280" cy="570230"/>
          </a:xfrm>
          <a:custGeom>
            <a:avLst/>
            <a:gdLst/>
            <a:ahLst/>
            <a:cxnLst/>
            <a:rect l="l" t="t" r="r" b="b"/>
            <a:pathLst>
              <a:path w="970280" h="570229">
                <a:moveTo>
                  <a:pt x="827229" y="0"/>
                </a:moveTo>
                <a:lnTo>
                  <a:pt x="827229" y="142530"/>
                </a:lnTo>
                <a:lnTo>
                  <a:pt x="0" y="142530"/>
                </a:lnTo>
                <a:lnTo>
                  <a:pt x="0" y="427589"/>
                </a:lnTo>
                <a:lnTo>
                  <a:pt x="827229" y="427589"/>
                </a:lnTo>
                <a:lnTo>
                  <a:pt x="827229" y="570120"/>
                </a:lnTo>
                <a:lnTo>
                  <a:pt x="969790" y="285060"/>
                </a:lnTo>
                <a:lnTo>
                  <a:pt x="8272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240076" y="3901522"/>
            <a:ext cx="970280" cy="570230"/>
          </a:xfrm>
          <a:custGeom>
            <a:avLst/>
            <a:gdLst/>
            <a:ahLst/>
            <a:cxnLst/>
            <a:rect l="l" t="t" r="r" b="b"/>
            <a:pathLst>
              <a:path w="970280" h="570229">
                <a:moveTo>
                  <a:pt x="0" y="427589"/>
                </a:moveTo>
                <a:lnTo>
                  <a:pt x="827229" y="427589"/>
                </a:lnTo>
                <a:lnTo>
                  <a:pt x="827229" y="570119"/>
                </a:lnTo>
                <a:lnTo>
                  <a:pt x="969791" y="285059"/>
                </a:lnTo>
                <a:lnTo>
                  <a:pt x="827229" y="0"/>
                </a:lnTo>
                <a:lnTo>
                  <a:pt x="827229" y="142529"/>
                </a:lnTo>
                <a:lnTo>
                  <a:pt x="0" y="142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1385557" y="4061348"/>
            <a:ext cx="679450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>
              <a:lnSpc>
                <a:spcPct val="100000"/>
              </a:lnSpc>
            </a:pPr>
            <a:r>
              <a:rPr sz="800" b="1" spc="-5" dirty="0">
                <a:latin typeface="Arial"/>
                <a:cs typeface="Arial"/>
              </a:rPr>
              <a:t>FIREWALL @ UTILITY NWK</a:t>
            </a:r>
            <a:endParaRPr sz="800">
              <a:latin typeface="Arial"/>
              <a:cs typeface="Arial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7651067" y="3944345"/>
            <a:ext cx="114300" cy="655955"/>
          </a:xfrm>
          <a:custGeom>
            <a:avLst/>
            <a:gdLst/>
            <a:ahLst/>
            <a:cxnLst/>
            <a:rect l="l" t="t" r="r" b="b"/>
            <a:pathLst>
              <a:path w="114300" h="655954">
                <a:moveTo>
                  <a:pt x="0" y="0"/>
                </a:moveTo>
                <a:lnTo>
                  <a:pt x="0" y="541613"/>
                </a:lnTo>
                <a:lnTo>
                  <a:pt x="114100" y="655637"/>
                </a:lnTo>
                <a:lnTo>
                  <a:pt x="114100" y="11402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7651067" y="3944345"/>
            <a:ext cx="114300" cy="655955"/>
          </a:xfrm>
          <a:custGeom>
            <a:avLst/>
            <a:gdLst/>
            <a:ahLst/>
            <a:cxnLst/>
            <a:rect l="l" t="t" r="r" b="b"/>
            <a:pathLst>
              <a:path w="114300" h="655954">
                <a:moveTo>
                  <a:pt x="0" y="0"/>
                </a:moveTo>
                <a:lnTo>
                  <a:pt x="114101" y="114023"/>
                </a:lnTo>
                <a:lnTo>
                  <a:pt x="114101" y="655637"/>
                </a:lnTo>
                <a:lnTo>
                  <a:pt x="0" y="54161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7651067" y="4350523"/>
            <a:ext cx="720725" cy="114300"/>
          </a:xfrm>
          <a:custGeom>
            <a:avLst/>
            <a:gdLst/>
            <a:ahLst/>
            <a:cxnLst/>
            <a:rect l="l" t="t" r="r" b="b"/>
            <a:pathLst>
              <a:path w="720725" h="114300">
                <a:moveTo>
                  <a:pt x="720355" y="0"/>
                </a:moveTo>
                <a:lnTo>
                  <a:pt x="0" y="0"/>
                </a:lnTo>
                <a:lnTo>
                  <a:pt x="114100" y="114024"/>
                </a:lnTo>
                <a:lnTo>
                  <a:pt x="720355" y="114024"/>
                </a:lnTo>
                <a:lnTo>
                  <a:pt x="72035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7651067" y="4079780"/>
            <a:ext cx="720725" cy="384810"/>
          </a:xfrm>
          <a:custGeom>
            <a:avLst/>
            <a:gdLst/>
            <a:ahLst/>
            <a:cxnLst/>
            <a:rect l="l" t="t" r="r" b="b"/>
            <a:pathLst>
              <a:path w="720725" h="384810">
                <a:moveTo>
                  <a:pt x="720356" y="270743"/>
                </a:moveTo>
                <a:lnTo>
                  <a:pt x="0" y="270743"/>
                </a:lnTo>
                <a:lnTo>
                  <a:pt x="114101" y="384767"/>
                </a:lnTo>
                <a:lnTo>
                  <a:pt x="720356" y="384767"/>
                </a:lnTo>
                <a:lnTo>
                  <a:pt x="720356" y="270743"/>
                </a:lnTo>
                <a:lnTo>
                  <a:pt x="720356" y="384767"/>
                </a:lnTo>
                <a:lnTo>
                  <a:pt x="720356" y="0"/>
                </a:lnTo>
                <a:lnTo>
                  <a:pt x="720356" y="27074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8371423" y="4082757"/>
            <a:ext cx="0" cy="264795"/>
          </a:xfrm>
          <a:custGeom>
            <a:avLst/>
            <a:gdLst/>
            <a:ahLst/>
            <a:cxnLst/>
            <a:rect l="l" t="t" r="r" b="b"/>
            <a:pathLst>
              <a:path h="264795">
                <a:moveTo>
                  <a:pt x="0" y="0"/>
                </a:moveTo>
                <a:lnTo>
                  <a:pt x="0" y="264725"/>
                </a:lnTo>
              </a:path>
            </a:pathLst>
          </a:custGeom>
          <a:ln w="243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359253" y="4082757"/>
            <a:ext cx="24765" cy="264795"/>
          </a:xfrm>
          <a:custGeom>
            <a:avLst/>
            <a:gdLst/>
            <a:ahLst/>
            <a:cxnLst/>
            <a:rect l="l" t="t" r="r" b="b"/>
            <a:pathLst>
              <a:path w="24765" h="264795">
                <a:moveTo>
                  <a:pt x="0" y="264725"/>
                </a:moveTo>
                <a:lnTo>
                  <a:pt x="24341" y="264725"/>
                </a:lnTo>
                <a:lnTo>
                  <a:pt x="24341" y="0"/>
                </a:lnTo>
                <a:lnTo>
                  <a:pt x="0" y="0"/>
                </a:lnTo>
                <a:lnTo>
                  <a:pt x="0" y="26472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7515669" y="3944345"/>
            <a:ext cx="855980" cy="541655"/>
          </a:xfrm>
          <a:custGeom>
            <a:avLst/>
            <a:gdLst/>
            <a:ahLst/>
            <a:cxnLst/>
            <a:rect l="l" t="t" r="r" b="b"/>
            <a:pathLst>
              <a:path w="855979" h="541654">
                <a:moveTo>
                  <a:pt x="135398" y="0"/>
                </a:moveTo>
                <a:lnTo>
                  <a:pt x="0" y="270743"/>
                </a:lnTo>
                <a:lnTo>
                  <a:pt x="135398" y="541613"/>
                </a:lnTo>
                <a:lnTo>
                  <a:pt x="135398" y="406177"/>
                </a:lnTo>
                <a:lnTo>
                  <a:pt x="855753" y="406177"/>
                </a:lnTo>
                <a:lnTo>
                  <a:pt x="855753" y="135435"/>
                </a:lnTo>
                <a:lnTo>
                  <a:pt x="135398" y="135435"/>
                </a:lnTo>
                <a:lnTo>
                  <a:pt x="1353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7515669" y="3944345"/>
            <a:ext cx="855980" cy="541655"/>
          </a:xfrm>
          <a:custGeom>
            <a:avLst/>
            <a:gdLst/>
            <a:ahLst/>
            <a:cxnLst/>
            <a:rect l="l" t="t" r="r" b="b"/>
            <a:pathLst>
              <a:path w="855979" h="541654">
                <a:moveTo>
                  <a:pt x="855754" y="406178"/>
                </a:moveTo>
                <a:lnTo>
                  <a:pt x="135398" y="406178"/>
                </a:lnTo>
                <a:lnTo>
                  <a:pt x="135398" y="541613"/>
                </a:lnTo>
                <a:lnTo>
                  <a:pt x="0" y="270743"/>
                </a:lnTo>
                <a:lnTo>
                  <a:pt x="135398" y="0"/>
                </a:lnTo>
                <a:lnTo>
                  <a:pt x="135398" y="135435"/>
                </a:lnTo>
                <a:lnTo>
                  <a:pt x="855754" y="1354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7604011" y="4089854"/>
            <a:ext cx="679450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270">
              <a:lnSpc>
                <a:spcPct val="100000"/>
              </a:lnSpc>
            </a:pPr>
            <a:r>
              <a:rPr sz="800" b="1" spc="-5" dirty="0">
                <a:latin typeface="Arial"/>
                <a:cs typeface="Arial"/>
              </a:rPr>
              <a:t>FIREWALL @ UTILITY NWK</a:t>
            </a:r>
            <a:endParaRPr sz="800">
              <a:latin typeface="Arial"/>
              <a:cs typeface="Arial"/>
            </a:endParaRPr>
          </a:p>
        </p:txBody>
      </p:sp>
      <p:sp>
        <p:nvSpPr>
          <p:cNvPr id="109" name="object 10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111" name="object 1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2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4150" y="3587750"/>
            <a:ext cx="1532844" cy="7615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30" name="Gruppierung 29"/>
          <p:cNvGrpSpPr/>
          <p:nvPr/>
        </p:nvGrpSpPr>
        <p:grpSpPr>
          <a:xfrm>
            <a:off x="1784350" y="1835150"/>
            <a:ext cx="6550289" cy="4075724"/>
            <a:chOff x="1861311" y="2308596"/>
            <a:chExt cx="6550289" cy="4075724"/>
          </a:xfrm>
        </p:grpSpPr>
        <p:sp>
          <p:nvSpPr>
            <p:cNvPr id="4" name="object 4"/>
            <p:cNvSpPr/>
            <p:nvPr/>
          </p:nvSpPr>
          <p:spPr>
            <a:xfrm>
              <a:off x="1861311" y="4118712"/>
              <a:ext cx="6388436" cy="53308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726448" y="2308597"/>
              <a:ext cx="3472179" cy="1018540"/>
            </a:xfrm>
            <a:custGeom>
              <a:avLst/>
              <a:gdLst/>
              <a:ahLst/>
              <a:cxnLst/>
              <a:rect l="l" t="t" r="r" b="b"/>
              <a:pathLst>
                <a:path w="3472179" h="1018539">
                  <a:moveTo>
                    <a:pt x="0" y="1018146"/>
                  </a:moveTo>
                  <a:lnTo>
                    <a:pt x="3471873" y="1018146"/>
                  </a:lnTo>
                  <a:lnTo>
                    <a:pt x="3471873" y="0"/>
                  </a:lnTo>
                  <a:lnTo>
                    <a:pt x="0" y="0"/>
                  </a:lnTo>
                  <a:lnTo>
                    <a:pt x="0" y="1018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2726447" y="2308596"/>
              <a:ext cx="3472179" cy="1018540"/>
            </a:xfrm>
            <a:prstGeom prst="rect">
              <a:avLst/>
            </a:prstGeom>
            <a:ln w="3396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1039494">
                <a:lnSpc>
                  <a:spcPct val="100000"/>
                </a:lnSpc>
              </a:pPr>
              <a:r>
                <a:rPr sz="1550" spc="10" dirty="0">
                  <a:latin typeface="Arial"/>
                  <a:cs typeface="Arial"/>
                </a:rPr>
                <a:t>L</a:t>
              </a:r>
              <a:r>
                <a:rPr sz="1550" spc="20" dirty="0">
                  <a:latin typeface="Arial"/>
                  <a:cs typeface="Arial"/>
                </a:rPr>
                <a:t>WM</a:t>
              </a:r>
              <a:r>
                <a:rPr sz="1550" spc="10" dirty="0">
                  <a:latin typeface="Arial"/>
                  <a:cs typeface="Arial"/>
                </a:rPr>
                <a:t>2</a:t>
              </a:r>
              <a:r>
                <a:rPr sz="1550" spc="20" dirty="0">
                  <a:latin typeface="Arial"/>
                  <a:cs typeface="Arial"/>
                </a:rPr>
                <a:t>M</a:t>
              </a:r>
              <a:r>
                <a:rPr sz="1550" spc="5" dirty="0">
                  <a:latin typeface="Arial"/>
                  <a:cs typeface="Arial"/>
                </a:rPr>
                <a:t> </a:t>
              </a:r>
              <a:r>
                <a:rPr sz="1550" spc="15" dirty="0">
                  <a:latin typeface="Arial"/>
                  <a:cs typeface="Arial"/>
                </a:rPr>
                <a:t>S</a:t>
              </a:r>
              <a:r>
                <a:rPr sz="1550" spc="10" dirty="0">
                  <a:latin typeface="Arial"/>
                  <a:cs typeface="Arial"/>
                </a:rPr>
                <a:t>erve</a:t>
              </a:r>
              <a:r>
                <a:rPr sz="1550" spc="5" dirty="0">
                  <a:latin typeface="Arial"/>
                  <a:cs typeface="Arial"/>
                </a:rPr>
                <a:t>r</a:t>
              </a:r>
              <a:endParaRPr sz="1550">
                <a:latin typeface="Arial"/>
                <a:cs typeface="Arial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7269109" y="5184880"/>
              <a:ext cx="1142491" cy="63779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440802" y="2595614"/>
              <a:ext cx="1399552" cy="60923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67052" y="3753758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0" y="1612008"/>
                  </a:moveTo>
                  <a:lnTo>
                    <a:pt x="162954" y="1708617"/>
                  </a:lnTo>
                  <a:lnTo>
                    <a:pt x="337148" y="1634740"/>
                  </a:lnTo>
                  <a:lnTo>
                    <a:pt x="252860" y="1629056"/>
                  </a:lnTo>
                  <a:lnTo>
                    <a:pt x="253610" y="1617690"/>
                  </a:lnTo>
                  <a:lnTo>
                    <a:pt x="84287" y="1617690"/>
                  </a:lnTo>
                  <a:lnTo>
                    <a:pt x="0" y="1612008"/>
                  </a:lnTo>
                  <a:close/>
                </a:path>
                <a:path w="438785" h="1708785">
                  <a:moveTo>
                    <a:pt x="275588" y="0"/>
                  </a:moveTo>
                  <a:lnTo>
                    <a:pt x="101394" y="73915"/>
                  </a:lnTo>
                  <a:lnTo>
                    <a:pt x="185681" y="79484"/>
                  </a:lnTo>
                  <a:lnTo>
                    <a:pt x="84287" y="1617690"/>
                  </a:lnTo>
                  <a:lnTo>
                    <a:pt x="253610" y="1617690"/>
                  </a:lnTo>
                  <a:lnTo>
                    <a:pt x="354256" y="90874"/>
                  </a:lnTo>
                  <a:lnTo>
                    <a:pt x="428932" y="90874"/>
                  </a:lnTo>
                  <a:lnTo>
                    <a:pt x="275588" y="0"/>
                  </a:lnTo>
                  <a:close/>
                </a:path>
                <a:path w="438785" h="1708785">
                  <a:moveTo>
                    <a:pt x="428932" y="90874"/>
                  </a:moveTo>
                  <a:lnTo>
                    <a:pt x="354256" y="90874"/>
                  </a:lnTo>
                  <a:lnTo>
                    <a:pt x="438543" y="96570"/>
                  </a:lnTo>
                  <a:lnTo>
                    <a:pt x="428932" y="908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67052" y="3753758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84287" y="1617690"/>
                  </a:moveTo>
                  <a:lnTo>
                    <a:pt x="0" y="1612008"/>
                  </a:lnTo>
                  <a:lnTo>
                    <a:pt x="162955" y="1708616"/>
                  </a:lnTo>
                  <a:lnTo>
                    <a:pt x="337149" y="1634739"/>
                  </a:lnTo>
                  <a:lnTo>
                    <a:pt x="252861" y="1629057"/>
                  </a:lnTo>
                  <a:lnTo>
                    <a:pt x="354256" y="90874"/>
                  </a:lnTo>
                  <a:lnTo>
                    <a:pt x="438544" y="96569"/>
                  </a:lnTo>
                  <a:lnTo>
                    <a:pt x="275588" y="0"/>
                  </a:lnTo>
                  <a:lnTo>
                    <a:pt x="101394" y="73914"/>
                  </a:lnTo>
                  <a:lnTo>
                    <a:pt x="185682" y="79483"/>
                  </a:lnTo>
                  <a:lnTo>
                    <a:pt x="84287" y="161769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 rot="16440000">
              <a:off x="2598940" y="4781658"/>
              <a:ext cx="930105" cy="11239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85"/>
                </a:lnSpc>
              </a:pP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2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10" dirty="0">
                  <a:latin typeface="Arial"/>
                  <a:cs typeface="Arial"/>
                </a:rPr>
                <a:t>/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C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A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1125" spc="44" baseline="3703" dirty="0">
                  <a:latin typeface="Arial"/>
                  <a:cs typeface="Arial"/>
                </a:rPr>
                <a:t>P</a:t>
              </a:r>
              <a:endParaRPr sz="1125" baseline="3703">
                <a:latin typeface="Arial"/>
                <a:cs typeface="Arial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 rot="16440000">
              <a:off x="2914559" y="4048597"/>
              <a:ext cx="394552" cy="1136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sz="750" spc="25" dirty="0">
                  <a:latin typeface="Arial"/>
                  <a:cs typeface="Arial"/>
                </a:rPr>
                <a:t>F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endParaRPr sz="750">
                <a:latin typeface="Arial"/>
                <a:cs typeface="Arial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089810" y="5870275"/>
              <a:ext cx="923514" cy="514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841631" y="5870275"/>
              <a:ext cx="923514" cy="514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93453" y="5870275"/>
              <a:ext cx="923514" cy="514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238043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0" y="1612008"/>
                  </a:moveTo>
                  <a:lnTo>
                    <a:pt x="162956" y="1708616"/>
                  </a:lnTo>
                  <a:lnTo>
                    <a:pt x="337149" y="1634738"/>
                  </a:lnTo>
                  <a:lnTo>
                    <a:pt x="252862" y="1629056"/>
                  </a:lnTo>
                  <a:lnTo>
                    <a:pt x="253611" y="1617690"/>
                  </a:lnTo>
                  <a:lnTo>
                    <a:pt x="84287" y="1617690"/>
                  </a:lnTo>
                  <a:lnTo>
                    <a:pt x="0" y="1612008"/>
                  </a:lnTo>
                  <a:close/>
                </a:path>
                <a:path w="438785" h="1708785">
                  <a:moveTo>
                    <a:pt x="275588" y="0"/>
                  </a:moveTo>
                  <a:lnTo>
                    <a:pt x="101395" y="73913"/>
                  </a:lnTo>
                  <a:lnTo>
                    <a:pt x="185682" y="79482"/>
                  </a:lnTo>
                  <a:lnTo>
                    <a:pt x="84287" y="1617690"/>
                  </a:lnTo>
                  <a:lnTo>
                    <a:pt x="253611" y="1617690"/>
                  </a:lnTo>
                  <a:lnTo>
                    <a:pt x="354257" y="90873"/>
                  </a:lnTo>
                  <a:lnTo>
                    <a:pt x="428933" y="90873"/>
                  </a:lnTo>
                  <a:lnTo>
                    <a:pt x="275588" y="0"/>
                  </a:lnTo>
                  <a:close/>
                </a:path>
                <a:path w="438785" h="1708785">
                  <a:moveTo>
                    <a:pt x="428933" y="90873"/>
                  </a:moveTo>
                  <a:lnTo>
                    <a:pt x="354257" y="90873"/>
                  </a:lnTo>
                  <a:lnTo>
                    <a:pt x="438544" y="96569"/>
                  </a:lnTo>
                  <a:lnTo>
                    <a:pt x="428933" y="908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238043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84287" y="1617690"/>
                  </a:moveTo>
                  <a:lnTo>
                    <a:pt x="0" y="1612008"/>
                  </a:lnTo>
                  <a:lnTo>
                    <a:pt x="162955" y="1708616"/>
                  </a:lnTo>
                  <a:lnTo>
                    <a:pt x="337149" y="1634739"/>
                  </a:lnTo>
                  <a:lnTo>
                    <a:pt x="252862" y="1629057"/>
                  </a:lnTo>
                  <a:lnTo>
                    <a:pt x="354257" y="90874"/>
                  </a:lnTo>
                  <a:lnTo>
                    <a:pt x="438544" y="96569"/>
                  </a:lnTo>
                  <a:lnTo>
                    <a:pt x="275589" y="0"/>
                  </a:lnTo>
                  <a:lnTo>
                    <a:pt x="101394" y="73914"/>
                  </a:lnTo>
                  <a:lnTo>
                    <a:pt x="185682" y="79483"/>
                  </a:lnTo>
                  <a:lnTo>
                    <a:pt x="84287" y="161769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 txBox="1"/>
            <p:nvPr/>
          </p:nvSpPr>
          <p:spPr>
            <a:xfrm rot="16440000">
              <a:off x="3756353" y="4475616"/>
              <a:ext cx="1388804" cy="1117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80"/>
                </a:lnSpc>
              </a:pP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2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10" dirty="0">
                  <a:latin typeface="Arial"/>
                  <a:cs typeface="Arial"/>
                </a:rPr>
                <a:t>/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C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A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1125" spc="44" baseline="3703" dirty="0">
                  <a:latin typeface="Arial"/>
                  <a:cs typeface="Arial"/>
                </a:rPr>
                <a:t>P</a:t>
              </a:r>
              <a:r>
                <a:rPr sz="1125" baseline="3703" dirty="0">
                  <a:latin typeface="Arial"/>
                  <a:cs typeface="Arial"/>
                </a:rPr>
                <a:t>  </a:t>
              </a:r>
              <a:r>
                <a:rPr sz="1125" spc="52" baseline="3703" dirty="0">
                  <a:latin typeface="Arial"/>
                  <a:cs typeface="Arial"/>
                </a:rPr>
                <a:t> </a:t>
              </a:r>
              <a:r>
                <a:rPr sz="1125" spc="37" baseline="3703" dirty="0">
                  <a:latin typeface="Arial"/>
                  <a:cs typeface="Arial"/>
                </a:rPr>
                <a:t>F</a:t>
              </a:r>
              <a:r>
                <a:rPr sz="1125" spc="7" baseline="3703" dirty="0">
                  <a:latin typeface="Arial"/>
                  <a:cs typeface="Arial"/>
                </a:rPr>
                <a:t> </a:t>
              </a:r>
              <a:r>
                <a:rPr sz="1125" spc="37" baseline="3703" dirty="0">
                  <a:latin typeface="Arial"/>
                  <a:cs typeface="Arial"/>
                </a:rPr>
                <a:t>L</a:t>
              </a:r>
              <a:r>
                <a:rPr sz="1125" spc="7" baseline="3703" dirty="0">
                  <a:latin typeface="Arial"/>
                  <a:cs typeface="Arial"/>
                </a:rPr>
                <a:t> </a:t>
              </a:r>
              <a:r>
                <a:rPr sz="1125" spc="52" baseline="3703" dirty="0">
                  <a:latin typeface="Arial"/>
                  <a:cs typeface="Arial"/>
                </a:rPr>
                <a:t>O</a:t>
              </a:r>
              <a:r>
                <a:rPr sz="1125" spc="7" baseline="3703" dirty="0">
                  <a:latin typeface="Arial"/>
                  <a:cs typeface="Arial"/>
                </a:rPr>
                <a:t> </a:t>
              </a:r>
              <a:r>
                <a:rPr sz="1125" spc="60" baseline="3703" dirty="0">
                  <a:latin typeface="Arial"/>
                  <a:cs typeface="Arial"/>
                </a:rPr>
                <a:t>W</a:t>
              </a:r>
              <a:endParaRPr sz="1125" baseline="3703">
                <a:latin typeface="Arial"/>
                <a:cs typeface="Arial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5532868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0" y="1612008"/>
                  </a:moveTo>
                  <a:lnTo>
                    <a:pt x="162956" y="1708616"/>
                  </a:lnTo>
                  <a:lnTo>
                    <a:pt x="337149" y="1634738"/>
                  </a:lnTo>
                  <a:lnTo>
                    <a:pt x="252862" y="1629056"/>
                  </a:lnTo>
                  <a:lnTo>
                    <a:pt x="253611" y="1617690"/>
                  </a:lnTo>
                  <a:lnTo>
                    <a:pt x="84287" y="1617690"/>
                  </a:lnTo>
                  <a:lnTo>
                    <a:pt x="0" y="1612008"/>
                  </a:lnTo>
                  <a:close/>
                </a:path>
                <a:path w="438785" h="1708785">
                  <a:moveTo>
                    <a:pt x="275589" y="0"/>
                  </a:moveTo>
                  <a:lnTo>
                    <a:pt x="101395" y="73913"/>
                  </a:lnTo>
                  <a:lnTo>
                    <a:pt x="185682" y="79482"/>
                  </a:lnTo>
                  <a:lnTo>
                    <a:pt x="84287" y="1617690"/>
                  </a:lnTo>
                  <a:lnTo>
                    <a:pt x="253611" y="1617690"/>
                  </a:lnTo>
                  <a:lnTo>
                    <a:pt x="354257" y="90873"/>
                  </a:lnTo>
                  <a:lnTo>
                    <a:pt x="428933" y="90873"/>
                  </a:lnTo>
                  <a:lnTo>
                    <a:pt x="275589" y="0"/>
                  </a:lnTo>
                  <a:close/>
                </a:path>
                <a:path w="438785" h="1708785">
                  <a:moveTo>
                    <a:pt x="428933" y="90873"/>
                  </a:moveTo>
                  <a:lnTo>
                    <a:pt x="354257" y="90873"/>
                  </a:lnTo>
                  <a:lnTo>
                    <a:pt x="438544" y="96569"/>
                  </a:lnTo>
                  <a:lnTo>
                    <a:pt x="428933" y="908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532868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84287" y="1617690"/>
                  </a:moveTo>
                  <a:lnTo>
                    <a:pt x="0" y="1612008"/>
                  </a:lnTo>
                  <a:lnTo>
                    <a:pt x="162955" y="1708616"/>
                  </a:lnTo>
                  <a:lnTo>
                    <a:pt x="337149" y="1634739"/>
                  </a:lnTo>
                  <a:lnTo>
                    <a:pt x="252862" y="1629057"/>
                  </a:lnTo>
                  <a:lnTo>
                    <a:pt x="354257" y="90874"/>
                  </a:lnTo>
                  <a:lnTo>
                    <a:pt x="438544" y="96569"/>
                  </a:lnTo>
                  <a:lnTo>
                    <a:pt x="275588" y="0"/>
                  </a:lnTo>
                  <a:lnTo>
                    <a:pt x="101394" y="73914"/>
                  </a:lnTo>
                  <a:lnTo>
                    <a:pt x="185682" y="79483"/>
                  </a:lnTo>
                  <a:lnTo>
                    <a:pt x="84287" y="161769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 txBox="1"/>
            <p:nvPr/>
          </p:nvSpPr>
          <p:spPr>
            <a:xfrm rot="16440000">
              <a:off x="5264757" y="4705504"/>
              <a:ext cx="930105" cy="11239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85"/>
                </a:lnSpc>
              </a:pP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2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10" dirty="0">
                  <a:latin typeface="Arial"/>
                  <a:cs typeface="Arial"/>
                </a:rPr>
                <a:t>/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C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A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1125" spc="44" baseline="3703" dirty="0">
                  <a:latin typeface="Arial"/>
                  <a:cs typeface="Arial"/>
                </a:rPr>
                <a:t>P</a:t>
              </a:r>
              <a:endParaRPr sz="1125" baseline="3703">
                <a:latin typeface="Arial"/>
                <a:cs typeface="Arial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 rot="16440000">
              <a:off x="5580375" y="3972443"/>
              <a:ext cx="394552" cy="1136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sz="750" spc="25" dirty="0">
                  <a:latin typeface="Arial"/>
                  <a:cs typeface="Arial"/>
                </a:rPr>
                <a:t>F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endParaRPr sz="750">
                <a:latin typeface="Arial"/>
                <a:cs typeface="Arial"/>
              </a:endParaRPr>
            </a:p>
          </p:txBody>
        </p:sp>
      </p:grpSp>
      <p:sp>
        <p:nvSpPr>
          <p:cNvPr id="29" name="object 2"/>
          <p:cNvSpPr txBox="1">
            <a:spLocks noGrp="1"/>
          </p:cNvSpPr>
          <p:nvPr>
            <p:ph type="title"/>
          </p:nvPr>
        </p:nvSpPr>
        <p:spPr>
          <a:xfrm>
            <a:off x="260350" y="19432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</a:t>
            </a:r>
            <a:r>
              <a:rPr spc="-5" dirty="0" smtClean="0"/>
              <a:t>–</a:t>
            </a:r>
            <a:r>
              <a:rPr lang="de-DE" spc="-5" dirty="0" smtClean="0"/>
              <a:t> </a:t>
            </a:r>
            <a:br>
              <a:rPr lang="de-DE" spc="-5" dirty="0" smtClean="0"/>
            </a:br>
            <a:r>
              <a:rPr lang="de-DE" spc="-5" dirty="0" err="1"/>
              <a:t>a</a:t>
            </a:r>
            <a:r>
              <a:rPr lang="de-DE" spc="-5" dirty="0" err="1" smtClean="0"/>
              <a:t>rchitecture</a:t>
            </a:r>
            <a:r>
              <a:rPr lang="de-DE" spc="-5" dirty="0" smtClean="0"/>
              <a:t> </a:t>
            </a:r>
            <a:r>
              <a:rPr lang="de-DE" spc="-5" dirty="0" err="1" smtClean="0"/>
              <a:t>example</a:t>
            </a:r>
            <a:r>
              <a:rPr lang="de-DE" spc="-5" dirty="0" smtClean="0"/>
              <a:t> 2</a:t>
            </a:r>
            <a:endParaRPr u="sng" dirty="0"/>
          </a:p>
        </p:txBody>
      </p:sp>
      <p:sp>
        <p:nvSpPr>
          <p:cNvPr id="3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739140">
              <a:lnSpc>
                <a:spcPct val="10000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Optio</a:t>
            </a:r>
            <a:r>
              <a:rPr spc="-10" dirty="0"/>
              <a:t>n</a:t>
            </a:r>
            <a:r>
              <a:rPr spc="-5" dirty="0"/>
              <a:t>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6550" y="2520950"/>
            <a:ext cx="8336280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4" marR="5080">
              <a:lnSpc>
                <a:spcPts val="3100"/>
              </a:lnSpc>
            </a:pP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On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the fo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ow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ng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sli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op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how to 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 LWM2M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fi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ewa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ll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p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ob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em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a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p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ded for d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isc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on, enhan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ement and 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fi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nement w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th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 OMA DM WG</a:t>
            </a:r>
            <a:endParaRPr sz="2600" dirty="0">
              <a:latin typeface="Arial Narrow"/>
              <a:cs typeface="Arial Narrow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26439"/>
            <a:ext cx="8785490" cy="1861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</a:t>
            </a:r>
            <a:r>
              <a:rPr spc="-5" dirty="0" smtClean="0"/>
              <a:t>tr</a:t>
            </a:r>
            <a:r>
              <a:rPr spc="-10" dirty="0" smtClean="0"/>
              <a:t>a</a:t>
            </a:r>
            <a:r>
              <a:rPr spc="-5" dirty="0" smtClean="0"/>
              <a:t>v</a:t>
            </a:r>
            <a:r>
              <a:rPr spc="-10" dirty="0" smtClean="0"/>
              <a:t>e</a:t>
            </a:r>
            <a:r>
              <a:rPr spc="-5" dirty="0" smtClean="0"/>
              <a:t>r</a:t>
            </a:r>
            <a:r>
              <a:rPr spc="-10" dirty="0" smtClean="0"/>
              <a:t>sa</a:t>
            </a:r>
            <a:r>
              <a:rPr spc="-5" dirty="0" smtClean="0"/>
              <a:t>l</a:t>
            </a:r>
            <a:r>
              <a:rPr lang="de-DE" spc="-5" dirty="0" smtClean="0"/>
              <a:t> </a:t>
            </a:r>
            <a:r>
              <a:rPr spc="-5" dirty="0" smtClean="0"/>
              <a:t>– </a:t>
            </a:r>
            <a:r>
              <a:rPr spc="-5" dirty="0"/>
              <a:t>Option </a:t>
            </a:r>
            <a:r>
              <a:rPr lang="de-DE" spc="-5" dirty="0" smtClean="0"/>
              <a:t>1</a:t>
            </a:r>
            <a:br>
              <a:rPr lang="de-DE" spc="-5" dirty="0" smtClean="0"/>
            </a:br>
            <a:r>
              <a:rPr lang="de-DE" sz="2800" spc="-5" dirty="0" err="1" smtClean="0"/>
              <a:t>recommended</a:t>
            </a:r>
            <a:r>
              <a:rPr lang="de-DE" sz="2800" spc="-5" dirty="0" smtClean="0"/>
              <a:t> </a:t>
            </a:r>
            <a:r>
              <a:rPr lang="de-DE" sz="2800" spc="-5" dirty="0" err="1" smtClean="0"/>
              <a:t>firewall</a:t>
            </a:r>
            <a:r>
              <a:rPr lang="de-DE" sz="2800" spc="-5" dirty="0" smtClean="0"/>
              <a:t> </a:t>
            </a:r>
            <a:r>
              <a:rPr lang="de-DE" sz="2800" spc="-5" dirty="0" err="1" smtClean="0"/>
              <a:t>settings</a:t>
            </a:r>
            <a:r>
              <a:rPr lang="de-DE" sz="2800" spc="-5" dirty="0" smtClean="0"/>
              <a:t> </a:t>
            </a:r>
            <a:r>
              <a:rPr lang="de-DE" sz="2800" spc="-5" dirty="0" err="1" smtClean="0"/>
              <a:t>for</a:t>
            </a:r>
            <a:r>
              <a:rPr lang="de-DE" sz="2800" spc="-5" dirty="0" smtClean="0"/>
              <a:t> UDP</a:t>
            </a:r>
            <a:r>
              <a:rPr lang="de-DE" sz="2800" spc="-5" dirty="0"/>
              <a:t> </a:t>
            </a:r>
            <a:r>
              <a:rPr lang="de-DE" sz="2800" spc="-5" dirty="0" smtClean="0"/>
              <a:t/>
            </a:r>
            <a:br>
              <a:rPr lang="de-DE" sz="2800" spc="-5" dirty="0" smtClean="0"/>
            </a:br>
            <a:r>
              <a:rPr lang="de-DE" sz="2800" spc="-5" dirty="0" smtClean="0"/>
              <a:t>incl. Queue </a:t>
            </a:r>
            <a:r>
              <a:rPr lang="de-DE" sz="2800" spc="-5" dirty="0" err="1" smtClean="0"/>
              <a:t>mode</a:t>
            </a:r>
            <a:r>
              <a:rPr lang="de-DE" sz="2800" u="sng" dirty="0"/>
              <a:t/>
            </a:r>
            <a:br>
              <a:rPr lang="de-DE" sz="2800" u="sng" dirty="0"/>
            </a:b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336550" y="2063750"/>
            <a:ext cx="8620463" cy="3827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689600" algn="l"/>
              </a:tabLst>
            </a:pPr>
            <a:r>
              <a:rPr sz="2050" spc="5" dirty="0">
                <a:solidFill>
                  <a:srgbClr val="000000"/>
                </a:solidFill>
              </a:rPr>
              <a:t>•</a:t>
            </a:r>
            <a:r>
              <a:rPr sz="2050" spc="-1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pc="-5" dirty="0"/>
              <a:t>Re</a:t>
            </a:r>
            <a:r>
              <a:rPr dirty="0"/>
              <a:t>c</a:t>
            </a:r>
            <a:r>
              <a:rPr spc="-5" dirty="0"/>
              <a:t>ommended </a:t>
            </a:r>
            <a:r>
              <a:rPr dirty="0"/>
              <a:t>fi</a:t>
            </a:r>
            <a:r>
              <a:rPr spc="-10" dirty="0"/>
              <a:t>r</a:t>
            </a:r>
            <a:r>
              <a:rPr spc="-5" dirty="0"/>
              <a:t>ewa</a:t>
            </a:r>
            <a:r>
              <a:rPr dirty="0"/>
              <a:t>ll</a:t>
            </a:r>
            <a:r>
              <a:rPr spc="-5" dirty="0"/>
              <a:t> </a:t>
            </a:r>
            <a:r>
              <a:rPr dirty="0"/>
              <a:t>c</a:t>
            </a:r>
            <a:r>
              <a:rPr spc="-5" dirty="0"/>
              <a:t>on</a:t>
            </a:r>
            <a:r>
              <a:rPr dirty="0"/>
              <a:t>fi</a:t>
            </a:r>
            <a:r>
              <a:rPr spc="-5" dirty="0"/>
              <a:t>gu</a:t>
            </a:r>
            <a:r>
              <a:rPr spc="-10" dirty="0"/>
              <a:t>r</a:t>
            </a:r>
            <a:r>
              <a:rPr spc="-5" dirty="0"/>
              <a:t>a</a:t>
            </a:r>
            <a:r>
              <a:rPr dirty="0"/>
              <a:t>ti</a:t>
            </a:r>
            <a:r>
              <a:rPr spc="-5" dirty="0"/>
              <a:t>on for UDP</a:t>
            </a:r>
            <a:r>
              <a:rPr dirty="0"/>
              <a:t>	</a:t>
            </a:r>
            <a:r>
              <a:rPr spc="-5" dirty="0"/>
              <a:t>…. F</a:t>
            </a:r>
            <a:r>
              <a:rPr spc="-10" dirty="0"/>
              <a:t>r</a:t>
            </a:r>
            <a:r>
              <a:rPr spc="-5" dirty="0"/>
              <a:t>om LWM2M TS:</a:t>
            </a:r>
            <a:endParaRPr sz="2050" dirty="0">
              <a:latin typeface="Helvetica"/>
              <a:cs typeface="Helvetica"/>
            </a:endParaRPr>
          </a:p>
          <a:p>
            <a:pPr marL="113664" marR="14604" indent="-101600">
              <a:lnSpc>
                <a:spcPct val="100200"/>
              </a:lnSpc>
              <a:spcBef>
                <a:spcPts val="509"/>
              </a:spcBef>
            </a:pPr>
            <a:r>
              <a:rPr sz="1400" spc="10" dirty="0">
                <a:solidFill>
                  <a:srgbClr val="000000"/>
                </a:solidFill>
              </a:rPr>
              <a:t>•</a:t>
            </a:r>
            <a:r>
              <a:rPr sz="1400" spc="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z="1400" spc="-13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sz="1800" spc="-5" dirty="0"/>
              <a:t>For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to </a:t>
            </a:r>
            <a:r>
              <a:rPr sz="1800" dirty="0"/>
              <a:t>s</a:t>
            </a:r>
            <a:r>
              <a:rPr sz="1800" spc="-5" dirty="0"/>
              <a:t>upport LWM2M, </a:t>
            </a:r>
            <a:r>
              <a:rPr sz="1800" dirty="0"/>
              <a:t>i</a:t>
            </a:r>
            <a:r>
              <a:rPr sz="1800" spc="-5" dirty="0"/>
              <a:t>t </a:t>
            </a:r>
            <a:r>
              <a:rPr sz="1800" dirty="0"/>
              <a:t>s</a:t>
            </a:r>
            <a:r>
              <a:rPr sz="1800" spc="-5" dirty="0"/>
              <a:t>hou</a:t>
            </a:r>
            <a:r>
              <a:rPr sz="1800" dirty="0"/>
              <a:t>l</a:t>
            </a:r>
            <a:r>
              <a:rPr sz="1800" spc="-5" dirty="0"/>
              <a:t>d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to a</a:t>
            </a:r>
            <a:r>
              <a:rPr sz="1800" dirty="0"/>
              <a:t>ll</a:t>
            </a:r>
            <a:r>
              <a:rPr sz="1800" spc="-5" dirty="0"/>
              <a:t>ow outgo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to de</a:t>
            </a:r>
            <a:r>
              <a:rPr sz="1800" dirty="0"/>
              <a:t>sti</a:t>
            </a:r>
            <a:r>
              <a:rPr sz="1800" spc="-5" dirty="0"/>
              <a:t>na</a:t>
            </a:r>
            <a:r>
              <a:rPr sz="1800" dirty="0"/>
              <a:t>ti</a:t>
            </a:r>
            <a:r>
              <a:rPr sz="1800" spc="-5" dirty="0"/>
              <a:t>on port 5683 (other por</a:t>
            </a:r>
            <a:r>
              <a:rPr sz="1800" dirty="0"/>
              <a:t>ts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an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gured), and a</a:t>
            </a:r>
            <a:r>
              <a:rPr sz="1800" dirty="0"/>
              <a:t>ll</a:t>
            </a:r>
            <a:r>
              <a:rPr sz="1800" spc="-5" dirty="0"/>
              <a:t>ow </a:t>
            </a:r>
            <a:r>
              <a:rPr sz="1800" dirty="0"/>
              <a:t>i</a:t>
            </a:r>
            <a:r>
              <a:rPr sz="1800" spc="-5" dirty="0"/>
              <a:t>n</a:t>
            </a:r>
            <a:r>
              <a:rPr sz="1800" dirty="0"/>
              <a:t>c</a:t>
            </a:r>
            <a:r>
              <a:rPr sz="1800" spc="-5" dirty="0"/>
              <a:t>om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ba</a:t>
            </a:r>
            <a:r>
              <a:rPr sz="1800" dirty="0"/>
              <a:t>ck</a:t>
            </a:r>
            <a:r>
              <a:rPr sz="1800" spc="-5" dirty="0"/>
              <a:t> to the </a:t>
            </a:r>
            <a:r>
              <a:rPr sz="1800" dirty="0"/>
              <a:t>s</a:t>
            </a:r>
            <a:r>
              <a:rPr sz="1800" spc="-5" dirty="0"/>
              <a:t>our</a:t>
            </a:r>
            <a:r>
              <a:rPr sz="1800" dirty="0"/>
              <a:t>c</a:t>
            </a:r>
            <a:r>
              <a:rPr sz="1800" spc="-5" dirty="0"/>
              <a:t>e addre</a:t>
            </a:r>
            <a:r>
              <a:rPr sz="1800" dirty="0"/>
              <a:t>ss</a:t>
            </a:r>
            <a:r>
              <a:rPr sz="1800" spc="-5" dirty="0"/>
              <a:t>/port of the outgo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et for a per</a:t>
            </a:r>
            <a:r>
              <a:rPr sz="1800" dirty="0"/>
              <a:t>i</a:t>
            </a:r>
            <a:r>
              <a:rPr sz="1800" spc="-5" dirty="0"/>
              <a:t>od of at </a:t>
            </a:r>
            <a:r>
              <a:rPr sz="1800" dirty="0"/>
              <a:t>l</a:t>
            </a:r>
            <a:r>
              <a:rPr sz="1800" spc="-5" dirty="0"/>
              <a:t>ea</a:t>
            </a:r>
            <a:r>
              <a:rPr sz="1800" dirty="0"/>
              <a:t>s</a:t>
            </a:r>
            <a:r>
              <a:rPr sz="1800" spc="-5" dirty="0"/>
              <a:t>t 240 </a:t>
            </a:r>
            <a:r>
              <a:rPr sz="1800" dirty="0"/>
              <a:t>s</a:t>
            </a:r>
            <a:r>
              <a:rPr sz="1800" spc="-5" dirty="0"/>
              <a:t>e</a:t>
            </a:r>
            <a:r>
              <a:rPr sz="1800" dirty="0"/>
              <a:t>c</a:t>
            </a:r>
            <a:r>
              <a:rPr sz="1800" spc="-5" dirty="0"/>
              <a:t>ond</a:t>
            </a:r>
            <a:r>
              <a:rPr sz="1800" dirty="0"/>
              <a:t>s</a:t>
            </a:r>
            <a:r>
              <a:rPr sz="1800" spc="-5" dirty="0"/>
              <a:t>.</a:t>
            </a:r>
            <a:r>
              <a:rPr sz="1800" dirty="0"/>
              <a:t> </a:t>
            </a:r>
            <a:r>
              <a:rPr sz="1800" spc="-5" dirty="0"/>
              <a:t> The</a:t>
            </a:r>
            <a:r>
              <a:rPr sz="1800" dirty="0"/>
              <a:t>s</a:t>
            </a:r>
            <a:r>
              <a:rPr sz="1800" spc="-5" dirty="0"/>
              <a:t>e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 </a:t>
            </a:r>
            <a:r>
              <a:rPr sz="1800" spc="-5" dirty="0"/>
              <a:t>ma</a:t>
            </a:r>
            <a:r>
              <a:rPr sz="1800" dirty="0"/>
              <a:t>y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onta</a:t>
            </a:r>
            <a:r>
              <a:rPr sz="1800" dirty="0"/>
              <a:t>i</a:t>
            </a:r>
            <a:r>
              <a:rPr sz="1800" spc="-5" dirty="0"/>
              <a:t>n DTLS or CoAP pa</a:t>
            </a:r>
            <a:r>
              <a:rPr sz="1800" dirty="0"/>
              <a:t>yl</a:t>
            </a:r>
            <a:r>
              <a:rPr sz="1800" spc="-5" dirty="0"/>
              <a:t>oad</a:t>
            </a:r>
            <a:r>
              <a:rPr sz="1800" dirty="0"/>
              <a:t>s</a:t>
            </a:r>
            <a:r>
              <a:rPr sz="1800" spc="-5" dirty="0"/>
              <a:t>. When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</a:t>
            </a:r>
            <a:r>
              <a:rPr sz="1800" dirty="0"/>
              <a:t>is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a</a:t>
            </a:r>
            <a:r>
              <a:rPr sz="1800" dirty="0"/>
              <a:t>s</a:t>
            </a:r>
            <a:r>
              <a:rPr sz="1800" spc="-5" dirty="0"/>
              <a:t> </a:t>
            </a:r>
            <a:r>
              <a:rPr sz="1800" dirty="0"/>
              <a:t>s</a:t>
            </a:r>
            <a:r>
              <a:rPr sz="1800" spc="-5" dirty="0"/>
              <a:t>u</a:t>
            </a:r>
            <a:r>
              <a:rPr sz="1800" dirty="0"/>
              <a:t>c</a:t>
            </a:r>
            <a:r>
              <a:rPr sz="1800" spc="-5" dirty="0"/>
              <a:t>h an</a:t>
            </a:r>
            <a:r>
              <a:rPr sz="1800" dirty="0"/>
              <a:t>y</a:t>
            </a:r>
            <a:r>
              <a:rPr sz="1800" spc="-5" dirty="0"/>
              <a:t> LWM2M C</a:t>
            </a:r>
            <a:r>
              <a:rPr sz="1800" dirty="0"/>
              <a:t>li</a:t>
            </a:r>
            <a:r>
              <a:rPr sz="1800" spc="-5" dirty="0"/>
              <a:t>en</a:t>
            </a:r>
            <a:r>
              <a:rPr sz="1800" dirty="0"/>
              <a:t>ts </a:t>
            </a:r>
            <a:r>
              <a:rPr sz="1800" spc="-5" dirty="0"/>
              <a:t>beh</a:t>
            </a:r>
            <a:r>
              <a:rPr sz="1800" dirty="0"/>
              <a:t>i</a:t>
            </a:r>
            <a:r>
              <a:rPr sz="1800" spc="-5" dirty="0"/>
              <a:t>nd </a:t>
            </a:r>
            <a:r>
              <a:rPr sz="1800" dirty="0"/>
              <a:t>i</a:t>
            </a:r>
            <a:r>
              <a:rPr sz="1800" spc="-5" dirty="0"/>
              <a:t>t </a:t>
            </a:r>
            <a:r>
              <a:rPr sz="1800" dirty="0"/>
              <a:t>s</a:t>
            </a:r>
            <a:r>
              <a:rPr sz="1800" spc="-5" dirty="0"/>
              <a:t>hou</a:t>
            </a:r>
            <a:r>
              <a:rPr sz="1800" dirty="0"/>
              <a:t>l</a:t>
            </a:r>
            <a:r>
              <a:rPr sz="1800" spc="-5" dirty="0"/>
              <a:t>d u</a:t>
            </a:r>
            <a:r>
              <a:rPr sz="1800" dirty="0"/>
              <a:t>s</a:t>
            </a:r>
            <a:r>
              <a:rPr sz="1800" spc="-5" dirty="0"/>
              <a:t>e Queue Mode.</a:t>
            </a:r>
            <a:endParaRPr sz="1800" dirty="0">
              <a:latin typeface="Helvetica"/>
              <a:cs typeface="Helvetica"/>
            </a:endParaRPr>
          </a:p>
          <a:p>
            <a:pPr marL="113664" marR="128905" indent="-101600">
              <a:lnSpc>
                <a:spcPct val="100200"/>
              </a:lnSpc>
              <a:spcBef>
                <a:spcPts val="475"/>
              </a:spcBef>
            </a:pPr>
            <a:r>
              <a:rPr sz="1400" spc="10" dirty="0">
                <a:solidFill>
                  <a:srgbClr val="000000"/>
                </a:solidFill>
              </a:rPr>
              <a:t>•</a:t>
            </a:r>
            <a:r>
              <a:rPr sz="1400" spc="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z="1400" spc="-13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sz="1800" spc="-5" dirty="0"/>
              <a:t>For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to </a:t>
            </a:r>
            <a:r>
              <a:rPr sz="1800" dirty="0"/>
              <a:t>s</a:t>
            </a:r>
            <a:r>
              <a:rPr sz="1800" spc="-5" dirty="0"/>
              <a:t>upport LWM2M </a:t>
            </a:r>
            <a:r>
              <a:rPr sz="1800" dirty="0"/>
              <a:t>i</a:t>
            </a:r>
            <a:r>
              <a:rPr sz="1800" spc="-5" dirty="0"/>
              <a:t>t </a:t>
            </a:r>
            <a:r>
              <a:rPr sz="1800" dirty="0"/>
              <a:t>c</a:t>
            </a:r>
            <a:r>
              <a:rPr sz="1800" spc="-5" dirty="0"/>
              <a:t>an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to a</a:t>
            </a:r>
            <a:r>
              <a:rPr sz="1800" dirty="0"/>
              <a:t>ll</a:t>
            </a:r>
            <a:r>
              <a:rPr sz="1800" spc="-5" dirty="0"/>
              <a:t>ow both outgo</a:t>
            </a:r>
            <a:r>
              <a:rPr sz="1800" dirty="0"/>
              <a:t>i</a:t>
            </a:r>
            <a:r>
              <a:rPr sz="1800" spc="-5" dirty="0"/>
              <a:t>ng and </a:t>
            </a:r>
            <a:r>
              <a:rPr sz="1800" dirty="0"/>
              <a:t>i</a:t>
            </a:r>
            <a:r>
              <a:rPr sz="1800" spc="-5" dirty="0"/>
              <a:t>n</a:t>
            </a:r>
            <a:r>
              <a:rPr sz="1800" dirty="0"/>
              <a:t>c</a:t>
            </a:r>
            <a:r>
              <a:rPr sz="1800" spc="-5" dirty="0"/>
              <a:t>om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to de</a:t>
            </a:r>
            <a:r>
              <a:rPr sz="1800" dirty="0"/>
              <a:t>sti</a:t>
            </a:r>
            <a:r>
              <a:rPr sz="1800" spc="-5" dirty="0"/>
              <a:t>na</a:t>
            </a:r>
            <a:r>
              <a:rPr sz="1800" dirty="0"/>
              <a:t>ti</a:t>
            </a:r>
            <a:r>
              <a:rPr sz="1800" spc="-5" dirty="0"/>
              <a:t>on port 5683 (other por</a:t>
            </a:r>
            <a:r>
              <a:rPr sz="1800" dirty="0"/>
              <a:t>ts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an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gured). The</a:t>
            </a:r>
            <a:r>
              <a:rPr sz="1800" dirty="0"/>
              <a:t>s</a:t>
            </a:r>
            <a:r>
              <a:rPr sz="1800" spc="-5" dirty="0"/>
              <a:t>e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ma</a:t>
            </a:r>
            <a:r>
              <a:rPr sz="1800" dirty="0"/>
              <a:t>y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onta</a:t>
            </a:r>
            <a:r>
              <a:rPr sz="1800" dirty="0"/>
              <a:t>i</a:t>
            </a:r>
            <a:r>
              <a:rPr sz="1800" spc="-5" dirty="0"/>
              <a:t>n DTLS or CoAP pa</a:t>
            </a:r>
            <a:r>
              <a:rPr sz="1800" dirty="0"/>
              <a:t>yl</a:t>
            </a:r>
            <a:r>
              <a:rPr sz="1800" spc="-5" dirty="0"/>
              <a:t>oad</a:t>
            </a:r>
            <a:r>
              <a:rPr sz="1800" dirty="0"/>
              <a:t>s</a:t>
            </a:r>
            <a:r>
              <a:rPr sz="1800" spc="-5" dirty="0"/>
              <a:t>. When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</a:t>
            </a:r>
            <a:r>
              <a:rPr sz="1800" dirty="0"/>
              <a:t>is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a</a:t>
            </a:r>
            <a:r>
              <a:rPr sz="1800" dirty="0"/>
              <a:t>s</a:t>
            </a:r>
            <a:r>
              <a:rPr sz="1800" spc="-5" dirty="0"/>
              <a:t> </a:t>
            </a:r>
            <a:r>
              <a:rPr sz="1800" dirty="0"/>
              <a:t>s</a:t>
            </a:r>
            <a:r>
              <a:rPr sz="1800" spc="-5" dirty="0"/>
              <a:t>u</a:t>
            </a:r>
            <a:r>
              <a:rPr sz="1800" dirty="0"/>
              <a:t>c</a:t>
            </a:r>
            <a:r>
              <a:rPr sz="1800" spc="-5" dirty="0"/>
              <a:t>h an</a:t>
            </a:r>
            <a:r>
              <a:rPr sz="1800" dirty="0"/>
              <a:t>y</a:t>
            </a:r>
            <a:r>
              <a:rPr sz="1800" spc="-5" dirty="0"/>
              <a:t> LWM2M C</a:t>
            </a:r>
            <a:r>
              <a:rPr sz="1800" dirty="0"/>
              <a:t>li</a:t>
            </a:r>
            <a:r>
              <a:rPr sz="1800" spc="-5" dirty="0"/>
              <a:t>en</a:t>
            </a:r>
            <a:r>
              <a:rPr sz="1800" dirty="0"/>
              <a:t>ts</a:t>
            </a:r>
            <a:r>
              <a:rPr sz="1800" spc="-5" dirty="0"/>
              <a:t> beh</a:t>
            </a:r>
            <a:r>
              <a:rPr sz="1800" dirty="0"/>
              <a:t>i</a:t>
            </a:r>
            <a:r>
              <a:rPr sz="1800" spc="-5" dirty="0"/>
              <a:t>nd </a:t>
            </a:r>
            <a:r>
              <a:rPr sz="1800" dirty="0"/>
              <a:t>i</a:t>
            </a:r>
            <a:r>
              <a:rPr sz="1800" spc="-5" dirty="0"/>
              <a:t>t are not requ</a:t>
            </a:r>
            <a:r>
              <a:rPr sz="1800" dirty="0"/>
              <a:t>i</a:t>
            </a:r>
            <a:r>
              <a:rPr sz="1800" spc="-5" dirty="0"/>
              <a:t>red to u</a:t>
            </a:r>
            <a:r>
              <a:rPr sz="1800" dirty="0"/>
              <a:t>s</a:t>
            </a:r>
            <a:r>
              <a:rPr sz="1800" spc="-5" dirty="0"/>
              <a:t>e Queued Mode, but ma</a:t>
            </a:r>
            <a:r>
              <a:rPr sz="1800" dirty="0"/>
              <a:t>y</a:t>
            </a:r>
            <a:r>
              <a:rPr sz="1800" spc="-5" dirty="0"/>
              <a:t> u</a:t>
            </a:r>
            <a:r>
              <a:rPr sz="1800" dirty="0"/>
              <a:t>s</a:t>
            </a:r>
            <a:r>
              <a:rPr sz="1800" spc="-5" dirty="0"/>
              <a:t>e </a:t>
            </a:r>
            <a:r>
              <a:rPr sz="1800" dirty="0"/>
              <a:t>i</a:t>
            </a:r>
            <a:r>
              <a:rPr sz="1800" spc="-5" dirty="0"/>
              <a:t>t for other rea</a:t>
            </a:r>
            <a:r>
              <a:rPr sz="1800" dirty="0"/>
              <a:t>s</a:t>
            </a:r>
            <a:r>
              <a:rPr sz="1800" spc="-5" dirty="0"/>
              <a:t>on</a:t>
            </a:r>
            <a:r>
              <a:rPr sz="1800" dirty="0"/>
              <a:t>s</a:t>
            </a:r>
            <a:r>
              <a:rPr sz="1800" spc="-5" dirty="0"/>
              <a:t> (e.g. a batter</a:t>
            </a:r>
            <a:r>
              <a:rPr sz="1800" dirty="0"/>
              <a:t>y</a:t>
            </a:r>
            <a:r>
              <a:rPr sz="1800" spc="-5" dirty="0"/>
              <a:t> powered </a:t>
            </a:r>
            <a:r>
              <a:rPr sz="1800" dirty="0"/>
              <a:t>sl</a:t>
            </a:r>
            <a:r>
              <a:rPr sz="1800" spc="-5" dirty="0"/>
              <a:t>eep</a:t>
            </a:r>
            <a:r>
              <a:rPr sz="1800" dirty="0"/>
              <a:t>i</a:t>
            </a:r>
            <a:r>
              <a:rPr sz="1800" spc="-5" dirty="0"/>
              <a:t>ng device).</a:t>
            </a:r>
            <a:endParaRPr sz="1800" dirty="0">
              <a:latin typeface="Helvetica"/>
              <a:cs typeface="Helvetica"/>
            </a:endParaRPr>
          </a:p>
          <a:p>
            <a:pPr marL="113664" marR="5080" indent="-101600">
              <a:lnSpc>
                <a:spcPct val="100000"/>
              </a:lnSpc>
              <a:spcBef>
                <a:spcPts val="575"/>
              </a:spcBef>
            </a:pPr>
            <a:r>
              <a:rPr sz="1400" spc="10" dirty="0">
                <a:solidFill>
                  <a:srgbClr val="000000"/>
                </a:solidFill>
              </a:rPr>
              <a:t>•</a:t>
            </a:r>
            <a:r>
              <a:rPr sz="1400" spc="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z="1400" spc="-13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sz="1800" spc="-5" dirty="0"/>
              <a:t>An</a:t>
            </a:r>
            <a:r>
              <a:rPr sz="1800" dirty="0"/>
              <a:t>y</a:t>
            </a:r>
            <a:r>
              <a:rPr sz="1800" spc="-5" dirty="0"/>
              <a:t> LWM2M C</a:t>
            </a:r>
            <a:r>
              <a:rPr sz="1800" dirty="0"/>
              <a:t>li</a:t>
            </a:r>
            <a:r>
              <a:rPr sz="1800" spc="-5" dirty="0"/>
              <a:t>en</a:t>
            </a:r>
            <a:r>
              <a:rPr sz="1800" dirty="0"/>
              <a:t>ts</a:t>
            </a:r>
            <a:r>
              <a:rPr sz="1800" spc="-5" dirty="0"/>
              <a:t> beh</a:t>
            </a:r>
            <a:r>
              <a:rPr sz="1800" dirty="0"/>
              <a:t>i</a:t>
            </a:r>
            <a:r>
              <a:rPr sz="1800" spc="-5" dirty="0"/>
              <a:t>nd a NAT </a:t>
            </a:r>
            <a:r>
              <a:rPr sz="1800" dirty="0"/>
              <a:t>c</a:t>
            </a:r>
            <a:r>
              <a:rPr sz="1800" spc="-5" dirty="0"/>
              <a:t>an u</a:t>
            </a:r>
            <a:r>
              <a:rPr sz="1800" dirty="0"/>
              <a:t>s</a:t>
            </a:r>
            <a:r>
              <a:rPr sz="1800" spc="-5" dirty="0"/>
              <a:t>e Queued Mode. There are other me</a:t>
            </a:r>
            <a:r>
              <a:rPr sz="1800" dirty="0"/>
              <a:t>c</a:t>
            </a:r>
            <a:r>
              <a:rPr sz="1800" spc="-5" dirty="0"/>
              <a:t>han</a:t>
            </a:r>
            <a:r>
              <a:rPr sz="1800" dirty="0"/>
              <a:t>is</a:t>
            </a:r>
            <a:r>
              <a:rPr sz="1800" spc="-5" dirty="0"/>
              <a:t>m</a:t>
            </a:r>
            <a:r>
              <a:rPr sz="1800" dirty="0"/>
              <a:t>s</a:t>
            </a:r>
            <a:r>
              <a:rPr sz="1800" spc="-5" dirty="0"/>
              <a:t> to tran</a:t>
            </a:r>
            <a:r>
              <a:rPr sz="1800" dirty="0"/>
              <a:t>sv</a:t>
            </a:r>
            <a:r>
              <a:rPr sz="1800" spc="-5" dirty="0"/>
              <a:t>er</a:t>
            </a:r>
            <a:r>
              <a:rPr sz="1800" dirty="0"/>
              <a:t>s</a:t>
            </a:r>
            <a:r>
              <a:rPr sz="1800" spc="-5" dirty="0"/>
              <a:t>e a NAT, howe</a:t>
            </a:r>
            <a:r>
              <a:rPr sz="1800" dirty="0"/>
              <a:t>v</a:t>
            </a:r>
            <a:r>
              <a:rPr sz="1800" spc="-5" dirty="0"/>
              <a:t>er the</a:t>
            </a:r>
            <a:r>
              <a:rPr sz="1800" dirty="0"/>
              <a:t>y</a:t>
            </a:r>
            <a:r>
              <a:rPr sz="1800" spc="-5" dirty="0"/>
              <a:t> are out of </a:t>
            </a:r>
            <a:r>
              <a:rPr sz="1800" dirty="0"/>
              <a:t>sc</a:t>
            </a:r>
            <a:r>
              <a:rPr sz="1800" spc="-5" dirty="0"/>
              <a:t>ope for the LWM2M Enab</a:t>
            </a:r>
            <a:r>
              <a:rPr sz="1800" dirty="0"/>
              <a:t>l</a:t>
            </a:r>
            <a:r>
              <a:rPr sz="1800" spc="-5" dirty="0"/>
              <a:t>er.</a:t>
            </a:r>
            <a:endParaRPr sz="1800" dirty="0">
              <a:latin typeface="Helvetica"/>
              <a:cs typeface="Helvetica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13973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5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</a:t>
            </a:r>
            <a:r>
              <a:rPr lang="de-DE" dirty="0" smtClean="0"/>
              <a:t>–</a:t>
            </a:r>
            <a:r>
              <a:rPr spc="-5" dirty="0" smtClean="0"/>
              <a:t> </a:t>
            </a:r>
            <a:r>
              <a:rPr spc="-5" dirty="0"/>
              <a:t>Option </a:t>
            </a:r>
            <a:r>
              <a:rPr lang="de-DE" spc="-5" dirty="0"/>
              <a:t>2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smtClean="0"/>
              <a:t>LWM2M </a:t>
            </a:r>
            <a:r>
              <a:rPr lang="de-DE" spc="-5" dirty="0" err="1" smtClean="0"/>
              <a:t>registration</a:t>
            </a:r>
            <a:r>
              <a:rPr lang="de-DE" spc="-5" dirty="0" smtClean="0"/>
              <a:t> update</a:t>
            </a:r>
            <a:br>
              <a:rPr lang="de-DE" spc="-5" dirty="0" smtClean="0"/>
            </a:br>
            <a:endParaRPr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8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69978"/>
            <a:ext cx="8331200" cy="1119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664" marR="5080" indent="-101600">
              <a:lnSpc>
                <a:spcPts val="2800"/>
              </a:lnSpc>
            </a:pPr>
            <a:r>
              <a:rPr sz="1900" spc="5" dirty="0">
                <a:latin typeface="Arial Narrow"/>
                <a:cs typeface="Arial Narrow"/>
              </a:rPr>
              <a:t>•</a:t>
            </a:r>
            <a:r>
              <a:rPr sz="1900" spc="55" dirty="0">
                <a:latin typeface="Helvetica"/>
                <a:cs typeface="Helvetica"/>
              </a:rPr>
              <a:t> 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t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po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ssi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b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l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 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v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d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ng the UDP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onne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on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me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-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out b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y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ng the LWM2M 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eg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t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on update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mer &lt;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fi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ewa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ll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UDP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me out</a:t>
            </a:r>
            <a:endParaRPr sz="2400" dirty="0">
              <a:latin typeface="Arial Narrow"/>
              <a:cs typeface="Arial Narrow"/>
            </a:endParaRPr>
          </a:p>
          <a:p>
            <a:pPr marL="12700">
              <a:lnSpc>
                <a:spcPts val="2845"/>
              </a:lnSpc>
              <a:spcBef>
                <a:spcPts val="655"/>
              </a:spcBef>
            </a:pPr>
            <a:r>
              <a:rPr sz="1900" spc="5" dirty="0">
                <a:latin typeface="Arial Narrow"/>
                <a:cs typeface="Arial Narrow"/>
              </a:rPr>
              <a:t>•</a:t>
            </a:r>
            <a:r>
              <a:rPr sz="1900" spc="55" dirty="0">
                <a:latin typeface="Helvetica"/>
                <a:cs typeface="Helvetica"/>
              </a:rPr>
              <a:t> 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D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awba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ck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: th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ma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y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au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 unwanted t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ffic</a:t>
            </a:r>
            <a:endParaRPr sz="2400" dirty="0"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Option </a:t>
            </a:r>
            <a:r>
              <a:rPr lang="de-DE" spc="-5" dirty="0"/>
              <a:t>3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smtClean="0"/>
              <a:t>IPv6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9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74666"/>
            <a:ext cx="8487410" cy="1280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664" marR="5080" indent="-101600">
              <a:lnSpc>
                <a:spcPts val="3100"/>
              </a:lnSpc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though 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CoAP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doe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not 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equ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IP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6,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ea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 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ed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 IP en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onments whe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de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vic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a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d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ctly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outab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endParaRPr sz="2600" dirty="0">
              <a:latin typeface="Arial Narrow"/>
              <a:cs typeface="Arial Narrow"/>
            </a:endParaRPr>
          </a:p>
          <a:p>
            <a:pPr marL="12700">
              <a:lnSpc>
                <a:spcPts val="3080"/>
              </a:lnSpc>
              <a:spcBef>
                <a:spcPts val="655"/>
              </a:spcBef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ly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NATt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ng but not the UDP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onne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me out</a:t>
            </a:r>
            <a:endParaRPr sz="2600" dirty="0"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1530</Words>
  <Application>Microsoft Macintosh PowerPoint</Application>
  <PresentationFormat>Benutzerdefiniert</PresentationFormat>
  <Paragraphs>156</Paragraphs>
  <Slides>13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Office Theme</vt:lpstr>
      <vt:lpstr>OMA-DM-LightweightM2M-2015-0036-INP_CoAP_firewall_traversal   CoAP firewall traversal</vt:lpstr>
      <vt:lpstr>CoAP firewall traversal - introduction</vt:lpstr>
      <vt:lpstr>CoAP firewall traversal –  problem description</vt:lpstr>
      <vt:lpstr>CoAP firewall traversal –  architecture example 1</vt:lpstr>
      <vt:lpstr>CoAP firewall traversal –  architecture example 2</vt:lpstr>
      <vt:lpstr>CoAP firewall traversal – Options</vt:lpstr>
      <vt:lpstr>CoAP firewall traversal – Option 1 recommended firewall settings for UDP  incl. Queue mode </vt:lpstr>
      <vt:lpstr>CoAP firewall traversal – Option 2 LWM2M registration update </vt:lpstr>
      <vt:lpstr>CoAP firewall traversal– Option 3 IPv6</vt:lpstr>
      <vt:lpstr>CoAP firewall traversal– Option 4 CoAP over TCP</vt:lpstr>
      <vt:lpstr>CoAP firewall traversal– Option 5 CoAP PubSub</vt:lpstr>
      <vt:lpstr>PowerPoint-Präsentation</vt:lpstr>
      <vt:lpstr>Firewall Traversal – Next steps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 xxx   LWM2M firewall traversal  </dc:title>
  <cp:lastModifiedBy>Friedhelm Rodermund</cp:lastModifiedBy>
  <cp:revision>17</cp:revision>
  <dcterms:created xsi:type="dcterms:W3CDTF">2015-06-09T22:40:43Z</dcterms:created>
  <dcterms:modified xsi:type="dcterms:W3CDTF">2015-06-10T11:32:18Z</dcterms:modified>
</cp:coreProperties>
</file>