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1" r:id="rId7"/>
    <p:sldId id="262" r:id="rId8"/>
    <p:sldId id="260" r:id="rId9"/>
  </p:sldIdLst>
  <p:sldSz cx="9359900" cy="7023100"/>
  <p:notesSz cx="9925050" cy="679767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90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F4E2-5CF6-41BE-91AB-05AE346CA230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09871-9F18-47A9-A094-E75CF964793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9D22B-7523-4E4E-8C3D-D679E5B3C26D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72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0675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7DC11-B2F0-4FE9-9B9A-73C3A5D7C474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7DC11-B2F0-4FE9-9B9A-73C3A5D7C47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5437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5437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56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56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9188" y="279400"/>
            <a:ext cx="5232400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4988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4988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4988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280988"/>
            <a:ext cx="2105025" cy="5992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80988"/>
            <a:ext cx="6165850" cy="5992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6550" cy="15065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350" y="3979863"/>
            <a:ext cx="6553200" cy="17954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4963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4963" cy="15367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638300"/>
            <a:ext cx="4135437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638300"/>
            <a:ext cx="4135438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3275" cy="1169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638300"/>
            <a:ext cx="8423275" cy="463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313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C989E-B10A-4512-9E90-8E6299E6D439}" type="datetimeFigureOut">
              <a:rPr lang="fr-FR" smtClean="0"/>
              <a:pPr/>
              <a:t>26/08/2015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225" y="6508750"/>
            <a:ext cx="296545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7188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hierry.garnier@gemalto.com" TargetMode="External"/><Relationship Id="rId5" Type="http://schemas.openxmlformats.org/officeDocument/2006/relationships/hyperlink" Target="http://www.openmobilealliance.org/" TargetMode="External"/><Relationship Id="rId4" Type="http://schemas.openxmlformats.org/officeDocument/2006/relationships/hyperlink" Target="http://www.openmobilealliance.org/UseAgreement.html)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358918" cy="65493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158750"/>
            <a:ext cx="8784590" cy="1987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 smtClean="0"/>
              <a:t>OMA-DM-LightweightM2M-2015-0053R01-INP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smtClean="0"/>
              <a:t>Dev Mgnt &amp; Serv Enablement Interface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Discussion for Addressing Ambiguities 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l</a:t>
            </a:r>
            <a:r>
              <a:rPr sz="900" dirty="0">
                <a:latin typeface="Arial"/>
                <a:cs typeface="Arial"/>
                <a:hlinkClick r:id="rId4"/>
              </a:rPr>
              <a:t>)</a:t>
            </a:r>
            <a:r>
              <a:rPr sz="900" spc="-50" dirty="0">
                <a:latin typeface="Arial"/>
                <a:cs typeface="Arial"/>
                <a:hlinkClick r:id="rId4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5"/>
              </a:rPr>
              <a:t>ww</a:t>
            </a:r>
            <a:r>
              <a:rPr sz="900" spc="-50" dirty="0">
                <a:latin typeface="Arial"/>
                <a:cs typeface="Arial"/>
                <a:hlinkClick r:id="rId5"/>
              </a:rPr>
              <a:t>w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org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54066" y="2429619"/>
            <a:ext cx="434988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85" dirty="0">
                <a:latin typeface="Tahoma-Bold"/>
                <a:cs typeface="Tahoma-Bold"/>
              </a:rPr>
              <a:t> </a:t>
            </a:r>
            <a:r>
              <a:rPr lang="de-DE" sz="2000" b="1" spc="-5" dirty="0" smtClean="0">
                <a:latin typeface="Tahoma-Bold"/>
                <a:cs typeface="Tahoma-Bold"/>
              </a:rPr>
              <a:t>31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lang="fr-FR" sz="2000" b="1" dirty="0" err="1" smtClean="0">
                <a:latin typeface="Tahoma-Bold"/>
                <a:cs typeface="Tahoma-Bold"/>
              </a:rPr>
              <a:t>Aug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2015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79550" y="3663950"/>
            <a:ext cx="701040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lang="fr-FR" sz="1200" b="1" dirty="0" smtClean="0">
                <a:latin typeface="Tahoma-Bold"/>
                <a:cs typeface="Tahoma-Bold"/>
              </a:rPr>
              <a:t>Thierry GARNIER     </a:t>
            </a:r>
            <a:r>
              <a:rPr lang="fr-FR" sz="1200" b="1" dirty="0" smtClean="0">
                <a:latin typeface="Tahoma-Bold"/>
                <a:cs typeface="Tahoma-Bold"/>
                <a:hlinkClick r:id="rId6"/>
              </a:rPr>
              <a:t>thierry.garnier@gemalto.com</a:t>
            </a:r>
            <a:endParaRPr sz="1200" dirty="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93750" y="4121150"/>
            <a:ext cx="734949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 smtClean="0">
                <a:latin typeface="Tahoma-Bold"/>
                <a:cs typeface="Tahoma-Bold"/>
              </a:rPr>
              <a:t>Sourc</a:t>
            </a:r>
            <a:r>
              <a:rPr sz="2000" b="1" spc="-10" dirty="0" smtClean="0">
                <a:latin typeface="Tahoma-Bold"/>
                <a:cs typeface="Tahoma-Bold"/>
              </a:rPr>
              <a:t>e</a:t>
            </a:r>
            <a:r>
              <a:rPr sz="2000" b="1" dirty="0" smtClean="0">
                <a:latin typeface="Tahoma-Bold"/>
                <a:cs typeface="Tahoma-Bold"/>
              </a:rPr>
              <a:t>:</a:t>
            </a:r>
            <a:r>
              <a:rPr lang="fr-FR" sz="2000" b="1" dirty="0" smtClean="0">
                <a:latin typeface="Tahoma-Bold"/>
                <a:cs typeface="Tahoma-Bold"/>
              </a:rPr>
              <a:t>              </a:t>
            </a:r>
            <a:r>
              <a:rPr lang="fr-FR" sz="2000" b="1" dirty="0" err="1" smtClean="0">
                <a:latin typeface="Tahoma-Bold"/>
                <a:cs typeface="Tahoma-Bold"/>
              </a:rPr>
              <a:t>Gemalto</a:t>
            </a:r>
            <a:r>
              <a:rPr lang="fr-FR" sz="2000" b="1" dirty="0" smtClean="0">
                <a:latin typeface="Tahoma-Bold"/>
                <a:cs typeface="Tahoma-Bold"/>
              </a:rPr>
              <a:t> N.V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581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3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z="4000" dirty="0" err="1" smtClean="0"/>
              <a:t>Dev</a:t>
            </a:r>
            <a:r>
              <a:rPr lang="fr-FR" sz="4000" dirty="0" smtClean="0"/>
              <a:t> </a:t>
            </a:r>
            <a:r>
              <a:rPr lang="fr-FR" sz="4000" dirty="0" err="1" smtClean="0"/>
              <a:t>Mgt</a:t>
            </a:r>
            <a:r>
              <a:rPr lang="fr-FR" sz="4000" dirty="0" smtClean="0"/>
              <a:t> &amp; </a:t>
            </a:r>
            <a:r>
              <a:rPr lang="fr-FR" sz="4000" dirty="0" err="1" smtClean="0"/>
              <a:t>Serv</a:t>
            </a:r>
            <a:r>
              <a:rPr lang="fr-FR" sz="4000" dirty="0" smtClean="0"/>
              <a:t> </a:t>
            </a:r>
            <a:r>
              <a:rPr lang="fr-FR" sz="4000" dirty="0" err="1" smtClean="0"/>
              <a:t>Enablement</a:t>
            </a:r>
            <a:r>
              <a:rPr lang="fr-FR" sz="4000" dirty="0" smtClean="0"/>
              <a:t> Interface</a:t>
            </a:r>
            <a:endParaRPr sz="40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36550" y="1149350"/>
            <a:ext cx="8423275" cy="4311650"/>
          </a:xfrm>
        </p:spPr>
        <p:txBody>
          <a:bodyPr>
            <a:normAutofit lnSpcReduction="10000"/>
          </a:bodyPr>
          <a:lstStyle/>
          <a:p>
            <a:pPr lvl="0" algn="ctr">
              <a:buNone/>
            </a:pPr>
            <a:r>
              <a:rPr lang="en-US" dirty="0" smtClean="0"/>
              <a:t>  </a:t>
            </a:r>
            <a:r>
              <a:rPr lang="en-US" sz="4700" dirty="0" smtClean="0"/>
              <a:t>Outline 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Operations </a:t>
            </a:r>
            <a:r>
              <a:rPr lang="en-US" sz="2400" dirty="0" smtClean="0">
                <a:solidFill>
                  <a:srgbClr val="C00000"/>
                </a:solidFill>
              </a:rPr>
              <a:t>in conflict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endParaRPr lang="en-US" sz="2400" dirty="0" smtClean="0">
              <a:solidFill>
                <a:srgbClr val="C00000"/>
              </a:solidFill>
            </a:endParaRP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EXECUTE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READ  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DISCOVER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CREATE</a:t>
            </a:r>
          </a:p>
          <a:p>
            <a:pPr marL="1714500" lvl="3" indent="-457200">
              <a:buFont typeface="+mj-lt"/>
              <a:buAutoNum type="arabicPeriod"/>
            </a:pPr>
            <a:endParaRPr lang="en-US" sz="1200" dirty="0" smtClean="0">
              <a:solidFill>
                <a:srgbClr val="C00000"/>
              </a:solidFill>
            </a:endParaRPr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WRITE :  </a:t>
            </a:r>
            <a:r>
              <a:rPr lang="en-US" sz="2400" dirty="0" err="1" smtClean="0">
                <a:solidFill>
                  <a:srgbClr val="C00000"/>
                </a:solidFill>
              </a:rPr>
              <a:t>CoAP</a:t>
            </a:r>
            <a:r>
              <a:rPr lang="en-US" sz="2400" dirty="0" smtClean="0">
                <a:solidFill>
                  <a:srgbClr val="C00000"/>
                </a:solidFill>
              </a:rPr>
              <a:t>  PUT  and  POST  usage  </a:t>
            </a:r>
            <a:r>
              <a:rPr lang="en-US" sz="2400" dirty="0" smtClean="0">
                <a:solidFill>
                  <a:srgbClr val="C00000"/>
                </a:solidFill>
              </a:rPr>
              <a:t>clarification</a:t>
            </a:r>
          </a:p>
          <a:p>
            <a:pPr lvl="0"/>
            <a:endParaRPr lang="en-US" sz="2400" dirty="0" smtClean="0">
              <a:solidFill>
                <a:srgbClr val="C00000"/>
              </a:solidFill>
            </a:endParaRPr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Discussion for decision !!    </a:t>
            </a:r>
            <a:endParaRPr lang="fr-FR" sz="2400" dirty="0" smtClean="0">
              <a:solidFill>
                <a:srgbClr val="C00000"/>
              </a:solidFill>
            </a:endParaRPr>
          </a:p>
          <a:p>
            <a:pPr lvl="2"/>
            <a:endParaRPr lang="fr-FR" sz="1700" dirty="0"/>
          </a:p>
          <a:p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2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C00000"/>
                </a:solidFill>
              </a:rPr>
              <a:t>LWM2M Operations </a:t>
            </a:r>
            <a:r>
              <a:rPr lang="en-US" sz="4000" dirty="0" smtClean="0">
                <a:solidFill>
                  <a:srgbClr val="C00000"/>
                </a:solidFill>
              </a:rPr>
              <a:t>in conflict (</a:t>
            </a:r>
            <a:r>
              <a:rPr lang="en-US" sz="4000" dirty="0" smtClean="0">
                <a:solidFill>
                  <a:srgbClr val="C00000"/>
                </a:solidFill>
              </a:rPr>
              <a:t>1/3) 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423275" cy="4800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 LWM2M  WRITE  </a:t>
            </a:r>
            <a:r>
              <a:rPr lang="en-US" dirty="0" err="1" smtClean="0"/>
              <a:t>vs</a:t>
            </a:r>
            <a:r>
              <a:rPr lang="en-US" dirty="0" smtClean="0"/>
              <a:t> EXECUTE operations</a:t>
            </a:r>
          </a:p>
          <a:p>
            <a:pPr>
              <a:buNone/>
            </a:pPr>
            <a:r>
              <a:rPr lang="en-US" sz="1800" dirty="0" smtClean="0"/>
              <a:t>                                                                                (issue raised on on </a:t>
            </a:r>
            <a:r>
              <a:rPr lang="en-US" sz="1800" dirty="0" err="1" smtClean="0"/>
              <a:t>GitHub</a:t>
            </a:r>
            <a:r>
              <a:rPr lang="en-US" sz="1800" dirty="0" smtClean="0"/>
              <a:t> #29)</a:t>
            </a:r>
          </a:p>
          <a:p>
            <a:pPr>
              <a:buNone/>
            </a:pPr>
            <a:endParaRPr lang="en-US" sz="1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WRITE    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  <a:endParaRPr lang="en-US" sz="2400" dirty="0" smtClean="0"/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EXECUTE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</a:p>
          <a:p>
            <a:pPr>
              <a:buNone/>
            </a:pPr>
            <a:endParaRPr lang="en-GB" sz="2400" dirty="0" smtClean="0"/>
          </a:p>
          <a:p>
            <a:pPr>
              <a:buNone/>
            </a:pPr>
            <a:r>
              <a:rPr lang="en-US" sz="2400" dirty="0" smtClean="0"/>
              <a:t>Answer  :  LWM2M Client is aware which operation is supported by a Resource  : E and  RW  must be exclusive </a:t>
            </a:r>
          </a:p>
          <a:p>
            <a:pPr>
              <a:buNone/>
            </a:pPr>
            <a:endParaRPr lang="en-US" sz="2400" dirty="0" smtClean="0"/>
          </a:p>
          <a:p>
            <a:pPr lvl="0">
              <a:buNone/>
            </a:pPr>
            <a:r>
              <a:rPr lang="fr-FR" sz="2800" dirty="0" smtClean="0">
                <a:solidFill>
                  <a:srgbClr val="C00000"/>
                </a:solidFill>
              </a:rPr>
              <a:t>So POST on a </a:t>
            </a:r>
            <a:r>
              <a:rPr lang="fr-FR" sz="2800" dirty="0" err="1" smtClean="0">
                <a:solidFill>
                  <a:srgbClr val="C00000"/>
                </a:solidFill>
              </a:rPr>
              <a:t>executable</a:t>
            </a:r>
            <a:r>
              <a:rPr lang="fr-FR" sz="2800" dirty="0" smtClean="0">
                <a:solidFill>
                  <a:srgbClr val="C00000"/>
                </a:solidFill>
              </a:rPr>
              <a:t> Resource =&gt; </a:t>
            </a:r>
            <a:r>
              <a:rPr lang="fr-FR" sz="2800" dirty="0" smtClean="0">
                <a:solidFill>
                  <a:srgbClr val="C00000"/>
                </a:solidFill>
              </a:rPr>
              <a:t>LWM2M EXECUTE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4038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</a:t>
            </a:r>
            <a:r>
              <a:rPr lang="en-US" sz="3600" dirty="0" smtClean="0">
                <a:solidFill>
                  <a:srgbClr val="C00000"/>
                </a:solidFill>
              </a:rPr>
              <a:t>in conflict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smtClean="0">
                <a:solidFill>
                  <a:srgbClr val="C00000"/>
                </a:solidFill>
              </a:rPr>
              <a:t>(2/3)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84150" y="1606550"/>
            <a:ext cx="8891587" cy="48006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</a:t>
            </a:r>
            <a:r>
              <a:rPr lang="en-US" sz="2700" dirty="0" smtClean="0"/>
              <a:t>READ  &amp; DISCOVER Operations</a:t>
            </a:r>
          </a:p>
          <a:p>
            <a:pPr lvl="0">
              <a:buFont typeface="Wingdings" pitchFamily="2" charset="2"/>
              <a:buChar char="q"/>
            </a:pPr>
            <a:endParaRPr lang="en-US" dirty="0" smtClean="0"/>
          </a:p>
          <a:p>
            <a:pPr lvl="0">
              <a:buNone/>
            </a:pPr>
            <a:r>
              <a:rPr lang="en-US" sz="2500" dirty="0" smtClean="0">
                <a:solidFill>
                  <a:srgbClr val="C00000"/>
                </a:solidFill>
              </a:rPr>
              <a:t>READ</a:t>
            </a:r>
            <a:r>
              <a:rPr lang="en-US" sz="2500" dirty="0" smtClean="0"/>
              <a:t>           :  </a:t>
            </a:r>
            <a:r>
              <a:rPr lang="en-GB" sz="2500" dirty="0" smtClean="0"/>
              <a:t>Object ID</a:t>
            </a:r>
            <a:r>
              <a:rPr lang="en-GB" sz="2500" dirty="0" smtClean="0">
                <a:solidFill>
                  <a:srgbClr val="C00000"/>
                </a:solidFill>
              </a:rPr>
              <a:t>[</a:t>
            </a:r>
            <a:r>
              <a:rPr lang="en-GB" sz="2500" dirty="0" smtClean="0"/>
              <a:t>/Object Instance ID/Resource ID</a:t>
            </a:r>
            <a:r>
              <a:rPr lang="en-GB" sz="25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r>
              <a:rPr lang="en-GB" sz="2500" dirty="0" smtClean="0">
                <a:solidFill>
                  <a:srgbClr val="C00000"/>
                </a:solidFill>
              </a:rPr>
              <a:t>DISCOVER</a:t>
            </a:r>
            <a:r>
              <a:rPr lang="en-GB" sz="2500" dirty="0" smtClean="0"/>
              <a:t>  :  Object ID</a:t>
            </a:r>
            <a:r>
              <a:rPr lang="en-GB" sz="2500" dirty="0" smtClean="0">
                <a:solidFill>
                  <a:srgbClr val="C00000"/>
                </a:solidFill>
              </a:rPr>
              <a:t>[</a:t>
            </a:r>
            <a:r>
              <a:rPr lang="en-GB" sz="2500" dirty="0" smtClean="0"/>
              <a:t>/Object Instance ID/Resource ID</a:t>
            </a:r>
            <a:r>
              <a:rPr lang="en-GB" sz="25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endParaRPr lang="en-GB" sz="2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GB" sz="2000" dirty="0" smtClean="0">
                <a:solidFill>
                  <a:srgbClr val="C00000"/>
                </a:solidFill>
              </a:rPr>
              <a:t>Answer : 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Content-Format (which must be specified) is different for these 2 commands :</a:t>
            </a:r>
          </a:p>
          <a:p>
            <a:pPr>
              <a:buNone/>
            </a:pP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READ         Content Format 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will 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be  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(in short) text/opaque/</a:t>
            </a:r>
            <a:r>
              <a:rPr lang="en-GB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tlv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en-GB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json</a:t>
            </a:r>
            <a:endParaRPr lang="en-GB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DISCOVER Content Format  will be application/link-format</a:t>
            </a:r>
          </a:p>
          <a:p>
            <a:pPr>
              <a:buNone/>
            </a:pPr>
            <a:endParaRPr lang="en-GB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 the 2 </a:t>
            </a: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commands   READ and DISCOVER  </a:t>
            </a: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can be distinguished</a:t>
            </a:r>
            <a:endParaRPr lang="en-US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>
              <a:buNone/>
            </a:pP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</a:t>
            </a:r>
            <a:r>
              <a:rPr lang="en-US" sz="3600" dirty="0" smtClean="0">
                <a:solidFill>
                  <a:srgbClr val="C00000"/>
                </a:solidFill>
              </a:rPr>
              <a:t>in conflict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smtClean="0">
                <a:solidFill>
                  <a:srgbClr val="C00000"/>
                </a:solidFill>
              </a:rPr>
              <a:t>(3/3)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12750" y="1149350"/>
            <a:ext cx="8686800" cy="5334000"/>
          </a:xfrm>
        </p:spPr>
        <p:txBody>
          <a:bodyPr>
            <a:normAutofit fontScale="70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WRITE  &amp; CREATE </a:t>
            </a:r>
            <a:r>
              <a:rPr lang="en-US" sz="3500" dirty="0" smtClean="0"/>
              <a:t> Operations   </a:t>
            </a:r>
            <a:r>
              <a:rPr lang="en-US" sz="1600" dirty="0" smtClean="0"/>
              <a:t>(issue raised on </a:t>
            </a:r>
            <a:r>
              <a:rPr lang="en-US" sz="1600" dirty="0" smtClean="0"/>
              <a:t> </a:t>
            </a:r>
            <a:r>
              <a:rPr lang="en-US" sz="1600" dirty="0" err="1" smtClean="0"/>
              <a:t>GitHub</a:t>
            </a:r>
            <a:r>
              <a:rPr lang="en-US" sz="1600" dirty="0" smtClean="0"/>
              <a:t> #29)</a:t>
            </a:r>
          </a:p>
          <a:p>
            <a:pPr lvl="0">
              <a:buNone/>
            </a:pPr>
            <a:endParaRPr lang="en-US" sz="1000" dirty="0" smtClean="0"/>
          </a:p>
          <a:p>
            <a:pPr lvl="1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WRITE     </a:t>
            </a:r>
            <a:r>
              <a:rPr lang="en-US" sz="2000" dirty="0" smtClean="0"/>
              <a:t>POST  </a:t>
            </a:r>
            <a:r>
              <a:rPr lang="en-GB" sz="2000" dirty="0" smtClean="0"/>
              <a:t>Object </a:t>
            </a:r>
            <a:r>
              <a:rPr lang="en-GB" sz="2000" dirty="0" smtClean="0"/>
              <a:t>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en-GB" sz="2000" dirty="0" smtClean="0"/>
              <a:t>/Object </a:t>
            </a:r>
            <a:r>
              <a:rPr lang="en-GB" sz="2000" dirty="0" smtClean="0"/>
              <a:t>Instance </a:t>
            </a:r>
            <a:r>
              <a:rPr lang="en-GB" sz="2000" dirty="0" smtClean="0"/>
              <a:t>ID</a:t>
            </a:r>
            <a:endParaRPr lang="en-GB" sz="2000" dirty="0" smtClean="0">
              <a:solidFill>
                <a:srgbClr val="C00000"/>
              </a:solidFill>
            </a:endParaRPr>
          </a:p>
          <a:p>
            <a:pPr lvl="1">
              <a:buNone/>
            </a:pPr>
            <a:r>
              <a:rPr lang="en-GB" sz="2000" dirty="0" smtClean="0">
                <a:solidFill>
                  <a:srgbClr val="C00000"/>
                </a:solidFill>
              </a:rPr>
              <a:t>CREATE    </a:t>
            </a:r>
            <a:r>
              <a:rPr lang="en-US" sz="2000" dirty="0" smtClean="0"/>
              <a:t>POST  </a:t>
            </a:r>
            <a:r>
              <a:rPr lang="en-GB" sz="2000" dirty="0" smtClean="0"/>
              <a:t>Object </a:t>
            </a:r>
            <a:r>
              <a:rPr lang="en-GB" sz="2000" dirty="0" smtClean="0"/>
              <a:t>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en-GB" sz="2000" dirty="0" smtClean="0"/>
              <a:t>/Object </a:t>
            </a:r>
            <a:r>
              <a:rPr lang="en-GB" sz="2000" dirty="0" smtClean="0"/>
              <a:t>Instance </a:t>
            </a:r>
            <a:r>
              <a:rPr lang="en-GB" sz="2000" dirty="0" smtClean="0"/>
              <a:t>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endParaRPr lang="en-GB" sz="2400" dirty="0" smtClean="0">
              <a:solidFill>
                <a:srgbClr val="C00000"/>
              </a:solidFill>
            </a:endParaRPr>
          </a:p>
          <a:p>
            <a:r>
              <a:rPr lang="en-US" sz="2600" dirty="0" smtClean="0"/>
              <a:t> </a:t>
            </a:r>
            <a:r>
              <a:rPr lang="en-US" sz="2600" dirty="0" smtClean="0"/>
              <a:t>Same </a:t>
            </a:r>
            <a:r>
              <a:rPr lang="en-US" sz="2600" dirty="0" err="1" smtClean="0"/>
              <a:t>CoAP</a:t>
            </a:r>
            <a:r>
              <a:rPr lang="en-US" sz="2600" dirty="0" smtClean="0"/>
              <a:t> syntax for 2 LWM2M functionalities</a:t>
            </a:r>
          </a:p>
          <a:p>
            <a:pPr lvl="3">
              <a:buFont typeface="Wingdings" pitchFamily="2" charset="2"/>
              <a:buChar char="ð"/>
            </a:pPr>
            <a:r>
              <a:rPr lang="en-US" sz="2600" dirty="0" smtClean="0">
                <a:solidFill>
                  <a:srgbClr val="FF0000"/>
                </a:solidFill>
              </a:rPr>
              <a:t> Critical Bug to fix ASAP </a:t>
            </a:r>
          </a:p>
          <a:p>
            <a:pPr lvl="3">
              <a:buFont typeface="Wingdings" pitchFamily="2" charset="2"/>
              <a:buChar char="ð"/>
            </a:pPr>
            <a:endParaRPr lang="en-US" sz="2600" dirty="0" smtClean="0">
              <a:solidFill>
                <a:srgbClr val="FF0000"/>
              </a:solidFill>
            </a:endParaRPr>
          </a:p>
          <a:p>
            <a:r>
              <a:rPr lang="en-US" sz="2600" dirty="0" smtClean="0">
                <a:solidFill>
                  <a:srgbClr val="FF0000"/>
                </a:solidFill>
              </a:rPr>
              <a:t>But : </a:t>
            </a:r>
            <a:r>
              <a:rPr lang="en-US" sz="2600" dirty="0" smtClean="0"/>
              <a:t>CREATE :  POST  </a:t>
            </a:r>
            <a:r>
              <a:rPr lang="en-GB" sz="2600" dirty="0" smtClean="0"/>
              <a:t>Object ID /</a:t>
            </a:r>
            <a:r>
              <a:rPr lang="en-GB" sz="2600" i="1" dirty="0" smtClean="0">
                <a:solidFill>
                  <a:srgbClr val="FF0000"/>
                </a:solidFill>
              </a:rPr>
              <a:t>Object Instance ID    </a:t>
            </a:r>
            <a:r>
              <a:rPr lang="en-GB" sz="2600" dirty="0" smtClean="0"/>
              <a:t>is not really  REST  compatible</a:t>
            </a:r>
          </a:p>
          <a:p>
            <a:pPr lvl="2">
              <a:buFont typeface="Wingdings" pitchFamily="2" charset="2"/>
              <a:buChar char="ð"/>
            </a:pPr>
            <a:r>
              <a:rPr lang="en-GB" sz="2900" dirty="0" smtClean="0"/>
              <a:t>      </a:t>
            </a:r>
            <a:r>
              <a:rPr lang="en-GB" sz="2900" dirty="0" smtClean="0"/>
              <a:t>the </a:t>
            </a:r>
            <a:r>
              <a:rPr lang="en-GB" sz="2900" dirty="0" smtClean="0"/>
              <a:t>URI target should exist </a:t>
            </a:r>
            <a:endParaRPr lang="en-GB" sz="2900" dirty="0" smtClean="0"/>
          </a:p>
          <a:p>
            <a:pPr lvl="1">
              <a:buNone/>
            </a:pPr>
            <a:r>
              <a:rPr lang="en-GB" sz="2600" dirty="0" smtClean="0"/>
              <a:t> </a:t>
            </a:r>
            <a:endParaRPr lang="en-US" sz="2600" dirty="0" smtClean="0">
              <a:solidFill>
                <a:srgbClr val="FF0000"/>
              </a:solidFill>
            </a:endParaRPr>
          </a:p>
          <a:p>
            <a:r>
              <a:rPr lang="en-US" sz="2200" dirty="0" smtClean="0"/>
              <a:t>Proposal : </a:t>
            </a:r>
          </a:p>
          <a:p>
            <a:pPr lvl="1"/>
            <a:r>
              <a:rPr lang="en-US" sz="2400" dirty="0" smtClean="0">
                <a:solidFill>
                  <a:srgbClr val="C00000"/>
                </a:solidFill>
              </a:rPr>
              <a:t>WRITE  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 </a:t>
            </a:r>
            <a:r>
              <a:rPr lang="en-GB" sz="2400" dirty="0" smtClean="0"/>
              <a:t>/Object Instance </a:t>
            </a:r>
            <a:r>
              <a:rPr lang="en-GB" sz="2400" dirty="0" smtClean="0"/>
              <a:t>ID   : both ID are mandatory  (no </a:t>
            </a:r>
            <a:r>
              <a:rPr lang="en-GB" sz="2400" dirty="0" err="1" smtClean="0"/>
              <a:t>modif</a:t>
            </a:r>
            <a:r>
              <a:rPr lang="en-GB" sz="2400" dirty="0" smtClean="0"/>
              <a:t>)</a:t>
            </a:r>
            <a:endParaRPr lang="en-GB" sz="2400" dirty="0" smtClean="0">
              <a:solidFill>
                <a:srgbClr val="C00000"/>
              </a:solidFill>
            </a:endParaRPr>
          </a:p>
          <a:p>
            <a:pPr lvl="1"/>
            <a:r>
              <a:rPr lang="en-GB" sz="2400" dirty="0" smtClean="0">
                <a:solidFill>
                  <a:srgbClr val="C00000"/>
                </a:solidFill>
              </a:rPr>
              <a:t>CREATE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 </a:t>
            </a:r>
            <a:r>
              <a:rPr lang="en-GB" sz="2400" strike="sngStrike" dirty="0" smtClean="0"/>
              <a:t>/Object Instance </a:t>
            </a:r>
            <a:r>
              <a:rPr lang="en-GB" sz="2400" strike="sngStrike" dirty="0" smtClean="0"/>
              <a:t>ID   </a:t>
            </a:r>
            <a:r>
              <a:rPr lang="en-GB" sz="2400" dirty="0" smtClean="0"/>
              <a:t>:  The ID is allocated by the Client only</a:t>
            </a:r>
          </a:p>
          <a:p>
            <a:pPr lvl="1">
              <a:buFont typeface="Wingdings" pitchFamily="2" charset="2"/>
              <a:buChar char="ð"/>
            </a:pPr>
            <a:r>
              <a:rPr lang="en-GB" sz="2400" dirty="0" smtClean="0"/>
              <a:t> </a:t>
            </a:r>
            <a:r>
              <a:rPr lang="en-GB" sz="2400" dirty="0" smtClean="0"/>
              <a:t>         Safe :   never any conflict / Server is informed  of the new ID (</a:t>
            </a:r>
            <a:r>
              <a:rPr lang="en-GB" sz="2400" dirty="0" err="1" smtClean="0"/>
              <a:t>reponse</a:t>
            </a:r>
            <a:r>
              <a:rPr lang="en-GB" sz="2400" dirty="0" smtClean="0"/>
              <a:t> / registration update) </a:t>
            </a:r>
            <a:endParaRPr lang="en-GB" sz="2400" dirty="0" smtClean="0"/>
          </a:p>
          <a:p>
            <a:pPr lvl="1">
              <a:buNone/>
            </a:pPr>
            <a:r>
              <a:rPr lang="en-GB" sz="2200" dirty="0" smtClean="0"/>
              <a:t>                           </a:t>
            </a:r>
            <a:endParaRPr lang="fr-FR" sz="26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r-FR" sz="3000" dirty="0" smtClean="0">
                <a:solidFill>
                  <a:srgbClr val="C00000"/>
                </a:solidFill>
              </a:rPr>
              <a:t>Discussion / </a:t>
            </a:r>
            <a:r>
              <a:rPr lang="fr-FR" sz="3000" dirty="0" err="1" smtClean="0">
                <a:solidFill>
                  <a:srgbClr val="C00000"/>
                </a:solidFill>
              </a:rPr>
              <a:t>Decision</a:t>
            </a:r>
            <a:r>
              <a:rPr lang="fr-FR" sz="3000" dirty="0" smtClean="0">
                <a:solidFill>
                  <a:srgbClr val="C00000"/>
                </a:solidFill>
              </a:rPr>
              <a:t> ?</a:t>
            </a:r>
            <a:endParaRPr lang="en-GB" sz="3000" dirty="0" smtClean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4038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0" y="257896"/>
            <a:ext cx="9359899" cy="639531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defTabSz="992188"/>
            <a:r>
              <a:rPr lang="en-US" sz="2800" dirty="0" smtClean="0">
                <a:solidFill>
                  <a:srgbClr val="C00000"/>
                </a:solidFill>
              </a:rPr>
              <a:t>LWM2M WRITE :  </a:t>
            </a:r>
            <a:r>
              <a:rPr lang="en-US" sz="2800" dirty="0" err="1" smtClean="0">
                <a:solidFill>
                  <a:srgbClr val="C00000"/>
                </a:solidFill>
              </a:rPr>
              <a:t>CoAP</a:t>
            </a:r>
            <a:r>
              <a:rPr lang="en-US" sz="2800" dirty="0" smtClean="0">
                <a:solidFill>
                  <a:srgbClr val="C00000"/>
                </a:solidFill>
              </a:rPr>
              <a:t>  PUT  and  POST  usage  clarification</a:t>
            </a:r>
            <a:endParaRPr sz="28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839200" cy="5257800"/>
          </a:xfrm>
        </p:spPr>
        <p:txBody>
          <a:bodyPr>
            <a:normAutofit fontScale="85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</a:t>
            </a:r>
            <a:r>
              <a:rPr lang="en-US" sz="2800" dirty="0" smtClean="0"/>
              <a:t>WRITE : POST &amp; PUT : </a:t>
            </a:r>
            <a:r>
              <a:rPr lang="en-US" sz="2800" dirty="0" smtClean="0"/>
              <a:t>common understanding required !! </a:t>
            </a:r>
            <a:endParaRPr lang="en-US" sz="1800" dirty="0" smtClean="0"/>
          </a:p>
          <a:p>
            <a:pPr lvl="4">
              <a:buNone/>
            </a:pPr>
            <a:r>
              <a:rPr lang="en-US" sz="2800" dirty="0" smtClean="0"/>
              <a:t> (Device &amp; Service Enablement Interface)</a:t>
            </a:r>
          </a:p>
          <a:p>
            <a:pPr lvl="3">
              <a:buNone/>
            </a:pPr>
            <a:endParaRPr lang="en-US" sz="2400" dirty="0" smtClean="0"/>
          </a:p>
          <a:p>
            <a:pPr lvl="0"/>
            <a:r>
              <a:rPr lang="en-US" sz="1900" dirty="0" smtClean="0"/>
              <a:t>TS 1.0  mentions 2 capabilities for Write :</a:t>
            </a:r>
          </a:p>
          <a:p>
            <a:pPr lvl="1">
              <a:buNone/>
            </a:pP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a)  </a:t>
            </a: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Replace: replaces the Object Instance or the Resource with new value provided in the “Write” operation. </a:t>
            </a:r>
            <a:endParaRPr lang="fr-FR" sz="1900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00100" lvl="1" indent="-342900">
              <a:buAutoNum type="alphaLcParenR" startAt="2"/>
            </a:pP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Partial Update: adds or updates Resources or Resource Instances provided in the new value and leaves other existing Resources or Resource Instances unchanged. </a:t>
            </a:r>
          </a:p>
          <a:p>
            <a:pPr marL="400050">
              <a:buNone/>
            </a:pPr>
            <a:endParaRPr lang="fr-FR" sz="1900" dirty="0" smtClean="0"/>
          </a:p>
          <a:p>
            <a:pPr marL="400050" indent="-400050">
              <a:buNone/>
            </a:pPr>
            <a:r>
              <a:rPr lang="fr-FR" sz="1900" u="sng" dirty="0" smtClean="0">
                <a:solidFill>
                  <a:srgbClr val="7030A0"/>
                </a:solidFill>
              </a:rPr>
              <a:t>Postulats </a:t>
            </a:r>
            <a:r>
              <a:rPr lang="fr-FR" sz="1900" u="sng" dirty="0" smtClean="0">
                <a:solidFill>
                  <a:srgbClr val="7030A0"/>
                </a:solidFill>
              </a:rPr>
              <a:t>:    </a:t>
            </a:r>
            <a:r>
              <a:rPr lang="fr-FR" sz="1900" dirty="0" smtClean="0">
                <a:solidFill>
                  <a:srgbClr val="C00000"/>
                </a:solidFill>
              </a:rPr>
              <a:t> </a:t>
            </a:r>
            <a:r>
              <a:rPr lang="en-US" sz="1900" dirty="0" smtClean="0"/>
              <a:t>a</a:t>
            </a:r>
            <a:r>
              <a:rPr lang="en-US" sz="1900" dirty="0" smtClean="0"/>
              <a:t>) and b) </a:t>
            </a:r>
            <a:r>
              <a:rPr lang="en-US" sz="1900" dirty="0" smtClean="0"/>
              <a:t>are related </a:t>
            </a:r>
            <a:r>
              <a:rPr lang="en-US" sz="1900" dirty="0" smtClean="0"/>
              <a:t> </a:t>
            </a:r>
            <a:r>
              <a:rPr lang="en-US" sz="1900" dirty="0" smtClean="0"/>
              <a:t>on </a:t>
            </a:r>
            <a:r>
              <a:rPr lang="en-US" sz="1900" dirty="0" smtClean="0"/>
              <a:t>an already </a:t>
            </a:r>
            <a:r>
              <a:rPr lang="en-US" sz="1900" dirty="0" smtClean="0"/>
              <a:t>instantiated </a:t>
            </a:r>
            <a:r>
              <a:rPr lang="en-US" sz="1900" dirty="0" smtClean="0"/>
              <a:t>Object only</a:t>
            </a:r>
          </a:p>
          <a:p>
            <a:pPr marL="400050" indent="-400050">
              <a:buNone/>
            </a:pPr>
            <a:endParaRPr lang="en-US" sz="1900" dirty="0" smtClean="0"/>
          </a:p>
          <a:p>
            <a:pPr marL="400050" indent="-400050">
              <a:buNone/>
            </a:pPr>
            <a:r>
              <a:rPr lang="fr-FR" sz="1900" u="sng" dirty="0" err="1" smtClean="0">
                <a:solidFill>
                  <a:srgbClr val="7030A0"/>
                </a:solidFill>
              </a:rPr>
              <a:t>Assumptions</a:t>
            </a:r>
            <a:r>
              <a:rPr lang="fr-FR" sz="1900" u="sng" dirty="0" smtClean="0">
                <a:solidFill>
                  <a:srgbClr val="7030A0"/>
                </a:solidFill>
              </a:rPr>
              <a:t> : </a:t>
            </a:r>
            <a:endParaRPr lang="fr-FR" sz="1900" u="sng" dirty="0" smtClean="0">
              <a:solidFill>
                <a:srgbClr val="7030A0"/>
              </a:solidFill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A1</a:t>
            </a:r>
            <a:r>
              <a:rPr lang="en-US" sz="1900" dirty="0" smtClean="0"/>
              <a:t> :  a) is referring  to PUT operation and b) is referring to POST operation  : </a:t>
            </a:r>
            <a:r>
              <a:rPr lang="en-US" sz="1900" dirty="0" smtClean="0">
                <a:solidFill>
                  <a:srgbClr val="C00000"/>
                </a:solidFill>
              </a:rPr>
              <a:t>TRUE ?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A2 </a:t>
            </a:r>
            <a:r>
              <a:rPr lang="en-US" sz="1900" dirty="0" smtClean="0"/>
              <a:t>:  replacement in a) means </a:t>
            </a:r>
            <a:r>
              <a:rPr lang="en-US" sz="1900" dirty="0" smtClean="0"/>
              <a:t> :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“through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a TLV/JSON payload,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 new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Resources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 (i.e. optional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ones) could be added or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removed &amp; new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resource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values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can be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set”   </a:t>
            </a:r>
            <a:r>
              <a:rPr lang="en-US" sz="1900" dirty="0" smtClean="0">
                <a:solidFill>
                  <a:srgbClr val="C00000"/>
                </a:solidFill>
              </a:rPr>
              <a:t>TRUE ? 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A3 </a:t>
            </a:r>
            <a:r>
              <a:rPr lang="en-US" sz="1900" dirty="0" smtClean="0">
                <a:solidFill>
                  <a:srgbClr val="C00000"/>
                </a:solidFill>
              </a:rPr>
              <a:t>:  </a:t>
            </a:r>
            <a:r>
              <a:rPr lang="en-US" sz="1900" dirty="0" smtClean="0"/>
              <a:t>partial update  </a:t>
            </a:r>
            <a:r>
              <a:rPr lang="en-US" sz="1900" dirty="0" smtClean="0"/>
              <a:t>in b) </a:t>
            </a:r>
            <a:r>
              <a:rPr lang="en-US" sz="1900" dirty="0" smtClean="0"/>
              <a:t>means </a:t>
            </a:r>
            <a:r>
              <a:rPr lang="en-US" sz="1900" dirty="0" smtClean="0"/>
              <a:t>: </a:t>
            </a:r>
            <a:r>
              <a:rPr lang="en-US" sz="1900" dirty="0" smtClean="0">
                <a:solidFill>
                  <a:schemeClr val="accent4">
                    <a:lumMod val="75000"/>
                  </a:schemeClr>
                </a:solidFill>
              </a:rPr>
              <a:t>“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existing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Resources/Resources Instances are kept (none can be removed),  and their values may  be updated ; also new Resources, &amp; 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Resource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instances can be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added”</a:t>
            </a:r>
            <a:r>
              <a:rPr lang="en-US" sz="1900" dirty="0" smtClean="0"/>
              <a:t> </a:t>
            </a:r>
            <a:r>
              <a:rPr lang="en-US" sz="1900" dirty="0" smtClean="0">
                <a:solidFill>
                  <a:srgbClr val="C00000"/>
                </a:solidFill>
              </a:rPr>
              <a:t>TRUE ?  </a:t>
            </a:r>
          </a:p>
          <a:p>
            <a:pPr lvl="0"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Any addition ?  Limitation to add ? </a:t>
            </a: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8862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34785"/>
            <a:ext cx="8423275" cy="88575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pc="-5" dirty="0" smtClean="0"/>
              <a:t>Conclusions/</a:t>
            </a:r>
            <a:r>
              <a:rPr lang="fr-FR" spc="-5" dirty="0" err="1" smtClean="0"/>
              <a:t>Decisions</a:t>
            </a:r>
            <a:endParaRPr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68313" y="1638300"/>
            <a:ext cx="8423275" cy="431165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</TotalTime>
  <Words>992</Words>
  <Application>Microsoft Office PowerPoint</Application>
  <PresentationFormat>Custom</PresentationFormat>
  <Paragraphs>116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Custom Design</vt:lpstr>
      <vt:lpstr>OMA-DM-LightweightM2M-2015-0053R01-INP  Dev Mgnt &amp; Serv Enablement Interface  Discussion for Addressing Ambiguities </vt:lpstr>
      <vt:lpstr>Dev Mgt &amp; Serv Enablement Interface</vt:lpstr>
      <vt:lpstr>LWM2M Operations in conflict (1/3) </vt:lpstr>
      <vt:lpstr>LWM2M Operations in conflict (2/3) </vt:lpstr>
      <vt:lpstr>LWM2M Operations in conflict (3/3) </vt:lpstr>
      <vt:lpstr>LWM2M WRITE :  CoAP  PUT  and  POST  usage  clarification</vt:lpstr>
      <vt:lpstr>Conclusions/Decisions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</dc:title>
  <dc:creator>GARNIER Thierry</dc:creator>
  <cp:lastModifiedBy>tgarnier</cp:lastModifiedBy>
  <cp:revision>72</cp:revision>
  <dcterms:created xsi:type="dcterms:W3CDTF">2015-06-09T22:40:43Z</dcterms:created>
  <dcterms:modified xsi:type="dcterms:W3CDTF">2015-08-26T17:04:49Z</dcterms:modified>
</cp:coreProperties>
</file>