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10"/>
  </p:notesMasterIdLst>
  <p:handoutMasterIdLst>
    <p:handoutMasterId r:id="rId11"/>
  </p:handoutMasterIdLst>
  <p:sldIdLst>
    <p:sldId id="256" r:id="rId3"/>
    <p:sldId id="257" r:id="rId4"/>
    <p:sldId id="258" r:id="rId5"/>
    <p:sldId id="259" r:id="rId6"/>
    <p:sldId id="261" r:id="rId7"/>
    <p:sldId id="262" r:id="rId8"/>
    <p:sldId id="260" r:id="rId9"/>
  </p:sldIdLst>
  <p:sldSz cx="9359900" cy="7023100"/>
  <p:notesSz cx="9925050" cy="679767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72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1338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7F4E2-5CF6-41BE-91AB-05AE346CA230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1338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09871-9F18-47A9-A094-E75CF9647939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1338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9D22B-7523-4E4E-8C3D-D679E5B3C26D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725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0675" cy="3059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0538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1338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7DC11-B2F0-4FE9-9B9A-73C3A5D7C474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7DC11-B2F0-4FE9-9B9A-73C3A5D7C474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1992" y="2177161"/>
            <a:ext cx="7955915" cy="14748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03985" y="3932936"/>
            <a:ext cx="6551930" cy="1755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5437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5437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56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56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9188" y="279400"/>
            <a:ext cx="5232400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4988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4988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4988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6563" y="280988"/>
            <a:ext cx="2105025" cy="5992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80988"/>
            <a:ext cx="6165850" cy="5992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919755" y="4136538"/>
            <a:ext cx="2510790" cy="107314"/>
          </a:xfrm>
          <a:custGeom>
            <a:avLst/>
            <a:gdLst/>
            <a:ahLst/>
            <a:cxnLst/>
            <a:rect l="l" t="t" r="r" b="b"/>
            <a:pathLst>
              <a:path w="2510790" h="107314">
                <a:moveTo>
                  <a:pt x="69221" y="0"/>
                </a:moveTo>
                <a:lnTo>
                  <a:pt x="0" y="107055"/>
                </a:lnTo>
                <a:lnTo>
                  <a:pt x="127285" y="98187"/>
                </a:lnTo>
                <a:lnTo>
                  <a:pt x="69221" y="0"/>
                </a:lnTo>
                <a:close/>
              </a:path>
              <a:path w="2510790" h="107314">
                <a:moveTo>
                  <a:pt x="2441117" y="0"/>
                </a:moveTo>
                <a:lnTo>
                  <a:pt x="2383053" y="98187"/>
                </a:lnTo>
                <a:lnTo>
                  <a:pt x="2510339" y="107055"/>
                </a:lnTo>
                <a:lnTo>
                  <a:pt x="2441117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67995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820348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11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6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675" y="2181225"/>
            <a:ext cx="7956550" cy="15065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350" y="3979863"/>
            <a:ext cx="6553200" cy="179546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4963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4963" cy="15367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638300"/>
            <a:ext cx="4135437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638300"/>
            <a:ext cx="4135438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989E-B10A-4512-9E90-8E6299E6D439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0350" y="234950"/>
            <a:ext cx="8785490" cy="838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9718" y="1274666"/>
            <a:ext cx="8620463" cy="38271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7747" y="6668585"/>
            <a:ext cx="4577715" cy="265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65837" y="6676548"/>
            <a:ext cx="1332865" cy="31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‹#›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3275" cy="1169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638300"/>
            <a:ext cx="8423275" cy="4635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8313" y="6508750"/>
            <a:ext cx="218440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C989E-B10A-4512-9E90-8E6299E6D439}" type="datetimeFigureOut">
              <a:rPr lang="fr-FR" smtClean="0"/>
              <a:pPr/>
              <a:t>03/09/2015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97225" y="6508750"/>
            <a:ext cx="296545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7188" y="6508750"/>
            <a:ext cx="218440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45F5F-5AB4-422D-BA3C-A0787BE2D7AC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thierry.garnier@gemalto.com" TargetMode="External"/><Relationship Id="rId5" Type="http://schemas.openxmlformats.org/officeDocument/2006/relationships/hyperlink" Target="http://www.openmobilealliance.org/" TargetMode="External"/><Relationship Id="rId4" Type="http://schemas.openxmlformats.org/officeDocument/2006/relationships/hyperlink" Target="http://www.openmobilealliance.org/UseAgreement.html)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358918" cy="65493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550" y="158750"/>
            <a:ext cx="8784590" cy="19877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1285" algn="ctr">
              <a:lnSpc>
                <a:spcPts val="3090"/>
              </a:lnSpc>
            </a:pPr>
            <a:r>
              <a:rPr lang="en-GB" sz="1800" dirty="0" smtClean="0"/>
              <a:t>OMA-DM-LightweightM2M-2015-0053R03-INP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dirty="0" smtClean="0"/>
              <a:t>Dev Mgnt &amp; Serv Enablement Interface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Discussion for Addressing Ambiguities </a:t>
            </a:r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294824" y="5000839"/>
            <a:ext cx="6779259" cy="635000"/>
          </a:xfrm>
          <a:prstGeom prst="rect">
            <a:avLst/>
          </a:prstGeom>
          <a:solidFill>
            <a:srgbClr val="EEEEEE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ts val="990"/>
              </a:lnSpc>
            </a:pP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NON-OMA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SUBJECT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endParaRPr sz="900">
              <a:latin typeface="Arial"/>
              <a:cs typeface="Arial"/>
            </a:endParaRPr>
          </a:p>
          <a:p>
            <a:pPr marL="87630" marR="309880">
              <a:lnSpc>
                <a:spcPts val="1000"/>
              </a:lnSpc>
              <a:spcBef>
                <a:spcPts val="10"/>
              </a:spcBef>
            </a:pPr>
            <a:r>
              <a:rPr sz="900" dirty="0">
                <a:latin typeface="Arial"/>
                <a:cs typeface="Arial"/>
              </a:rPr>
              <a:t>AGREEMENT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(loca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p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://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ww</a:t>
            </a:r>
            <a:r>
              <a:rPr sz="900" u="sng" spc="-50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w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openmobilealliance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org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UseAgreemen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m</a:t>
            </a:r>
            <a:r>
              <a:rPr sz="900" spc="-5" dirty="0">
                <a:solidFill>
                  <a:srgbClr val="FC0128"/>
                </a:solidFill>
                <a:latin typeface="Arial"/>
                <a:cs typeface="Arial"/>
                <a:hlinkClick r:id="rId4"/>
              </a:rPr>
              <a:t>l</a:t>
            </a:r>
            <a:r>
              <a:rPr sz="900" dirty="0">
                <a:latin typeface="Arial"/>
                <a:cs typeface="Arial"/>
                <a:hlinkClick r:id="rId4"/>
              </a:rPr>
              <a:t>)</a:t>
            </a:r>
            <a:r>
              <a:rPr sz="900" spc="-50" dirty="0">
                <a:latin typeface="Arial"/>
                <a:cs typeface="Arial"/>
                <a:hlinkClick r:id="rId4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AGREED</a:t>
            </a:r>
            <a:r>
              <a:rPr sz="900" spc="-20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 TERMS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GHT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COPY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STR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BUTE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87630">
              <a:lnSpc>
                <a:spcPct val="100000"/>
              </a:lnSpc>
              <a:spcBef>
                <a:spcPts val="275"/>
              </a:spcBef>
            </a:pP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70" dirty="0">
                <a:latin typeface="Arial"/>
                <a:cs typeface="Arial"/>
              </a:rPr>
              <a:t>AV</a:t>
            </a:r>
            <a:r>
              <a:rPr sz="900" dirty="0">
                <a:latin typeface="Arial"/>
                <a:cs typeface="Arial"/>
              </a:rPr>
              <a:t>AILABLE"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"W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AU</a:t>
            </a:r>
            <a:r>
              <a:rPr sz="900" spc="-70" dirty="0">
                <a:latin typeface="Arial"/>
                <a:cs typeface="Arial"/>
              </a:rPr>
              <a:t>L</a:t>
            </a:r>
            <a:r>
              <a:rPr sz="900" dirty="0">
                <a:latin typeface="Arial"/>
                <a:cs typeface="Arial"/>
              </a:rPr>
              <a:t>TS"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BASIS.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498" y="5711619"/>
            <a:ext cx="8911590" cy="756920"/>
          </a:xfrm>
          <a:prstGeom prst="rect">
            <a:avLst/>
          </a:prstGeom>
          <a:solidFill>
            <a:srgbClr val="FFFDA9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nte</a:t>
            </a:r>
            <a:r>
              <a:rPr sz="900" b="1" spc="-5" dirty="0">
                <a:latin typeface="Arial"/>
                <a:cs typeface="Arial"/>
              </a:rPr>
              <a:t>ll</a:t>
            </a:r>
            <a:r>
              <a:rPr sz="900" b="1" dirty="0">
                <a:latin typeface="Arial"/>
                <a:cs typeface="Arial"/>
              </a:rPr>
              <a:t>ectua</a:t>
            </a:r>
            <a:r>
              <a:rPr sz="900" b="1" spc="-5" dirty="0">
                <a:latin typeface="Arial"/>
                <a:cs typeface="Arial"/>
              </a:rPr>
              <a:t>l </a:t>
            </a:r>
            <a:r>
              <a:rPr sz="900" b="1" dirty="0">
                <a:latin typeface="Arial"/>
                <a:cs typeface="Arial"/>
              </a:rPr>
              <a:t>Property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R</a:t>
            </a: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ghts</a:t>
            </a:r>
            <a:endParaRPr sz="900">
              <a:latin typeface="Arial"/>
              <a:cs typeface="Arial"/>
            </a:endParaRPr>
          </a:p>
          <a:p>
            <a:pPr marL="87630" marR="196850" algn="just">
              <a:lnSpc>
                <a:spcPct val="90100"/>
              </a:lnSpc>
              <a:spcBef>
                <a:spcPts val="305"/>
              </a:spcBef>
            </a:pP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f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ilia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(collectivel</a:t>
            </a:r>
            <a:r>
              <a:rPr sz="900" spc="-7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, </a:t>
            </a:r>
            <a:r>
              <a:rPr sz="900" dirty="0">
                <a:latin typeface="Arial"/>
                <a:cs typeface="Arial"/>
              </a:rPr>
              <a:t>"Members")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reasonable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endeavours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imely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become aware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rela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prepared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published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imply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conduct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searches.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 du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ained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Member's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tt</a:t>
            </a:r>
            <a:r>
              <a:rPr sz="900" dirty="0">
                <a:latin typeface="Arial"/>
                <a:cs typeface="Arial"/>
              </a:rPr>
              <a:t>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drawn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shall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submi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General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Manager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Opera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emen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Licensing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Declara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These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available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rom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online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websi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  <a:hlinkClick r:id="rId5"/>
              </a:rPr>
              <a:t>ww</a:t>
            </a:r>
            <a:r>
              <a:rPr sz="900" spc="-50" dirty="0">
                <a:latin typeface="Arial"/>
                <a:cs typeface="Arial"/>
                <a:hlinkClick r:id="rId5"/>
              </a:rPr>
              <a:t>w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r>
              <a:rPr sz="900" dirty="0">
                <a:latin typeface="Arial"/>
                <a:cs typeface="Arial"/>
                <a:hlinkClick r:id="rId5"/>
              </a:rPr>
              <a:t>openmobilealliance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r>
              <a:rPr sz="900" dirty="0">
                <a:latin typeface="Arial"/>
                <a:cs typeface="Arial"/>
                <a:hlinkClick r:id="rId5"/>
              </a:rPr>
              <a:t>org</a:t>
            </a:r>
            <a:r>
              <a:rPr sz="900" spc="-5" dirty="0">
                <a:latin typeface="Arial"/>
                <a:cs typeface="Arial"/>
                <a:hlinkClick r:id="rId5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54066" y="2429619"/>
            <a:ext cx="434988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D</a:t>
            </a:r>
            <a:r>
              <a:rPr sz="2000" b="1" spc="-10" dirty="0">
                <a:latin typeface="Tahoma-Bold"/>
                <a:cs typeface="Tahoma-Bold"/>
              </a:rPr>
              <a:t>ate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85" dirty="0">
                <a:latin typeface="Tahoma-Bold"/>
                <a:cs typeface="Tahoma-Bold"/>
              </a:rPr>
              <a:t> </a:t>
            </a:r>
            <a:r>
              <a:rPr lang="de-DE" sz="2000" b="1" spc="-5" dirty="0" smtClean="0">
                <a:latin typeface="Tahoma-Bold"/>
                <a:cs typeface="Tahoma-Bold"/>
              </a:rPr>
              <a:t>31</a:t>
            </a:r>
            <a:r>
              <a:rPr sz="2000" b="1" spc="-5" dirty="0" smtClean="0">
                <a:latin typeface="Tahoma-Bold"/>
                <a:cs typeface="Tahoma-Bold"/>
              </a:rPr>
              <a:t> </a:t>
            </a:r>
            <a:r>
              <a:rPr lang="fr-FR" sz="2000" b="1" dirty="0" err="1" smtClean="0">
                <a:latin typeface="Tahoma-Bold"/>
                <a:cs typeface="Tahoma-Bold"/>
              </a:rPr>
              <a:t>Aug</a:t>
            </a:r>
            <a:r>
              <a:rPr sz="2000" b="1" spc="-5" dirty="0" smtClean="0">
                <a:latin typeface="Tahoma-Bold"/>
                <a:cs typeface="Tahoma-Bold"/>
              </a:rPr>
              <a:t> </a:t>
            </a:r>
            <a:r>
              <a:rPr sz="2000" b="1" spc="-5" dirty="0">
                <a:latin typeface="Tahoma-Bold"/>
                <a:cs typeface="Tahoma-Bold"/>
              </a:rPr>
              <a:t>2015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34759" y="2823085"/>
            <a:ext cx="153797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Availability: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05798" y="2823085"/>
            <a:ext cx="80264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Publi</a:t>
            </a:r>
            <a:r>
              <a:rPr sz="2000" b="1" dirty="0">
                <a:latin typeface="Tahoma-Bold"/>
                <a:cs typeface="Tahoma-Bold"/>
              </a:rPr>
              <a:t>c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75360" y="2823085"/>
            <a:ext cx="2242185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OMA </a:t>
            </a:r>
            <a:r>
              <a:rPr sz="2000" b="1" dirty="0">
                <a:latin typeface="Tahoma-Bold"/>
                <a:cs typeface="Tahoma-Bold"/>
              </a:rPr>
              <a:t>C</a:t>
            </a:r>
            <a:r>
              <a:rPr sz="2000" b="1" spc="-5" dirty="0">
                <a:latin typeface="Tahoma-Bold"/>
                <a:cs typeface="Tahoma-Bold"/>
              </a:rPr>
              <a:t>on</a:t>
            </a:r>
            <a:r>
              <a:rPr sz="2000" b="1" dirty="0">
                <a:latin typeface="Tahoma-Bold"/>
                <a:cs typeface="Tahoma-Bold"/>
              </a:rPr>
              <a:t>f</a:t>
            </a:r>
            <a:r>
              <a:rPr sz="2000" b="1" spc="-5" dirty="0">
                <a:latin typeface="Tahoma-Bold"/>
                <a:cs typeface="Tahoma-Bold"/>
              </a:rPr>
              <a:t>i</a:t>
            </a:r>
            <a:r>
              <a:rPr sz="2000" b="1" dirty="0">
                <a:latin typeface="Tahoma-Bold"/>
                <a:cs typeface="Tahoma-Bold"/>
              </a:rPr>
              <a:t>d</a:t>
            </a:r>
            <a:r>
              <a:rPr sz="2000" b="1" spc="-5" dirty="0">
                <a:latin typeface="Tahoma-Bold"/>
                <a:cs typeface="Tahoma-Bold"/>
              </a:rPr>
              <a:t>ential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79550" y="3663950"/>
            <a:ext cx="701040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Cont</a:t>
            </a:r>
            <a:r>
              <a:rPr sz="2000" b="1" spc="-10" dirty="0">
                <a:latin typeface="Tahoma-Bold"/>
                <a:cs typeface="Tahoma-Bold"/>
              </a:rPr>
              <a:t>a</a:t>
            </a:r>
            <a:r>
              <a:rPr sz="2000" b="1" spc="-5" dirty="0">
                <a:latin typeface="Tahoma-Bold"/>
                <a:cs typeface="Tahoma-Bold"/>
              </a:rPr>
              <a:t>ct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90" dirty="0">
                <a:latin typeface="Tahoma-Bold"/>
                <a:cs typeface="Tahoma-Bold"/>
              </a:rPr>
              <a:t> </a:t>
            </a:r>
            <a:r>
              <a:rPr lang="fr-FR" sz="1200" b="1" dirty="0" smtClean="0">
                <a:latin typeface="Tahoma-Bold"/>
                <a:cs typeface="Tahoma-Bold"/>
              </a:rPr>
              <a:t>Thierry GARNIER     </a:t>
            </a:r>
            <a:r>
              <a:rPr lang="fr-FR" sz="1200" b="1" dirty="0" smtClean="0">
                <a:latin typeface="Tahoma-Bold"/>
                <a:cs typeface="Tahoma-Bold"/>
                <a:hlinkClick r:id="rId6"/>
              </a:rPr>
              <a:t>thierry.garnier@gemalto.com</a:t>
            </a:r>
            <a:endParaRPr sz="1200" dirty="0">
              <a:latin typeface="Tahoma-Bold"/>
              <a:cs typeface="Tahoma-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93750" y="4121150"/>
            <a:ext cx="734949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2000" b="1" spc="-5" dirty="0" smtClean="0">
                <a:latin typeface="Tahoma-Bold"/>
                <a:cs typeface="Tahoma-Bold"/>
              </a:rPr>
              <a:t>Sourc</a:t>
            </a:r>
            <a:r>
              <a:rPr sz="2000" b="1" spc="-10" dirty="0" smtClean="0">
                <a:latin typeface="Tahoma-Bold"/>
                <a:cs typeface="Tahoma-Bold"/>
              </a:rPr>
              <a:t>e</a:t>
            </a:r>
            <a:r>
              <a:rPr sz="2000" b="1" dirty="0" smtClean="0">
                <a:latin typeface="Tahoma-Bold"/>
                <a:cs typeface="Tahoma-Bold"/>
              </a:rPr>
              <a:t>:</a:t>
            </a:r>
            <a:r>
              <a:rPr lang="fr-FR" sz="2000" b="1" dirty="0" smtClean="0">
                <a:latin typeface="Tahoma-Bold"/>
                <a:cs typeface="Tahoma-Bold"/>
              </a:rPr>
              <a:t>              </a:t>
            </a:r>
            <a:r>
              <a:rPr lang="fr-FR" sz="2000" b="1" dirty="0" err="1" smtClean="0">
                <a:latin typeface="Tahoma-Bold"/>
                <a:cs typeface="Tahoma-Bold"/>
              </a:rPr>
              <a:t>Gemalto</a:t>
            </a:r>
            <a:r>
              <a:rPr lang="fr-FR" sz="2000" b="1" dirty="0" smtClean="0">
                <a:latin typeface="Tahoma-Bold"/>
                <a:cs typeface="Tahoma-Bold"/>
              </a:rPr>
              <a:t> N.V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41982" y="2773309"/>
            <a:ext cx="287655" cy="349250"/>
          </a:xfrm>
          <a:prstGeom prst="rect">
            <a:avLst/>
          </a:prstGeom>
          <a:ln w="12693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1594">
              <a:lnSpc>
                <a:spcPct val="100000"/>
              </a:lnSpc>
            </a:pPr>
            <a:r>
              <a:rPr sz="1800" b="1" spc="-5" dirty="0">
                <a:solidFill>
                  <a:srgbClr val="800000"/>
                </a:solidFill>
                <a:latin typeface="Tahoma-Bold"/>
                <a:cs typeface="Tahoma-Bold"/>
              </a:rPr>
              <a:t>X</a:t>
            </a:r>
            <a:endParaRPr sz="1800">
              <a:latin typeface="Tahoma-Bold"/>
              <a:cs typeface="Tahoma-Bold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397010" y="2773309"/>
            <a:ext cx="288925" cy="349250"/>
          </a:xfrm>
          <a:custGeom>
            <a:avLst/>
            <a:gdLst/>
            <a:ahLst/>
            <a:cxnLst/>
            <a:rect l="l" t="t" r="r" b="b"/>
            <a:pathLst>
              <a:path w="288925" h="349250">
                <a:moveTo>
                  <a:pt x="0" y="0"/>
                </a:moveTo>
                <a:lnTo>
                  <a:pt x="288796" y="0"/>
                </a:lnTo>
                <a:lnTo>
                  <a:pt x="288796" y="349043"/>
                </a:lnTo>
                <a:lnTo>
                  <a:pt x="0" y="349043"/>
                </a:lnTo>
                <a:lnTo>
                  <a:pt x="0" y="0"/>
                </a:lnTo>
                <a:close/>
              </a:path>
            </a:pathLst>
          </a:custGeom>
          <a:ln w="126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5814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1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65563"/>
            <a:ext cx="8423275" cy="824197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fr-FR" sz="4000" dirty="0" err="1" smtClean="0"/>
              <a:t>Dev</a:t>
            </a:r>
            <a:r>
              <a:rPr lang="fr-FR" sz="4000" dirty="0" smtClean="0"/>
              <a:t> </a:t>
            </a:r>
            <a:r>
              <a:rPr lang="fr-FR" sz="4000" dirty="0" err="1" smtClean="0"/>
              <a:t>Mgt</a:t>
            </a:r>
            <a:r>
              <a:rPr lang="fr-FR" sz="4000" dirty="0" smtClean="0"/>
              <a:t> &amp; </a:t>
            </a:r>
            <a:r>
              <a:rPr lang="fr-FR" sz="4000" dirty="0" err="1" smtClean="0"/>
              <a:t>Serv</a:t>
            </a:r>
            <a:r>
              <a:rPr lang="fr-FR" sz="4000" dirty="0" smtClean="0"/>
              <a:t> </a:t>
            </a:r>
            <a:r>
              <a:rPr lang="fr-FR" sz="4000" dirty="0" err="1" smtClean="0"/>
              <a:t>Enablement</a:t>
            </a:r>
            <a:r>
              <a:rPr lang="fr-FR" sz="4000" dirty="0" smtClean="0"/>
              <a:t> Interface</a:t>
            </a:r>
            <a:endParaRPr sz="40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36550" y="1149350"/>
            <a:ext cx="8423275" cy="4311650"/>
          </a:xfrm>
        </p:spPr>
        <p:txBody>
          <a:bodyPr>
            <a:normAutofit lnSpcReduction="10000"/>
          </a:bodyPr>
          <a:lstStyle/>
          <a:p>
            <a:pPr lvl="0" algn="ctr">
              <a:buNone/>
            </a:pPr>
            <a:r>
              <a:rPr lang="en-US" dirty="0" smtClean="0"/>
              <a:t>  </a:t>
            </a:r>
            <a:r>
              <a:rPr lang="en-US" sz="4700" dirty="0" smtClean="0"/>
              <a:t>Outline </a:t>
            </a:r>
          </a:p>
          <a:p>
            <a:pPr lvl="0">
              <a:buNone/>
            </a:pPr>
            <a:endParaRPr lang="en-US" sz="2800" dirty="0" smtClean="0"/>
          </a:p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LWM2M Operations in conflict </a:t>
            </a:r>
          </a:p>
          <a:p>
            <a:pPr marL="1714500" lvl="3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WRITE  </a:t>
            </a:r>
            <a:r>
              <a:rPr lang="en-US" dirty="0" err="1" smtClean="0">
                <a:solidFill>
                  <a:srgbClr val="C00000"/>
                </a:solidFill>
              </a:rPr>
              <a:t>vs</a:t>
            </a:r>
            <a:r>
              <a:rPr lang="en-US" dirty="0" smtClean="0">
                <a:solidFill>
                  <a:srgbClr val="C00000"/>
                </a:solidFill>
              </a:rPr>
              <a:t> EXECUTE</a:t>
            </a:r>
          </a:p>
          <a:p>
            <a:pPr marL="1714500" lvl="3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READ    </a:t>
            </a:r>
            <a:r>
              <a:rPr lang="en-US" dirty="0" err="1" smtClean="0">
                <a:solidFill>
                  <a:srgbClr val="C00000"/>
                </a:solidFill>
              </a:rPr>
              <a:t>vs</a:t>
            </a:r>
            <a:r>
              <a:rPr lang="en-US" dirty="0" smtClean="0">
                <a:solidFill>
                  <a:srgbClr val="C00000"/>
                </a:solidFill>
              </a:rPr>
              <a:t> DISCOVER</a:t>
            </a:r>
          </a:p>
          <a:p>
            <a:pPr marL="1714500" lvl="3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WRITE  </a:t>
            </a:r>
            <a:r>
              <a:rPr lang="en-US" dirty="0" err="1" smtClean="0">
                <a:solidFill>
                  <a:srgbClr val="C00000"/>
                </a:solidFill>
              </a:rPr>
              <a:t>vs</a:t>
            </a:r>
            <a:r>
              <a:rPr lang="en-US" dirty="0" smtClean="0">
                <a:solidFill>
                  <a:srgbClr val="C00000"/>
                </a:solidFill>
              </a:rPr>
              <a:t> CREATE</a:t>
            </a:r>
          </a:p>
          <a:p>
            <a:pPr marL="1714500" lvl="3" indent="-457200">
              <a:buFont typeface="+mj-lt"/>
              <a:buAutoNum type="arabicPeriod"/>
            </a:pPr>
            <a:endParaRPr lang="en-US" sz="1200" dirty="0" smtClean="0">
              <a:solidFill>
                <a:srgbClr val="C00000"/>
              </a:solidFill>
            </a:endParaRPr>
          </a:p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LWM2M WRITE :  </a:t>
            </a:r>
            <a:r>
              <a:rPr lang="en-US" sz="2400" dirty="0" err="1" smtClean="0">
                <a:solidFill>
                  <a:srgbClr val="C00000"/>
                </a:solidFill>
              </a:rPr>
              <a:t>CoAP</a:t>
            </a:r>
            <a:r>
              <a:rPr lang="en-US" sz="2400" dirty="0" smtClean="0">
                <a:solidFill>
                  <a:srgbClr val="C00000"/>
                </a:solidFill>
              </a:rPr>
              <a:t>  PUT  and  POST  usage  clarification</a:t>
            </a:r>
          </a:p>
          <a:p>
            <a:pPr lvl="0"/>
            <a:endParaRPr lang="en-US" sz="2400" dirty="0" smtClean="0">
              <a:solidFill>
                <a:srgbClr val="C00000"/>
              </a:solidFill>
            </a:endParaRPr>
          </a:p>
          <a:p>
            <a:pPr lvl="0"/>
            <a:r>
              <a:rPr lang="en-US" sz="2400" dirty="0" smtClean="0">
                <a:solidFill>
                  <a:srgbClr val="C00000"/>
                </a:solidFill>
              </a:rPr>
              <a:t>Discussion for decision !!    </a:t>
            </a:r>
            <a:endParaRPr lang="fr-FR" sz="2400" dirty="0" smtClean="0">
              <a:solidFill>
                <a:srgbClr val="C00000"/>
              </a:solidFill>
            </a:endParaRPr>
          </a:p>
          <a:p>
            <a:pPr lvl="2"/>
            <a:endParaRPr lang="fr-FR" sz="1700" dirty="0"/>
          </a:p>
          <a:p>
            <a:endParaRPr lang="fr-FR" dirty="0"/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9624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OMA-DM-LightweightM2M-2015-0053R03-INP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2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65562"/>
            <a:ext cx="8423275" cy="824197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lvl="0"/>
            <a:r>
              <a:rPr lang="en-US" sz="4000" dirty="0" smtClean="0">
                <a:solidFill>
                  <a:srgbClr val="C00000"/>
                </a:solidFill>
              </a:rPr>
              <a:t>LWM2M Operations in conflict (1/3) 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260350" y="1225550"/>
            <a:ext cx="8423275" cy="48006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 LWM2M  WRITE  </a:t>
            </a:r>
            <a:r>
              <a:rPr lang="en-US" dirty="0" err="1" smtClean="0"/>
              <a:t>vs</a:t>
            </a:r>
            <a:r>
              <a:rPr lang="en-US" dirty="0" smtClean="0"/>
              <a:t> EXECUTE operations</a:t>
            </a:r>
          </a:p>
          <a:p>
            <a:pPr>
              <a:buNone/>
            </a:pPr>
            <a:r>
              <a:rPr lang="en-US" sz="1800" dirty="0" smtClean="0"/>
              <a:t>                                                                                (issue raised on on </a:t>
            </a:r>
            <a:r>
              <a:rPr lang="en-US" sz="1800" dirty="0" err="1" smtClean="0"/>
              <a:t>GitHub</a:t>
            </a:r>
            <a:r>
              <a:rPr lang="en-US" sz="1800" dirty="0" smtClean="0"/>
              <a:t> #29)</a:t>
            </a:r>
          </a:p>
          <a:p>
            <a:pPr>
              <a:buNone/>
            </a:pPr>
            <a:endParaRPr lang="en-US" sz="1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WRITE     :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ID/</a:t>
            </a:r>
            <a:r>
              <a:rPr lang="en-US" sz="2400" dirty="0" smtClean="0"/>
              <a:t> </a:t>
            </a:r>
            <a:r>
              <a:rPr lang="en-GB" sz="2400" dirty="0" smtClean="0"/>
              <a:t>Object Instance ID/Resource ID </a:t>
            </a:r>
            <a:endParaRPr lang="en-US" sz="2400" dirty="0" smtClean="0"/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EXECUTE :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ID/</a:t>
            </a:r>
            <a:r>
              <a:rPr lang="en-US" sz="2400" dirty="0" smtClean="0"/>
              <a:t> </a:t>
            </a:r>
            <a:r>
              <a:rPr lang="en-GB" sz="2400" dirty="0" smtClean="0"/>
              <a:t>Object Instance ID/Resource ID </a:t>
            </a:r>
          </a:p>
          <a:p>
            <a:pPr>
              <a:buNone/>
            </a:pPr>
            <a:endParaRPr lang="en-GB" sz="2400" dirty="0" smtClean="0"/>
          </a:p>
          <a:p>
            <a:pPr>
              <a:buNone/>
            </a:pPr>
            <a:r>
              <a:rPr lang="en-US" sz="2400" dirty="0" smtClean="0"/>
              <a:t>Answer  :  LWM2M Client is aware which operation is supported by a Resource  : E and  RW  must be exclusive </a:t>
            </a:r>
          </a:p>
          <a:p>
            <a:pPr>
              <a:buNone/>
            </a:pPr>
            <a:endParaRPr lang="en-US" sz="2400" dirty="0" smtClean="0"/>
          </a:p>
          <a:p>
            <a:pPr lvl="0">
              <a:buNone/>
            </a:pPr>
            <a:r>
              <a:rPr lang="fr-FR" sz="2800" dirty="0" smtClean="0">
                <a:solidFill>
                  <a:srgbClr val="C00000"/>
                </a:solidFill>
              </a:rPr>
              <a:t>So POST on a </a:t>
            </a:r>
            <a:r>
              <a:rPr lang="fr-FR" sz="2800" dirty="0" err="1" smtClean="0">
                <a:solidFill>
                  <a:srgbClr val="C00000"/>
                </a:solidFill>
              </a:rPr>
              <a:t>executable</a:t>
            </a:r>
            <a:r>
              <a:rPr lang="fr-FR" sz="2800" dirty="0" smtClean="0">
                <a:solidFill>
                  <a:srgbClr val="C00000"/>
                </a:solidFill>
              </a:rPr>
              <a:t> Resource =&gt; LWM2M EXECUTE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4038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3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96340"/>
            <a:ext cx="8423275" cy="762642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/>
            <a:r>
              <a:rPr lang="en-US" sz="3600" dirty="0" smtClean="0">
                <a:solidFill>
                  <a:srgbClr val="C00000"/>
                </a:solidFill>
              </a:rPr>
              <a:t>LWM2M Operations in conflict (2/3) </a:t>
            </a:r>
            <a:endParaRPr sz="36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84150" y="1606550"/>
            <a:ext cx="8891587" cy="480060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 smtClean="0"/>
              <a:t>  </a:t>
            </a:r>
            <a:r>
              <a:rPr lang="en-US" sz="2700" dirty="0" smtClean="0"/>
              <a:t>READ  &amp; DISCOVER Operations</a:t>
            </a:r>
          </a:p>
          <a:p>
            <a:pPr lvl="0">
              <a:buFont typeface="Wingdings" pitchFamily="2" charset="2"/>
              <a:buChar char="q"/>
            </a:pPr>
            <a:endParaRPr lang="en-US" dirty="0" smtClean="0"/>
          </a:p>
          <a:p>
            <a:pPr lvl="0">
              <a:buNone/>
            </a:pPr>
            <a:r>
              <a:rPr lang="en-US" sz="2500" dirty="0" smtClean="0">
                <a:solidFill>
                  <a:srgbClr val="C00000"/>
                </a:solidFill>
              </a:rPr>
              <a:t>READ</a:t>
            </a:r>
            <a:r>
              <a:rPr lang="en-US" sz="2500" dirty="0" smtClean="0"/>
              <a:t>           :  GET </a:t>
            </a:r>
            <a:r>
              <a:rPr lang="en-GB" sz="2500" dirty="0" smtClean="0"/>
              <a:t>Object ID</a:t>
            </a:r>
            <a:r>
              <a:rPr lang="en-GB" sz="2500" dirty="0" smtClean="0">
                <a:solidFill>
                  <a:srgbClr val="C00000"/>
                </a:solidFill>
              </a:rPr>
              <a:t>[</a:t>
            </a:r>
            <a:r>
              <a:rPr lang="en-GB" sz="2500" dirty="0" smtClean="0"/>
              <a:t>/Object Instance ID/Resource ID</a:t>
            </a:r>
            <a:r>
              <a:rPr lang="en-GB" sz="2500" dirty="0" smtClean="0">
                <a:solidFill>
                  <a:srgbClr val="C00000"/>
                </a:solidFill>
              </a:rPr>
              <a:t>]</a:t>
            </a:r>
          </a:p>
          <a:p>
            <a:pPr lvl="0">
              <a:buNone/>
            </a:pPr>
            <a:r>
              <a:rPr lang="en-GB" sz="2500" dirty="0" smtClean="0">
                <a:solidFill>
                  <a:srgbClr val="C00000"/>
                </a:solidFill>
              </a:rPr>
              <a:t>DISCOVER</a:t>
            </a:r>
            <a:r>
              <a:rPr lang="en-GB" sz="2500" dirty="0" smtClean="0"/>
              <a:t>  :  GET Object ID</a:t>
            </a:r>
            <a:r>
              <a:rPr lang="en-GB" sz="2500" dirty="0" smtClean="0">
                <a:solidFill>
                  <a:srgbClr val="C00000"/>
                </a:solidFill>
              </a:rPr>
              <a:t>[</a:t>
            </a:r>
            <a:r>
              <a:rPr lang="en-GB" sz="2500" dirty="0" smtClean="0"/>
              <a:t>/Object Instance ID/Resource ID</a:t>
            </a:r>
            <a:r>
              <a:rPr lang="en-GB" sz="2500" dirty="0" smtClean="0">
                <a:solidFill>
                  <a:srgbClr val="C00000"/>
                </a:solidFill>
              </a:rPr>
              <a:t>]</a:t>
            </a:r>
          </a:p>
          <a:p>
            <a:pPr lvl="0">
              <a:buNone/>
            </a:pPr>
            <a:endParaRPr lang="en-GB" sz="2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GB" sz="2000" dirty="0" smtClean="0">
                <a:solidFill>
                  <a:srgbClr val="C00000"/>
                </a:solidFill>
              </a:rPr>
              <a:t>Answer : </a:t>
            </a: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Content-Format (which must be specified) is different for these 2 commands :</a:t>
            </a:r>
          </a:p>
          <a:p>
            <a:pPr>
              <a:buNone/>
            </a:pP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For READ         Content Format  will be  (in short) text/opaque/</a:t>
            </a:r>
            <a:r>
              <a:rPr lang="en-GB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tlv</a:t>
            </a: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en-GB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json</a:t>
            </a:r>
            <a:endParaRPr lang="en-GB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en-GB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For DISCOVER Content Format  will be application/link-format</a:t>
            </a:r>
          </a:p>
          <a:p>
            <a:pPr>
              <a:buNone/>
            </a:pPr>
            <a:endParaRPr lang="en-GB" sz="2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en-GB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So the 2 commands   READ and DISCOVER  can be distinguished</a:t>
            </a:r>
            <a:endParaRPr lang="en-US" sz="2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>
              <a:buNone/>
            </a:pP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9624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OMA-DM-LightweightM2M-2015-0053R01-INP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4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96340"/>
            <a:ext cx="8423275" cy="762642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/>
            <a:r>
              <a:rPr lang="en-US" sz="3600" dirty="0" smtClean="0">
                <a:solidFill>
                  <a:srgbClr val="C00000"/>
                </a:solidFill>
              </a:rPr>
              <a:t>LWM2M Operations in conflict (3/3) </a:t>
            </a:r>
            <a:endParaRPr sz="36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12750" y="1149350"/>
            <a:ext cx="8686800" cy="5334000"/>
          </a:xfrm>
        </p:spPr>
        <p:txBody>
          <a:bodyPr>
            <a:normAutofit fontScale="70000" lnSpcReduction="20000"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 smtClean="0"/>
              <a:t>  WRITE  &amp; CREATE </a:t>
            </a:r>
            <a:r>
              <a:rPr lang="en-US" sz="3500" dirty="0" smtClean="0"/>
              <a:t> Operations   </a:t>
            </a:r>
            <a:r>
              <a:rPr lang="en-US" sz="1600" dirty="0" smtClean="0"/>
              <a:t>(issue raised on  </a:t>
            </a:r>
            <a:r>
              <a:rPr lang="en-US" sz="1600" dirty="0" err="1" smtClean="0"/>
              <a:t>GitHub</a:t>
            </a:r>
            <a:r>
              <a:rPr lang="en-US" sz="1600" dirty="0" smtClean="0"/>
              <a:t> #29)</a:t>
            </a:r>
          </a:p>
          <a:p>
            <a:pPr lvl="0">
              <a:buNone/>
            </a:pPr>
            <a:endParaRPr lang="en-US" sz="1000" dirty="0" smtClean="0"/>
          </a:p>
          <a:p>
            <a:pPr lvl="1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WRITE     </a:t>
            </a:r>
            <a:r>
              <a:rPr lang="en-US" sz="2000" dirty="0" smtClean="0"/>
              <a:t>POST  </a:t>
            </a:r>
            <a:r>
              <a:rPr lang="en-GB" sz="2000" dirty="0" smtClean="0"/>
              <a:t>Object ID</a:t>
            </a:r>
            <a:r>
              <a:rPr lang="en-GB" sz="2000" dirty="0" smtClean="0">
                <a:solidFill>
                  <a:srgbClr val="C00000"/>
                </a:solidFill>
              </a:rPr>
              <a:t> </a:t>
            </a:r>
            <a:r>
              <a:rPr lang="en-GB" sz="2000" dirty="0" smtClean="0"/>
              <a:t>/Object Instance ID</a:t>
            </a:r>
            <a:endParaRPr lang="en-GB" sz="2000" dirty="0" smtClean="0">
              <a:solidFill>
                <a:srgbClr val="C00000"/>
              </a:solidFill>
            </a:endParaRPr>
          </a:p>
          <a:p>
            <a:pPr lvl="1">
              <a:buNone/>
            </a:pPr>
            <a:r>
              <a:rPr lang="en-GB" sz="2000" dirty="0" smtClean="0">
                <a:solidFill>
                  <a:srgbClr val="C00000"/>
                </a:solidFill>
              </a:rPr>
              <a:t>CREATE    </a:t>
            </a:r>
            <a:r>
              <a:rPr lang="en-US" sz="2000" dirty="0" smtClean="0"/>
              <a:t>POST  </a:t>
            </a:r>
            <a:r>
              <a:rPr lang="en-GB" sz="2000" dirty="0" smtClean="0"/>
              <a:t>Object ID</a:t>
            </a:r>
            <a:r>
              <a:rPr lang="en-GB" sz="2000" dirty="0" smtClean="0">
                <a:solidFill>
                  <a:srgbClr val="C00000"/>
                </a:solidFill>
              </a:rPr>
              <a:t> </a:t>
            </a:r>
            <a:r>
              <a:rPr lang="en-GB" sz="2000" dirty="0" smtClean="0"/>
              <a:t>/Object Instance ID</a:t>
            </a:r>
            <a:r>
              <a:rPr lang="en-GB" sz="2000" dirty="0" smtClean="0">
                <a:solidFill>
                  <a:srgbClr val="C00000"/>
                </a:solidFill>
              </a:rPr>
              <a:t> </a:t>
            </a:r>
          </a:p>
          <a:p>
            <a:pPr>
              <a:buNone/>
            </a:pPr>
            <a:endParaRPr lang="en-GB" sz="2400" dirty="0" smtClean="0">
              <a:solidFill>
                <a:srgbClr val="C00000"/>
              </a:solidFill>
            </a:endParaRPr>
          </a:p>
          <a:p>
            <a:r>
              <a:rPr lang="en-US" sz="2600" dirty="0" smtClean="0"/>
              <a:t> Same </a:t>
            </a:r>
            <a:r>
              <a:rPr lang="en-US" sz="2600" dirty="0" err="1" smtClean="0"/>
              <a:t>CoAP</a:t>
            </a:r>
            <a:r>
              <a:rPr lang="en-US" sz="2600" dirty="0" smtClean="0"/>
              <a:t> syntax for 2 LWM2M functionalities</a:t>
            </a:r>
          </a:p>
          <a:p>
            <a:pPr lvl="3">
              <a:buFont typeface="Wingdings" pitchFamily="2" charset="2"/>
              <a:buChar char="ð"/>
            </a:pPr>
            <a:r>
              <a:rPr lang="en-US" sz="2600" dirty="0" smtClean="0">
                <a:solidFill>
                  <a:srgbClr val="FF0000"/>
                </a:solidFill>
              </a:rPr>
              <a:t> Critical Bug to fix ASAP </a:t>
            </a:r>
          </a:p>
          <a:p>
            <a:pPr lvl="3">
              <a:buFont typeface="Wingdings" pitchFamily="2" charset="2"/>
              <a:buChar char="ð"/>
            </a:pPr>
            <a:endParaRPr lang="en-US" sz="2600" dirty="0" smtClean="0">
              <a:solidFill>
                <a:srgbClr val="FF0000"/>
              </a:solidFill>
            </a:endParaRPr>
          </a:p>
          <a:p>
            <a:r>
              <a:rPr lang="en-US" sz="2600" dirty="0" smtClean="0">
                <a:solidFill>
                  <a:srgbClr val="FF0000"/>
                </a:solidFill>
              </a:rPr>
              <a:t>But : </a:t>
            </a:r>
            <a:r>
              <a:rPr lang="en-US" sz="2600" dirty="0" smtClean="0"/>
              <a:t>CREATE :  POST  </a:t>
            </a:r>
            <a:r>
              <a:rPr lang="en-GB" sz="2600" dirty="0" smtClean="0"/>
              <a:t>Object ID /</a:t>
            </a:r>
            <a:r>
              <a:rPr lang="en-GB" sz="2600" i="1" dirty="0" smtClean="0">
                <a:solidFill>
                  <a:srgbClr val="FF0000"/>
                </a:solidFill>
              </a:rPr>
              <a:t>Object Instance ID    </a:t>
            </a:r>
            <a:r>
              <a:rPr lang="en-GB" sz="2600" dirty="0" smtClean="0"/>
              <a:t>is not really  REST  compatible</a:t>
            </a:r>
          </a:p>
          <a:p>
            <a:pPr lvl="2">
              <a:buFont typeface="Wingdings" pitchFamily="2" charset="2"/>
              <a:buChar char="ð"/>
            </a:pPr>
            <a:r>
              <a:rPr lang="en-GB" sz="2900" dirty="0" smtClean="0"/>
              <a:t>      the URI target should exist </a:t>
            </a:r>
          </a:p>
          <a:p>
            <a:pPr lvl="1">
              <a:buNone/>
            </a:pPr>
            <a:r>
              <a:rPr lang="en-GB" sz="2600" dirty="0" smtClean="0"/>
              <a:t> </a:t>
            </a:r>
            <a:endParaRPr lang="en-US" sz="2600" dirty="0" smtClean="0">
              <a:solidFill>
                <a:srgbClr val="FF0000"/>
              </a:solidFill>
            </a:endParaRPr>
          </a:p>
          <a:p>
            <a:r>
              <a:rPr lang="en-US" sz="2200" dirty="0" smtClean="0"/>
              <a:t>Proposal : </a:t>
            </a:r>
          </a:p>
          <a:p>
            <a:pPr lvl="1"/>
            <a:r>
              <a:rPr lang="en-US" sz="2400" dirty="0" smtClean="0">
                <a:solidFill>
                  <a:srgbClr val="C00000"/>
                </a:solidFill>
              </a:rPr>
              <a:t>WRITE   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</a:t>
            </a:r>
            <a:r>
              <a:rPr lang="en-GB" sz="2400" dirty="0" smtClean="0">
                <a:solidFill>
                  <a:srgbClr val="C00000"/>
                </a:solidFill>
              </a:rPr>
              <a:t> </a:t>
            </a:r>
            <a:r>
              <a:rPr lang="en-GB" sz="2400" dirty="0" smtClean="0"/>
              <a:t>/Object Instance ID   : both ID are mandatory  (no </a:t>
            </a:r>
            <a:r>
              <a:rPr lang="en-GB" sz="2400" dirty="0" err="1" smtClean="0"/>
              <a:t>modif</a:t>
            </a:r>
            <a:r>
              <a:rPr lang="en-GB" sz="2400" dirty="0" smtClean="0"/>
              <a:t>)</a:t>
            </a:r>
            <a:endParaRPr lang="en-GB" sz="2400" dirty="0" smtClean="0">
              <a:solidFill>
                <a:srgbClr val="C00000"/>
              </a:solidFill>
            </a:endParaRPr>
          </a:p>
          <a:p>
            <a:pPr lvl="1"/>
            <a:r>
              <a:rPr lang="en-GB" sz="2400" dirty="0" smtClean="0">
                <a:solidFill>
                  <a:srgbClr val="C00000"/>
                </a:solidFill>
              </a:rPr>
              <a:t>CREATE   </a:t>
            </a:r>
            <a:r>
              <a:rPr lang="en-US" sz="2400" dirty="0" smtClean="0"/>
              <a:t>POST  </a:t>
            </a:r>
            <a:r>
              <a:rPr lang="en-GB" sz="2400" dirty="0" smtClean="0"/>
              <a:t>Object ID</a:t>
            </a:r>
            <a:r>
              <a:rPr lang="en-GB" sz="2400" dirty="0" smtClean="0">
                <a:solidFill>
                  <a:srgbClr val="C00000"/>
                </a:solidFill>
              </a:rPr>
              <a:t> </a:t>
            </a:r>
            <a:r>
              <a:rPr lang="en-GB" sz="2400" strike="sngStrike" dirty="0" smtClean="0"/>
              <a:t>/Object Instance ID   </a:t>
            </a:r>
            <a:r>
              <a:rPr lang="en-GB" sz="2400" dirty="0" smtClean="0"/>
              <a:t>:  The ID is allocated by the Client only</a:t>
            </a:r>
          </a:p>
          <a:p>
            <a:pPr lvl="1">
              <a:buFont typeface="Wingdings" pitchFamily="2" charset="2"/>
              <a:buChar char="ð"/>
            </a:pPr>
            <a:r>
              <a:rPr lang="en-GB" sz="2400" dirty="0" smtClean="0"/>
              <a:t>          Safe :   never any conflict / Server is informed  of the new ID (</a:t>
            </a:r>
            <a:r>
              <a:rPr lang="en-GB" sz="2400" dirty="0" err="1" smtClean="0"/>
              <a:t>reponse</a:t>
            </a:r>
            <a:r>
              <a:rPr lang="en-GB" sz="2400" dirty="0" smtClean="0"/>
              <a:t> / registration update) </a:t>
            </a:r>
          </a:p>
          <a:p>
            <a:pPr lvl="1">
              <a:buNone/>
            </a:pPr>
            <a:r>
              <a:rPr lang="en-GB" sz="2200" dirty="0" smtClean="0"/>
              <a:t>                           </a:t>
            </a:r>
            <a:endParaRPr lang="fr-FR" sz="26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fr-FR" sz="3000" dirty="0" smtClean="0">
                <a:solidFill>
                  <a:srgbClr val="C00000"/>
                </a:solidFill>
              </a:rPr>
              <a:t>Discussion / </a:t>
            </a:r>
            <a:r>
              <a:rPr lang="fr-FR" sz="3000" dirty="0" err="1" smtClean="0">
                <a:solidFill>
                  <a:srgbClr val="C00000"/>
                </a:solidFill>
              </a:rPr>
              <a:t>Decision</a:t>
            </a:r>
            <a:r>
              <a:rPr lang="fr-FR" sz="3000" dirty="0" smtClean="0">
                <a:solidFill>
                  <a:srgbClr val="C00000"/>
                </a:solidFill>
              </a:rPr>
              <a:t> ?</a:t>
            </a:r>
            <a:endParaRPr lang="en-GB" sz="3000" dirty="0" smtClean="0">
              <a:solidFill>
                <a:srgbClr val="C00000"/>
              </a:solidFill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4038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OMA-DM-LightweightM2M-2015-0053R03-INP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5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0" y="257896"/>
            <a:ext cx="9359899" cy="639531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defTabSz="992188"/>
            <a:r>
              <a:rPr lang="en-US" sz="2800" dirty="0" smtClean="0">
                <a:solidFill>
                  <a:srgbClr val="C00000"/>
                </a:solidFill>
              </a:rPr>
              <a:t>LWM2M WRITE :  </a:t>
            </a:r>
            <a:r>
              <a:rPr lang="en-US" sz="2800" dirty="0" err="1" smtClean="0">
                <a:solidFill>
                  <a:srgbClr val="C00000"/>
                </a:solidFill>
              </a:rPr>
              <a:t>CoAP</a:t>
            </a:r>
            <a:r>
              <a:rPr lang="en-US" sz="2800" dirty="0" smtClean="0">
                <a:solidFill>
                  <a:srgbClr val="C00000"/>
                </a:solidFill>
              </a:rPr>
              <a:t>  PUT  and  POST  usage  clarification</a:t>
            </a:r>
            <a:endParaRPr sz="2800"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260350" y="1225550"/>
            <a:ext cx="8839200" cy="5257800"/>
          </a:xfrm>
        </p:spPr>
        <p:txBody>
          <a:bodyPr>
            <a:normAutofit fontScale="85000" lnSpcReduction="20000"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 smtClean="0"/>
              <a:t>  </a:t>
            </a:r>
            <a:r>
              <a:rPr lang="en-US" sz="2800" dirty="0" smtClean="0"/>
              <a:t>WRITE : POST &amp; PUT : common understanding required !! </a:t>
            </a:r>
            <a:endParaRPr lang="en-US" sz="1800" dirty="0" smtClean="0"/>
          </a:p>
          <a:p>
            <a:pPr lvl="4">
              <a:buNone/>
            </a:pPr>
            <a:r>
              <a:rPr lang="en-US" sz="2800" dirty="0" smtClean="0"/>
              <a:t> (Device &amp; Service Enablement Interface)</a:t>
            </a:r>
          </a:p>
          <a:p>
            <a:pPr lvl="3">
              <a:buNone/>
            </a:pPr>
            <a:endParaRPr lang="en-US" sz="2400" dirty="0" smtClean="0"/>
          </a:p>
          <a:p>
            <a:pPr lvl="0"/>
            <a:r>
              <a:rPr lang="en-US" sz="1900" dirty="0" smtClean="0"/>
              <a:t>TS 1.0  mentions 2 capabilities for Write :</a:t>
            </a:r>
          </a:p>
          <a:p>
            <a:pPr lvl="1">
              <a:buNone/>
            </a:pP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a)  </a:t>
            </a:r>
            <a:r>
              <a:rPr lang="en-GB" sz="1900" i="1" dirty="0" smtClean="0">
                <a:solidFill>
                  <a:schemeClr val="accent4">
                    <a:lumMod val="75000"/>
                  </a:schemeClr>
                </a:solidFill>
              </a:rPr>
              <a:t>Replace: replaces the Object Instance or the Resource with new value provided in the “Write” operation. </a:t>
            </a:r>
            <a:endParaRPr lang="fr-FR" sz="1900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800100" lvl="1" indent="-342900">
              <a:buAutoNum type="alphaLcParenR" startAt="2"/>
            </a:pPr>
            <a:r>
              <a:rPr lang="en-GB" sz="1900" i="1" dirty="0" smtClean="0">
                <a:solidFill>
                  <a:schemeClr val="accent4">
                    <a:lumMod val="75000"/>
                  </a:schemeClr>
                </a:solidFill>
              </a:rPr>
              <a:t>Partial Update: adds or updates Resources or Resource Instances provided in the new value and leaves other existing Resources or Resource Instances unchanged. </a:t>
            </a:r>
          </a:p>
          <a:p>
            <a:pPr marL="400050">
              <a:buNone/>
            </a:pPr>
            <a:endParaRPr lang="fr-FR" sz="1900" dirty="0" smtClean="0"/>
          </a:p>
          <a:p>
            <a:pPr marL="400050" indent="-400050">
              <a:buNone/>
            </a:pPr>
            <a:r>
              <a:rPr lang="fr-FR" sz="1900" u="sng" dirty="0" smtClean="0">
                <a:solidFill>
                  <a:srgbClr val="7030A0"/>
                </a:solidFill>
              </a:rPr>
              <a:t>Postulats :    </a:t>
            </a:r>
            <a:r>
              <a:rPr lang="fr-FR" sz="1900" dirty="0" smtClean="0">
                <a:solidFill>
                  <a:srgbClr val="C00000"/>
                </a:solidFill>
              </a:rPr>
              <a:t> </a:t>
            </a:r>
            <a:r>
              <a:rPr lang="en-US" sz="1900" dirty="0" smtClean="0"/>
              <a:t>a) and b) are related  on an already instantiated Object only</a:t>
            </a:r>
          </a:p>
          <a:p>
            <a:pPr marL="400050" indent="-400050">
              <a:buNone/>
            </a:pPr>
            <a:endParaRPr lang="en-US" sz="1900" dirty="0" smtClean="0"/>
          </a:p>
          <a:p>
            <a:pPr marL="400050" indent="-400050">
              <a:buNone/>
            </a:pPr>
            <a:r>
              <a:rPr lang="fr-FR" sz="1900" u="sng" dirty="0" err="1" smtClean="0">
                <a:solidFill>
                  <a:srgbClr val="7030A0"/>
                </a:solidFill>
              </a:rPr>
              <a:t>Assumptions</a:t>
            </a:r>
            <a:r>
              <a:rPr lang="fr-FR" sz="1900" u="sng" dirty="0" smtClean="0">
                <a:solidFill>
                  <a:srgbClr val="7030A0"/>
                </a:solidFill>
              </a:rPr>
              <a:t> : 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A1</a:t>
            </a:r>
            <a:r>
              <a:rPr lang="en-US" sz="1900" dirty="0" smtClean="0"/>
              <a:t> :  a) is referring  to PUT operation and b) is referring to POST operation  : </a:t>
            </a:r>
            <a:r>
              <a:rPr lang="en-US" sz="1900" dirty="0" smtClean="0">
                <a:solidFill>
                  <a:srgbClr val="C00000"/>
                </a:solidFill>
              </a:rPr>
              <a:t>TRUE </a:t>
            </a:r>
            <a:r>
              <a:rPr lang="en-US" sz="1900" dirty="0" smtClean="0">
                <a:solidFill>
                  <a:srgbClr val="C00000"/>
                </a:solidFill>
              </a:rPr>
              <a:t>? Yes</a:t>
            </a:r>
            <a:endParaRPr lang="en-US" sz="1900" dirty="0" smtClean="0">
              <a:solidFill>
                <a:srgbClr val="C00000"/>
              </a:solidFill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A2 </a:t>
            </a:r>
            <a:r>
              <a:rPr lang="en-US" sz="1900" dirty="0" smtClean="0"/>
              <a:t>:  replacement in a) means  : 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“through a TLV/JSON payload,  new Resources  (i.e. optional ones) could be added or removed &amp; new resource values can be set”   </a:t>
            </a:r>
            <a:r>
              <a:rPr lang="en-US" sz="1900" dirty="0" smtClean="0">
                <a:solidFill>
                  <a:srgbClr val="C00000"/>
                </a:solidFill>
              </a:rPr>
              <a:t>TRUE ? </a:t>
            </a:r>
            <a:r>
              <a:rPr lang="en-US" sz="1900" dirty="0" smtClean="0">
                <a:solidFill>
                  <a:srgbClr val="C00000"/>
                </a:solidFill>
              </a:rPr>
              <a:t> Yes</a:t>
            </a:r>
            <a:endParaRPr lang="en-US" sz="1900" dirty="0" smtClean="0">
              <a:solidFill>
                <a:srgbClr val="C00000"/>
              </a:solidFill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A3 :  </a:t>
            </a:r>
            <a:r>
              <a:rPr lang="en-US" sz="1900" dirty="0" smtClean="0"/>
              <a:t>partial update  in b) means : </a:t>
            </a:r>
            <a:r>
              <a:rPr lang="en-US" sz="1900" dirty="0" smtClean="0">
                <a:solidFill>
                  <a:schemeClr val="accent4">
                    <a:lumMod val="75000"/>
                  </a:schemeClr>
                </a:solidFill>
              </a:rPr>
              <a:t>“</a:t>
            </a:r>
            <a:r>
              <a:rPr lang="en-US" sz="1900" i="1" dirty="0" smtClean="0">
                <a:solidFill>
                  <a:schemeClr val="accent4">
                    <a:lumMod val="75000"/>
                  </a:schemeClr>
                </a:solidFill>
              </a:rPr>
              <a:t>existing Resources/Resources Instances are kept (none can be removed),  and their values may  be updated ; also new Resources, &amp;  Resource instances can be added”</a:t>
            </a:r>
            <a:r>
              <a:rPr lang="en-US" sz="1900" dirty="0" smtClean="0"/>
              <a:t> </a:t>
            </a:r>
            <a:r>
              <a:rPr lang="en-US" sz="1900" dirty="0" smtClean="0">
                <a:solidFill>
                  <a:srgbClr val="C00000"/>
                </a:solidFill>
              </a:rPr>
              <a:t>TRUE ?  </a:t>
            </a:r>
            <a:r>
              <a:rPr lang="en-US" sz="1900" dirty="0" smtClean="0">
                <a:solidFill>
                  <a:srgbClr val="C00000"/>
                </a:solidFill>
              </a:rPr>
              <a:t> Yes</a:t>
            </a:r>
            <a:endParaRPr lang="en-US" sz="1900" dirty="0" smtClean="0">
              <a:solidFill>
                <a:srgbClr val="C00000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 </a:t>
            </a:r>
          </a:p>
          <a:p>
            <a:pPr lvl="0">
              <a:spcBef>
                <a:spcPts val="0"/>
              </a:spcBef>
              <a:buNone/>
            </a:pPr>
            <a:r>
              <a:rPr lang="en-US" sz="1900" dirty="0" smtClean="0">
                <a:solidFill>
                  <a:srgbClr val="C00000"/>
                </a:solidFill>
              </a:rPr>
              <a:t>Any addition ?  Limitation to add ? </a:t>
            </a: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8862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OMA-DM-LightweightM2M-2015-0053R03-INP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6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8313" y="134785"/>
            <a:ext cx="8423275" cy="885752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 algn="ctr">
              <a:lnSpc>
                <a:spcPct val="100000"/>
              </a:lnSpc>
            </a:pPr>
            <a:r>
              <a:rPr lang="fr-FR" spc="-5" dirty="0" smtClean="0"/>
              <a:t>Conclusions/</a:t>
            </a:r>
            <a:r>
              <a:rPr lang="fr-FR" spc="-5" dirty="0" err="1" smtClean="0"/>
              <a:t>Decisions</a:t>
            </a:r>
            <a:endParaRPr spc="-5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68313" y="1638300"/>
            <a:ext cx="8423275" cy="431165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r>
              <a:rPr lang="fr-FR" dirty="0" smtClean="0"/>
              <a:t>Consensus : </a:t>
            </a:r>
          </a:p>
          <a:p>
            <a:pPr lvl="1">
              <a:buFont typeface="Wingdings" pitchFamily="2" charset="2"/>
              <a:buChar char="§"/>
            </a:pPr>
            <a:r>
              <a:rPr lang="fr-FR" dirty="0" smtClean="0"/>
              <a:t>1/3 , 2/3  agreement</a:t>
            </a:r>
          </a:p>
          <a:p>
            <a:pPr lvl="1">
              <a:buFont typeface="Wingdings" pitchFamily="2" charset="2"/>
              <a:buChar char="§"/>
            </a:pPr>
            <a:r>
              <a:rPr lang="fr-FR" dirty="0" smtClean="0"/>
              <a:t>3/3 : check  REST compatibility : OK agreement</a:t>
            </a:r>
          </a:p>
          <a:p>
            <a:pPr lvl="1">
              <a:buFont typeface="Wingdings" pitchFamily="2" charset="2"/>
              <a:buChar char="§"/>
            </a:pPr>
            <a:r>
              <a:rPr lang="fr-FR" dirty="0" smtClean="0"/>
              <a:t> POST vs PUT : </a:t>
            </a:r>
            <a:r>
              <a:rPr lang="fr-FR" dirty="0" smtClean="0"/>
              <a:t> </a:t>
            </a:r>
            <a:r>
              <a:rPr lang="fr-FR" dirty="0" err="1" smtClean="0"/>
              <a:t>makes</a:t>
            </a:r>
            <a:r>
              <a:rPr lang="fr-FR" dirty="0" smtClean="0"/>
              <a:t> </a:t>
            </a:r>
            <a:r>
              <a:rPr lang="fr-FR" dirty="0" err="1" smtClean="0"/>
              <a:t>sense</a:t>
            </a:r>
            <a:endParaRPr lang="fr-FR" dirty="0" smtClean="0"/>
          </a:p>
          <a:p>
            <a:pPr lvl="0">
              <a:buNone/>
            </a:pPr>
            <a:endParaRPr lang="fr-FR" dirty="0"/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10"/>
          </p:nvPr>
        </p:nvSpPr>
        <p:spPr>
          <a:xfrm>
            <a:off x="4603750" y="6706315"/>
            <a:ext cx="39624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 smtClean="0"/>
              <a:t>OMA-DM-LightweightM2M-2015-0053R03-INP</a:t>
            </a:r>
            <a:endParaRPr sz="1600"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xfrm>
            <a:off x="0" y="6701123"/>
            <a:ext cx="4908550" cy="26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 algn="l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xfrm>
            <a:off x="8108950" y="6689675"/>
            <a:ext cx="1250950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pPr marL="598805">
                <a:lnSpc>
                  <a:spcPts val="2095"/>
                </a:lnSpc>
              </a:pPr>
              <a:t>7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 smtClean="0">
                <a:solidFill>
                  <a:srgbClr val="999999"/>
                </a:solidFill>
                <a:latin typeface="Arial"/>
                <a:cs typeface="Arial"/>
              </a:rPr>
              <a:t>[]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</TotalTime>
  <Words>1018</Words>
  <Application>Microsoft Office PowerPoint</Application>
  <PresentationFormat>Custom</PresentationFormat>
  <Paragraphs>120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Custom Design</vt:lpstr>
      <vt:lpstr>OMA-DM-LightweightM2M-2015-0053R03-INP  Dev Mgnt &amp; Serv Enablement Interface  Discussion for Addressing Ambiguities </vt:lpstr>
      <vt:lpstr>Dev Mgt &amp; Serv Enablement Interface</vt:lpstr>
      <vt:lpstr>LWM2M Operations in conflict (1/3) </vt:lpstr>
      <vt:lpstr>LWM2M Operations in conflict (2/3) </vt:lpstr>
      <vt:lpstr>LWM2M Operations in conflict (3/3) </vt:lpstr>
      <vt:lpstr>LWM2M WRITE :  CoAP  PUT  and  POST  usage  clarification</vt:lpstr>
      <vt:lpstr>Conclusions/Decisions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 xxx   LWM2M firewall traversal</dc:title>
  <dc:creator>GARNIER Thierry</dc:creator>
  <cp:lastModifiedBy>tgarnier2</cp:lastModifiedBy>
  <cp:revision>81</cp:revision>
  <dcterms:created xsi:type="dcterms:W3CDTF">2015-06-09T22:40:43Z</dcterms:created>
  <dcterms:modified xsi:type="dcterms:W3CDTF">2015-09-03T02:19:11Z</dcterms:modified>
</cp:coreProperties>
</file>