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2"/>
  </p:notesMasterIdLst>
  <p:handoutMasterIdLst>
    <p:handoutMasterId r:id="rId13"/>
  </p:handoutMasterIdLst>
  <p:sldIdLst>
    <p:sldId id="293" r:id="rId2"/>
    <p:sldId id="334" r:id="rId3"/>
    <p:sldId id="329" r:id="rId4"/>
    <p:sldId id="336" r:id="rId5"/>
    <p:sldId id="337" r:id="rId6"/>
    <p:sldId id="340" r:id="rId7"/>
    <p:sldId id="342" r:id="rId8"/>
    <p:sldId id="343" r:id="rId9"/>
    <p:sldId id="344" r:id="rId10"/>
    <p:sldId id="345" r:id="rId11"/>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8" autoAdjust="0"/>
    <p:restoredTop sz="94656" autoAdjust="0"/>
  </p:normalViewPr>
  <p:slideViewPr>
    <p:cSldViewPr>
      <p:cViewPr>
        <p:scale>
          <a:sx n="75" d="100"/>
          <a:sy n="75" d="100"/>
        </p:scale>
        <p:origin x="1182"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120" y="67"/>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3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63737915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813179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73420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527550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63298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8005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420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3163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930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70574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43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952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813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defRPr/>
            </a:pPr>
            <a:r>
              <a:rPr lang="en-GB" altLang="zh-CN" sz="1000" b="1" smtClean="0">
                <a:ea typeface="SimSun" pitchFamily="2" charset="-122"/>
                <a:cs typeface="Times New Roman" pitchFamily="18" charset="0"/>
              </a:rPr>
              <a:t>© 2017 Open Mobile Alliance All Rights Reserved.</a:t>
            </a:r>
            <a:endParaRPr lang="en-US" altLang="zh-CN" sz="1000" b="1" smtClean="0">
              <a:ea typeface="SimSun" pitchFamily="2" charset="-122"/>
            </a:endParaRPr>
          </a:p>
          <a:p>
            <a:pPr>
              <a:defRPr/>
            </a:pPr>
            <a:r>
              <a:rPr lang="en-US" altLang="zh-CN" sz="900" b="1" smtClean="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ctr">
              <a:defRPr/>
            </a:pPr>
            <a:r>
              <a:rPr lang="en-US" altLang="zh-CN" sz="1800" b="1" smtClean="0">
                <a:latin typeface="Arial Narrow" pitchFamily="34" charset="0"/>
                <a:ea typeface="SimSun" pitchFamily="2" charset="-122"/>
              </a:rPr>
              <a:t>OMA-&lt;GrpCode&gt;-2017-&lt;DocNum&gt;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r">
              <a:defRPr/>
            </a:pPr>
            <a:r>
              <a:rPr lang="en-US" altLang="zh-CN" sz="1800" b="1" smtClean="0">
                <a:latin typeface="Arial Narrow" pitchFamily="34" charset="0"/>
                <a:ea typeface="SimSun" pitchFamily="2" charset="-122"/>
              </a:rPr>
              <a:t>Slide #</a:t>
            </a:r>
            <a:fld id="{522247EC-8ABB-4391-ABBD-971287317E98}" type="slidenum">
              <a:rPr lang="en-US" altLang="zh-CN" sz="1800" b="1" smtClean="0">
                <a:latin typeface="Arial Narrow" pitchFamily="34" charset="0"/>
                <a:ea typeface="SimSun" pitchFamily="2" charset="-122"/>
              </a:rPr>
              <a:pPr algn="r">
                <a:defRPr/>
              </a:pPr>
              <a:t>‹#›</a:t>
            </a:fld>
            <a:r>
              <a:rPr lang="en-US" altLang="zh-CN" sz="1800" b="1" smtClean="0">
                <a:latin typeface="Arial Narrow" pitchFamily="34" charset="0"/>
                <a:ea typeface="SimSun" pitchFamily="2" charset="-122"/>
              </a:rPr>
              <a:t/>
            </a:r>
            <a:br>
              <a:rPr lang="en-US" altLang="zh-CN" sz="1800" b="1" smtClean="0">
                <a:latin typeface="Arial Narrow" pitchFamily="34" charset="0"/>
                <a:ea typeface="SimSun" pitchFamily="2" charset="-122"/>
              </a:rPr>
            </a:br>
            <a:r>
              <a:rPr lang="en-US" altLang="zh-CN" sz="500" smtClean="0">
                <a:solidFill>
                  <a:srgbClr val="999999"/>
                </a:solidFill>
                <a:ea typeface="SimSun" pitchFamily="2" charset="-122"/>
              </a:rPr>
              <a:t>[OMA-Template-SlideDeck-20170101-I]</a:t>
            </a:r>
            <a:endParaRPr lang="en-US" altLang="zh-CN" sz="1800" b="1" smtClean="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16 Mar. 2018</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t>
            </a:r>
            <a:r>
              <a:rPr lang="en-US" altLang="en-US" b="1" dirty="0">
                <a:latin typeface="Tahoma" panose="020B0604030504040204" pitchFamily="34" charset="0"/>
              </a:rPr>
              <a:t> </a:t>
            </a:r>
            <a:r>
              <a:rPr lang="en-US" altLang="en-US" b="1" dirty="0" smtClean="0">
                <a:solidFill>
                  <a:srgbClr val="FF0000"/>
                </a:solidFill>
                <a:latin typeface="Tahoma" panose="020B0604030504040204" pitchFamily="34" charset="0"/>
              </a:rPr>
              <a:t>changhongna@Huawei.com</a:t>
            </a:r>
            <a:r>
              <a:rPr lang="en-US" altLang="en-US" b="1" dirty="0" smtClean="0">
                <a:latin typeface="Tahoma" panose="020B0604030504040204" pitchFamily="34" charset="0"/>
              </a:rPr>
              <a:t>                                          		</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Huawei</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sz="1400" dirty="0"/>
              <a:t>OMA-DM-LightweightM2M-2018-2018-0024-INP_</a:t>
            </a:r>
            <a:r>
              <a:rPr lang="en-US" altLang="zh-CN" sz="1400" dirty="0" smtClean="0"/>
              <a:t>extended_scenarios_for_IR001_requirement</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to</a:t>
            </a:r>
            <a:r>
              <a:rPr lang="en-GB" altLang="zh-CN" dirty="0"/>
              <a:t> </a:t>
            </a:r>
            <a:r>
              <a:rPr lang="en-GB" altLang="zh-CN" sz="2800" dirty="0" smtClean="0"/>
              <a:t>supplement some scenarios </a:t>
            </a:r>
            <a:r>
              <a:rPr lang="en-GB" altLang="zh-CN" sz="2800" dirty="0"/>
              <a:t>to consummate </a:t>
            </a:r>
            <a:r>
              <a:rPr lang="en-GB" altLang="zh-CN" sz="2800" dirty="0" smtClean="0"/>
              <a:t>IR001 </a:t>
            </a:r>
            <a:r>
              <a:rPr lang="en-GB" altLang="zh-CN" sz="2800" dirty="0"/>
              <a:t>requirement</a:t>
            </a:r>
            <a:r>
              <a:rPr lang="en-US" altLang="zh-CN" sz="2800" dirty="0"/>
              <a:t/>
            </a:r>
            <a:br>
              <a:rPr lang="en-US" altLang="zh-CN" sz="2800" dirty="0"/>
            </a:br>
            <a:endParaRPr lang="en-US" altLang="zh-CN" sz="2800" dirty="0"/>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3"/>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SimSun" pitchFamily="2" charset="-122"/>
                <a:cs typeface="Times New Roman" pitchFamily="18" charset="0"/>
              </a:rPr>
              <a:t>Intellectual Property Rights</a:t>
            </a:r>
          </a:p>
          <a:p>
            <a:pPr>
              <a:spcBef>
                <a:spcPct val="35000"/>
              </a:spcBef>
            </a:pPr>
            <a:r>
              <a:rPr lang="en-US" altLang="zh-CN" sz="900" dirty="0">
                <a:ea typeface="SimSun" pitchFamily="2" charset="-122"/>
                <a:cs typeface="Times New Roman" pitchFamily="18" charset="0"/>
              </a:rPr>
              <a:t>Members and their Affiliates (collectively, "Members") agree to use their reasonable </a:t>
            </a:r>
            <a:r>
              <a:rPr lang="en-US" altLang="zh-CN" sz="900" dirty="0" err="1">
                <a:ea typeface="SimSun" pitchFamily="2" charset="-122"/>
                <a:cs typeface="Times New Roman" pitchFamily="18" charset="0"/>
              </a:rPr>
              <a:t>endeavours</a:t>
            </a:r>
            <a:r>
              <a:rPr lang="en-US" altLang="zh-CN" sz="900" dirty="0">
                <a:ea typeface="SimSun" pitchFamily="2" charset="-122"/>
                <a:cs typeface="Times New Roman"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Implementation of Scenario 3</a:t>
            </a:r>
            <a:endParaRPr lang="en-GB" dirty="0"/>
          </a:p>
        </p:txBody>
      </p:sp>
      <p:sp>
        <p:nvSpPr>
          <p:cNvPr id="3" name="Content Placeholder 2"/>
          <p:cNvSpPr>
            <a:spLocks noGrp="1"/>
          </p:cNvSpPr>
          <p:nvPr>
            <p:ph idx="1"/>
          </p:nvPr>
        </p:nvSpPr>
        <p:spPr>
          <a:xfrm>
            <a:off x="292100" y="920750"/>
            <a:ext cx="8778875" cy="5562600"/>
          </a:xfrm>
        </p:spPr>
        <p:txBody>
          <a:bodyPr/>
          <a:lstStyle/>
          <a:p>
            <a:pPr marL="0" indent="0">
              <a:buClr>
                <a:srgbClr val="C00000"/>
              </a:buClr>
              <a:buNone/>
            </a:pPr>
            <a:endParaRPr lang="en-GB" altLang="zh-CN" sz="2000" b="1" dirty="0" smtClean="0">
              <a:ea typeface="宋体" panose="02010600030101010101" pitchFamily="2" charset="-122"/>
            </a:endParaRPr>
          </a:p>
          <a:p>
            <a:pPr marL="0" indent="0">
              <a:buClr>
                <a:srgbClr val="C00000"/>
              </a:buClr>
              <a:buFont typeface="Wingdings" panose="05000000000000000000" pitchFamily="2" charset="2"/>
              <a:buChar char="q"/>
            </a:pPr>
            <a:r>
              <a:rPr lang="en-GB" altLang="zh-CN" sz="2000" b="1" dirty="0" err="1" smtClean="0">
                <a:ea typeface="宋体" panose="02010600030101010101" pitchFamily="2" charset="-122"/>
              </a:rPr>
              <a:t>ResourceFiltering</a:t>
            </a:r>
            <a:endParaRPr lang="en-GB" altLang="zh-CN" sz="2000" b="1" dirty="0">
              <a:ea typeface="宋体" panose="02010600030101010101" pitchFamily="2" charset="-122"/>
            </a:endParaRPr>
          </a:p>
          <a:p>
            <a:pPr>
              <a:buClr>
                <a:srgbClr val="C00000"/>
              </a:buClr>
            </a:pPr>
            <a:r>
              <a:rPr lang="en-GB" altLang="zh-CN" sz="1800" dirty="0">
                <a:solidFill>
                  <a:schemeClr val="tx1"/>
                </a:solidFill>
                <a:ea typeface="宋体" panose="02010600030101010101" pitchFamily="2" charset="-122"/>
                <a:cs typeface="Times New Roman" panose="02020603050405020304" pitchFamily="18" charset="0"/>
              </a:rPr>
              <a:t>Used by the server to </a:t>
            </a:r>
            <a:r>
              <a:rPr lang="en-GB" altLang="zh-CN" sz="1800" dirty="0">
                <a:solidFill>
                  <a:schemeClr val="tx1"/>
                </a:solidFill>
                <a:ea typeface="宋体" panose="02010600030101010101" pitchFamily="2" charset="-122"/>
                <a:cs typeface="Times New Roman" panose="02020603050405020304" pitchFamily="18" charset="0"/>
              </a:rPr>
              <a:t>indicate </a:t>
            </a:r>
            <a:r>
              <a:rPr lang="en-GB" altLang="zh-CN" sz="1800" dirty="0" smtClean="0">
                <a:solidFill>
                  <a:schemeClr val="tx1"/>
                </a:solidFill>
                <a:ea typeface="宋体" panose="02010600030101010101" pitchFamily="2" charset="-122"/>
                <a:cs typeface="Times New Roman" panose="02020603050405020304" pitchFamily="18" charset="0"/>
              </a:rPr>
              <a:t>the client whether report all instances of </a:t>
            </a:r>
            <a:r>
              <a:rPr lang="en-GB" altLang="zh-CN" sz="1800" dirty="0" err="1" smtClean="0">
                <a:solidFill>
                  <a:schemeClr val="tx1"/>
                </a:solidFill>
                <a:ea typeface="宋体" panose="02010600030101010101" pitchFamily="2" charset="-122"/>
                <a:cs typeface="Times New Roman" panose="02020603050405020304" pitchFamily="18" charset="0"/>
              </a:rPr>
              <a:t>ReportLinks</a:t>
            </a:r>
            <a:r>
              <a:rPr lang="en-GB" altLang="zh-CN" sz="1800" dirty="0" smtClean="0">
                <a:solidFill>
                  <a:schemeClr val="tx1"/>
                </a:solidFill>
                <a:ea typeface="宋体" panose="02010600030101010101" pitchFamily="2" charset="-122"/>
                <a:cs typeface="Times New Roman" panose="02020603050405020304" pitchFamily="18" charset="0"/>
              </a:rPr>
              <a:t> or </a:t>
            </a:r>
            <a:r>
              <a:rPr lang="en-GB" altLang="zh-CN" sz="1800" dirty="0" err="1" smtClean="0">
                <a:solidFill>
                  <a:schemeClr val="tx1"/>
                </a:solidFill>
                <a:ea typeface="宋体" panose="02010600030101010101" pitchFamily="2" charset="-122"/>
                <a:cs typeface="Times New Roman" panose="02020603050405020304" pitchFamily="18" charset="0"/>
              </a:rPr>
              <a:t>ObserveLinks</a:t>
            </a:r>
            <a:r>
              <a:rPr lang="en-GB" altLang="zh-CN" sz="1800" dirty="0" smtClean="0">
                <a:solidFill>
                  <a:schemeClr val="tx1"/>
                </a:solidFill>
                <a:ea typeface="宋体" panose="02010600030101010101" pitchFamily="2" charset="-122"/>
                <a:cs typeface="Times New Roman" panose="02020603050405020304" pitchFamily="18" charset="0"/>
              </a:rPr>
              <a:t> or changed instances of </a:t>
            </a:r>
            <a:r>
              <a:rPr lang="en-GB" altLang="zh-CN" sz="1800" dirty="0" err="1" smtClean="0">
                <a:solidFill>
                  <a:schemeClr val="tx1"/>
                </a:solidFill>
                <a:ea typeface="宋体" panose="02010600030101010101" pitchFamily="2" charset="-122"/>
                <a:cs typeface="Times New Roman" panose="02020603050405020304" pitchFamily="18" charset="0"/>
              </a:rPr>
              <a:t>ReportLinks</a:t>
            </a:r>
            <a:r>
              <a:rPr lang="en-GB" altLang="zh-CN" sz="1800" dirty="0" smtClean="0">
                <a:solidFill>
                  <a:schemeClr val="tx1"/>
                </a:solidFill>
                <a:ea typeface="宋体" panose="02010600030101010101" pitchFamily="2" charset="-122"/>
                <a:cs typeface="Times New Roman" panose="02020603050405020304" pitchFamily="18" charset="0"/>
              </a:rPr>
              <a:t> or </a:t>
            </a:r>
            <a:r>
              <a:rPr lang="en-GB" altLang="zh-CN" sz="1800" dirty="0" err="1" smtClean="0">
                <a:solidFill>
                  <a:schemeClr val="tx1"/>
                </a:solidFill>
                <a:ea typeface="宋体" panose="02010600030101010101" pitchFamily="2" charset="-122"/>
                <a:cs typeface="Times New Roman" panose="02020603050405020304" pitchFamily="18" charset="0"/>
              </a:rPr>
              <a:t>ObserveLinks</a:t>
            </a:r>
            <a:r>
              <a:rPr lang="en-GB" altLang="zh-CN" sz="1800" dirty="0" smtClean="0">
                <a:solidFill>
                  <a:schemeClr val="tx1"/>
                </a:solidFill>
                <a:ea typeface="宋体" panose="02010600030101010101" pitchFamily="2" charset="-122"/>
                <a:cs typeface="Times New Roman" panose="02020603050405020304" pitchFamily="18" charset="0"/>
              </a:rPr>
              <a:t>. </a:t>
            </a:r>
            <a:r>
              <a:rPr lang="en-US" altLang="zh-CN" sz="1800" dirty="0">
                <a:solidFill>
                  <a:schemeClr val="tx1"/>
                </a:solidFill>
              </a:rPr>
              <a:t>0 represents reporting all resources, 1 represents reporting only changed resources compared with last notification.</a:t>
            </a:r>
            <a:endParaRPr lang="en-GB" altLang="zh-CN" sz="1800" b="1" dirty="0" smtClean="0">
              <a:solidFill>
                <a:schemeClr val="tx1"/>
              </a:solidFill>
              <a:ea typeface="宋体" panose="02010600030101010101" pitchFamily="2" charset="-122"/>
            </a:endParaRPr>
          </a:p>
        </p:txBody>
      </p:sp>
    </p:spTree>
    <p:extLst>
      <p:ext uri="{BB962C8B-B14F-4D97-AF65-F5344CB8AC3E}">
        <p14:creationId xmlns:p14="http://schemas.microsoft.com/office/powerpoint/2010/main" val="21066829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a:extLst>
              <a:ext uri="{FF2B5EF4-FFF2-40B4-BE49-F238E27FC236}">
                <a16:creationId xmlns="" xmlns:a16="http://schemas.microsoft.com/office/drawing/2014/main" id="{C2195D68-D380-4612-9679-ACCC9D24C1AB}"/>
              </a:ext>
            </a:extLst>
          </p:cNvPr>
          <p:cNvSpPr>
            <a:spLocks noGrp="1"/>
          </p:cNvSpPr>
          <p:nvPr>
            <p:ph idx="1"/>
          </p:nvPr>
        </p:nvSpPr>
        <p:spPr>
          <a:xfrm>
            <a:off x="292100" y="1246188"/>
            <a:ext cx="8778875" cy="5160962"/>
          </a:xfrm>
        </p:spPr>
        <p:txBody>
          <a:bodyPr/>
          <a:lstStyle/>
          <a:p>
            <a:pPr marL="180975" indent="-180975">
              <a:buClr>
                <a:srgbClr val="C00000"/>
              </a:buClr>
              <a:buFont typeface="Wingdings" panose="05000000000000000000" pitchFamily="2" charset="2"/>
              <a:buChar char="q"/>
            </a:pPr>
            <a:r>
              <a:rPr lang="en-GB" altLang="zh-CN" sz="2000" b="1" dirty="0" smtClean="0"/>
              <a:t>Requirement </a:t>
            </a:r>
            <a:r>
              <a:rPr lang="en-GB" altLang="zh-CN" sz="2000" b="1" dirty="0"/>
              <a:t>LightweightM2M-IR-001 provides for single observe/notify across multiple resources of the same or different objects</a:t>
            </a:r>
            <a:r>
              <a:rPr lang="en-GB" altLang="zh-CN" sz="2000" b="1" dirty="0" smtClean="0"/>
              <a:t>.</a:t>
            </a:r>
          </a:p>
          <a:p>
            <a:pPr marL="180975" indent="-180975">
              <a:buClr>
                <a:srgbClr val="C00000"/>
              </a:buClr>
              <a:buFont typeface="Wingdings" panose="05000000000000000000" pitchFamily="2" charset="2"/>
              <a:buChar char="q"/>
            </a:pPr>
            <a:r>
              <a:rPr lang="en-GB" altLang="zh-CN" sz="2000" b="1" dirty="0" smtClean="0"/>
              <a:t>Two mechanisms, both the </a:t>
            </a:r>
            <a:r>
              <a:rPr lang="en-GB" altLang="zh-CN" sz="2000" b="1" dirty="0" err="1" smtClean="0"/>
              <a:t>virtual_notify_object</a:t>
            </a:r>
            <a:r>
              <a:rPr lang="en-GB" altLang="zh-CN" sz="2000" b="1" dirty="0" smtClean="0"/>
              <a:t> and FETCH/PATCH methods, </a:t>
            </a:r>
            <a:r>
              <a:rPr lang="en-GB" altLang="zh-CN" sz="2000" b="1" dirty="0"/>
              <a:t>for </a:t>
            </a:r>
            <a:r>
              <a:rPr lang="en-GB" altLang="zh-CN" sz="2000" b="1" dirty="0" smtClean="0"/>
              <a:t>reporting </a:t>
            </a:r>
            <a:r>
              <a:rPr lang="en-GB" altLang="zh-CN" sz="2000" b="1" dirty="0"/>
              <a:t>of resources across different objects in a single </a:t>
            </a:r>
            <a:r>
              <a:rPr lang="en-GB" altLang="zh-CN" sz="2000" b="1" dirty="0" smtClean="0"/>
              <a:t>notification message had been discussed.</a:t>
            </a:r>
            <a:endParaRPr lang="en-GB" altLang="zh-CN" sz="2000" b="1" dirty="0"/>
          </a:p>
          <a:p>
            <a:pPr marL="180975" indent="-180975">
              <a:buClr>
                <a:srgbClr val="C00000"/>
              </a:buClr>
              <a:buFont typeface="Wingdings" panose="05000000000000000000" pitchFamily="2" charset="2"/>
              <a:buChar char="q"/>
            </a:pPr>
            <a:r>
              <a:rPr lang="en-US" altLang="zh-CN" sz="2000" b="1" dirty="0" smtClean="0"/>
              <a:t>This contribution </a:t>
            </a:r>
            <a:r>
              <a:rPr lang="en-GB" altLang="zh-CN" sz="2000" b="1" dirty="0" smtClean="0"/>
              <a:t>supplements </a:t>
            </a:r>
            <a:r>
              <a:rPr lang="en-GB" altLang="zh-CN" sz="2000" b="1" dirty="0"/>
              <a:t>several scenarios to consummate the LightweightM2M-IR-001 requirement, and </a:t>
            </a:r>
            <a:r>
              <a:rPr lang="en-US" altLang="zh-CN" sz="2000" b="1" dirty="0"/>
              <a:t>provides </a:t>
            </a:r>
            <a:r>
              <a:rPr lang="en-GB" altLang="zh-CN" sz="2000" b="1" dirty="0" smtClean="0"/>
              <a:t>some methods based </a:t>
            </a:r>
            <a:r>
              <a:rPr lang="en-GB" altLang="zh-CN" sz="2000" b="1" dirty="0"/>
              <a:t>the </a:t>
            </a:r>
            <a:r>
              <a:rPr lang="en-GB" altLang="zh-CN" sz="2000" b="1" dirty="0" err="1" smtClean="0"/>
              <a:t>virtual_notify_object</a:t>
            </a:r>
            <a:r>
              <a:rPr lang="en-GB" altLang="zh-CN" sz="2000" b="1" dirty="0" smtClean="0"/>
              <a:t> mechanism proposed in </a:t>
            </a:r>
            <a:r>
              <a:rPr lang="en-GB" altLang="en-US" sz="2000" u="sng" dirty="0" smtClean="0">
                <a:solidFill>
                  <a:srgbClr val="FF0000"/>
                </a:solidFill>
              </a:rPr>
              <a:t>OMA-DM-LightweightM2M-2018-0018R01-INP_virtual_observe_notify_object</a:t>
            </a:r>
            <a:r>
              <a:rPr lang="en-GB" altLang="zh-CN" sz="2000" u="sng" dirty="0">
                <a:solidFill>
                  <a:srgbClr val="FF0000"/>
                </a:solidFill>
              </a:rPr>
              <a:t>.</a:t>
            </a:r>
            <a:r>
              <a:rPr lang="en-GB" altLang="zh-CN" sz="2000" b="1" dirty="0" smtClean="0"/>
              <a:t> The other methods based the FETCH/PATCH methods will be discussed at later conference meeting.</a:t>
            </a:r>
            <a:endParaRPr lang="en-US" altLang="zh-CN" sz="2000" b="1" dirty="0"/>
          </a:p>
        </p:txBody>
      </p:sp>
      <p:sp>
        <p:nvSpPr>
          <p:cNvPr id="2" name="Title 1"/>
          <p:cNvSpPr>
            <a:spLocks noGrp="1"/>
          </p:cNvSpPr>
          <p:nvPr>
            <p:ph type="title" idx="4294967295"/>
          </p:nvPr>
        </p:nvSpPr>
        <p:spPr>
          <a:xfrm>
            <a:off x="0" y="233363"/>
            <a:ext cx="8748713" cy="703262"/>
          </a:xfrm>
        </p:spPr>
        <p:txBody>
          <a:bodyPr/>
          <a:lstStyle/>
          <a:p>
            <a:r>
              <a:rPr lang="en-US" dirty="0" smtClean="0"/>
              <a:t>Background</a:t>
            </a:r>
            <a:endParaRPr lang="en-US" dirty="0"/>
          </a:p>
        </p:txBody>
      </p:sp>
    </p:spTree>
    <p:extLst>
      <p:ext uri="{BB962C8B-B14F-4D97-AF65-F5344CB8AC3E}">
        <p14:creationId xmlns:p14="http://schemas.microsoft.com/office/powerpoint/2010/main" val="1437973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a:t>Scenario </a:t>
            </a:r>
            <a:r>
              <a:rPr lang="en-GB" altLang="zh-CN" sz="2800" dirty="0" smtClean="0"/>
              <a:t>1: </a:t>
            </a:r>
            <a:r>
              <a:rPr lang="en-GB" altLang="zh-CN" sz="2800" dirty="0"/>
              <a:t>Using resources as only the condition for </a:t>
            </a:r>
            <a:r>
              <a:rPr lang="en-GB" altLang="zh-CN" sz="2800" dirty="0" smtClean="0"/>
              <a:t>Observation</a:t>
            </a:r>
            <a:endParaRPr lang="en-GB" sz="2800" dirty="0"/>
          </a:p>
        </p:txBody>
      </p:sp>
      <p:sp>
        <p:nvSpPr>
          <p:cNvPr id="3" name="Content Placeholder 2"/>
          <p:cNvSpPr>
            <a:spLocks noGrp="1"/>
          </p:cNvSpPr>
          <p:nvPr>
            <p:ph idx="1"/>
          </p:nvPr>
        </p:nvSpPr>
        <p:spPr>
          <a:xfrm>
            <a:off x="292100" y="1169988"/>
            <a:ext cx="8778875" cy="4779962"/>
          </a:xfrm>
        </p:spPr>
        <p:txBody>
          <a:bodyPr/>
          <a:lstStyle/>
          <a:p>
            <a:pPr>
              <a:buClr>
                <a:srgbClr val="C00000"/>
              </a:buClr>
              <a:buFont typeface="Arial" panose="020B0604020202020204" pitchFamily="34" charset="0"/>
              <a:buChar char="•"/>
            </a:pPr>
            <a:r>
              <a:rPr lang="en-GB" altLang="en-US" sz="2400" b="1" dirty="0">
                <a:ea typeface="宋体" panose="02010600030101010101" pitchFamily="2" charset="-122"/>
              </a:rPr>
              <a:t>Client with </a:t>
            </a:r>
            <a:r>
              <a:rPr lang="en-GB" altLang="en-US" sz="2400" b="1" dirty="0" smtClean="0">
                <a:ea typeface="宋体" panose="02010600030101010101" pitchFamily="2" charset="-122"/>
              </a:rPr>
              <a:t>Objects</a:t>
            </a:r>
            <a:endParaRPr lang="en-GB" sz="24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altLang="zh-CN" sz="1800" dirty="0" smtClean="0"/>
          </a:p>
          <a:p>
            <a:pPr marL="0" indent="0">
              <a:buClr>
                <a:srgbClr val="C00000"/>
              </a:buClr>
              <a:buNone/>
            </a:pPr>
            <a:r>
              <a:rPr lang="en-GB" altLang="zh-CN" sz="2000" dirty="0" smtClean="0"/>
              <a:t>1. A </a:t>
            </a:r>
            <a:r>
              <a:rPr lang="en-GB" altLang="zh-CN" sz="2000" dirty="0"/>
              <a:t>LwM2M Server </a:t>
            </a:r>
            <a:r>
              <a:rPr lang="en-GB" altLang="zh-CN" sz="2000" dirty="0" smtClean="0"/>
              <a:t>wish </a:t>
            </a:r>
            <a:r>
              <a:rPr lang="en-GB" altLang="zh-CN" sz="2000" dirty="0"/>
              <a:t>to requests notifications from the </a:t>
            </a:r>
            <a:r>
              <a:rPr lang="en-GB" altLang="zh-CN" sz="2000" dirty="0" smtClean="0"/>
              <a:t>LwM2M </a:t>
            </a:r>
            <a:r>
              <a:rPr lang="en-GB" altLang="zh-CN" sz="2000" dirty="0"/>
              <a:t>C</a:t>
            </a:r>
            <a:r>
              <a:rPr lang="en-GB" altLang="zh-CN" sz="2000" dirty="0" smtClean="0"/>
              <a:t>lient </a:t>
            </a:r>
            <a:r>
              <a:rPr lang="en-GB" altLang="zh-CN" sz="2000" dirty="0"/>
              <a:t>to obtain the client’s location when the state of the lock is switched-off</a:t>
            </a:r>
            <a:r>
              <a:rPr lang="en-GB" altLang="zh-CN" sz="2000" b="1" dirty="0"/>
              <a:t> </a:t>
            </a:r>
            <a:r>
              <a:rPr lang="en-GB" altLang="zh-CN" sz="2000" dirty="0"/>
              <a:t>and the speed of the client exceeds a set threshold</a:t>
            </a:r>
            <a:r>
              <a:rPr lang="en-GB" altLang="zh-CN" sz="2000" dirty="0" smtClean="0"/>
              <a:t>.</a:t>
            </a:r>
          </a:p>
          <a:p>
            <a:pPr marL="0" indent="0">
              <a:buClr>
                <a:srgbClr val="C00000"/>
              </a:buClr>
              <a:buNone/>
            </a:pPr>
            <a:r>
              <a:rPr lang="en-US" altLang="zh-CN" sz="2000" dirty="0" smtClean="0"/>
              <a:t>2. The </a:t>
            </a:r>
            <a:r>
              <a:rPr lang="en-US" altLang="zh-CN" sz="2000" dirty="0"/>
              <a:t>state of switch and speed of the LwM2M Client only as a subscription condition, and do not need to be included in the notification message</a:t>
            </a:r>
            <a:r>
              <a:rPr lang="en-US" altLang="zh-CN" sz="2000" dirty="0" smtClean="0"/>
              <a:t>.</a:t>
            </a:r>
            <a:endParaRPr lang="en-GB" sz="2000" dirty="0">
              <a:ea typeface="Times New Roman" panose="02020603050405020304" pitchFamily="18" charset="0"/>
              <a:cs typeface="Times New Roman" panose="02020603050405020304"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2197938567"/>
              </p:ext>
            </p:extLst>
          </p:nvPr>
        </p:nvGraphicFramePr>
        <p:xfrm>
          <a:off x="1137443" y="1758950"/>
          <a:ext cx="7086601" cy="1066800"/>
        </p:xfrm>
        <a:graphic>
          <a:graphicData uri="http://schemas.openxmlformats.org/drawingml/2006/table">
            <a:tbl>
              <a:tblPr firstRow="1" firstCol="1" bandRow="1"/>
              <a:tblGrid>
                <a:gridCol w="2298357"/>
                <a:gridCol w="1819533"/>
                <a:gridCol w="2968711"/>
              </a:tblGrid>
              <a:tr h="355600">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Object Name</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Object ID</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Number of Instances</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Location</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6</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1</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IPSO On/Off Switch</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3342</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dirty="0">
                          <a:effectLst/>
                          <a:latin typeface="Arial" panose="020B0604020202020204" pitchFamily="34" charset="0"/>
                          <a:ea typeface="宋体" panose="02010600030101010101" pitchFamily="2" charset="-122"/>
                          <a:cs typeface="Times New Roman" panose="02020603050405020304" pitchFamily="18" charset="0"/>
                        </a:rPr>
                        <a:t>1</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138435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Implementation of Scenario 1</a:t>
            </a:r>
            <a:endParaRPr lang="en-GB" dirty="0"/>
          </a:p>
        </p:txBody>
      </p:sp>
      <p:sp>
        <p:nvSpPr>
          <p:cNvPr id="3" name="Content Placeholder 2"/>
          <p:cNvSpPr>
            <a:spLocks noGrp="1"/>
          </p:cNvSpPr>
          <p:nvPr>
            <p:ph idx="1"/>
          </p:nvPr>
        </p:nvSpPr>
        <p:spPr>
          <a:xfrm>
            <a:off x="292100" y="941388"/>
            <a:ext cx="8778875" cy="4779962"/>
          </a:xfrm>
        </p:spPr>
        <p:txBody>
          <a:bodyPr/>
          <a:lstStyle/>
          <a:p>
            <a:pPr>
              <a:buClr>
                <a:srgbClr val="C00000"/>
              </a:buClr>
            </a:pPr>
            <a:r>
              <a:rPr lang="en-GB" altLang="en-US" sz="2400" b="1" dirty="0">
                <a:ea typeface="宋体" panose="02010600030101010101" pitchFamily="2" charset="-122"/>
              </a:rPr>
              <a:t>Client with Objects</a:t>
            </a: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altLang="zh-CN" sz="1800" dirty="0" smtClean="0"/>
          </a:p>
          <a:p>
            <a:pPr marL="0" indent="0">
              <a:buClr>
                <a:srgbClr val="C00000"/>
              </a:buClr>
              <a:buNone/>
            </a:pPr>
            <a:endParaRPr lang="en-GB" altLang="zh-CN" sz="1800" dirty="0"/>
          </a:p>
          <a:p>
            <a:pPr>
              <a:buClr>
                <a:srgbClr val="C00000"/>
              </a:buClr>
            </a:pPr>
            <a:r>
              <a:rPr lang="en-GB" altLang="zh-CN" sz="2400" b="1" dirty="0" smtClean="0">
                <a:ea typeface="宋体" panose="02010600030101010101" pitchFamily="2" charset="-122"/>
              </a:rPr>
              <a:t>Observe condition</a:t>
            </a:r>
          </a:p>
          <a:p>
            <a:pPr lvl="1">
              <a:buClr>
                <a:srgbClr val="C00000"/>
              </a:buClr>
            </a:pPr>
            <a:r>
              <a:rPr lang="en-US" altLang="zh-CN" sz="2000" b="1" dirty="0">
                <a:ea typeface="宋体" panose="02010600030101010101" pitchFamily="2" charset="-122"/>
              </a:rPr>
              <a:t>Digital Input State </a:t>
            </a:r>
            <a:r>
              <a:rPr lang="en-GB" altLang="zh-CN" sz="2000" b="1" dirty="0">
                <a:ea typeface="宋体" panose="02010600030101010101" pitchFamily="2" charset="-122"/>
              </a:rPr>
              <a:t>&lt;</a:t>
            </a:r>
            <a:r>
              <a:rPr lang="en-GB" altLang="zh-CN" sz="2000" b="1" dirty="0">
                <a:ea typeface="宋体" panose="02010600030101010101" pitchFamily="2" charset="-122"/>
              </a:rPr>
              <a:t> 1</a:t>
            </a:r>
            <a:endParaRPr lang="en-GB" altLang="zh-CN" sz="2000" b="1" dirty="0">
              <a:ea typeface="宋体" panose="02010600030101010101" pitchFamily="2" charset="-122"/>
            </a:endParaRPr>
          </a:p>
          <a:p>
            <a:pPr lvl="1">
              <a:buClr>
                <a:srgbClr val="C00000"/>
              </a:buClr>
            </a:pPr>
            <a:r>
              <a:rPr lang="en-GB" altLang="zh-CN" sz="2000" b="1" dirty="0">
                <a:ea typeface="宋体" panose="02010600030101010101" pitchFamily="2" charset="-122"/>
              </a:rPr>
              <a:t>Speed</a:t>
            </a:r>
            <a:r>
              <a:rPr lang="en-GB" altLang="zh-CN" sz="2000" b="1" dirty="0">
                <a:ea typeface="宋体" panose="02010600030101010101" pitchFamily="2" charset="-122"/>
              </a:rPr>
              <a:t> </a:t>
            </a:r>
            <a:r>
              <a:rPr lang="en-GB" altLang="zh-CN" sz="2000" b="1" dirty="0">
                <a:ea typeface="宋体" panose="02010600030101010101" pitchFamily="2" charset="-122"/>
              </a:rPr>
              <a:t>&gt;</a:t>
            </a:r>
            <a:r>
              <a:rPr lang="en-GB" altLang="zh-CN" sz="2000" b="1" dirty="0">
                <a:ea typeface="宋体" panose="02010600030101010101" pitchFamily="2" charset="-122"/>
              </a:rPr>
              <a:t> 1 </a:t>
            </a:r>
            <a:r>
              <a:rPr lang="en-GB" altLang="zh-CN" sz="2000" b="1" dirty="0">
                <a:ea typeface="宋体" panose="02010600030101010101" pitchFamily="2" charset="-122"/>
              </a:rPr>
              <a:t>meter/second</a:t>
            </a:r>
          </a:p>
          <a:p>
            <a:pPr>
              <a:buClr>
                <a:srgbClr val="C00000"/>
              </a:buClr>
            </a:pPr>
            <a:r>
              <a:rPr lang="en-GB" altLang="zh-CN" sz="2400" b="1" dirty="0">
                <a:ea typeface="宋体" panose="02010600030101010101" pitchFamily="2" charset="-122"/>
              </a:rPr>
              <a:t>Notification </a:t>
            </a:r>
            <a:r>
              <a:rPr lang="en-GB" altLang="zh-CN" sz="2400" b="1" dirty="0" smtClean="0">
                <a:ea typeface="宋体" panose="02010600030101010101" pitchFamily="2" charset="-122"/>
              </a:rPr>
              <a:t>message</a:t>
            </a:r>
          </a:p>
          <a:p>
            <a:pPr lvl="1">
              <a:buClr>
                <a:srgbClr val="C00000"/>
              </a:buClr>
            </a:pPr>
            <a:r>
              <a:rPr lang="en-GB" altLang="zh-CN" sz="2000" b="1" dirty="0">
                <a:ea typeface="宋体" panose="02010600030101010101" pitchFamily="2" charset="-122"/>
              </a:rPr>
              <a:t>Latitude</a:t>
            </a:r>
          </a:p>
          <a:p>
            <a:pPr lvl="1">
              <a:buClr>
                <a:srgbClr val="C00000"/>
              </a:buClr>
            </a:pPr>
            <a:r>
              <a:rPr lang="en-GB" altLang="zh-CN" sz="2000" b="1" dirty="0">
                <a:ea typeface="宋体" panose="02010600030101010101" pitchFamily="2" charset="-122"/>
              </a:rPr>
              <a:t>Longitude</a:t>
            </a:r>
          </a:p>
          <a:p>
            <a:pPr lvl="1">
              <a:buClr>
                <a:srgbClr val="C00000"/>
              </a:buClr>
            </a:pPr>
            <a:r>
              <a:rPr lang="en-GB" altLang="zh-CN" sz="2000" b="1" dirty="0">
                <a:ea typeface="宋体" panose="02010600030101010101" pitchFamily="2" charset="-122"/>
              </a:rPr>
              <a:t>Altitude</a:t>
            </a:r>
          </a:p>
          <a:p>
            <a:pPr lvl="1">
              <a:buClr>
                <a:srgbClr val="C00000"/>
              </a:buClr>
            </a:pPr>
            <a:r>
              <a:rPr lang="en-GB" altLang="zh-CN" sz="2000" b="1" dirty="0">
                <a:ea typeface="宋体" panose="02010600030101010101" pitchFamily="2" charset="-122"/>
              </a:rPr>
              <a:t>Timestamp</a:t>
            </a:r>
          </a:p>
        </p:txBody>
      </p:sp>
      <p:graphicFrame>
        <p:nvGraphicFramePr>
          <p:cNvPr id="5" name="表格 4"/>
          <p:cNvGraphicFramePr>
            <a:graphicFrameLocks noGrp="1"/>
          </p:cNvGraphicFramePr>
          <p:nvPr>
            <p:extLst>
              <p:ext uri="{D42A27DB-BD31-4B8C-83A1-F6EECF244321}">
                <p14:modId xmlns:p14="http://schemas.microsoft.com/office/powerpoint/2010/main" val="1900638038"/>
              </p:ext>
            </p:extLst>
          </p:nvPr>
        </p:nvGraphicFramePr>
        <p:xfrm>
          <a:off x="1137443" y="1380464"/>
          <a:ext cx="7086601" cy="1432586"/>
        </p:xfrm>
        <a:graphic>
          <a:graphicData uri="http://schemas.openxmlformats.org/drawingml/2006/table">
            <a:tbl>
              <a:tblPr firstRow="1" firstCol="1" bandRow="1"/>
              <a:tblGrid>
                <a:gridCol w="2298357"/>
                <a:gridCol w="1819533"/>
                <a:gridCol w="2968711"/>
              </a:tblGrid>
              <a:tr h="355600">
                <a:tc>
                  <a:txBody>
                    <a:bodyPr/>
                    <a:lstStyle/>
                    <a:p>
                      <a:pPr algn="ctr">
                        <a:spcBef>
                          <a:spcPts val="600"/>
                        </a:spcBef>
                        <a:spcAft>
                          <a:spcPts val="0"/>
                        </a:spcAft>
                      </a:pPr>
                      <a:r>
                        <a:rPr lang="en-GB" sz="1800" b="1" dirty="0">
                          <a:effectLst/>
                          <a:latin typeface="Arial" panose="020B0604020202020204" pitchFamily="34" charset="0"/>
                          <a:ea typeface="宋体" panose="02010600030101010101" pitchFamily="2" charset="-122"/>
                          <a:cs typeface="Times New Roman" panose="02020603050405020304" pitchFamily="18" charset="0"/>
                        </a:rPr>
                        <a:t>Object Name</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dirty="0">
                          <a:effectLst/>
                          <a:latin typeface="Arial" panose="020B0604020202020204" pitchFamily="34" charset="0"/>
                          <a:ea typeface="宋体" panose="02010600030101010101" pitchFamily="2" charset="-122"/>
                          <a:cs typeface="Times New Roman" panose="02020603050405020304" pitchFamily="18" charset="0"/>
                        </a:rPr>
                        <a:t>Object ID</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Number of Instances</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800" dirty="0">
                          <a:effectLst/>
                          <a:latin typeface="Arial" panose="020B0604020202020204" pitchFamily="34" charset="0"/>
                          <a:ea typeface="宋体" panose="02010600030101010101" pitchFamily="2" charset="-122"/>
                          <a:cs typeface="Times New Roman" panose="02020603050405020304" pitchFamily="18" charset="0"/>
                        </a:rPr>
                        <a:t>Location</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6</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1</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IPSO On/Off Switch</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dirty="0">
                          <a:effectLst/>
                          <a:latin typeface="Arial" panose="020B0604020202020204" pitchFamily="34" charset="0"/>
                          <a:ea typeface="宋体" panose="02010600030101010101" pitchFamily="2" charset="-122"/>
                          <a:cs typeface="Times New Roman" panose="02020603050405020304" pitchFamily="18" charset="0"/>
                        </a:rPr>
                        <a:t>3342</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dirty="0">
                          <a:effectLst/>
                          <a:latin typeface="Arial" panose="020B0604020202020204" pitchFamily="34" charset="0"/>
                          <a:ea typeface="宋体" panose="02010600030101010101" pitchFamily="2" charset="-122"/>
                          <a:cs typeface="Times New Roman" panose="02020603050405020304" pitchFamily="18" charset="0"/>
                        </a:rPr>
                        <a:t>1</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Virtual Observe Notify</a:t>
                      </a:r>
                    </a:p>
                  </a:txBody>
                  <a:tcPr marT="45733" marB="457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a:t>
                      </a:r>
                    </a:p>
                  </a:txBody>
                  <a:tcPr marT="45733" marB="457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3138873297"/>
              </p:ext>
            </p:extLst>
          </p:nvPr>
        </p:nvGraphicFramePr>
        <p:xfrm>
          <a:off x="3521073" y="3409950"/>
          <a:ext cx="5516563" cy="1066800"/>
        </p:xfrm>
        <a:graphic>
          <a:graphicData uri="http://schemas.openxmlformats.org/drawingml/2006/table">
            <a:tbl>
              <a:tblPr firstRow="1" firstCol="1" bandRow="1"/>
              <a:tblGrid>
                <a:gridCol w="3079012"/>
                <a:gridCol w="2437551"/>
              </a:tblGrid>
              <a:tr h="355600">
                <a:tc>
                  <a:txBody>
                    <a:bodyPr/>
                    <a:lstStyle/>
                    <a:p>
                      <a:pPr algn="ctr">
                        <a:spcBef>
                          <a:spcPts val="600"/>
                        </a:spcBef>
                        <a:spcAft>
                          <a:spcPts val="0"/>
                        </a:spcAft>
                      </a:pPr>
                      <a:r>
                        <a:rPr lang="en-GB" altLang="zh-CN" sz="1600" b="1" dirty="0" err="1" smtClean="0">
                          <a:effectLst/>
                          <a:latin typeface="Arial" panose="020B0604020202020204" pitchFamily="34" charset="0"/>
                          <a:ea typeface="宋体" panose="02010600030101010101" pitchFamily="2" charset="-122"/>
                          <a:cs typeface="Times New Roman" panose="02020603050405020304" pitchFamily="18" charset="0"/>
                        </a:rPr>
                        <a:t>ObserveLinks</a:t>
                      </a:r>
                      <a:r>
                        <a:rPr lang="en-GB" altLang="zh-CN" sz="1600" b="1" baseline="0" dirty="0" smtClean="0">
                          <a:effectLst/>
                          <a:latin typeface="Arial" panose="020B0604020202020204" pitchFamily="34" charset="0"/>
                          <a:ea typeface="宋体" panose="02010600030101010101" pitchFamily="2" charset="-122"/>
                          <a:cs typeface="Times New Roman" panose="02020603050405020304" pitchFamily="18" charset="0"/>
                        </a:rPr>
                        <a:t> Instances</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600" b="1" dirty="0" smtClean="0">
                          <a:effectLst/>
                          <a:latin typeface="Arial" panose="020B0604020202020204" pitchFamily="34" charset="0"/>
                          <a:ea typeface="宋体" panose="02010600030101010101" pitchFamily="2" charset="-122"/>
                          <a:cs typeface="Times New Roman" panose="02020603050405020304" pitchFamily="18" charset="0"/>
                        </a:rPr>
                        <a:t>content</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/99/0/1/0</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“/3342/0/5500; </a:t>
                      </a:r>
                      <a:r>
                        <a:rPr lang="en-GB" altLang="zh-CN" sz="1600" dirty="0" err="1" smtClean="0">
                          <a:effectLst/>
                          <a:latin typeface="Arial" panose="020B0604020202020204" pitchFamily="34" charset="0"/>
                          <a:ea typeface="宋体" panose="02010600030101010101" pitchFamily="2" charset="-122"/>
                          <a:cs typeface="Times New Roman" panose="02020603050405020304" pitchFamily="18" charset="0"/>
                        </a:rPr>
                        <a:t>lt</a:t>
                      </a: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/99/0/1/1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“/6/0/6; </a:t>
                      </a:r>
                      <a:r>
                        <a:rPr lang="en-GB" sz="1600" dirty="0" err="1" smtClean="0">
                          <a:effectLst/>
                          <a:latin typeface="Arial" panose="020B0604020202020204" pitchFamily="34" charset="0"/>
                          <a:ea typeface="宋体" panose="02010600030101010101" pitchFamily="2" charset="-122"/>
                          <a:cs typeface="Times New Roman" panose="02020603050405020304" pitchFamily="18" charset="0"/>
                        </a:rPr>
                        <a:t>gt</a:t>
                      </a: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709740056"/>
              </p:ext>
            </p:extLst>
          </p:nvPr>
        </p:nvGraphicFramePr>
        <p:xfrm>
          <a:off x="3516310" y="4730750"/>
          <a:ext cx="5516563" cy="1778000"/>
        </p:xfrm>
        <a:graphic>
          <a:graphicData uri="http://schemas.openxmlformats.org/drawingml/2006/table">
            <a:tbl>
              <a:tblPr firstRow="1" firstCol="1" bandRow="1"/>
              <a:tblGrid>
                <a:gridCol w="3079012"/>
                <a:gridCol w="2437551"/>
              </a:tblGrid>
              <a:tr h="355600">
                <a:tc>
                  <a:txBody>
                    <a:bodyPr/>
                    <a:lstStyle/>
                    <a:p>
                      <a:pPr algn="ctr">
                        <a:spcBef>
                          <a:spcPts val="600"/>
                        </a:spcBef>
                        <a:spcAft>
                          <a:spcPts val="0"/>
                        </a:spcAft>
                      </a:pPr>
                      <a:r>
                        <a:rPr lang="en-GB" altLang="zh-CN" sz="1600" b="1" dirty="0" err="1" smtClean="0">
                          <a:effectLst/>
                          <a:latin typeface="Arial" panose="020B0604020202020204" pitchFamily="34" charset="0"/>
                          <a:ea typeface="宋体" panose="02010600030101010101" pitchFamily="2" charset="-122"/>
                          <a:cs typeface="Times New Roman" panose="02020603050405020304" pitchFamily="18" charset="0"/>
                        </a:rPr>
                        <a:t>ReportLinks</a:t>
                      </a:r>
                      <a:r>
                        <a:rPr lang="en-GB" altLang="zh-CN" sz="1600" b="1" baseline="0" dirty="0" smtClean="0">
                          <a:effectLst/>
                          <a:latin typeface="Arial" panose="020B0604020202020204" pitchFamily="34" charset="0"/>
                          <a:ea typeface="宋体" panose="02010600030101010101" pitchFamily="2" charset="-122"/>
                          <a:cs typeface="Times New Roman" panose="02020603050405020304" pitchFamily="18" charset="0"/>
                        </a:rPr>
                        <a:t> Instances</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600" b="1" dirty="0" smtClean="0">
                          <a:effectLst/>
                          <a:latin typeface="Arial" panose="020B0604020202020204" pitchFamily="34" charset="0"/>
                          <a:ea typeface="宋体" panose="02010600030101010101" pitchFamily="2" charset="-122"/>
                          <a:cs typeface="Times New Roman" panose="02020603050405020304" pitchFamily="18" charset="0"/>
                        </a:rPr>
                        <a:t>content</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/99/0/2/0</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“/6/0/0”</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/99/0/2/1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“/6/0/1”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/99/0/2/2</a:t>
                      </a:r>
                      <a:endParaRPr lang="zh-CN" altLang="zh-CN" sz="1600" dirty="0" smtClean="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“/6/0/2”</a:t>
                      </a:r>
                      <a:endParaRPr lang="zh-CN" altLang="zh-CN" sz="1600" dirty="0" smtClean="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/99/0/2/3</a:t>
                      </a:r>
                      <a:endParaRPr lang="zh-CN" altLang="zh-CN" sz="1600" dirty="0" smtClean="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“/6/0/5”</a:t>
                      </a:r>
                      <a:endParaRPr lang="zh-CN" altLang="zh-CN" sz="1600" dirty="0" smtClean="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843302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a:t>Scenario </a:t>
            </a:r>
            <a:r>
              <a:rPr lang="en-GB" altLang="zh-CN" dirty="0" smtClean="0"/>
              <a:t>2: Support </a:t>
            </a:r>
            <a:r>
              <a:rPr lang="en-GB" altLang="zh-CN" dirty="0"/>
              <a:t>AND conditions for </a:t>
            </a:r>
            <a:r>
              <a:rPr lang="en-GB" altLang="zh-CN" dirty="0" smtClean="0"/>
              <a:t>Observation</a:t>
            </a:r>
            <a:endParaRPr lang="en-GB" dirty="0"/>
          </a:p>
        </p:txBody>
      </p:sp>
      <p:sp>
        <p:nvSpPr>
          <p:cNvPr id="3" name="Content Placeholder 2"/>
          <p:cNvSpPr>
            <a:spLocks noGrp="1"/>
          </p:cNvSpPr>
          <p:nvPr>
            <p:ph idx="1"/>
          </p:nvPr>
        </p:nvSpPr>
        <p:spPr>
          <a:xfrm>
            <a:off x="292100" y="1169988"/>
            <a:ext cx="8778875" cy="4779962"/>
          </a:xfrm>
        </p:spPr>
        <p:txBody>
          <a:bodyPr/>
          <a:lstStyle/>
          <a:p>
            <a:pPr>
              <a:buClr>
                <a:srgbClr val="C00000"/>
              </a:buClr>
              <a:buFont typeface="Arial" panose="020B0604020202020204" pitchFamily="34" charset="0"/>
              <a:buChar char="•"/>
            </a:pPr>
            <a:r>
              <a:rPr lang="en-GB" altLang="en-US" sz="2400" b="1" dirty="0">
                <a:ea typeface="宋体" panose="02010600030101010101" pitchFamily="2" charset="-122"/>
              </a:rPr>
              <a:t>Client with </a:t>
            </a:r>
            <a:r>
              <a:rPr lang="en-GB" altLang="en-US" sz="2400" b="1" dirty="0" smtClean="0">
                <a:ea typeface="宋体" panose="02010600030101010101" pitchFamily="2" charset="-122"/>
              </a:rPr>
              <a:t>Objects</a:t>
            </a:r>
            <a:endParaRPr lang="en-GB" sz="24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altLang="zh-CN" sz="1800" dirty="0" smtClean="0"/>
          </a:p>
          <a:p>
            <a:pPr marL="0" indent="0">
              <a:buClr>
                <a:srgbClr val="C00000"/>
              </a:buClr>
              <a:buNone/>
            </a:pPr>
            <a:endParaRPr lang="en-GB" altLang="zh-CN" sz="1800" dirty="0" smtClean="0"/>
          </a:p>
          <a:p>
            <a:pPr marL="0" indent="0">
              <a:buClr>
                <a:srgbClr val="C00000"/>
              </a:buClr>
              <a:buNone/>
            </a:pPr>
            <a:r>
              <a:rPr lang="en-GB" altLang="zh-CN" sz="2000" dirty="0" smtClean="0"/>
              <a:t>1. A </a:t>
            </a:r>
            <a:r>
              <a:rPr lang="en-GB" altLang="zh-CN" sz="2000" dirty="0"/>
              <a:t>LwM2M Server </a:t>
            </a:r>
            <a:r>
              <a:rPr lang="en-GB" altLang="zh-CN" sz="2000" dirty="0" smtClean="0"/>
              <a:t>wish </a:t>
            </a:r>
            <a:r>
              <a:rPr lang="en-GB" altLang="zh-CN" sz="2000" dirty="0"/>
              <a:t>to requests notifications from the </a:t>
            </a:r>
            <a:r>
              <a:rPr lang="en-GB" altLang="zh-CN" sz="2000" dirty="0" smtClean="0"/>
              <a:t>LwM2M </a:t>
            </a:r>
            <a:r>
              <a:rPr lang="en-GB" altLang="zh-CN" sz="2000" dirty="0"/>
              <a:t>C</a:t>
            </a:r>
            <a:r>
              <a:rPr lang="en-GB" altLang="zh-CN" sz="2000" dirty="0" smtClean="0"/>
              <a:t>lient </a:t>
            </a:r>
            <a:r>
              <a:rPr lang="en-GB" altLang="zh-CN" sz="2000" dirty="0"/>
              <a:t>to obtain the client’s location when the state of the lock is switched-off</a:t>
            </a:r>
            <a:r>
              <a:rPr lang="en-GB" altLang="zh-CN" sz="2000" b="1" dirty="0"/>
              <a:t> </a:t>
            </a:r>
            <a:r>
              <a:rPr lang="en-GB" altLang="zh-CN" sz="2000" b="1" dirty="0">
                <a:solidFill>
                  <a:srgbClr val="FF0000"/>
                </a:solidFill>
              </a:rPr>
              <a:t>and</a:t>
            </a:r>
            <a:r>
              <a:rPr lang="en-GB" altLang="zh-CN" sz="2000" dirty="0"/>
              <a:t> the speed of the client exceeds a set threshold</a:t>
            </a:r>
            <a:r>
              <a:rPr lang="en-GB" altLang="zh-CN" sz="2000" dirty="0" smtClean="0"/>
              <a:t>.</a:t>
            </a:r>
          </a:p>
          <a:p>
            <a:pPr marL="0" indent="0">
              <a:buClr>
                <a:srgbClr val="C00000"/>
              </a:buClr>
              <a:buNone/>
            </a:pPr>
            <a:r>
              <a:rPr lang="en-US" altLang="zh-CN" sz="2000" dirty="0" smtClean="0"/>
              <a:t>2. The </a:t>
            </a:r>
            <a:r>
              <a:rPr lang="en-US" altLang="zh-CN" sz="2000" dirty="0"/>
              <a:t>state of switch and speed of the LwM2M Client only as a subscription condition, and do not need to be included in the notification message</a:t>
            </a:r>
            <a:r>
              <a:rPr lang="en-US" altLang="zh-CN" sz="2000" dirty="0" smtClean="0"/>
              <a:t>.</a:t>
            </a:r>
            <a:endParaRPr lang="en-GB" sz="2000" dirty="0">
              <a:ea typeface="Times New Roman" panose="02020603050405020304" pitchFamily="18" charset="0"/>
              <a:cs typeface="Times New Roman" panose="02020603050405020304"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667609299"/>
              </p:ext>
            </p:extLst>
          </p:nvPr>
        </p:nvGraphicFramePr>
        <p:xfrm>
          <a:off x="1137443" y="1758950"/>
          <a:ext cx="7086601" cy="1066800"/>
        </p:xfrm>
        <a:graphic>
          <a:graphicData uri="http://schemas.openxmlformats.org/drawingml/2006/table">
            <a:tbl>
              <a:tblPr firstRow="1" firstCol="1" bandRow="1"/>
              <a:tblGrid>
                <a:gridCol w="2298357"/>
                <a:gridCol w="1819533"/>
                <a:gridCol w="2968711"/>
              </a:tblGrid>
              <a:tr h="355600">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Object Name</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Object ID</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Number of Instances</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Location</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6</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1</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IPSO On/Off Switch</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3342</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dirty="0">
                          <a:effectLst/>
                          <a:latin typeface="Arial" panose="020B0604020202020204" pitchFamily="34" charset="0"/>
                          <a:ea typeface="宋体" panose="02010600030101010101" pitchFamily="2" charset="-122"/>
                          <a:cs typeface="Times New Roman" panose="02020603050405020304" pitchFamily="18" charset="0"/>
                        </a:rPr>
                        <a:t>1</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895146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Implementation of Scenario 2</a:t>
            </a:r>
            <a:endParaRPr lang="en-GB" dirty="0"/>
          </a:p>
        </p:txBody>
      </p:sp>
      <p:sp>
        <p:nvSpPr>
          <p:cNvPr id="3" name="Content Placeholder 2"/>
          <p:cNvSpPr>
            <a:spLocks noGrp="1"/>
          </p:cNvSpPr>
          <p:nvPr>
            <p:ph idx="1"/>
          </p:nvPr>
        </p:nvSpPr>
        <p:spPr>
          <a:xfrm>
            <a:off x="292100" y="920750"/>
            <a:ext cx="8778875" cy="5562600"/>
          </a:xfrm>
        </p:spPr>
        <p:txBody>
          <a:bodyPr/>
          <a:lstStyle/>
          <a:p>
            <a:pPr>
              <a:buClr>
                <a:srgbClr val="C00000"/>
              </a:buClr>
              <a:buFont typeface="Arial" panose="020B0604020202020204" pitchFamily="34" charset="0"/>
              <a:buChar char="•"/>
            </a:pPr>
            <a:r>
              <a:rPr lang="en-GB" altLang="en-US" sz="2400" b="1" dirty="0">
                <a:ea typeface="宋体" panose="02010600030101010101" pitchFamily="2" charset="-122"/>
              </a:rPr>
              <a:t>Client with Objects</a:t>
            </a: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altLang="zh-CN" sz="1000" dirty="0" smtClean="0"/>
          </a:p>
          <a:p>
            <a:pPr marL="0" indent="0">
              <a:buClr>
                <a:srgbClr val="C00000"/>
              </a:buClr>
              <a:buNone/>
            </a:pPr>
            <a:endParaRPr lang="en-GB" altLang="zh-CN" sz="1000" dirty="0"/>
          </a:p>
          <a:p>
            <a:pPr>
              <a:buClr>
                <a:srgbClr val="C00000"/>
              </a:buClr>
            </a:pPr>
            <a:r>
              <a:rPr lang="en-GB" altLang="zh-CN" sz="2400" b="1" dirty="0" smtClean="0">
                <a:ea typeface="宋体" panose="02010600030101010101" pitchFamily="2" charset="-122"/>
              </a:rPr>
              <a:t>Virtual Observe Notify Object</a:t>
            </a:r>
          </a:p>
          <a:p>
            <a:pPr>
              <a:buClr>
                <a:srgbClr val="C00000"/>
              </a:buClr>
            </a:pPr>
            <a:endParaRPr lang="en-GB" altLang="zh-CN" sz="2400" b="1" dirty="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marL="0" indent="0">
              <a:buClr>
                <a:srgbClr val="C00000"/>
              </a:buClr>
              <a:buNone/>
            </a:pPr>
            <a:endParaRPr lang="en-GB" altLang="zh-CN" sz="1000" b="1" dirty="0" smtClean="0">
              <a:ea typeface="宋体" panose="02010600030101010101" pitchFamily="2" charset="-122"/>
            </a:endParaRPr>
          </a:p>
          <a:p>
            <a:pPr marL="0" indent="0">
              <a:buClr>
                <a:srgbClr val="C00000"/>
              </a:buClr>
              <a:buNone/>
            </a:pPr>
            <a:endParaRPr lang="en-GB" altLang="zh-CN" sz="1000" b="1" dirty="0">
              <a:ea typeface="宋体" panose="02010600030101010101" pitchFamily="2" charset="-122"/>
            </a:endParaRPr>
          </a:p>
          <a:p>
            <a:pPr marL="0" indent="0">
              <a:buClr>
                <a:srgbClr val="C00000"/>
              </a:buClr>
              <a:buFont typeface="Wingdings" panose="05000000000000000000" pitchFamily="2" charset="2"/>
              <a:buChar char="q"/>
            </a:pPr>
            <a:r>
              <a:rPr lang="en-GB" altLang="zh-CN" sz="2000" b="1" dirty="0" err="1" smtClean="0">
                <a:ea typeface="宋体" panose="02010600030101010101" pitchFamily="2" charset="-122"/>
              </a:rPr>
              <a:t>ObserveRelation</a:t>
            </a:r>
            <a:endParaRPr lang="en-GB" altLang="zh-CN" sz="2000" b="1" dirty="0">
              <a:ea typeface="宋体" panose="02010600030101010101" pitchFamily="2" charset="-122"/>
            </a:endParaRPr>
          </a:p>
          <a:p>
            <a:pPr>
              <a:buClr>
                <a:srgbClr val="C00000"/>
              </a:buClr>
            </a:pPr>
            <a:r>
              <a:rPr lang="en-GB" altLang="zh-CN" sz="1800" dirty="0">
                <a:solidFill>
                  <a:schemeClr val="tx1"/>
                </a:solidFill>
                <a:ea typeface="宋体" panose="02010600030101010101" pitchFamily="2" charset="-122"/>
                <a:cs typeface="Times New Roman" panose="02020603050405020304" pitchFamily="18" charset="0"/>
              </a:rPr>
              <a:t>Used by the server to </a:t>
            </a:r>
            <a:r>
              <a:rPr lang="en-GB" altLang="zh-CN" sz="1800" dirty="0">
                <a:solidFill>
                  <a:schemeClr val="tx1"/>
                </a:solidFill>
                <a:ea typeface="宋体" panose="02010600030101010101" pitchFamily="2" charset="-122"/>
                <a:cs typeface="Times New Roman" panose="02020603050405020304" pitchFamily="18" charset="0"/>
              </a:rPr>
              <a:t>indicate the AND relationship between or among </a:t>
            </a:r>
            <a:r>
              <a:rPr lang="en-GB" altLang="zh-CN" sz="1800" dirty="0" smtClean="0">
                <a:solidFill>
                  <a:schemeClr val="tx1"/>
                </a:solidFill>
                <a:ea typeface="宋体" panose="02010600030101010101" pitchFamily="2" charset="-122"/>
                <a:cs typeface="Times New Roman" panose="02020603050405020304" pitchFamily="18" charset="0"/>
              </a:rPr>
              <a:t>instances </a:t>
            </a:r>
            <a:r>
              <a:rPr lang="en-GB" altLang="zh-CN" sz="1800" dirty="0">
                <a:solidFill>
                  <a:schemeClr val="tx1"/>
                </a:solidFill>
                <a:ea typeface="宋体" panose="02010600030101010101" pitchFamily="2" charset="-122"/>
                <a:cs typeface="Times New Roman" panose="02020603050405020304" pitchFamily="18" charset="0"/>
              </a:rPr>
              <a:t>of </a:t>
            </a:r>
            <a:r>
              <a:rPr lang="en-GB" altLang="zh-CN" sz="1800" dirty="0" err="1" smtClean="0">
                <a:solidFill>
                  <a:schemeClr val="tx1"/>
                </a:solidFill>
                <a:ea typeface="宋体" panose="02010600030101010101" pitchFamily="2" charset="-122"/>
                <a:cs typeface="Times New Roman" panose="02020603050405020304" pitchFamily="18" charset="0"/>
              </a:rPr>
              <a:t>ObserveLinks</a:t>
            </a:r>
            <a:r>
              <a:rPr lang="en-GB" altLang="zh-CN" sz="1800" dirty="0" smtClean="0">
                <a:solidFill>
                  <a:schemeClr val="tx1"/>
                </a:solidFill>
                <a:ea typeface="宋体" panose="02010600030101010101" pitchFamily="2" charset="-122"/>
                <a:cs typeface="Times New Roman" panose="02020603050405020304" pitchFamily="18" charset="0"/>
              </a:rPr>
              <a:t>. </a:t>
            </a:r>
            <a:endParaRPr lang="en-GB" altLang="zh-CN" sz="1800" b="1" dirty="0" smtClean="0">
              <a:solidFill>
                <a:schemeClr val="tx1"/>
              </a:solidFill>
              <a:ea typeface="宋体" panose="02010600030101010101"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58091002"/>
              </p:ext>
            </p:extLst>
          </p:nvPr>
        </p:nvGraphicFramePr>
        <p:xfrm>
          <a:off x="1137443" y="1393164"/>
          <a:ext cx="7086601" cy="1432586"/>
        </p:xfrm>
        <a:graphic>
          <a:graphicData uri="http://schemas.openxmlformats.org/drawingml/2006/table">
            <a:tbl>
              <a:tblPr firstRow="1" firstCol="1" bandRow="1"/>
              <a:tblGrid>
                <a:gridCol w="2298357"/>
                <a:gridCol w="1819533"/>
                <a:gridCol w="2968711"/>
              </a:tblGrid>
              <a:tr h="355600">
                <a:tc>
                  <a:txBody>
                    <a:bodyPr/>
                    <a:lstStyle/>
                    <a:p>
                      <a:pPr algn="ctr">
                        <a:spcBef>
                          <a:spcPts val="600"/>
                        </a:spcBef>
                        <a:spcAft>
                          <a:spcPts val="0"/>
                        </a:spcAft>
                      </a:pPr>
                      <a:r>
                        <a:rPr lang="en-GB" sz="1800" b="1" dirty="0">
                          <a:effectLst/>
                          <a:latin typeface="Arial" panose="020B0604020202020204" pitchFamily="34" charset="0"/>
                          <a:ea typeface="宋体" panose="02010600030101010101" pitchFamily="2" charset="-122"/>
                          <a:cs typeface="Times New Roman" panose="02020603050405020304" pitchFamily="18" charset="0"/>
                        </a:rPr>
                        <a:t>Object Name</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Object ID</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Number of Instances</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Location</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dirty="0">
                          <a:effectLst/>
                          <a:latin typeface="Arial" panose="020B0604020202020204" pitchFamily="34" charset="0"/>
                          <a:ea typeface="宋体" panose="02010600030101010101" pitchFamily="2" charset="-122"/>
                          <a:cs typeface="Times New Roman" panose="02020603050405020304" pitchFamily="18" charset="0"/>
                        </a:rPr>
                        <a:t>6</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1</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800">
                          <a:effectLst/>
                          <a:latin typeface="Arial" panose="020B0604020202020204" pitchFamily="34" charset="0"/>
                          <a:ea typeface="宋体" panose="02010600030101010101" pitchFamily="2" charset="-122"/>
                          <a:cs typeface="Times New Roman" panose="02020603050405020304" pitchFamily="18" charset="0"/>
                        </a:rPr>
                        <a:t>IPSO On/Off Switch</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dirty="0">
                          <a:effectLst/>
                          <a:latin typeface="Arial" panose="020B0604020202020204" pitchFamily="34" charset="0"/>
                          <a:ea typeface="宋体" panose="02010600030101010101" pitchFamily="2" charset="-122"/>
                          <a:cs typeface="Times New Roman" panose="02020603050405020304" pitchFamily="18" charset="0"/>
                        </a:rPr>
                        <a:t>3342</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800" dirty="0">
                          <a:effectLst/>
                          <a:latin typeface="Arial" panose="020B0604020202020204" pitchFamily="34" charset="0"/>
                          <a:ea typeface="宋体" panose="02010600030101010101" pitchFamily="2" charset="-122"/>
                          <a:cs typeface="Times New Roman" panose="02020603050405020304" pitchFamily="18" charset="0"/>
                        </a:rPr>
                        <a:t>1</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Virtual Observe Notify</a:t>
                      </a:r>
                    </a:p>
                  </a:txBody>
                  <a:tcPr marT="45733" marB="457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a:t>
                      </a:r>
                    </a:p>
                  </a:txBody>
                  <a:tcPr marT="45733" marB="457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4173297114"/>
              </p:ext>
            </p:extLst>
          </p:nvPr>
        </p:nvGraphicFramePr>
        <p:xfrm>
          <a:off x="1137443" y="3206750"/>
          <a:ext cx="7086601" cy="2194728"/>
        </p:xfrm>
        <a:graphic>
          <a:graphicData uri="http://schemas.openxmlformats.org/drawingml/2006/table">
            <a:tbl>
              <a:tblPr firstRow="1" firstCol="1" bandRow="1"/>
              <a:tblGrid>
                <a:gridCol w="381000"/>
                <a:gridCol w="1905000"/>
                <a:gridCol w="1219200"/>
                <a:gridCol w="1066800"/>
                <a:gridCol w="1199124"/>
                <a:gridCol w="1315477"/>
              </a:tblGrid>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ID</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Resource Name</a:t>
                      </a:r>
                      <a:endPar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Operations</a:t>
                      </a:r>
                      <a:endPar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Instances</a:t>
                      </a:r>
                      <a:endPar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Type</a:t>
                      </a:r>
                      <a:endPar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Mandatory</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0</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ObservationEnabled</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W</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Boolean</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ObserveLinks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rgbClr val="FF0000"/>
                          </a:solidFill>
                          <a:effectLst/>
                          <a:latin typeface="Arial Narrow" panose="020B0606020202030204" pitchFamily="34" charset="0"/>
                          <a:ea typeface="宋体" panose="02010600030101010101" pitchFamily="2" charset="-122"/>
                          <a:cs typeface="+mn-cs"/>
                        </a:rPr>
                        <a:t>2</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err="1" smtClean="0">
                          <a:ln>
                            <a:noFill/>
                          </a:ln>
                          <a:solidFill>
                            <a:srgbClr val="FF0000"/>
                          </a:solidFill>
                          <a:effectLst/>
                          <a:latin typeface="Arial Narrow" panose="020B0606020202030204" pitchFamily="34" charset="0"/>
                          <a:ea typeface="宋体" panose="02010600030101010101" pitchFamily="2" charset="-122"/>
                          <a:cs typeface="+mn-cs"/>
                        </a:rPr>
                        <a:t>ObserveRelation</a:t>
                      </a:r>
                      <a:endParaRPr kumimoji="0" lang="en-IN" altLang="zh-CN" sz="1800" b="0" i="0" u="none" strike="noStrike" kern="1200" cap="none" normalizeH="0" baseline="0" dirty="0" smtClean="0">
                        <a:ln>
                          <a:noFill/>
                        </a:ln>
                        <a:solidFill>
                          <a:srgbClr val="FF0000"/>
                        </a:solidFill>
                        <a:effectLst/>
                        <a:latin typeface="Arial Narrow" panose="020B0606020202030204" pitchFamily="34" charset="0"/>
                        <a:ea typeface="宋体" panose="02010600030101010101" pitchFamily="2" charset="-122"/>
                        <a:cs typeface="+mn-cs"/>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rgbClr val="FF0000"/>
                          </a:solidFill>
                          <a:effectLst/>
                          <a:latin typeface="Arial Narrow" panose="020B0606020202030204" pitchFamily="34" charset="0"/>
                          <a:ea typeface="宋体" panose="02010600030101010101" pitchFamily="2" charset="-122"/>
                          <a:cs typeface="+mn-cs"/>
                        </a:rPr>
                        <a:t>RW</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rgbClr val="FF0000"/>
                          </a:solidFill>
                          <a:effectLst/>
                          <a:latin typeface="Arial Narrow" panose="020B0606020202030204" pitchFamily="34" charset="0"/>
                          <a:ea typeface="宋体" panose="02010600030101010101" pitchFamily="2" charset="-122"/>
                          <a:cs typeface="+mn-cs"/>
                        </a:rPr>
                        <a:t>Single</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rgbClr val="FF0000"/>
                          </a:solidFill>
                          <a:effectLst/>
                          <a:latin typeface="Arial Narrow" panose="020B0606020202030204" pitchFamily="34" charset="0"/>
                          <a:ea typeface="宋体" panose="02010600030101010101" pitchFamily="2" charset="-122"/>
                          <a:cs typeface="+mn-cs"/>
                        </a:rPr>
                        <a:t>String</a:t>
                      </a:r>
                      <a:endParaRPr kumimoji="0" lang="en-IN" altLang="zh-CN" sz="1800" b="0" i="0" u="none" strike="noStrike" kern="1200" cap="none" normalizeH="0" baseline="0" dirty="0" smtClean="0">
                        <a:ln>
                          <a:noFill/>
                        </a:ln>
                        <a:solidFill>
                          <a:srgbClr val="FF0000"/>
                        </a:solidFill>
                        <a:effectLst/>
                        <a:latin typeface="Arial Narrow" panose="020B0606020202030204" pitchFamily="34" charset="0"/>
                        <a:ea typeface="宋体" panose="02010600030101010101" pitchFamily="2" charset="-122"/>
                        <a:cs typeface="+mn-cs"/>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rgbClr val="FF0000"/>
                          </a:solidFill>
                          <a:effectLst/>
                          <a:latin typeface="Arial Narrow" panose="020B0606020202030204" pitchFamily="34" charset="0"/>
                          <a:ea typeface="宋体" panose="02010600030101010101" pitchFamily="2" charset="-122"/>
                          <a:cs typeface="+mn-cs"/>
                        </a:rPr>
                        <a:t>Optional</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3</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ReportLinks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Optional</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4</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Report</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Opaque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751326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Implementation of Scenario 2</a:t>
            </a:r>
            <a:endParaRPr lang="en-GB" dirty="0"/>
          </a:p>
        </p:txBody>
      </p:sp>
      <p:sp>
        <p:nvSpPr>
          <p:cNvPr id="3" name="Content Placeholder 2"/>
          <p:cNvSpPr>
            <a:spLocks noGrp="1"/>
          </p:cNvSpPr>
          <p:nvPr>
            <p:ph idx="1"/>
          </p:nvPr>
        </p:nvSpPr>
        <p:spPr>
          <a:xfrm>
            <a:off x="292100" y="941388"/>
            <a:ext cx="8778875" cy="4779962"/>
          </a:xfrm>
        </p:spPr>
        <p:txBody>
          <a:bodyPr/>
          <a:lstStyle/>
          <a:p>
            <a:pPr>
              <a:buClr>
                <a:srgbClr val="C00000"/>
              </a:buClr>
            </a:pPr>
            <a:r>
              <a:rPr lang="en-GB" altLang="zh-CN" sz="2400" b="1" dirty="0" smtClean="0">
                <a:ea typeface="宋体" panose="02010600030101010101" pitchFamily="2" charset="-122"/>
              </a:rPr>
              <a:t>Observe condition</a:t>
            </a:r>
          </a:p>
          <a:p>
            <a:pPr lvl="1">
              <a:buClr>
                <a:srgbClr val="C00000"/>
              </a:buClr>
            </a:pPr>
            <a:r>
              <a:rPr lang="en-US" altLang="zh-CN" sz="2000" b="1" dirty="0" smtClean="0">
                <a:ea typeface="宋体" panose="02010600030101010101" pitchFamily="2" charset="-122"/>
              </a:rPr>
              <a:t>(Digital </a:t>
            </a:r>
            <a:r>
              <a:rPr lang="en-US" altLang="zh-CN" sz="2000" b="1" dirty="0">
                <a:ea typeface="宋体" panose="02010600030101010101" pitchFamily="2" charset="-122"/>
              </a:rPr>
              <a:t>Input State </a:t>
            </a:r>
            <a:r>
              <a:rPr lang="en-GB" altLang="zh-CN" sz="2000" b="1" dirty="0">
                <a:ea typeface="宋体" panose="02010600030101010101" pitchFamily="2" charset="-122"/>
              </a:rPr>
              <a:t>&lt;</a:t>
            </a:r>
            <a:r>
              <a:rPr lang="en-GB" altLang="zh-CN" sz="2000" b="1" dirty="0">
                <a:ea typeface="宋体" panose="02010600030101010101" pitchFamily="2" charset="-122"/>
              </a:rPr>
              <a:t> </a:t>
            </a:r>
            <a:r>
              <a:rPr lang="en-GB" altLang="zh-CN" sz="2000" b="1" dirty="0" smtClean="0">
                <a:ea typeface="宋体" panose="02010600030101010101" pitchFamily="2" charset="-122"/>
              </a:rPr>
              <a:t>1) and (Speed </a:t>
            </a:r>
            <a:r>
              <a:rPr lang="en-GB" altLang="zh-CN" sz="2000" b="1" dirty="0">
                <a:ea typeface="宋体" panose="02010600030101010101" pitchFamily="2" charset="-122"/>
              </a:rPr>
              <a:t>&gt;</a:t>
            </a:r>
            <a:r>
              <a:rPr lang="en-GB" altLang="zh-CN" sz="2000" b="1" dirty="0">
                <a:ea typeface="宋体" panose="02010600030101010101" pitchFamily="2" charset="-122"/>
              </a:rPr>
              <a:t> 1 </a:t>
            </a:r>
            <a:r>
              <a:rPr lang="en-GB" altLang="zh-CN" sz="2000" b="1" dirty="0" smtClean="0">
                <a:ea typeface="宋体" panose="02010600030101010101" pitchFamily="2" charset="-122"/>
              </a:rPr>
              <a:t>meter/second)</a:t>
            </a:r>
            <a:endParaRPr lang="en-GB" altLang="zh-CN" sz="2000" b="1" dirty="0">
              <a:ea typeface="宋体" panose="02010600030101010101" pitchFamily="2" charset="-122"/>
            </a:endParaRPr>
          </a:p>
          <a:p>
            <a:pPr>
              <a:buClr>
                <a:srgbClr val="C00000"/>
              </a:buClr>
            </a:pPr>
            <a:r>
              <a:rPr lang="en-GB" altLang="zh-CN" sz="2400" b="1" dirty="0">
                <a:ea typeface="宋体" panose="02010600030101010101" pitchFamily="2" charset="-122"/>
              </a:rPr>
              <a:t>Notification </a:t>
            </a:r>
            <a:r>
              <a:rPr lang="en-GB" altLang="zh-CN" sz="2400" b="1" dirty="0" smtClean="0">
                <a:ea typeface="宋体" panose="02010600030101010101" pitchFamily="2" charset="-122"/>
              </a:rPr>
              <a:t>message</a:t>
            </a:r>
          </a:p>
          <a:p>
            <a:pPr lvl="1">
              <a:buClr>
                <a:srgbClr val="C00000"/>
              </a:buClr>
            </a:pPr>
            <a:r>
              <a:rPr lang="en-GB" altLang="zh-CN" sz="2000" b="1" dirty="0">
                <a:ea typeface="宋体" panose="02010600030101010101" pitchFamily="2" charset="-122"/>
              </a:rPr>
              <a:t>Latitude</a:t>
            </a:r>
          </a:p>
          <a:p>
            <a:pPr lvl="1">
              <a:buClr>
                <a:srgbClr val="C00000"/>
              </a:buClr>
            </a:pPr>
            <a:r>
              <a:rPr lang="en-GB" altLang="zh-CN" sz="2000" b="1" dirty="0">
                <a:ea typeface="宋体" panose="02010600030101010101" pitchFamily="2" charset="-122"/>
              </a:rPr>
              <a:t>Longitude</a:t>
            </a:r>
          </a:p>
          <a:p>
            <a:pPr lvl="1">
              <a:buClr>
                <a:srgbClr val="C00000"/>
              </a:buClr>
            </a:pPr>
            <a:r>
              <a:rPr lang="en-GB" altLang="zh-CN" sz="2000" b="1" dirty="0">
                <a:ea typeface="宋体" panose="02010600030101010101" pitchFamily="2" charset="-122"/>
              </a:rPr>
              <a:t>Altitude</a:t>
            </a:r>
          </a:p>
          <a:p>
            <a:pPr lvl="1">
              <a:buClr>
                <a:srgbClr val="C00000"/>
              </a:buClr>
            </a:pPr>
            <a:r>
              <a:rPr lang="en-GB" altLang="zh-CN" sz="2000" b="1" dirty="0">
                <a:ea typeface="宋体" panose="02010600030101010101" pitchFamily="2" charset="-122"/>
              </a:rPr>
              <a:t>Timestamp</a:t>
            </a:r>
          </a:p>
        </p:txBody>
      </p:sp>
      <p:graphicFrame>
        <p:nvGraphicFramePr>
          <p:cNvPr id="6" name="表格 5"/>
          <p:cNvGraphicFramePr>
            <a:graphicFrameLocks noGrp="1"/>
          </p:cNvGraphicFramePr>
          <p:nvPr>
            <p:extLst>
              <p:ext uri="{D42A27DB-BD31-4B8C-83A1-F6EECF244321}">
                <p14:modId xmlns:p14="http://schemas.microsoft.com/office/powerpoint/2010/main" val="3826602132"/>
              </p:ext>
            </p:extLst>
          </p:nvPr>
        </p:nvGraphicFramePr>
        <p:xfrm>
          <a:off x="3386137" y="1911350"/>
          <a:ext cx="5516563" cy="1066800"/>
        </p:xfrm>
        <a:graphic>
          <a:graphicData uri="http://schemas.openxmlformats.org/drawingml/2006/table">
            <a:tbl>
              <a:tblPr firstRow="1" firstCol="1" bandRow="1"/>
              <a:tblGrid>
                <a:gridCol w="3079012"/>
                <a:gridCol w="2437551"/>
              </a:tblGrid>
              <a:tr h="355600">
                <a:tc>
                  <a:txBody>
                    <a:bodyPr/>
                    <a:lstStyle/>
                    <a:p>
                      <a:pPr algn="ctr">
                        <a:spcBef>
                          <a:spcPts val="600"/>
                        </a:spcBef>
                        <a:spcAft>
                          <a:spcPts val="0"/>
                        </a:spcAft>
                      </a:pPr>
                      <a:r>
                        <a:rPr lang="en-GB" altLang="zh-CN" sz="1600" b="1" dirty="0" err="1" smtClean="0">
                          <a:effectLst/>
                          <a:latin typeface="Arial" panose="020B0604020202020204" pitchFamily="34" charset="0"/>
                          <a:ea typeface="宋体" panose="02010600030101010101" pitchFamily="2" charset="-122"/>
                          <a:cs typeface="Times New Roman" panose="02020603050405020304" pitchFamily="18" charset="0"/>
                        </a:rPr>
                        <a:t>ObserveLinks</a:t>
                      </a:r>
                      <a:r>
                        <a:rPr lang="en-GB" altLang="zh-CN" sz="1600" b="1" baseline="0" dirty="0" smtClean="0">
                          <a:effectLst/>
                          <a:latin typeface="Arial" panose="020B0604020202020204" pitchFamily="34" charset="0"/>
                          <a:ea typeface="宋体" panose="02010600030101010101" pitchFamily="2" charset="-122"/>
                          <a:cs typeface="Times New Roman" panose="02020603050405020304" pitchFamily="18" charset="0"/>
                        </a:rPr>
                        <a:t> Instances</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600" b="1" dirty="0" smtClean="0">
                          <a:effectLst/>
                          <a:latin typeface="Arial" panose="020B0604020202020204" pitchFamily="34" charset="0"/>
                          <a:ea typeface="宋体" panose="02010600030101010101" pitchFamily="2" charset="-122"/>
                          <a:cs typeface="Times New Roman" panose="02020603050405020304" pitchFamily="18" charset="0"/>
                        </a:rPr>
                        <a:t>content</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/99/0/1/0</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“/3342/0/5500; </a:t>
                      </a:r>
                      <a:r>
                        <a:rPr lang="en-GB" altLang="zh-CN" sz="1600" dirty="0" err="1" smtClean="0">
                          <a:effectLst/>
                          <a:latin typeface="Arial" panose="020B0604020202020204" pitchFamily="34" charset="0"/>
                          <a:ea typeface="宋体" panose="02010600030101010101" pitchFamily="2" charset="-122"/>
                          <a:cs typeface="Times New Roman" panose="02020603050405020304" pitchFamily="18" charset="0"/>
                        </a:rPr>
                        <a:t>lt</a:t>
                      </a: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/99/0/1/1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“/6/0/6; </a:t>
                      </a:r>
                      <a:r>
                        <a:rPr lang="en-GB" sz="1600" dirty="0" err="1" smtClean="0">
                          <a:effectLst/>
                          <a:latin typeface="Arial" panose="020B0604020202020204" pitchFamily="34" charset="0"/>
                          <a:ea typeface="宋体" panose="02010600030101010101" pitchFamily="2" charset="-122"/>
                          <a:cs typeface="Times New Roman" panose="02020603050405020304" pitchFamily="18" charset="0"/>
                        </a:rPr>
                        <a:t>gt</a:t>
                      </a: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4045022894"/>
              </p:ext>
            </p:extLst>
          </p:nvPr>
        </p:nvGraphicFramePr>
        <p:xfrm>
          <a:off x="3355974" y="4425950"/>
          <a:ext cx="5516563" cy="1778000"/>
        </p:xfrm>
        <a:graphic>
          <a:graphicData uri="http://schemas.openxmlformats.org/drawingml/2006/table">
            <a:tbl>
              <a:tblPr firstRow="1" firstCol="1" bandRow="1"/>
              <a:tblGrid>
                <a:gridCol w="3079012"/>
                <a:gridCol w="2437551"/>
              </a:tblGrid>
              <a:tr h="355600">
                <a:tc>
                  <a:txBody>
                    <a:bodyPr/>
                    <a:lstStyle/>
                    <a:p>
                      <a:pPr algn="ctr">
                        <a:spcBef>
                          <a:spcPts val="600"/>
                        </a:spcBef>
                        <a:spcAft>
                          <a:spcPts val="0"/>
                        </a:spcAft>
                      </a:pPr>
                      <a:r>
                        <a:rPr lang="en-GB" altLang="zh-CN" sz="1600" b="1" dirty="0" err="1" smtClean="0">
                          <a:effectLst/>
                          <a:latin typeface="Arial" panose="020B0604020202020204" pitchFamily="34" charset="0"/>
                          <a:ea typeface="宋体" panose="02010600030101010101" pitchFamily="2" charset="-122"/>
                          <a:cs typeface="Times New Roman" panose="02020603050405020304" pitchFamily="18" charset="0"/>
                        </a:rPr>
                        <a:t>ReportLinks</a:t>
                      </a:r>
                      <a:r>
                        <a:rPr lang="en-GB" altLang="zh-CN" sz="1600" b="1" baseline="0" dirty="0" smtClean="0">
                          <a:effectLst/>
                          <a:latin typeface="Arial" panose="020B0604020202020204" pitchFamily="34" charset="0"/>
                          <a:ea typeface="宋体" panose="02010600030101010101" pitchFamily="2" charset="-122"/>
                          <a:cs typeface="Times New Roman" panose="02020603050405020304" pitchFamily="18" charset="0"/>
                        </a:rPr>
                        <a:t> Instances</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600" b="1" dirty="0" smtClean="0">
                          <a:effectLst/>
                          <a:latin typeface="Arial" panose="020B0604020202020204" pitchFamily="34" charset="0"/>
                          <a:ea typeface="宋体" panose="02010600030101010101" pitchFamily="2" charset="-122"/>
                          <a:cs typeface="Times New Roman" panose="02020603050405020304" pitchFamily="18" charset="0"/>
                        </a:rPr>
                        <a:t>content</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/99/0/2/0</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“/6/0/0”</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/99/0/2/1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dirty="0" smtClean="0">
                          <a:effectLst/>
                          <a:latin typeface="Arial" panose="020B0604020202020204" pitchFamily="34" charset="0"/>
                          <a:ea typeface="宋体" panose="02010600030101010101" pitchFamily="2" charset="-122"/>
                          <a:cs typeface="Times New Roman" panose="02020603050405020304" pitchFamily="18" charset="0"/>
                        </a:rPr>
                        <a:t>“/6/0/1”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/99/0/2/2</a:t>
                      </a:r>
                      <a:endParaRPr lang="zh-CN" altLang="zh-CN" sz="1600" dirty="0" smtClean="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“/6/0/2”</a:t>
                      </a:r>
                      <a:endParaRPr lang="zh-CN" altLang="zh-CN" sz="1600" dirty="0" smtClean="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/99/0/2/3</a:t>
                      </a:r>
                      <a:endParaRPr lang="zh-CN" altLang="zh-CN" sz="1600" dirty="0" smtClean="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GB" altLang="zh-CN" sz="1600" dirty="0" smtClean="0">
                          <a:effectLst/>
                          <a:latin typeface="Arial" panose="020B0604020202020204" pitchFamily="34" charset="0"/>
                          <a:ea typeface="宋体" panose="02010600030101010101" pitchFamily="2" charset="-122"/>
                          <a:cs typeface="Times New Roman" panose="02020603050405020304" pitchFamily="18" charset="0"/>
                        </a:rPr>
                        <a:t>“/6/0/5”</a:t>
                      </a:r>
                      <a:endParaRPr lang="zh-CN" altLang="zh-CN" sz="1600" dirty="0" smtClean="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1764505035"/>
              </p:ext>
            </p:extLst>
          </p:nvPr>
        </p:nvGraphicFramePr>
        <p:xfrm>
          <a:off x="2471737" y="3100070"/>
          <a:ext cx="6815138" cy="1203960"/>
        </p:xfrm>
        <a:graphic>
          <a:graphicData uri="http://schemas.openxmlformats.org/drawingml/2006/table">
            <a:tbl>
              <a:tblPr firstRow="1" firstCol="1" bandRow="1"/>
              <a:tblGrid>
                <a:gridCol w="6815138"/>
              </a:tblGrid>
              <a:tr h="355600">
                <a:tc>
                  <a:txBody>
                    <a:bodyPr/>
                    <a:lstStyle/>
                    <a:p>
                      <a:pPr algn="l">
                        <a:spcBef>
                          <a:spcPts val="600"/>
                        </a:spcBef>
                        <a:spcAft>
                          <a:spcPts val="0"/>
                        </a:spcAft>
                      </a:pPr>
                      <a:r>
                        <a:rPr lang="en-GB" altLang="zh-CN" sz="1600" b="1" dirty="0" err="1" smtClean="0">
                          <a:effectLst/>
                          <a:latin typeface="Arial" panose="020B0604020202020204" pitchFamily="34" charset="0"/>
                          <a:ea typeface="宋体" panose="02010600030101010101" pitchFamily="2" charset="-122"/>
                          <a:cs typeface="Times New Roman" panose="02020603050405020304" pitchFamily="18" charset="0"/>
                        </a:rPr>
                        <a:t>ObserveRelation</a:t>
                      </a:r>
                      <a:r>
                        <a:rPr lang="en-GB" altLang="zh-CN" sz="1600" b="1" baseline="0" dirty="0" smtClean="0">
                          <a:effectLst/>
                          <a:latin typeface="Arial" panose="020B0604020202020204" pitchFamily="34" charset="0"/>
                          <a:ea typeface="宋体" panose="02010600030101010101" pitchFamily="2" charset="-122"/>
                          <a:cs typeface="Times New Roman" panose="02020603050405020304" pitchFamily="18" charset="0"/>
                        </a:rPr>
                        <a:t> content: </a:t>
                      </a:r>
                    </a:p>
                    <a:p>
                      <a:pPr algn="l">
                        <a:spcBef>
                          <a:spcPts val="600"/>
                        </a:spcBef>
                        <a:spcAft>
                          <a:spcPts val="0"/>
                        </a:spcAft>
                      </a:pPr>
                      <a:r>
                        <a:rPr lang="en-GB" altLang="zh-CN" sz="1600" b="1" baseline="0" dirty="0" smtClean="0">
                          <a:effectLst/>
                          <a:latin typeface="Arial" panose="020B0604020202020204" pitchFamily="34" charset="0"/>
                          <a:ea typeface="宋体" panose="02010600030101010101" pitchFamily="2" charset="-122"/>
                          <a:cs typeface="Times New Roman" panose="02020603050405020304" pitchFamily="18" charset="0"/>
                        </a:rPr>
                        <a:t> </a:t>
                      </a:r>
                      <a:r>
                        <a:rPr lang="en-GB" altLang="zh-CN" sz="1600" b="0" baseline="0" dirty="0" smtClean="0">
                          <a:effectLst/>
                          <a:latin typeface="Arial" panose="020B0604020202020204" pitchFamily="34" charset="0"/>
                          <a:ea typeface="宋体" panose="02010600030101010101" pitchFamily="2" charset="-122"/>
                          <a:cs typeface="Times New Roman" panose="02020603050405020304" pitchFamily="18" charset="0"/>
                        </a:rPr>
                        <a:t>“/99/0/1/0, /99/0/1/1” ---including some or all instances of </a:t>
                      </a:r>
                      <a:r>
                        <a:rPr lang="en-GB" altLang="zh-CN" sz="1600" b="0" baseline="0" dirty="0" err="1" smtClean="0">
                          <a:effectLst/>
                          <a:latin typeface="Arial" panose="020B0604020202020204" pitchFamily="34" charset="0"/>
                          <a:ea typeface="宋体" panose="02010600030101010101" pitchFamily="2" charset="-122"/>
                          <a:cs typeface="Times New Roman" panose="02020603050405020304" pitchFamily="18" charset="0"/>
                        </a:rPr>
                        <a:t>ObserveLinks</a:t>
                      </a:r>
                      <a:r>
                        <a:rPr lang="en-GB" altLang="zh-CN" sz="1600" b="0" baseline="0" dirty="0" smtClean="0">
                          <a:effectLst/>
                          <a:latin typeface="Arial" panose="020B0604020202020204" pitchFamily="34" charset="0"/>
                          <a:ea typeface="宋体" panose="02010600030101010101" pitchFamily="2" charset="-122"/>
                          <a:cs typeface="Times New Roman" panose="02020603050405020304" pitchFamily="18" charset="0"/>
                        </a:rPr>
                        <a:t>;</a:t>
                      </a:r>
                    </a:p>
                    <a:p>
                      <a:pPr algn="l">
                        <a:spcBef>
                          <a:spcPts val="600"/>
                        </a:spcBef>
                        <a:spcAft>
                          <a:spcPts val="0"/>
                        </a:spcAft>
                      </a:pPr>
                      <a:r>
                        <a:rPr lang="en-GB" altLang="zh-CN" sz="1600" b="0" baseline="0" dirty="0" smtClean="0">
                          <a:effectLst/>
                          <a:latin typeface="Arial" panose="020B0604020202020204" pitchFamily="34" charset="0"/>
                          <a:ea typeface="宋体" panose="02010600030101010101" pitchFamily="2" charset="-122"/>
                          <a:cs typeface="Times New Roman" panose="02020603050405020304" pitchFamily="18" charset="0"/>
                        </a:rPr>
                        <a:t>or</a:t>
                      </a:r>
                    </a:p>
                    <a:p>
                      <a:pPr algn="l">
                        <a:spcBef>
                          <a:spcPts val="600"/>
                        </a:spcBef>
                        <a:spcAft>
                          <a:spcPts val="0"/>
                        </a:spcAft>
                      </a:pPr>
                      <a:r>
                        <a:rPr lang="en-GB" altLang="zh-CN" sz="1600" b="0" baseline="0" dirty="0" smtClean="0">
                          <a:effectLst/>
                          <a:latin typeface="Arial" panose="020B0604020202020204" pitchFamily="34" charset="0"/>
                          <a:ea typeface="宋体" panose="02010600030101010101" pitchFamily="2" charset="-122"/>
                          <a:cs typeface="Times New Roman" panose="02020603050405020304" pitchFamily="18" charset="0"/>
                        </a:rPr>
                        <a:t>“1,2”---”1” represents the first instance of </a:t>
                      </a:r>
                      <a:r>
                        <a:rPr lang="en-GB" altLang="zh-CN" sz="1600" b="0" baseline="0" dirty="0" err="1" smtClean="0">
                          <a:effectLst/>
                          <a:latin typeface="Arial" panose="020B0604020202020204" pitchFamily="34" charset="0"/>
                          <a:ea typeface="宋体" panose="02010600030101010101" pitchFamily="2" charset="-122"/>
                          <a:cs typeface="Times New Roman" panose="02020603050405020304" pitchFamily="18" charset="0"/>
                        </a:rPr>
                        <a:t>ObserveLinks</a:t>
                      </a:r>
                      <a:r>
                        <a:rPr lang="en-GB" altLang="zh-CN" sz="1600" b="0" baseline="0" dirty="0" smtClean="0">
                          <a:effectLst/>
                          <a:latin typeface="Arial" panose="020B0604020202020204" pitchFamily="34" charset="0"/>
                          <a:ea typeface="宋体" panose="02010600030101010101" pitchFamily="2" charset="-122"/>
                          <a:cs typeface="Times New Roman" panose="02020603050405020304" pitchFamily="18" charset="0"/>
                        </a:rPr>
                        <a:t>.</a:t>
                      </a:r>
                      <a:endParaRPr lang="zh-CN" sz="1600" b="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563474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a:t>Scenario </a:t>
            </a:r>
            <a:r>
              <a:rPr lang="en-GB" altLang="zh-CN" dirty="0"/>
              <a:t>3</a:t>
            </a:r>
            <a:r>
              <a:rPr lang="en-GB" altLang="zh-CN" dirty="0" smtClean="0"/>
              <a:t>: </a:t>
            </a:r>
            <a:r>
              <a:rPr lang="en-GB" altLang="zh-CN" dirty="0"/>
              <a:t>Reduce redundant information of the notification message</a:t>
            </a:r>
            <a:endParaRPr lang="en-GB" dirty="0"/>
          </a:p>
        </p:txBody>
      </p:sp>
      <p:sp>
        <p:nvSpPr>
          <p:cNvPr id="3" name="Content Placeholder 2"/>
          <p:cNvSpPr>
            <a:spLocks noGrp="1"/>
          </p:cNvSpPr>
          <p:nvPr>
            <p:ph idx="1"/>
          </p:nvPr>
        </p:nvSpPr>
        <p:spPr>
          <a:xfrm>
            <a:off x="292100" y="1169988"/>
            <a:ext cx="8778875" cy="4779962"/>
          </a:xfrm>
        </p:spPr>
        <p:txBody>
          <a:bodyPr/>
          <a:lstStyle/>
          <a:p>
            <a:pPr>
              <a:buClr>
                <a:srgbClr val="C00000"/>
              </a:buClr>
              <a:buFont typeface="Arial" panose="020B0604020202020204" pitchFamily="34" charset="0"/>
              <a:buChar char="•"/>
            </a:pPr>
            <a:r>
              <a:rPr lang="en-GB" altLang="en-US" sz="2400" b="1" dirty="0">
                <a:ea typeface="宋体" panose="02010600030101010101" pitchFamily="2" charset="-122"/>
              </a:rPr>
              <a:t>Client with </a:t>
            </a:r>
            <a:r>
              <a:rPr lang="en-GB" altLang="en-US" sz="2400" b="1" dirty="0" smtClean="0">
                <a:ea typeface="宋体" panose="02010600030101010101" pitchFamily="2" charset="-122"/>
              </a:rPr>
              <a:t>Objects</a:t>
            </a:r>
            <a:endParaRPr lang="en-GB" sz="24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altLang="zh-CN" sz="1800" dirty="0" smtClean="0"/>
          </a:p>
          <a:p>
            <a:pPr marL="0" indent="0">
              <a:buClr>
                <a:srgbClr val="C00000"/>
              </a:buClr>
              <a:buNone/>
            </a:pPr>
            <a:endParaRPr lang="en-GB" altLang="zh-CN" sz="1800" dirty="0" smtClean="0"/>
          </a:p>
          <a:p>
            <a:pPr marL="0" indent="0">
              <a:buClr>
                <a:srgbClr val="C00000"/>
              </a:buClr>
              <a:buNone/>
            </a:pPr>
            <a:r>
              <a:rPr lang="en-GB" altLang="zh-CN" sz="2000" dirty="0" smtClean="0"/>
              <a:t>1. A </a:t>
            </a:r>
            <a:r>
              <a:rPr lang="en-GB" altLang="zh-CN" sz="2000" dirty="0"/>
              <a:t>LwM2M </a:t>
            </a:r>
            <a:r>
              <a:rPr lang="en-GB" altLang="zh-CN" sz="2000" dirty="0" smtClean="0"/>
              <a:t>Server monitor </a:t>
            </a:r>
            <a:r>
              <a:rPr lang="en-GB" altLang="zh-CN" sz="2000" dirty="0"/>
              <a:t>the status of LwM2M Clients, </a:t>
            </a:r>
            <a:r>
              <a:rPr lang="en-GB" altLang="zh-CN" sz="2000" dirty="0" smtClean="0"/>
              <a:t>the LwM2M </a:t>
            </a:r>
            <a:r>
              <a:rPr lang="en-GB" altLang="zh-CN" sz="2000" dirty="0"/>
              <a:t>Client </a:t>
            </a:r>
            <a:r>
              <a:rPr lang="en-GB" altLang="zh-CN" sz="2000" dirty="0" smtClean="0"/>
              <a:t>need </a:t>
            </a:r>
            <a:r>
              <a:rPr lang="en-GB" altLang="zh-CN" sz="2000" dirty="0"/>
              <a:t>to report the information of the device and the status of the network </a:t>
            </a:r>
            <a:r>
              <a:rPr lang="en-GB" altLang="zh-CN" sz="2000" dirty="0" smtClean="0"/>
              <a:t>connectivity to the LwM2M Server.</a:t>
            </a:r>
          </a:p>
          <a:p>
            <a:pPr marL="0" indent="0">
              <a:buClr>
                <a:srgbClr val="C00000"/>
              </a:buClr>
              <a:buNone/>
            </a:pPr>
            <a:r>
              <a:rPr lang="en-US" altLang="zh-CN" sz="2000" dirty="0" smtClean="0"/>
              <a:t>2. </a:t>
            </a:r>
            <a:r>
              <a:rPr lang="en-GB" altLang="zh-CN" sz="2000" dirty="0"/>
              <a:t>The notification includes all Resources of all Instances of </a:t>
            </a:r>
            <a:r>
              <a:rPr lang="en-GB" altLang="zh-CN" sz="2000" dirty="0" smtClean="0"/>
              <a:t>Device Object and Connectivity Monitoring Object. </a:t>
            </a:r>
            <a:r>
              <a:rPr lang="en-GB" altLang="zh-CN" sz="2000" dirty="0"/>
              <a:t>Some Resources, such as </a:t>
            </a:r>
            <a:r>
              <a:rPr lang="en-US" altLang="zh-CN" sz="2000" dirty="0"/>
              <a:t>Manufacturer (</a:t>
            </a:r>
            <a:r>
              <a:rPr lang="en-GB" altLang="zh-CN" sz="2000" dirty="0"/>
              <a:t>/3/0/0</a:t>
            </a:r>
            <a:r>
              <a:rPr lang="en-US" altLang="zh-CN" sz="2000" dirty="0"/>
              <a:t>), Serial Number (/3/0/2), </a:t>
            </a:r>
            <a:r>
              <a:rPr lang="en-GB" altLang="zh-CN" sz="2000" dirty="0"/>
              <a:t>IP Addresses (/4/0/4), and so on, may not be changed, or some Resources are not changed when the notification is sent to the LwM2M Server. </a:t>
            </a:r>
            <a:r>
              <a:rPr lang="en-GB" altLang="zh-CN" sz="2000" dirty="0"/>
              <a:t>In other words, this notification message contains a lot of redundant information which make the cost of the message transmission </a:t>
            </a:r>
            <a:r>
              <a:rPr lang="en-GB" altLang="zh-CN" sz="2000" dirty="0" smtClean="0"/>
              <a:t>increase</a:t>
            </a:r>
            <a:r>
              <a:rPr lang="en-US" altLang="zh-CN" sz="2000" dirty="0" smtClean="0"/>
              <a:t>.</a:t>
            </a:r>
            <a:endParaRPr lang="en-GB" sz="2000" dirty="0">
              <a:ea typeface="Times New Roman" panose="02020603050405020304" pitchFamily="18" charset="0"/>
              <a:cs typeface="Times New Roman" panose="02020603050405020304" pitchFamily="18"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741895363"/>
              </p:ext>
            </p:extLst>
          </p:nvPr>
        </p:nvGraphicFramePr>
        <p:xfrm>
          <a:off x="1137443" y="1758950"/>
          <a:ext cx="7086601" cy="1066800"/>
        </p:xfrm>
        <a:graphic>
          <a:graphicData uri="http://schemas.openxmlformats.org/drawingml/2006/table">
            <a:tbl>
              <a:tblPr firstRow="1" firstCol="1" bandRow="1"/>
              <a:tblGrid>
                <a:gridCol w="2298357"/>
                <a:gridCol w="1819533"/>
                <a:gridCol w="2968711"/>
              </a:tblGrid>
              <a:tr h="355600">
                <a:tc>
                  <a:txBody>
                    <a:bodyPr/>
                    <a:lstStyle/>
                    <a:p>
                      <a:pPr algn="ctr">
                        <a:spcBef>
                          <a:spcPts val="600"/>
                        </a:spcBef>
                        <a:spcAft>
                          <a:spcPts val="0"/>
                        </a:spcAft>
                      </a:pPr>
                      <a:r>
                        <a:rPr lang="en-GB" sz="1800" b="1" dirty="0">
                          <a:effectLst/>
                          <a:latin typeface="Arial" panose="020B0604020202020204" pitchFamily="34" charset="0"/>
                          <a:ea typeface="宋体" panose="02010600030101010101" pitchFamily="2" charset="-122"/>
                          <a:cs typeface="Times New Roman" panose="02020603050405020304" pitchFamily="18" charset="0"/>
                        </a:rPr>
                        <a:t>Object Name</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Object ID</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Number of Instances</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a:effectLst/>
                          <a:latin typeface="Arial" panose="020B0604020202020204" pitchFamily="34" charset="0"/>
                          <a:ea typeface="宋体" panose="02010600030101010101" pitchFamily="2" charset="-122"/>
                          <a:cs typeface="Times New Roman" panose="02020603050405020304" pitchFamily="18" charset="0"/>
                        </a:rPr>
                        <a:t>Device</a:t>
                      </a:r>
                      <a:endParaRPr lang="zh-CN" sz="16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a:effectLst/>
                          <a:latin typeface="Arial" panose="020B0604020202020204" pitchFamily="34" charset="0"/>
                          <a:ea typeface="宋体" panose="02010600030101010101" pitchFamily="2" charset="-122"/>
                          <a:cs typeface="Times New Roman" panose="02020603050405020304" pitchFamily="18" charset="0"/>
                        </a:rPr>
                        <a:t>3</a:t>
                      </a:r>
                      <a:endParaRPr lang="zh-CN" sz="16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a:effectLst/>
                          <a:latin typeface="Arial" panose="020B0604020202020204" pitchFamily="34" charset="0"/>
                          <a:ea typeface="宋体" panose="02010600030101010101" pitchFamily="2" charset="-122"/>
                          <a:cs typeface="Times New Roman" panose="02020603050405020304" pitchFamily="18" charset="0"/>
                        </a:rPr>
                        <a:t>1</a:t>
                      </a:r>
                      <a:endParaRPr lang="zh-CN" sz="16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dirty="0">
                          <a:effectLst/>
                          <a:latin typeface="Arial" panose="020B0604020202020204" pitchFamily="34" charset="0"/>
                          <a:ea typeface="宋体" panose="02010600030101010101" pitchFamily="2" charset="-122"/>
                          <a:cs typeface="Times New Roman" panose="02020603050405020304" pitchFamily="18" charset="0"/>
                        </a:rPr>
                        <a:t>Connectivity Monitoring</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dirty="0">
                          <a:effectLst/>
                          <a:latin typeface="Arial" panose="020B0604020202020204" pitchFamily="34" charset="0"/>
                          <a:ea typeface="宋体" panose="02010600030101010101" pitchFamily="2" charset="-122"/>
                          <a:cs typeface="Times New Roman" panose="02020603050405020304" pitchFamily="18" charset="0"/>
                        </a:rPr>
                        <a:t>4</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dirty="0">
                          <a:effectLst/>
                          <a:latin typeface="Arial" panose="020B0604020202020204" pitchFamily="34" charset="0"/>
                          <a:ea typeface="宋体" panose="02010600030101010101" pitchFamily="2" charset="-122"/>
                          <a:cs typeface="Times New Roman" panose="02020603050405020304" pitchFamily="18" charset="0"/>
                        </a:rPr>
                        <a:t>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837331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Implementation of Scenario 3</a:t>
            </a:r>
            <a:endParaRPr lang="en-GB" dirty="0"/>
          </a:p>
        </p:txBody>
      </p:sp>
      <p:sp>
        <p:nvSpPr>
          <p:cNvPr id="3" name="Content Placeholder 2"/>
          <p:cNvSpPr>
            <a:spLocks noGrp="1"/>
          </p:cNvSpPr>
          <p:nvPr>
            <p:ph idx="1"/>
          </p:nvPr>
        </p:nvSpPr>
        <p:spPr>
          <a:xfrm>
            <a:off x="292100" y="920750"/>
            <a:ext cx="8778875" cy="5562600"/>
          </a:xfrm>
        </p:spPr>
        <p:txBody>
          <a:bodyPr/>
          <a:lstStyle/>
          <a:p>
            <a:pPr>
              <a:buClr>
                <a:srgbClr val="C00000"/>
              </a:buClr>
              <a:buFont typeface="Arial" panose="020B0604020202020204" pitchFamily="34" charset="0"/>
              <a:buChar char="•"/>
            </a:pPr>
            <a:r>
              <a:rPr lang="en-GB" altLang="en-US" sz="2000" b="1" dirty="0">
                <a:ea typeface="宋体" panose="02010600030101010101" pitchFamily="2" charset="-122"/>
              </a:rPr>
              <a:t>Client with Objects</a:t>
            </a: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sz="1800" dirty="0">
              <a:ea typeface="Times New Roman" panose="02020603050405020304" pitchFamily="18" charset="0"/>
              <a:cs typeface="Times New Roman" panose="02020603050405020304" pitchFamily="18" charset="0"/>
            </a:endParaRPr>
          </a:p>
          <a:p>
            <a:pPr marL="0" indent="0">
              <a:buClr>
                <a:srgbClr val="C00000"/>
              </a:buClr>
              <a:buNone/>
            </a:pPr>
            <a:endParaRPr lang="en-GB" sz="1800" dirty="0" smtClean="0">
              <a:ea typeface="Times New Roman" panose="02020603050405020304" pitchFamily="18" charset="0"/>
              <a:cs typeface="Times New Roman" panose="02020603050405020304" pitchFamily="18" charset="0"/>
            </a:endParaRPr>
          </a:p>
          <a:p>
            <a:pPr marL="0" indent="0">
              <a:buClr>
                <a:srgbClr val="C00000"/>
              </a:buClr>
              <a:buNone/>
            </a:pPr>
            <a:endParaRPr lang="en-GB" altLang="zh-CN" sz="1000" dirty="0"/>
          </a:p>
          <a:p>
            <a:pPr marL="0" indent="0">
              <a:buClr>
                <a:srgbClr val="C00000"/>
              </a:buClr>
              <a:buNone/>
            </a:pPr>
            <a:endParaRPr lang="en-GB" altLang="zh-CN" sz="1000" dirty="0"/>
          </a:p>
          <a:p>
            <a:pPr>
              <a:buClr>
                <a:srgbClr val="C00000"/>
              </a:buClr>
            </a:pPr>
            <a:r>
              <a:rPr lang="en-GB" altLang="zh-CN" sz="2000" b="1" dirty="0" smtClean="0">
                <a:ea typeface="宋体" panose="02010600030101010101" pitchFamily="2" charset="-122"/>
              </a:rPr>
              <a:t>Virtual Observe Notify Object</a:t>
            </a:r>
          </a:p>
          <a:p>
            <a:pPr>
              <a:buClr>
                <a:srgbClr val="C00000"/>
              </a:buClr>
            </a:pPr>
            <a:endParaRPr lang="en-GB" altLang="zh-CN" sz="2400" b="1" dirty="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marL="0" indent="0">
              <a:buClr>
                <a:srgbClr val="C00000"/>
              </a:buClr>
              <a:buNone/>
            </a:pPr>
            <a:endParaRPr lang="en-GB" altLang="zh-CN" sz="1000" b="1" dirty="0" smtClean="0">
              <a:ea typeface="宋体" panose="02010600030101010101" pitchFamily="2" charset="-122"/>
            </a:endParaRPr>
          </a:p>
          <a:p>
            <a:pPr marL="0" indent="0">
              <a:buClr>
                <a:srgbClr val="C00000"/>
              </a:buClr>
              <a:buNone/>
            </a:pPr>
            <a:endParaRPr lang="en-GB" altLang="zh-CN" sz="1000" b="1" dirty="0" smtClean="0">
              <a:ea typeface="宋体" panose="02010600030101010101" pitchFamily="2" charset="-122"/>
            </a:endParaRPr>
          </a:p>
          <a:p>
            <a:pPr marL="0" indent="0">
              <a:buClr>
                <a:srgbClr val="C00000"/>
              </a:buClr>
              <a:buNone/>
            </a:pPr>
            <a:endParaRPr lang="en-GB" altLang="zh-CN" sz="2000" b="1" dirty="0" smtClean="0">
              <a:ea typeface="宋体" panose="02010600030101010101" pitchFamily="2" charset="-122"/>
            </a:endParaRPr>
          </a:p>
          <a:p>
            <a:pPr marL="0" indent="0">
              <a:buClr>
                <a:srgbClr val="C00000"/>
              </a:buClr>
              <a:buFont typeface="Wingdings" panose="05000000000000000000" pitchFamily="2" charset="2"/>
              <a:buChar char="q"/>
            </a:pPr>
            <a:r>
              <a:rPr lang="en-GB" altLang="zh-CN" sz="2000" b="1" dirty="0" err="1" smtClean="0">
                <a:ea typeface="宋体" panose="02010600030101010101" pitchFamily="2" charset="-122"/>
              </a:rPr>
              <a:t>ResourceFiltering</a:t>
            </a:r>
            <a:endParaRPr lang="en-GB" altLang="zh-CN" sz="2000" b="1" dirty="0">
              <a:ea typeface="宋体" panose="02010600030101010101" pitchFamily="2" charset="-122"/>
            </a:endParaRPr>
          </a:p>
          <a:p>
            <a:pPr>
              <a:buClr>
                <a:srgbClr val="C00000"/>
              </a:buClr>
            </a:pPr>
            <a:r>
              <a:rPr lang="en-GB" altLang="zh-CN" sz="1800" dirty="0">
                <a:solidFill>
                  <a:schemeClr val="tx1"/>
                </a:solidFill>
                <a:ea typeface="宋体" panose="02010600030101010101" pitchFamily="2" charset="-122"/>
                <a:cs typeface="Times New Roman" panose="02020603050405020304" pitchFamily="18" charset="0"/>
              </a:rPr>
              <a:t>Used by the server to </a:t>
            </a:r>
            <a:r>
              <a:rPr lang="en-GB" altLang="zh-CN" sz="1800" dirty="0">
                <a:solidFill>
                  <a:schemeClr val="tx1"/>
                </a:solidFill>
                <a:ea typeface="宋体" panose="02010600030101010101" pitchFamily="2" charset="-122"/>
                <a:cs typeface="Times New Roman" panose="02020603050405020304" pitchFamily="18" charset="0"/>
              </a:rPr>
              <a:t>indicate </a:t>
            </a:r>
            <a:r>
              <a:rPr lang="en-GB" altLang="zh-CN" sz="1800" dirty="0" smtClean="0">
                <a:solidFill>
                  <a:schemeClr val="tx1"/>
                </a:solidFill>
                <a:ea typeface="宋体" panose="02010600030101010101" pitchFamily="2" charset="-122"/>
                <a:cs typeface="Times New Roman" panose="02020603050405020304" pitchFamily="18" charset="0"/>
              </a:rPr>
              <a:t>the client whether report all instances of </a:t>
            </a:r>
            <a:r>
              <a:rPr lang="en-GB" altLang="zh-CN" sz="1800" dirty="0" err="1" smtClean="0">
                <a:solidFill>
                  <a:schemeClr val="tx1"/>
                </a:solidFill>
                <a:ea typeface="宋体" panose="02010600030101010101" pitchFamily="2" charset="-122"/>
                <a:cs typeface="Times New Roman" panose="02020603050405020304" pitchFamily="18" charset="0"/>
              </a:rPr>
              <a:t>ReportLinks</a:t>
            </a:r>
            <a:r>
              <a:rPr lang="en-GB" altLang="zh-CN" sz="1800" dirty="0" smtClean="0">
                <a:solidFill>
                  <a:schemeClr val="tx1"/>
                </a:solidFill>
                <a:ea typeface="宋体" panose="02010600030101010101" pitchFamily="2" charset="-122"/>
                <a:cs typeface="Times New Roman" panose="02020603050405020304" pitchFamily="18" charset="0"/>
              </a:rPr>
              <a:t> or </a:t>
            </a:r>
            <a:r>
              <a:rPr lang="en-GB" altLang="zh-CN" sz="1800" dirty="0" err="1" smtClean="0">
                <a:solidFill>
                  <a:schemeClr val="tx1"/>
                </a:solidFill>
                <a:ea typeface="宋体" panose="02010600030101010101" pitchFamily="2" charset="-122"/>
                <a:cs typeface="Times New Roman" panose="02020603050405020304" pitchFamily="18" charset="0"/>
              </a:rPr>
              <a:t>ObserveLinks</a:t>
            </a:r>
            <a:r>
              <a:rPr lang="en-GB" altLang="zh-CN" sz="1800" dirty="0" smtClean="0">
                <a:solidFill>
                  <a:schemeClr val="tx1"/>
                </a:solidFill>
                <a:ea typeface="宋体" panose="02010600030101010101" pitchFamily="2" charset="-122"/>
                <a:cs typeface="Times New Roman" panose="02020603050405020304" pitchFamily="18" charset="0"/>
              </a:rPr>
              <a:t> or changed instances of </a:t>
            </a:r>
            <a:r>
              <a:rPr lang="en-GB" altLang="zh-CN" sz="1800" dirty="0" err="1" smtClean="0">
                <a:solidFill>
                  <a:schemeClr val="tx1"/>
                </a:solidFill>
                <a:ea typeface="宋体" panose="02010600030101010101" pitchFamily="2" charset="-122"/>
                <a:cs typeface="Times New Roman" panose="02020603050405020304" pitchFamily="18" charset="0"/>
              </a:rPr>
              <a:t>ReportLinks</a:t>
            </a:r>
            <a:r>
              <a:rPr lang="en-GB" altLang="zh-CN" sz="1800" dirty="0" smtClean="0">
                <a:solidFill>
                  <a:schemeClr val="tx1"/>
                </a:solidFill>
                <a:ea typeface="宋体" panose="02010600030101010101" pitchFamily="2" charset="-122"/>
                <a:cs typeface="Times New Roman" panose="02020603050405020304" pitchFamily="18" charset="0"/>
              </a:rPr>
              <a:t> or </a:t>
            </a:r>
            <a:r>
              <a:rPr lang="en-GB" altLang="zh-CN" sz="1800" dirty="0" err="1" smtClean="0">
                <a:solidFill>
                  <a:schemeClr val="tx1"/>
                </a:solidFill>
                <a:ea typeface="宋体" panose="02010600030101010101" pitchFamily="2" charset="-122"/>
                <a:cs typeface="Times New Roman" panose="02020603050405020304" pitchFamily="18" charset="0"/>
              </a:rPr>
              <a:t>ObserveLinks</a:t>
            </a:r>
            <a:r>
              <a:rPr lang="en-GB" altLang="zh-CN" sz="1800" dirty="0" smtClean="0">
                <a:solidFill>
                  <a:schemeClr val="tx1"/>
                </a:solidFill>
                <a:ea typeface="宋体" panose="02010600030101010101" pitchFamily="2" charset="-122"/>
                <a:cs typeface="Times New Roman" panose="02020603050405020304" pitchFamily="18" charset="0"/>
              </a:rPr>
              <a:t>. </a:t>
            </a:r>
            <a:r>
              <a:rPr lang="en-US" altLang="zh-CN" sz="1800" dirty="0"/>
              <a:t>0 represents reporting all resources, 1 represents reporting only changed resources compared with last notification.</a:t>
            </a:r>
            <a:endParaRPr lang="en-GB" altLang="zh-CN" sz="1800" b="1" dirty="0" smtClean="0">
              <a:solidFill>
                <a:schemeClr val="tx1"/>
              </a:solidFill>
              <a:ea typeface="宋体" panose="02010600030101010101"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930559174"/>
              </p:ext>
            </p:extLst>
          </p:nvPr>
        </p:nvGraphicFramePr>
        <p:xfrm>
          <a:off x="1137443" y="1240764"/>
          <a:ext cx="7086601" cy="1432586"/>
        </p:xfrm>
        <a:graphic>
          <a:graphicData uri="http://schemas.openxmlformats.org/drawingml/2006/table">
            <a:tbl>
              <a:tblPr firstRow="1" firstCol="1" bandRow="1"/>
              <a:tblGrid>
                <a:gridCol w="2298357"/>
                <a:gridCol w="1819533"/>
                <a:gridCol w="2968711"/>
              </a:tblGrid>
              <a:tr h="355600">
                <a:tc>
                  <a:txBody>
                    <a:bodyPr/>
                    <a:lstStyle/>
                    <a:p>
                      <a:pPr algn="ctr">
                        <a:spcBef>
                          <a:spcPts val="600"/>
                        </a:spcBef>
                        <a:spcAft>
                          <a:spcPts val="0"/>
                        </a:spcAft>
                      </a:pPr>
                      <a:r>
                        <a:rPr lang="en-GB" sz="1800" b="1" dirty="0">
                          <a:effectLst/>
                          <a:latin typeface="Arial" panose="020B0604020202020204" pitchFamily="34" charset="0"/>
                          <a:ea typeface="宋体" panose="02010600030101010101" pitchFamily="2" charset="-122"/>
                          <a:cs typeface="Times New Roman" panose="02020603050405020304" pitchFamily="18" charset="0"/>
                        </a:rPr>
                        <a:t>Object Name</a:t>
                      </a:r>
                      <a:endParaRPr 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Object ID</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GB" sz="1800" b="1">
                          <a:effectLst/>
                          <a:latin typeface="Arial" panose="020B0604020202020204" pitchFamily="34" charset="0"/>
                          <a:ea typeface="宋体" panose="02010600030101010101" pitchFamily="2" charset="-122"/>
                          <a:cs typeface="Times New Roman" panose="02020603050405020304" pitchFamily="18" charset="0"/>
                        </a:rPr>
                        <a:t>Number of Instances</a:t>
                      </a:r>
                      <a:endParaRPr lang="zh-CN" sz="18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a:effectLst/>
                          <a:latin typeface="Arial" panose="020B0604020202020204" pitchFamily="34" charset="0"/>
                          <a:ea typeface="宋体" panose="02010600030101010101" pitchFamily="2" charset="-122"/>
                          <a:cs typeface="Times New Roman" panose="02020603050405020304" pitchFamily="18" charset="0"/>
                        </a:rPr>
                        <a:t>Device</a:t>
                      </a:r>
                      <a:endParaRPr lang="zh-CN" sz="16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a:effectLst/>
                          <a:latin typeface="Arial" panose="020B0604020202020204" pitchFamily="34" charset="0"/>
                          <a:ea typeface="宋体" panose="02010600030101010101" pitchFamily="2" charset="-122"/>
                          <a:cs typeface="Times New Roman" panose="02020603050405020304" pitchFamily="18" charset="0"/>
                        </a:rPr>
                        <a:t>3</a:t>
                      </a:r>
                      <a:endParaRPr lang="zh-CN" sz="16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a:effectLst/>
                          <a:latin typeface="Arial" panose="020B0604020202020204" pitchFamily="34" charset="0"/>
                          <a:ea typeface="宋体" panose="02010600030101010101" pitchFamily="2" charset="-122"/>
                          <a:cs typeface="Times New Roman" panose="02020603050405020304" pitchFamily="18" charset="0"/>
                        </a:rPr>
                        <a:t>1</a:t>
                      </a:r>
                      <a:endParaRPr lang="zh-CN" sz="16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a:spcBef>
                          <a:spcPts val="600"/>
                        </a:spcBef>
                        <a:spcAft>
                          <a:spcPts val="0"/>
                        </a:spcAft>
                      </a:pPr>
                      <a:r>
                        <a:rPr lang="en-GB" sz="1600" dirty="0">
                          <a:effectLst/>
                          <a:latin typeface="Arial" panose="020B0604020202020204" pitchFamily="34" charset="0"/>
                          <a:ea typeface="宋体" panose="02010600030101010101" pitchFamily="2" charset="-122"/>
                          <a:cs typeface="Times New Roman" panose="02020603050405020304" pitchFamily="18" charset="0"/>
                        </a:rPr>
                        <a:t>Connectivity Monitoring</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dirty="0">
                          <a:effectLst/>
                          <a:latin typeface="Arial" panose="020B0604020202020204" pitchFamily="34" charset="0"/>
                          <a:ea typeface="宋体" panose="02010600030101010101" pitchFamily="2" charset="-122"/>
                          <a:cs typeface="Times New Roman" panose="02020603050405020304" pitchFamily="18" charset="0"/>
                        </a:rPr>
                        <a:t>4</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en-GB" sz="1600" dirty="0">
                          <a:effectLst/>
                          <a:latin typeface="Arial" panose="020B0604020202020204" pitchFamily="34" charset="0"/>
                          <a:ea typeface="宋体" panose="02010600030101010101" pitchFamily="2" charset="-122"/>
                          <a:cs typeface="Times New Roman" panose="02020603050405020304" pitchFamily="18" charset="0"/>
                        </a:rPr>
                        <a:t>1</a:t>
                      </a:r>
                      <a:endParaRPr lang="zh-CN" sz="16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Virtual Observe Notify</a:t>
                      </a:r>
                    </a:p>
                  </a:txBody>
                  <a:tcPr marT="45733" marB="457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a:t>
                      </a:r>
                    </a:p>
                  </a:txBody>
                  <a:tcPr marT="45733" marB="457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634434545"/>
              </p:ext>
            </p:extLst>
          </p:nvPr>
        </p:nvGraphicFramePr>
        <p:xfrm>
          <a:off x="1137443" y="3130550"/>
          <a:ext cx="7086601" cy="2560516"/>
        </p:xfrm>
        <a:graphic>
          <a:graphicData uri="http://schemas.openxmlformats.org/drawingml/2006/table">
            <a:tbl>
              <a:tblPr firstRow="1" firstCol="1" bandRow="1"/>
              <a:tblGrid>
                <a:gridCol w="381000"/>
                <a:gridCol w="1905000"/>
                <a:gridCol w="1219200"/>
                <a:gridCol w="1066800"/>
                <a:gridCol w="1199124"/>
                <a:gridCol w="1315477"/>
              </a:tblGrid>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ID</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Resource Name</a:t>
                      </a:r>
                      <a:endPar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Operations</a:t>
                      </a:r>
                      <a:endPar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Instances</a:t>
                      </a:r>
                      <a:endPar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Type</a:t>
                      </a:r>
                      <a:endPar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dirty="0" smtClean="0">
                          <a:ln>
                            <a:noFill/>
                          </a:ln>
                          <a:solidFill>
                            <a:schemeClr val="tx1"/>
                          </a:solidFill>
                          <a:effectLst/>
                          <a:latin typeface="Arial Narrow" panose="020B0606020202030204" pitchFamily="34" charset="0"/>
                          <a:ea typeface="宋体" panose="02010600030101010101" pitchFamily="2" charset="-122"/>
                        </a:rPr>
                        <a:t>Mandatory</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0</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ObservationEnabled</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W</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Boolean</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ObserveLinks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2</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err="1" smtClean="0">
                          <a:ln>
                            <a:noFill/>
                          </a:ln>
                          <a:solidFill>
                            <a:schemeClr val="tx1"/>
                          </a:solidFill>
                          <a:effectLst/>
                          <a:latin typeface="Arial Narrow" panose="020B0606020202030204" pitchFamily="34" charset="0"/>
                          <a:ea typeface="宋体" panose="02010600030101010101" pitchFamily="2" charset="-122"/>
                          <a:cs typeface="+mn-cs"/>
                        </a:rPr>
                        <a:t>ObserveRelation</a:t>
                      </a:r>
                      <a:endPar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RW</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Single</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String</a:t>
                      </a:r>
                      <a:endPar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kern="1200" cap="none" normalizeH="0" baseline="0" dirty="0" smtClean="0">
                          <a:ln>
                            <a:noFill/>
                          </a:ln>
                          <a:solidFill>
                            <a:schemeClr val="tx1"/>
                          </a:solidFill>
                          <a:effectLst/>
                          <a:latin typeface="Arial Narrow" panose="020B0606020202030204" pitchFamily="34" charset="0"/>
                          <a:ea typeface="宋体" panose="02010600030101010101" pitchFamily="2" charset="-122"/>
                          <a:cs typeface="+mn-cs"/>
                        </a:rPr>
                        <a:t>Optional</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3</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ReportLinks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Optional</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FF0000"/>
                          </a:solidFill>
                          <a:effectLst/>
                          <a:latin typeface="Arial Narrow" panose="020B0606020202030204" pitchFamily="34" charset="0"/>
                          <a:ea typeface="宋体" panose="02010600030101010101" pitchFamily="2" charset="-122"/>
                        </a:rPr>
                        <a:t>4</a:t>
                      </a:r>
                      <a:endParaRPr kumimoji="0" lang="en-IN" altLang="zh-CN" sz="1800" b="0" i="0" u="none" strike="noStrike" cap="none" normalizeH="0" baseline="0" dirty="0" smtClean="0">
                        <a:ln>
                          <a:noFill/>
                        </a:ln>
                        <a:solidFill>
                          <a:srgbClr val="FF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FF0000"/>
                          </a:solidFill>
                          <a:effectLst/>
                          <a:latin typeface="Arial Narrow" panose="020B0606020202030204" pitchFamily="34" charset="0"/>
                          <a:ea typeface="宋体" panose="02010600030101010101" pitchFamily="2" charset="-122"/>
                        </a:rPr>
                        <a:t>ResourceFiltering</a:t>
                      </a:r>
                      <a:endParaRPr kumimoji="0" lang="en-IN" altLang="zh-CN" sz="1800" b="0" i="0" u="none" strike="noStrike" cap="none" normalizeH="0" baseline="0" dirty="0" smtClean="0">
                        <a:ln>
                          <a:noFill/>
                        </a:ln>
                        <a:solidFill>
                          <a:srgbClr val="FF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FF0000"/>
                          </a:solidFill>
                          <a:effectLst/>
                          <a:latin typeface="Arial Narrow" panose="020B0606020202030204" pitchFamily="34" charset="0"/>
                          <a:ea typeface="宋体" panose="02010600030101010101" pitchFamily="2" charset="-122"/>
                        </a:rPr>
                        <a:t>RW</a:t>
                      </a:r>
                      <a:endParaRPr kumimoji="0" lang="en-IN" altLang="zh-CN" sz="1800" b="0" i="0" u="none" strike="noStrike" cap="none" normalizeH="0" baseline="0" dirty="0" smtClean="0">
                        <a:ln>
                          <a:noFill/>
                        </a:ln>
                        <a:solidFill>
                          <a:srgbClr val="FF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FF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dirty="0" smtClean="0">
                        <a:ln>
                          <a:noFill/>
                        </a:ln>
                        <a:solidFill>
                          <a:srgbClr val="FF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FF0000"/>
                          </a:solidFill>
                          <a:effectLst/>
                          <a:latin typeface="Arial Narrow" panose="020B0606020202030204" pitchFamily="34" charset="0"/>
                          <a:ea typeface="宋体" panose="02010600030101010101" pitchFamily="2" charset="-122"/>
                        </a:rPr>
                        <a:t>Boolean</a:t>
                      </a:r>
                      <a:endParaRPr kumimoji="0" lang="en-IN" altLang="zh-CN" sz="1800" b="0" i="0" u="none" strike="noStrike" cap="none" normalizeH="0" baseline="0" dirty="0" smtClean="0">
                        <a:ln>
                          <a:noFill/>
                        </a:ln>
                        <a:solidFill>
                          <a:srgbClr val="FF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FF0000"/>
                          </a:solidFill>
                          <a:effectLst/>
                          <a:latin typeface="Arial Narrow" panose="020B0606020202030204" pitchFamily="34" charset="0"/>
                          <a:ea typeface="宋体" panose="02010600030101010101" pitchFamily="2" charset="-122"/>
                        </a:rPr>
                        <a:t>Optional</a:t>
                      </a:r>
                      <a:endParaRPr kumimoji="0" lang="en-IN" altLang="zh-CN" sz="1800" b="0" i="0" u="none" strike="noStrike" cap="none" normalizeH="0" baseline="0" dirty="0" smtClean="0">
                        <a:ln>
                          <a:noFill/>
                        </a:ln>
                        <a:solidFill>
                          <a:srgbClr val="FF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600">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5</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Report</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a:t>
                      </a: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Opaque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653258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27047</TotalTime>
  <Pages>15</Pages>
  <Words>1049</Words>
  <Application>Microsoft Office PowerPoint</Application>
  <PresentationFormat>自定义</PresentationFormat>
  <Paragraphs>279</Paragraphs>
  <Slides>10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宋体</vt:lpstr>
      <vt:lpstr>宋体</vt:lpstr>
      <vt:lpstr>Arial</vt:lpstr>
      <vt:lpstr>Arial Narrow</vt:lpstr>
      <vt:lpstr>Tahoma</vt:lpstr>
      <vt:lpstr>Times New Roman</vt:lpstr>
      <vt:lpstr>Wingdings</vt:lpstr>
      <vt:lpstr>OMA Template</vt:lpstr>
      <vt:lpstr>OMA-DM-LightweightM2M-2018-2018-0024-INP_extended_scenarios_for_IR001_requirement  Proposal to supplement some scenarios to consummate IR001 requirement </vt:lpstr>
      <vt:lpstr>Background</vt:lpstr>
      <vt:lpstr>Scenario 1: Using resources as only the condition for Observation</vt:lpstr>
      <vt:lpstr>Implementation of Scenario 1</vt:lpstr>
      <vt:lpstr>Scenario 2: Support AND conditions for Observation</vt:lpstr>
      <vt:lpstr>Implementation of Scenario 2</vt:lpstr>
      <vt:lpstr>Implementation of Scenario 2</vt:lpstr>
      <vt:lpstr>Scenario 3: Reduce redundant information of the notification message</vt:lpstr>
      <vt:lpstr>Implementation of Scenario 3</vt:lpstr>
      <vt:lpstr>Implementation of Scenario 3</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OMA;Mojan.Mohajer@u-blox.com</dc:creator>
  <cp:lastModifiedBy>Changhongna (Sarah)</cp:lastModifiedBy>
  <cp:revision>449</cp:revision>
  <cp:lastPrinted>1999-04-27T06:51:51Z</cp:lastPrinted>
  <dcterms:created xsi:type="dcterms:W3CDTF">2002-03-19T14:05:12Z</dcterms:created>
  <dcterms:modified xsi:type="dcterms:W3CDTF">2018-03-10T08:59:12Z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(3)dvjVjJDRJIGCmbxdyHY0c4KvPCVcumO71dYFi6R+IyqvOZVhmVP5iExapamLzYkNEandQlwP
W84UJee78sWfye9WzN92qxtn2YngWsRgflx8+OhXM1L37rDTZzvuLWvDbgcIwzIrLB5JwCij
C4syumOhNKAQHq83RLv5rmMJCjzj7cFlk8J3RZeHsWai/f/+4jaTxIEqcBswykYZ1rZutXbF
YoDICPM9CUfb0uktwl</vt:lpwstr>
  </property>
  <property fmtid="{D5CDD505-2E9C-101B-9397-08002B2CF9AE}" pid="3" name="_2015_ms_pID_7253431">
    <vt:lpwstr>z15k1/yaJZRdjkKQe3hbl+9lb65jxOouOARN2ryhshQa4JV0zZd4WK
CmgiAPOrjtl7eIlGv+Lr9+M2BudZmMgPNPKhDZiTVAi5T5QenWvhvWQHTy6wG8Etsv1dgotX
pQTwMth4JU3blvvW0czU0lWkfZkYy7PwUnx0jl9+fBAMCMAS8kRQEQzrUFSle/NY+rFlBdVU
+4+uBPXm0/dDrNu02EMF53/i0wm61+5tFSrI</vt:lpwstr>
  </property>
  <property fmtid="{D5CDD505-2E9C-101B-9397-08002B2CF9AE}" pid="4" name="_2015_ms_pID_7253432">
    <vt:lpwstr>Jg==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1520334422</vt:lpwstr>
  </property>
</Properties>
</file>