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9" r:id="rId1"/>
  </p:sldMasterIdLst>
  <p:notesMasterIdLst>
    <p:notesMasterId r:id="rId16"/>
  </p:notesMasterIdLst>
  <p:handoutMasterIdLst>
    <p:handoutMasterId r:id="rId17"/>
  </p:handoutMasterIdLst>
  <p:sldIdLst>
    <p:sldId id="293" r:id="rId2"/>
    <p:sldId id="333" r:id="rId3"/>
    <p:sldId id="319" r:id="rId4"/>
    <p:sldId id="336" r:id="rId5"/>
    <p:sldId id="337" r:id="rId6"/>
    <p:sldId id="338" r:id="rId7"/>
    <p:sldId id="320" r:id="rId8"/>
    <p:sldId id="323" r:id="rId9"/>
    <p:sldId id="335" r:id="rId10"/>
    <p:sldId id="329" r:id="rId11"/>
    <p:sldId id="330" r:id="rId12"/>
    <p:sldId id="325" r:id="rId13"/>
    <p:sldId id="327" r:id="rId14"/>
    <p:sldId id="331" r:id="rId1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27" autoAdjust="0"/>
    <p:restoredTop sz="85442" autoAdjust="0"/>
  </p:normalViewPr>
  <p:slideViewPr>
    <p:cSldViewPr>
      <p:cViewPr varScale="1">
        <p:scale>
          <a:sx n="90" d="100"/>
          <a:sy n="90" d="100"/>
        </p:scale>
        <p:origin x="1794"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val="3373583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val="1912663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While not mandatory, it is strongly recommended to list as many volunteers and resources as possible. </a:t>
            </a:r>
          </a:p>
          <a:p>
            <a:r>
              <a:rPr lang="en-US" altLang="zh-CN" dirty="0" smtClean="0"/>
              <a:t>You can add or remove deliverables and roles in the above table as appropriate. </a:t>
            </a:r>
          </a:p>
          <a:p>
            <a:r>
              <a:rPr lang="en-US" altLang="zh-CN" dirty="0" smtClean="0"/>
              <a:t>This initial list does </a:t>
            </a:r>
            <a:r>
              <a:rPr lang="en-US" altLang="zh-CN" b="1" dirty="0" smtClean="0"/>
              <a:t>not  </a:t>
            </a:r>
            <a:r>
              <a:rPr lang="en-US" altLang="zh-CN" dirty="0" smtClean="0"/>
              <a:t>preclude anyone outside the group of supporting member companies to volunteer for one or more of these roles once the work item has been assigned to a WG and the work has started.</a:t>
            </a:r>
          </a:p>
          <a:p>
            <a:endParaRPr lang="es-ES" altLang="zh-CN" dirty="0" smtClean="0"/>
          </a:p>
        </p:txBody>
      </p:sp>
    </p:spTree>
    <p:extLst>
      <p:ext uri="{BB962C8B-B14F-4D97-AF65-F5344CB8AC3E}">
        <p14:creationId xmlns:p14="http://schemas.microsoft.com/office/powerpoint/2010/main" val="515237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val="349380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dirty="0" smtClean="0"/>
          </a:p>
          <a:p>
            <a:r>
              <a:rPr lang="en-US" altLang="zh-CN" dirty="0" smtClean="0"/>
              <a:t>An example of </a:t>
            </a:r>
            <a:r>
              <a:rPr lang="en-US" altLang="zh-CN" u="sng" dirty="0" smtClean="0"/>
              <a:t>correct</a:t>
            </a:r>
            <a:r>
              <a:rPr lang="en-US" altLang="zh-CN" dirty="0" smtClean="0"/>
              <a:t> WI naming:</a:t>
            </a:r>
          </a:p>
          <a:p>
            <a:r>
              <a:rPr lang="en-US" altLang="zh-CN" b="1" dirty="0" smtClean="0"/>
              <a:t>Work Item Title              Working Group  Registration Name  Version Name</a:t>
            </a:r>
          </a:p>
          <a:p>
            <a:r>
              <a:rPr lang="en-US" altLang="zh-CN" dirty="0" smtClean="0"/>
              <a:t>Device Management       DM                       </a:t>
            </a:r>
            <a:r>
              <a:rPr lang="en-US" altLang="zh-CN" dirty="0" err="1" smtClean="0"/>
              <a:t>DM</a:t>
            </a:r>
            <a:r>
              <a:rPr lang="en-US" altLang="zh-CN" dirty="0" smtClean="0"/>
              <a:t>                             3.0</a:t>
            </a:r>
          </a:p>
          <a:p>
            <a:endParaRPr lang="en-US" altLang="zh-CN" dirty="0" smtClean="0"/>
          </a:p>
          <a:p>
            <a:r>
              <a:rPr lang="en-US" altLang="zh-CN" dirty="0" smtClean="0"/>
              <a:t>An example of </a:t>
            </a:r>
            <a:r>
              <a:rPr lang="en-US" altLang="zh-CN" u="sng" dirty="0" smtClean="0"/>
              <a:t>incorrect</a:t>
            </a:r>
            <a:r>
              <a:rPr lang="en-US" altLang="zh-CN" dirty="0" smtClean="0"/>
              <a:t> WI naming:</a:t>
            </a:r>
          </a:p>
          <a:p>
            <a:r>
              <a:rPr lang="en-US" altLang="zh-CN" b="1" dirty="0" smtClean="0"/>
              <a:t>Work Item Title                    Working Group  Registration Name  Version Name</a:t>
            </a:r>
          </a:p>
          <a:p>
            <a:r>
              <a:rPr lang="en-US" altLang="zh-CN" dirty="0" smtClean="0"/>
              <a:t>Device Management 3.0       DM                       </a:t>
            </a:r>
            <a:r>
              <a:rPr lang="en-US" altLang="zh-CN" dirty="0" err="1" smtClean="0"/>
              <a:t>DM</a:t>
            </a:r>
            <a:r>
              <a:rPr lang="en-US" altLang="zh-CN" dirty="0" smtClean="0"/>
              <a:t>                             3.0</a:t>
            </a:r>
          </a:p>
          <a:p>
            <a:endParaRPr lang="es-ES" altLang="zh-CN" dirty="0" smtClean="0"/>
          </a:p>
        </p:txBody>
      </p:sp>
    </p:spTree>
    <p:extLst>
      <p:ext uri="{BB962C8B-B14F-4D97-AF65-F5344CB8AC3E}">
        <p14:creationId xmlns:p14="http://schemas.microsoft.com/office/powerpoint/2010/main" val="23426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 </a:t>
            </a:r>
            <a:endParaRPr lang="en-GB" altLang="zh-CN" dirty="0" smtClean="0"/>
          </a:p>
        </p:txBody>
      </p:sp>
    </p:spTree>
    <p:extLst>
      <p:ext uri="{BB962C8B-B14F-4D97-AF65-F5344CB8AC3E}">
        <p14:creationId xmlns:p14="http://schemas.microsoft.com/office/powerpoint/2010/main" val="2030188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88072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val="4005677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t>List any specifications, Work Items, Working Groups or external organizations that may be affected by this work or are otherwise related.</a:t>
            </a:r>
          </a:p>
          <a:p>
            <a:r>
              <a:rPr lang="en-GB" altLang="zh-CN" dirty="0"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val="474537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Double click on the embedded Excel sheet and enter the dates for the proposed WI schedule in the table in sheet2. The dates need to be set for UK style YYYY-MM-DD. Filling instructions are in the file.</a:t>
            </a:r>
          </a:p>
          <a:p>
            <a:r>
              <a:rPr lang="en-US" altLang="zh-CN" dirty="0" smtClean="0"/>
              <a:t>The Excel file will calculate durations and creates the graph. Copy/paste the table and graph from Excel into slide.</a:t>
            </a:r>
          </a:p>
          <a:p>
            <a:endParaRPr lang="en-US" altLang="zh-CN" dirty="0" smtClean="0"/>
          </a:p>
          <a:p>
            <a:pPr>
              <a:spcBef>
                <a:spcPct val="0"/>
              </a:spcBef>
            </a:pPr>
            <a:r>
              <a:rPr lang="en-US" altLang="zh-CN" dirty="0" smtClean="0"/>
              <a:t>Please note that the 'AD start' date should be aligned with the ‘New </a:t>
            </a:r>
            <a:r>
              <a:rPr lang="en-US" altLang="zh-CN" dirty="0" err="1" smtClean="0"/>
              <a:t>reqs</a:t>
            </a:r>
            <a:r>
              <a:rPr lang="en-US" altLang="zh-CN" dirty="0" smtClean="0"/>
              <a:t> deadline’. It is not necessary to provide any milestones beyond Candidate status (e.g. for IOP testing, public review or Approved status).</a:t>
            </a:r>
            <a:endParaRPr lang="en-GB" altLang="zh-CN" dirty="0" smtClean="0"/>
          </a:p>
        </p:txBody>
      </p:sp>
    </p:spTree>
    <p:extLst>
      <p:ext uri="{BB962C8B-B14F-4D97-AF65-F5344CB8AC3E}">
        <p14:creationId xmlns:p14="http://schemas.microsoft.com/office/powerpoint/2010/main" val="2796927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val="417606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dirty="0" smtClean="0"/>
              <a:t>List the reviews that are planned for each phase (if any).</a:t>
            </a:r>
          </a:p>
          <a:p>
            <a:r>
              <a:rPr lang="es-ES" altLang="zh-CN" dirty="0" smtClean="0"/>
              <a:t>Please note that the OMA Process allows for lightweight development (a.k.a. “fast track development”.  This means that a WI can omit any formal review or replace it with a closure review or an informal review. </a:t>
            </a:r>
          </a:p>
          <a:p>
            <a:r>
              <a:rPr lang="es-ES" altLang="zh-CN" dirty="0"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dirty="0" smtClean="0"/>
              <a:t>For definitions of Formal Reviews, Closure Reviews and Consistency Reviews, please see the OMA Organization and Process document.</a:t>
            </a:r>
          </a:p>
          <a:p>
            <a:endParaRPr lang="es-ES" altLang="zh-CN" dirty="0" smtClean="0"/>
          </a:p>
        </p:txBody>
      </p:sp>
    </p:spTree>
    <p:extLst>
      <p:ext uri="{BB962C8B-B14F-4D97-AF65-F5344CB8AC3E}">
        <p14:creationId xmlns:p14="http://schemas.microsoft.com/office/powerpoint/2010/main" val="4118279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mojan.mohajer@u-blo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echo.xubei@huawei.com" TargetMode="External"/><Relationship Id="rId5" Type="http://schemas.openxmlformats.org/officeDocument/2006/relationships/hyperlink" Target="mailto:changhongna@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82550"/>
            <a:ext cx="8534400" cy="1652588"/>
          </a:xfrm>
          <a:noFill/>
        </p:spPr>
        <p:txBody>
          <a:bodyPr anchor="t"/>
          <a:lstStyle/>
          <a:p>
            <a:r>
              <a:rPr lang="en-US" altLang="zh-CN" sz="2400" dirty="0">
                <a:ea typeface="SimSun" pitchFamily="2" charset="-122"/>
              </a:rPr>
              <a:t>OMA-WID-03xx_LwM2M_Object_Virtual_Observe_Notify-V1_0-20180410-A</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2800" dirty="0" smtClean="0">
                <a:ea typeface="SimSun" pitchFamily="2" charset="-122"/>
              </a:rPr>
              <a:t>WI #### - </a:t>
            </a:r>
            <a:r>
              <a:rPr lang="en-US" altLang="zh-CN" sz="2800" dirty="0">
                <a:ea typeface="SimSun" pitchFamily="2" charset="-122"/>
              </a:rPr>
              <a:t>&lt;LwM2M_Object_Virtual_Observe_Notify&gt;</a:t>
            </a:r>
            <a:endParaRPr lang="en-US" altLang="zh-CN" sz="2800"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9288" y="25971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26</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rPr>
              <a:t>Jun.</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rPr>
              <a:t>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hlinkClick r:id="rId5"/>
              </a:rPr>
              <a:t>changhongna@huawei.com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hlinkClick r:id="rId6"/>
              </a:rPr>
              <a:t>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smtClean="0">
                <a:latin typeface="Tahoma" pitchFamily="34" charset="0"/>
                <a:ea typeface="SimSun" pitchFamily="2" charset="-122"/>
              </a:rPr>
              <a:t>                          </a:t>
            </a:r>
            <a:r>
              <a:rPr lang="en-US" altLang="zh-CN" b="1" dirty="0">
                <a:latin typeface="Tahoma" panose="020B0604030504040204" pitchFamily="34" charset="0"/>
                <a:ea typeface="宋体" panose="02010600030101010101" pitchFamily="2" charset="-122"/>
                <a:hlinkClick r:id="rId7"/>
              </a:rPr>
              <a:t>mojan.mohajer@u-blox.com</a:t>
            </a:r>
            <a:r>
              <a:rPr lang="en-US" altLang="zh-CN" b="1" dirty="0">
                <a:latin typeface="Tahoma" panose="020B0604030504040204" pitchFamily="34" charset="0"/>
                <a:ea typeface="宋体" panose="02010600030101010101" pitchFamily="2" charset="-122"/>
              </a:rPr>
              <a:t>,</a:t>
            </a:r>
          </a:p>
          <a:p>
            <a:pPr>
              <a:lnSpc>
                <a:spcPct val="95000"/>
              </a:lnSpc>
              <a:spcAft>
                <a:spcPct val="35000"/>
              </a:spcAft>
            </a:pPr>
            <a:r>
              <a:rPr lang="en-US" altLang="zh-CN" b="1" dirty="0">
                <a:latin typeface="Tahoma" pitchFamily="34" charset="0"/>
                <a:ea typeface="SimSun" pitchFamily="2" charset="-122"/>
              </a:rPr>
              <a:t>	Source:	&lt;OMA Member(s)&gt;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smtClean="0">
                <a:ea typeface="SimSun" pitchFamily="2" charset="-122"/>
              </a:rPr>
              <a:t>Requirements</a:t>
            </a:r>
          </a:p>
          <a:p>
            <a:pPr lvl="1"/>
            <a:r>
              <a:rPr lang="es-ES" altLang="zh-CN" dirty="0" smtClean="0">
                <a:ea typeface="SimSun" pitchFamily="2" charset="-122"/>
              </a:rPr>
              <a:t>No Requirements</a:t>
            </a:r>
            <a:endParaRPr lang="es-ES" altLang="zh-CN" i="1" dirty="0" smtClean="0">
              <a:ea typeface="SimSun" pitchFamily="2" charset="-122"/>
            </a:endParaRPr>
          </a:p>
          <a:p>
            <a:r>
              <a:rPr lang="es-ES" altLang="zh-CN" dirty="0" smtClean="0">
                <a:ea typeface="SimSun" pitchFamily="2" charset="-122"/>
              </a:rPr>
              <a:t>Architecture</a:t>
            </a:r>
          </a:p>
          <a:p>
            <a:pPr lvl="1"/>
            <a:r>
              <a:rPr lang="es-ES" altLang="zh-CN" dirty="0" smtClean="0">
                <a:ea typeface="SimSun" pitchFamily="2" charset="-122"/>
              </a:rPr>
              <a:t>No Architecture </a:t>
            </a:r>
            <a:endParaRPr lang="es-ES" altLang="zh-CN" i="1" dirty="0" smtClean="0">
              <a:ea typeface="SimSun" pitchFamily="2" charset="-122"/>
            </a:endParaRPr>
          </a:p>
          <a:p>
            <a:r>
              <a:rPr lang="es-ES" altLang="zh-CN" dirty="0" smtClean="0">
                <a:ea typeface="SimSun" pitchFamily="2" charset="-122"/>
              </a:rPr>
              <a:t>Development Phase</a:t>
            </a:r>
          </a:p>
          <a:p>
            <a:pPr lvl="1"/>
            <a:r>
              <a:rPr lang="es-ES" altLang="zh-CN" dirty="0" smtClean="0">
                <a:ea typeface="SimSun" pitchFamily="2" charset="-122"/>
              </a:rPr>
              <a:t>Technical Specifications</a:t>
            </a:r>
            <a:endParaRPr lang="es-ES" altLang="zh-CN" i="1" dirty="0" smtClean="0">
              <a:ea typeface="SimSun"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3247369035"/>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 </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Closure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870264789"/>
              </p:ext>
            </p:extLst>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U-</a:t>
                      </a:r>
                      <a:r>
                        <a:rPr kumimoji="0" lang="en-US" altLang="zh-CN" sz="2200" b="0" i="0" u="none" strike="noStrike" cap="none" normalizeH="0" baseline="0" dirty="0" err="1" smtClean="0">
                          <a:ln>
                            <a:noFill/>
                          </a:ln>
                          <a:solidFill>
                            <a:srgbClr val="800000"/>
                          </a:solidFill>
                          <a:effectLst/>
                          <a:latin typeface="Arial Narrow" pitchFamily="34" charset="0"/>
                          <a:ea typeface="SimSun" pitchFamily="2" charset="-122"/>
                        </a:rPr>
                        <a:t>blox</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rPr>
                        <a:t>Ericsson</a:t>
                      </a:r>
                      <a:endParaRPr kumimoji="0" lang="en-GB" altLang="zh-CN" sz="22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Nokia</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dirty="0"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4006883525"/>
              </p:ext>
            </p:extLst>
          </p:nvPr>
        </p:nvGraphicFramePr>
        <p:xfrm>
          <a:off x="350246" y="1454294"/>
          <a:ext cx="8686800" cy="4724256"/>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24312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8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44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207">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36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Hongna</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(Sarah) Chang, </a:t>
                      </a: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Bei</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13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09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85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Hongna</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(Sarah) Chang, </a:t>
                      </a: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Bei</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97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74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113511551"/>
              </p:ext>
            </p:extLst>
          </p:nvPr>
        </p:nvGraphicFramePr>
        <p:xfrm>
          <a:off x="261938" y="1682750"/>
          <a:ext cx="8763000" cy="18891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02-04-2018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OMA-WID_03xx-LwM2M_Object_Virtual_Observe_Notify-V1_0-20180410-A</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355029641"/>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LwM2M Object Virtual Observe Notify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LwM2M_VirtualObserveNotify</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3616419"/>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a:xfrm>
            <a:off x="291306" y="1073150"/>
            <a:ext cx="8778875" cy="5383212"/>
          </a:xfrm>
        </p:spPr>
        <p:txBody>
          <a:bodyPr/>
          <a:lstStyle/>
          <a:p>
            <a:r>
              <a:rPr lang="en-GB" altLang="zh-CN" sz="2400" dirty="0" smtClean="0">
                <a:ea typeface="SimSun" pitchFamily="2" charset="-122"/>
              </a:rPr>
              <a:t>Work Areas: </a:t>
            </a:r>
            <a:r>
              <a:rPr lang="en-GB" altLang="zh-CN" sz="2400" dirty="0">
                <a:solidFill>
                  <a:srgbClr val="480024"/>
                </a:solidFill>
              </a:rPr>
              <a:t>Lightweight M2M object for </a:t>
            </a:r>
            <a:r>
              <a:rPr lang="en-GB" altLang="zh-CN" sz="2400" dirty="0" smtClean="0">
                <a:solidFill>
                  <a:srgbClr val="480024"/>
                </a:solidFill>
              </a:rPr>
              <a:t>Virtual Observe Notify</a:t>
            </a:r>
            <a:endParaRPr lang="en-GB" altLang="zh-CN" sz="2400" dirty="0" smtClean="0">
              <a:ea typeface="SimSun" pitchFamily="2" charset="-122"/>
            </a:endParaRPr>
          </a:p>
          <a:p>
            <a:r>
              <a:rPr lang="en-GB" altLang="zh-CN" sz="2400" dirty="0" smtClean="0">
                <a:ea typeface="SimSun" pitchFamily="2" charset="-122"/>
              </a:rPr>
              <a:t>Issues this Work Item aims to solve:</a:t>
            </a:r>
          </a:p>
          <a:p>
            <a:pPr lvl="1">
              <a:buFont typeface="Arial" panose="020B0604020202020204" pitchFamily="34" charset="0"/>
              <a:buChar char="•"/>
            </a:pPr>
            <a:r>
              <a:rPr lang="en-GB" altLang="zh-CN" sz="2000" dirty="0" smtClean="0"/>
              <a:t>A client notification message just include </a:t>
            </a:r>
            <a:r>
              <a:rPr lang="en-US" altLang="zh-CN" sz="2000" dirty="0" smtClean="0"/>
              <a:t>a specified or all </a:t>
            </a:r>
            <a:r>
              <a:rPr lang="en-GB" altLang="zh-CN" sz="2000" dirty="0" smtClean="0"/>
              <a:t>resources of one objects</a:t>
            </a:r>
            <a:r>
              <a:rPr lang="en-GB" altLang="zh-CN" sz="2000" dirty="0"/>
              <a:t>. If a client wants to report resources across different objects, multiple notification messages should be sent by the client. </a:t>
            </a:r>
            <a:endParaRPr lang="en-GB" altLang="zh-CN" sz="2000" dirty="0" smtClean="0"/>
          </a:p>
          <a:p>
            <a:pPr lvl="1">
              <a:buFont typeface="Arial" panose="020B0604020202020204" pitchFamily="34" charset="0"/>
              <a:buChar char="•"/>
            </a:pPr>
            <a:r>
              <a:rPr lang="en-US" altLang="zh-CN" sz="2000" dirty="0" smtClean="0"/>
              <a:t>The conditions </a:t>
            </a:r>
            <a:r>
              <a:rPr lang="en-US" altLang="zh-CN" sz="2000" dirty="0"/>
              <a:t>and </a:t>
            </a:r>
            <a:r>
              <a:rPr lang="en-US" altLang="zh-CN" sz="2000" dirty="0" smtClean="0"/>
              <a:t>rules of a notification message </a:t>
            </a:r>
            <a:r>
              <a:rPr lang="en-US" altLang="zh-CN" sz="2000" dirty="0"/>
              <a:t>are </a:t>
            </a:r>
            <a:r>
              <a:rPr lang="en-US" altLang="zh-CN" sz="2000" dirty="0" smtClean="0"/>
              <a:t>too simple to </a:t>
            </a:r>
            <a:r>
              <a:rPr lang="en-US" altLang="zh-CN" sz="2000" dirty="0"/>
              <a:t>satisfy complex </a:t>
            </a:r>
            <a:r>
              <a:rPr lang="en-US" altLang="zh-CN" sz="2000" dirty="0" smtClean="0"/>
              <a:t>scenarios.</a:t>
            </a:r>
            <a:r>
              <a:rPr lang="en-GB" altLang="zh-CN" sz="2000" dirty="0" smtClean="0"/>
              <a:t> </a:t>
            </a:r>
            <a:endParaRPr lang="en-GB" altLang="zh-CN" sz="2000" dirty="0" smtClean="0">
              <a:ea typeface="SimSun" pitchFamily="2" charset="-122"/>
            </a:endParaRPr>
          </a:p>
          <a:p>
            <a:r>
              <a:rPr lang="en-GB" altLang="zh-CN" sz="2400" dirty="0" smtClean="0">
                <a:ea typeface="SimSun" pitchFamily="2" charset="-122"/>
              </a:rPr>
              <a:t>Market benefits:</a:t>
            </a:r>
          </a:p>
          <a:p>
            <a:pPr lvl="1">
              <a:buFont typeface="Arial" panose="020B0604020202020204" pitchFamily="34" charset="0"/>
              <a:buChar char="•"/>
            </a:pPr>
            <a:r>
              <a:rPr lang="en-GB" altLang="zh-CN" sz="2000" dirty="0"/>
              <a:t>Providing a mechanism for </a:t>
            </a:r>
            <a:r>
              <a:rPr lang="en-GB" altLang="zh-CN" sz="2000" dirty="0" smtClean="0"/>
              <a:t>flexible reporting </a:t>
            </a:r>
            <a:r>
              <a:rPr lang="en-GB" altLang="zh-CN" sz="2000" dirty="0"/>
              <a:t>of resources across different objects in a single client notification </a:t>
            </a:r>
            <a:r>
              <a:rPr lang="en-GB" altLang="zh-CN" sz="2000" dirty="0" smtClean="0"/>
              <a:t>message under different conditions and rules.</a:t>
            </a:r>
            <a:endParaRPr lang="en-GB" altLang="zh-CN" sz="2000" dirty="0"/>
          </a:p>
          <a:p>
            <a:r>
              <a:rPr lang="en-GB" altLang="zh-CN" sz="2400" dirty="0" smtClean="0">
                <a:ea typeface="SimSun" pitchFamily="2" charset="-122"/>
              </a:rPr>
              <a:t>Time to market: </a:t>
            </a:r>
            <a:r>
              <a:rPr lang="en-US" altLang="zh-CN" sz="2400" dirty="0">
                <a:ea typeface="SimSun" pitchFamily="2" charset="-122"/>
              </a:rPr>
              <a:t>5</a:t>
            </a:r>
            <a:r>
              <a:rPr lang="en-US" altLang="zh-CN" sz="2400" dirty="0" smtClean="0">
                <a:ea typeface="SimSun" pitchFamily="2" charset="-122"/>
              </a:rPr>
              <a:t> </a:t>
            </a:r>
            <a:r>
              <a:rPr lang="en-GB" altLang="zh-CN" sz="2400" dirty="0" smtClean="0">
                <a:ea typeface="SimSun" pitchFamily="2" charset="-122"/>
              </a:rPr>
              <a:t>months</a:t>
            </a:r>
            <a:endParaRPr lang="en-GB" altLang="zh-CN" sz="2400" dirty="0" smtClean="0">
              <a:ea typeface="SimSun" pitchFamily="2" charset="-122"/>
            </a:endParaRPr>
          </a:p>
          <a:p>
            <a:r>
              <a:rPr lang="en-GB" altLang="zh-CN" sz="2400" dirty="0" smtClean="0">
                <a:ea typeface="SimSun" pitchFamily="2" charset="-122"/>
              </a:rPr>
              <a:t>Expected market acceptance</a:t>
            </a:r>
            <a:r>
              <a:rPr lang="en-GB" altLang="zh-CN" sz="2400" dirty="0">
                <a:ea typeface="SimSun" pitchFamily="2" charset="-122"/>
              </a:rPr>
              <a:t>: </a:t>
            </a:r>
            <a:r>
              <a:rPr lang="en-GB" altLang="zh-CN" sz="2400" dirty="0" smtClean="0">
                <a:ea typeface="SimSun" pitchFamily="2" charset="-122"/>
              </a:rPr>
              <a:t>High</a:t>
            </a:r>
          </a:p>
          <a:p>
            <a:r>
              <a:rPr lang="en-GB" altLang="zh-CN" sz="2400" dirty="0" smtClean="0">
                <a:ea typeface="SimSun" pitchFamily="2" charset="-122"/>
              </a:rPr>
              <a:t>Complexity: Low</a:t>
            </a:r>
          </a:p>
          <a:p>
            <a:r>
              <a:rPr lang="en-GB" altLang="zh-CN" sz="2400" dirty="0" smtClean="0">
                <a:ea typeface="SimSun" pitchFamily="2" charset="-122"/>
              </a:rPr>
              <a:t>Uniqueness: </a:t>
            </a:r>
            <a:r>
              <a:rPr lang="en-GB" altLang="zh-CN" sz="2400" dirty="0">
                <a:ea typeface="宋体" charset="-122"/>
              </a:rPr>
              <a:t>unique</a:t>
            </a:r>
            <a:endParaRPr lang="en-GB" altLang="zh-CN" sz="2400" dirty="0" smtClean="0">
              <a:ea typeface="SimSun"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en-US" sz="2400" b="1" dirty="0" smtClean="0"/>
              <a:t>Device monitoring: A device includes several objects, and </a:t>
            </a:r>
            <a:r>
              <a:rPr lang="en-US" altLang="en-US" sz="2400" b="1" dirty="0"/>
              <a:t> the device </a:t>
            </a:r>
            <a:r>
              <a:rPr lang="en-US" altLang="en-US" sz="2400" b="1" dirty="0" smtClean="0"/>
              <a:t>send notification of information of the device periodically </a:t>
            </a:r>
            <a:r>
              <a:rPr lang="en-US" altLang="en-US" sz="2400" b="1" dirty="0"/>
              <a:t>or under certain conditions, that is, multiple </a:t>
            </a:r>
            <a:r>
              <a:rPr lang="en-US" altLang="en-US" sz="2400" b="1" dirty="0" smtClean="0"/>
              <a:t>resources across multiple </a:t>
            </a:r>
            <a:r>
              <a:rPr lang="en-US" altLang="en-US" sz="2400" b="1" dirty="0"/>
              <a:t>objects</a:t>
            </a:r>
            <a:r>
              <a:rPr lang="en-US" altLang="en-US" sz="2400" b="1" dirty="0" smtClean="0"/>
              <a:t>.</a:t>
            </a:r>
          </a:p>
          <a:p>
            <a:pPr>
              <a:buClr>
                <a:srgbClr val="C00000"/>
              </a:buClr>
            </a:pPr>
            <a:r>
              <a:rPr lang="en-US" altLang="en-US" sz="1600" b="1" dirty="0" smtClean="0"/>
              <a:t>Example:</a:t>
            </a:r>
          </a:p>
          <a:p>
            <a:pPr marL="0" indent="0">
              <a:buClr>
                <a:srgbClr val="C00000"/>
              </a:buClr>
              <a:buNone/>
            </a:pPr>
            <a:r>
              <a:rPr lang="en-US" altLang="en-US" sz="1600" b="1" dirty="0" smtClean="0"/>
              <a:t>Generally</a:t>
            </a:r>
            <a:r>
              <a:rPr lang="en-US" altLang="en-US" sz="1600" b="1" dirty="0"/>
              <a:t>, in order for a LwM2M Server to monitor the status of LwM2M Clients, a LwM2M Client may need to report the information of the device and the status of the network connectivity. For example, a LwM2M Client has the registered objects and instances shown in Table 1. A LwM2M Server may wish to requests the following notifications from the client:</a:t>
            </a:r>
          </a:p>
          <a:p>
            <a:pPr marL="0" indent="0">
              <a:buClr>
                <a:srgbClr val="C00000"/>
              </a:buClr>
              <a:buNone/>
            </a:pPr>
            <a:r>
              <a:rPr lang="en-US" altLang="en-US" sz="1600" b="1" dirty="0"/>
              <a:t>Periodic reports, every x hours, including:</a:t>
            </a:r>
          </a:p>
          <a:p>
            <a:pPr marL="0" indent="0">
              <a:buClr>
                <a:srgbClr val="C00000"/>
              </a:buClr>
              <a:buNone/>
            </a:pPr>
            <a:r>
              <a:rPr lang="en-US" altLang="en-US" sz="1600" b="1" dirty="0" smtClean="0"/>
              <a:t>•Device </a:t>
            </a:r>
            <a:r>
              <a:rPr lang="en-US" altLang="en-US" sz="1600" b="1" dirty="0"/>
              <a:t>information: Available Power Sources, Power Source Voltage, Power Source Current, Battery Level, Memory Free, Error Code, Battery Status, and so on.</a:t>
            </a:r>
          </a:p>
          <a:p>
            <a:pPr marL="0" indent="0">
              <a:buClr>
                <a:srgbClr val="C00000"/>
              </a:buClr>
              <a:buNone/>
            </a:pPr>
            <a:r>
              <a:rPr lang="en-US" altLang="en-US" sz="1600" b="1" dirty="0" smtClean="0"/>
              <a:t>•Connectivity </a:t>
            </a:r>
            <a:r>
              <a:rPr lang="en-US" altLang="en-US" sz="1600" b="1" dirty="0"/>
              <a:t>Monitoring: Network Bearer, Available Network Bearer, Radio Signal Strength, Link Quality, Link Utilization, IP Addresses, Cell ID, and so on.</a:t>
            </a:r>
          </a:p>
          <a:p>
            <a:pPr>
              <a:buClr>
                <a:srgbClr val="C00000"/>
              </a:buClr>
            </a:pPr>
            <a:endParaRPr lang="en-GB" altLang="en-US" sz="2400" b="1" dirty="0" smtClean="0"/>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502124042"/>
              </p:ext>
            </p:extLst>
          </p:nvPr>
        </p:nvGraphicFramePr>
        <p:xfrm>
          <a:off x="4736147" y="5167312"/>
          <a:ext cx="4228465" cy="1066800"/>
        </p:xfrm>
        <a:graphic>
          <a:graphicData uri="http://schemas.openxmlformats.org/drawingml/2006/table">
            <a:tbl>
              <a:tblPr firstRow="1" firstCol="1" bandRow="1">
                <a:tableStyleId>{5C22544A-7EE6-4342-B048-85BDC9FD1C3A}</a:tableStyleId>
              </a:tblPr>
              <a:tblGrid>
                <a:gridCol w="1800225"/>
                <a:gridCol w="989965"/>
                <a:gridCol w="1438275"/>
              </a:tblGrid>
              <a:tr h="0">
                <a:tc>
                  <a:txBody>
                    <a:bodyPr/>
                    <a:lstStyle/>
                    <a:p>
                      <a:pPr algn="ctr">
                        <a:spcBef>
                          <a:spcPts val="600"/>
                        </a:spcBef>
                        <a:spcAft>
                          <a:spcPts val="0"/>
                        </a:spcAft>
                      </a:pPr>
                      <a:r>
                        <a:rPr lang="en-GB" sz="1400">
                          <a:effectLst/>
                        </a:rPr>
                        <a:t>Object Name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Number of Instances</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Bef>
                          <a:spcPts val="600"/>
                        </a:spcBef>
                        <a:spcAft>
                          <a:spcPts val="0"/>
                        </a:spcAft>
                      </a:pPr>
                      <a:r>
                        <a:rPr lang="en-GB" sz="1400">
                          <a:effectLst/>
                        </a:rPr>
                        <a:t>Device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3</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1</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spcBef>
                          <a:spcPts val="600"/>
                        </a:spcBef>
                        <a:spcAft>
                          <a:spcPts val="0"/>
                        </a:spcAft>
                      </a:pPr>
                      <a:r>
                        <a:rPr lang="en-GB" sz="1400">
                          <a:effectLst/>
                        </a:rPr>
                        <a:t>Connectivity Monitoring</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4</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5" name="矩形 4"/>
          <p:cNvSpPr/>
          <p:nvPr/>
        </p:nvSpPr>
        <p:spPr>
          <a:xfrm>
            <a:off x="5748337" y="48831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1 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518774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5123" name="Content Placeholder 2"/>
          <p:cNvSpPr>
            <a:spLocks noGrp="1"/>
          </p:cNvSpPr>
          <p:nvPr>
            <p:ph idx="1"/>
          </p:nvPr>
        </p:nvSpPr>
        <p:spPr>
          <a:xfrm>
            <a:off x="292100" y="1169988"/>
            <a:ext cx="8778875" cy="5160962"/>
          </a:xfrm>
        </p:spPr>
        <p:txBody>
          <a:bodyPr/>
          <a:lstStyle/>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 typeface="Wingdings" panose="05000000000000000000" pitchFamily="2" charset="2"/>
              <a:buChar char="q"/>
            </a:pPr>
            <a:r>
              <a:rPr lang="en-GB" altLang="zh-CN" sz="1800" b="1" dirty="0" err="1" smtClean="0">
                <a:ea typeface="宋体" panose="02010600030101010101" pitchFamily="2" charset="-122"/>
              </a:rPr>
              <a:t>ObservationEnabled</a:t>
            </a:r>
            <a:endParaRPr lang="en-GB" altLang="zh-CN" sz="18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600" dirty="0" smtClean="0">
                <a:ea typeface="宋体" panose="02010600030101010101" pitchFamily="2" charset="-122"/>
                <a:cs typeface="Times New Roman" panose="02020603050405020304" pitchFamily="18" charset="0"/>
              </a:rPr>
              <a:t>Used by the server to start/stop notifications from the client for this instance of </a:t>
            </a:r>
            <a:r>
              <a:rPr lang="en-GB" altLang="zh-CN" sz="1600" dirty="0" err="1" smtClean="0">
                <a:ea typeface="宋体" panose="02010600030101010101" pitchFamily="2" charset="-122"/>
                <a:cs typeface="Times New Roman" panose="02020603050405020304" pitchFamily="18" charset="0"/>
              </a:rPr>
              <a:t>ObserveNotify</a:t>
            </a:r>
            <a:r>
              <a:rPr lang="en-GB" altLang="zh-CN" sz="1600" dirty="0" smtClean="0">
                <a:ea typeface="宋体" panose="02010600030101010101" pitchFamily="2" charset="-122"/>
                <a:cs typeface="Times New Roman" panose="02020603050405020304" pitchFamily="18" charset="0"/>
              </a:rPr>
              <a:t> object without having to cancel the observation. The client is expected to stop evaluating observation criteria when Notifications are disabled.</a:t>
            </a:r>
          </a:p>
          <a:p>
            <a:pPr marL="0" indent="0">
              <a:buClr>
                <a:srgbClr val="C00000"/>
              </a:buClr>
              <a:buFont typeface="Wingdings" panose="05000000000000000000" pitchFamily="2" charset="2"/>
              <a:buChar char="q"/>
            </a:pPr>
            <a:r>
              <a:rPr lang="en-GB" altLang="zh-CN" sz="1800" b="1" dirty="0" err="1" smtClean="0">
                <a:ea typeface="宋体" panose="02010600030101010101" pitchFamily="2" charset="-122"/>
              </a:rPr>
              <a:t>ObserveLinks</a:t>
            </a:r>
            <a:endParaRPr lang="en-GB" altLang="zh-CN" sz="18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600" dirty="0" smtClean="0">
                <a:ea typeface="宋体" panose="02010600030101010101" pitchFamily="2" charset="-122"/>
                <a:cs typeface="Times New Roman" panose="02020603050405020304" pitchFamily="18" charset="0"/>
              </a:rPr>
              <a:t>Array of Core Links where each element points to a resource to be observed and its observation criteria (</a:t>
            </a:r>
            <a:r>
              <a:rPr lang="en-GB" altLang="zh-CN" sz="1600" dirty="0" err="1" smtClean="0">
                <a:ea typeface="宋体" panose="02010600030101010101" pitchFamily="2" charset="-122"/>
                <a:cs typeface="Times New Roman" panose="02020603050405020304" pitchFamily="18" charset="0"/>
              </a:rPr>
              <a:t>lt</a:t>
            </a:r>
            <a:r>
              <a:rPr lang="en-GB" altLang="zh-CN" sz="1600" dirty="0" smtClean="0">
                <a:ea typeface="宋体" panose="02010600030101010101" pitchFamily="2" charset="-122"/>
                <a:cs typeface="Times New Roman" panose="02020603050405020304" pitchFamily="18" charset="0"/>
              </a:rPr>
              <a:t>, </a:t>
            </a:r>
            <a:r>
              <a:rPr lang="en-GB" altLang="zh-CN" sz="1600" dirty="0" err="1" smtClean="0">
                <a:ea typeface="宋体" panose="02010600030101010101" pitchFamily="2" charset="-122"/>
                <a:cs typeface="Times New Roman" panose="02020603050405020304" pitchFamily="18" charset="0"/>
              </a:rPr>
              <a:t>gt</a:t>
            </a:r>
            <a:r>
              <a:rPr lang="en-GB" altLang="zh-CN" sz="1600" dirty="0" smtClean="0">
                <a:ea typeface="宋体" panose="02010600030101010101" pitchFamily="2" charset="-122"/>
                <a:cs typeface="Times New Roman" panose="02020603050405020304" pitchFamily="18" charset="0"/>
              </a:rPr>
              <a:t>, </a:t>
            </a:r>
            <a:r>
              <a:rPr lang="en-GB" altLang="zh-CN" sz="1600" dirty="0" err="1" smtClean="0">
                <a:ea typeface="宋体" panose="02010600030101010101" pitchFamily="2" charset="-122"/>
                <a:cs typeface="Times New Roman" panose="02020603050405020304" pitchFamily="18" charset="0"/>
              </a:rPr>
              <a:t>st</a:t>
            </a:r>
            <a:r>
              <a:rPr lang="en-GB" altLang="zh-CN" sz="1600" dirty="0" smtClean="0">
                <a:ea typeface="宋体" panose="02010600030101010101" pitchFamily="2" charset="-122"/>
                <a:cs typeface="Times New Roman" panose="02020603050405020304" pitchFamily="18" charset="0"/>
              </a:rPr>
              <a:t>). As </a:t>
            </a:r>
            <a:r>
              <a:rPr lang="en-GB" altLang="zh-CN" sz="1600" dirty="0" err="1" smtClean="0">
                <a:ea typeface="宋体" panose="02010600030101010101" pitchFamily="2" charset="-122"/>
                <a:cs typeface="Times New Roman" panose="02020603050405020304" pitchFamily="18" charset="0"/>
              </a:rPr>
              <a:t>pmin</a:t>
            </a:r>
            <a:r>
              <a:rPr lang="en-GB" altLang="zh-CN" sz="1600" dirty="0" smtClean="0">
                <a:ea typeface="宋体" panose="02010600030101010101" pitchFamily="2" charset="-122"/>
                <a:cs typeface="Times New Roman" panose="02020603050405020304" pitchFamily="18" charset="0"/>
              </a:rPr>
              <a:t> and </a:t>
            </a:r>
            <a:r>
              <a:rPr lang="en-GB" altLang="zh-CN" sz="1600" dirty="0" err="1" smtClean="0">
                <a:ea typeface="宋体" panose="02010600030101010101" pitchFamily="2" charset="-122"/>
                <a:cs typeface="Times New Roman" panose="02020603050405020304" pitchFamily="18" charset="0"/>
              </a:rPr>
              <a:t>pmax</a:t>
            </a:r>
            <a:r>
              <a:rPr lang="en-GB" altLang="zh-CN" sz="1600" dirty="0" smtClean="0">
                <a:ea typeface="宋体" panose="02010600030101010101" pitchFamily="2" charset="-122"/>
                <a:cs typeface="Times New Roman" panose="02020603050405020304" pitchFamily="18" charset="0"/>
              </a:rPr>
              <a:t> should apply to all resources in </a:t>
            </a:r>
            <a:r>
              <a:rPr lang="en-GB" altLang="zh-CN" sz="1600" dirty="0" err="1" smtClean="0">
                <a:ea typeface="宋体" panose="02010600030101010101" pitchFamily="2" charset="-122"/>
                <a:cs typeface="Times New Roman" panose="02020603050405020304" pitchFamily="18" charset="0"/>
              </a:rPr>
              <a:t>ObserveLinks</a:t>
            </a:r>
            <a:r>
              <a:rPr lang="en-GB" altLang="zh-CN" sz="1600" dirty="0" smtClean="0">
                <a:ea typeface="宋体" panose="02010600030101010101" pitchFamily="2" charset="-122"/>
                <a:cs typeface="Times New Roman" panose="02020603050405020304" pitchFamily="18" charset="0"/>
              </a:rPr>
              <a:t>, they can only be attached to the instance of </a:t>
            </a:r>
            <a:r>
              <a:rPr lang="en-GB" altLang="zh-CN" sz="1600" dirty="0" err="1" smtClean="0">
                <a:ea typeface="宋体" panose="02010600030101010101" pitchFamily="2" charset="-122"/>
                <a:cs typeface="Times New Roman" panose="02020603050405020304" pitchFamily="18" charset="0"/>
              </a:rPr>
              <a:t>ObserveNotify</a:t>
            </a:r>
            <a:r>
              <a:rPr lang="en-GB" altLang="zh-CN" sz="1600" dirty="0" smtClean="0">
                <a:ea typeface="宋体" panose="02010600030101010101" pitchFamily="2" charset="-122"/>
                <a:cs typeface="Times New Roman" panose="02020603050405020304" pitchFamily="18" charset="0"/>
              </a:rPr>
              <a:t> object itself</a:t>
            </a:r>
          </a:p>
          <a:p>
            <a:pPr lvl="1">
              <a:buClr>
                <a:srgbClr val="C00000"/>
              </a:buClr>
              <a:buFont typeface="Wingdings" panose="05000000000000000000" pitchFamily="2" charset="2"/>
              <a:buChar char="Ø"/>
            </a:pPr>
            <a:endParaRPr lang="en-GB" altLang="zh-CN" sz="1800" dirty="0" smtClean="0">
              <a:ea typeface="宋体" panose="02010600030101010101" pitchFamily="2" charset="-122"/>
              <a:cs typeface="Times New Roman" panose="02020603050405020304" pitchFamily="18" charset="0"/>
            </a:endParaRPr>
          </a:p>
        </p:txBody>
      </p:sp>
      <p:graphicFrame>
        <p:nvGraphicFramePr>
          <p:cNvPr id="4" name="Content Placeholder 4"/>
          <p:cNvGraphicFramePr>
            <a:graphicFrameLocks noGrp="1"/>
          </p:cNvGraphicFramePr>
          <p:nvPr>
            <p:extLst>
              <p:ext uri="{D42A27DB-BD31-4B8C-83A1-F6EECF244321}">
                <p14:modId xmlns:p14="http://schemas.microsoft.com/office/powerpoint/2010/main" val="3533039943"/>
              </p:ext>
            </p:extLst>
          </p:nvPr>
        </p:nvGraphicFramePr>
        <p:xfrm>
          <a:off x="642938" y="1073150"/>
          <a:ext cx="8412162" cy="2868958"/>
        </p:xfrm>
        <a:graphic>
          <a:graphicData uri="http://schemas.openxmlformats.org/drawingml/2006/table">
            <a:tbl>
              <a:tblPr/>
              <a:tblGrid>
                <a:gridCol w="467342"/>
                <a:gridCol w="1894857"/>
                <a:gridCol w="1447800"/>
                <a:gridCol w="1371600"/>
                <a:gridCol w="1143000"/>
                <a:gridCol w="2087563"/>
              </a:tblGrid>
              <a:tr h="639763">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ObservationEnabled</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Boolean</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2</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4</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IN" altLang="zh-CN" sz="1800" b="0" i="1" u="none" strike="noStrike" kern="1200" cap="none" normalizeH="0" baseline="0" dirty="0" err="1" smtClean="0">
                          <a:ln>
                            <a:noFill/>
                          </a:ln>
                          <a:solidFill>
                            <a:srgbClr val="C00000"/>
                          </a:solidFill>
                          <a:effectLst/>
                          <a:latin typeface="Arial Narrow" panose="020B0606020202030204" pitchFamily="34" charset="0"/>
                          <a:ea typeface="宋体" panose="02010600030101010101" pitchFamily="2" charset="-122"/>
                          <a:cs typeface="+mn-cs"/>
                        </a:rPr>
                        <a:t>ObserveRelation</a:t>
                      </a:r>
                      <a:endPar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String</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Optional</a:t>
                      </a:r>
                      <a:endPar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5</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C00000"/>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Boolean</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extLst>
      <p:ext uri="{BB962C8B-B14F-4D97-AF65-F5344CB8AC3E}">
        <p14:creationId xmlns:p14="http://schemas.microsoft.com/office/powerpoint/2010/main" val="11330401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6147" name="Content Placeholder 2"/>
          <p:cNvSpPr>
            <a:spLocks noGrp="1"/>
          </p:cNvSpPr>
          <p:nvPr>
            <p:ph idx="1"/>
          </p:nvPr>
        </p:nvSpPr>
        <p:spPr>
          <a:xfrm>
            <a:off x="307790" y="958924"/>
            <a:ext cx="8778875" cy="4856163"/>
          </a:xfrm>
        </p:spPr>
        <p:txBody>
          <a:bodyPr/>
          <a:lstStyle/>
          <a:p>
            <a:pPr>
              <a:buClr>
                <a:srgbClr val="C00000"/>
              </a:buClr>
              <a:buFont typeface="Wingdings" panose="05000000000000000000" pitchFamily="2" charset="2"/>
              <a:buChar char="q"/>
            </a:pPr>
            <a:r>
              <a:rPr lang="en-GB" altLang="zh-CN" sz="1800" b="1" dirty="0" err="1" smtClean="0">
                <a:ea typeface="宋体" panose="02010600030101010101" pitchFamily="2" charset="-122"/>
              </a:rPr>
              <a:t>ReportLinks</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Array of resource Links where each element identifies the resource to be included in the notification.</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If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resource is absent, the notification will include the resources that are observed.</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If the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resource is present, the notification will only include the resources that are listed in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To provide maximum flexibility to the server the Notifications will not comprise the union of resources in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and </a:t>
            </a:r>
            <a:r>
              <a:rPr lang="en-GB" altLang="en-US" sz="1600" dirty="0" err="1" smtClean="0">
                <a:cs typeface="Times New Roman" panose="02020603050405020304" pitchFamily="18" charset="0"/>
              </a:rPr>
              <a:t>ReportLinks</a:t>
            </a:r>
            <a:r>
              <a:rPr lang="en-GB" altLang="en-US" sz="1600" dirty="0" smtClean="0">
                <a:cs typeface="Times New Roman" panose="02020603050405020304" pitchFamily="18" charset="0"/>
              </a:rPr>
              <a:t> when both present.</a:t>
            </a:r>
          </a:p>
          <a:p>
            <a:pPr>
              <a:buClr>
                <a:srgbClr val="C00000"/>
              </a:buClr>
              <a:buFont typeface="Wingdings" panose="05000000000000000000" pitchFamily="2" charset="2"/>
              <a:buChar char="q"/>
            </a:pPr>
            <a:r>
              <a:rPr lang="en-GB" altLang="zh-CN" sz="1800" b="1" dirty="0" smtClean="0">
                <a:ea typeface="宋体" panose="02010600030101010101" pitchFamily="2" charset="-122"/>
              </a:rPr>
              <a:t>Report</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Contiguous string of resources and their corresponding values either in JSON or CBOR.</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The report resource is populated by the client each time an observed resource from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meets its observation criteria, thereby resulting in a notification to a server that is observing Report resource</a:t>
            </a:r>
          </a:p>
          <a:p>
            <a:pPr>
              <a:buClr>
                <a:srgbClr val="C00000"/>
              </a:buClr>
              <a:buFont typeface="Wingdings" panose="05000000000000000000" pitchFamily="2" charset="2"/>
              <a:buChar char="q"/>
            </a:pPr>
            <a:r>
              <a:rPr lang="en-GB" altLang="zh-CN" sz="1800" b="1" i="1" dirty="0" err="1">
                <a:ea typeface="宋体" panose="02010600030101010101" pitchFamily="2" charset="-122"/>
              </a:rPr>
              <a:t>ObserveRelation</a:t>
            </a:r>
            <a:endParaRPr lang="en-GB" altLang="zh-CN" sz="1800" b="1" i="1" dirty="0">
              <a:ea typeface="宋体" panose="02010600030101010101" pitchFamily="2" charset="-122"/>
            </a:endParaRPr>
          </a:p>
          <a:p>
            <a:pPr lvl="1">
              <a:buClr>
                <a:srgbClr val="C00000"/>
              </a:buClr>
              <a:buFont typeface="Wingdings" panose="05000000000000000000" pitchFamily="2" charset="2"/>
              <a:buChar char="Ø"/>
            </a:pPr>
            <a:r>
              <a:rPr lang="en-GB" altLang="zh-CN" sz="1600" dirty="0">
                <a:solidFill>
                  <a:schemeClr val="tx1"/>
                </a:solidFill>
                <a:ea typeface="宋体" panose="02010600030101010101" pitchFamily="2" charset="-122"/>
                <a:cs typeface="Times New Roman" panose="02020603050405020304" pitchFamily="18" charset="0"/>
              </a:rPr>
              <a:t>Used by the server to indicate the AND relationship between or among instances of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en-US" sz="1600" dirty="0" smtClean="0">
                <a:cs typeface="Times New Roman" panose="02020603050405020304" pitchFamily="18" charset="0"/>
              </a:rPr>
              <a:t>.</a:t>
            </a:r>
          </a:p>
          <a:p>
            <a:pPr>
              <a:buClr>
                <a:srgbClr val="C00000"/>
              </a:buClr>
              <a:buFont typeface="Wingdings" panose="05000000000000000000" pitchFamily="2" charset="2"/>
              <a:buChar char="q"/>
            </a:pPr>
            <a:r>
              <a:rPr lang="en-GB" altLang="zh-CN" sz="1800" b="1" dirty="0" err="1" smtClean="0">
                <a:ea typeface="宋体" panose="02010600030101010101" pitchFamily="2" charset="-122"/>
              </a:rPr>
              <a:t>ResourceFiltering</a:t>
            </a:r>
            <a:endParaRPr lang="en-GB" altLang="zh-CN" sz="1800" b="1" dirty="0">
              <a:ea typeface="宋体" panose="02010600030101010101" pitchFamily="2" charset="-122"/>
            </a:endParaRPr>
          </a:p>
          <a:p>
            <a:pPr>
              <a:buClr>
                <a:srgbClr val="C00000"/>
              </a:buClr>
            </a:pPr>
            <a:r>
              <a:rPr lang="en-GB" altLang="zh-CN" sz="1600" dirty="0">
                <a:solidFill>
                  <a:schemeClr val="tx1"/>
                </a:solidFill>
                <a:ea typeface="宋体" panose="02010600030101010101" pitchFamily="2" charset="-122"/>
                <a:cs typeface="Times New Roman" panose="02020603050405020304" pitchFamily="18" charset="0"/>
              </a:rPr>
              <a:t>Used by the server to indicate the client whether report all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or changed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a:t>
            </a:r>
            <a:r>
              <a:rPr lang="en-US" altLang="zh-CN" sz="1600" dirty="0"/>
              <a:t>0 represents reporting all resources, 1 represents reporting only changed resources compared with last notification.</a:t>
            </a:r>
            <a:endParaRPr lang="en-GB" altLang="zh-CN" sz="1600" b="1" dirty="0">
              <a:solidFill>
                <a:schemeClr val="tx1"/>
              </a:solidFill>
              <a:ea typeface="宋体" panose="02010600030101010101" pitchFamily="2" charset="-122"/>
            </a:endParaRPr>
          </a:p>
          <a:p>
            <a:pPr marL="225425" lvl="1" indent="0">
              <a:buClr>
                <a:srgbClr val="C00000"/>
              </a:buClr>
              <a:buNone/>
            </a:pPr>
            <a:endParaRPr lang="en-GB" altLang="en-US" sz="1800" dirty="0" smtClean="0">
              <a:cs typeface="Times New Roman" panose="02020603050405020304" pitchFamily="18" charset="0"/>
            </a:endParaRPr>
          </a:p>
          <a:p>
            <a:pPr lvl="1">
              <a:buClr>
                <a:srgbClr val="C00000"/>
              </a:buClr>
              <a:buFont typeface="Wingdings" panose="05000000000000000000" pitchFamily="2" charset="2"/>
              <a:buChar char="Ø"/>
            </a:pPr>
            <a:endParaRPr lang="en-GB" altLang="en-US" sz="1800" dirty="0" smtClean="0">
              <a:cs typeface="Times New Roman" panose="02020603050405020304" pitchFamily="18" charset="0"/>
            </a:endParaRPr>
          </a:p>
        </p:txBody>
      </p:sp>
    </p:spTree>
    <p:extLst>
      <p:ext uri="{BB962C8B-B14F-4D97-AF65-F5344CB8AC3E}">
        <p14:creationId xmlns:p14="http://schemas.microsoft.com/office/powerpoint/2010/main" val="8354561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en-US" sz="2400" b="1" dirty="0" smtClean="0"/>
              <a:t>Client with Objects</a:t>
            </a: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a:p>
            <a:pPr>
              <a:buClr>
                <a:srgbClr val="C00000"/>
              </a:buClr>
            </a:pPr>
            <a:r>
              <a:rPr lang="en-GB" altLang="zh-CN" sz="2400" b="1" dirty="0" smtClean="0">
                <a:ea typeface="宋体" panose="02010600030101010101" pitchFamily="2" charset="-122"/>
              </a:rPr>
              <a:t>Notification condition</a:t>
            </a:r>
          </a:p>
          <a:p>
            <a:pPr lvl="1">
              <a:buClr>
                <a:srgbClr val="C00000"/>
              </a:buClr>
            </a:pPr>
            <a:r>
              <a:rPr lang="en-GB" altLang="zh-CN" sz="2000" b="1" dirty="0" smtClean="0">
                <a:ea typeface="宋体" panose="02010600030101010101" pitchFamily="2" charset="-122"/>
              </a:rPr>
              <a:t>Temperature &gt; 28</a:t>
            </a:r>
            <a:r>
              <a:rPr lang="en-GB" altLang="zh-CN" sz="1100" b="1" baseline="80000" dirty="0" smtClean="0">
                <a:ea typeface="宋体" panose="02010600030101010101" pitchFamily="2" charset="-122"/>
                <a:sym typeface="Wingdings" panose="05000000000000000000" pitchFamily="2" charset="2"/>
              </a:rPr>
              <a:t></a:t>
            </a:r>
            <a:r>
              <a:rPr lang="en-GB" altLang="zh-CN" sz="2000" b="1" dirty="0" smtClean="0">
                <a:ea typeface="宋体" panose="02010600030101010101" pitchFamily="2" charset="-122"/>
              </a:rPr>
              <a:t> C</a:t>
            </a:r>
          </a:p>
          <a:p>
            <a:pPr lvl="1">
              <a:buClr>
                <a:srgbClr val="C00000"/>
              </a:buClr>
            </a:pPr>
            <a:r>
              <a:rPr lang="en-GB" altLang="zh-CN" sz="2000" b="1" dirty="0" smtClean="0">
                <a:ea typeface="宋体" panose="02010600030101010101" pitchFamily="2" charset="-122"/>
              </a:rPr>
              <a:t>Temperature &lt; 25</a:t>
            </a:r>
            <a:r>
              <a:rPr lang="en-GB" altLang="zh-CN" sz="2000" b="1" baseline="80000" dirty="0" smtClean="0">
                <a:ea typeface="宋体" panose="02010600030101010101" pitchFamily="2" charset="-122"/>
                <a:sym typeface="Wingdings" panose="05000000000000000000" pitchFamily="2" charset="2"/>
              </a:rPr>
              <a:t> </a:t>
            </a:r>
            <a:r>
              <a:rPr lang="en-GB" altLang="zh-CN" sz="1100" b="1" baseline="80000" dirty="0" smtClean="0">
                <a:ea typeface="宋体" panose="02010600030101010101" pitchFamily="2" charset="-122"/>
                <a:sym typeface="Wingdings" panose="05000000000000000000" pitchFamily="2" charset="2"/>
              </a:rPr>
              <a:t></a:t>
            </a:r>
            <a:r>
              <a:rPr lang="en-GB" altLang="zh-CN" sz="2000" b="1" dirty="0" smtClean="0">
                <a:ea typeface="宋体" panose="02010600030101010101" pitchFamily="2" charset="-122"/>
              </a:rPr>
              <a:t> C</a:t>
            </a:r>
          </a:p>
          <a:p>
            <a:pPr lvl="1">
              <a:buClr>
                <a:srgbClr val="C00000"/>
              </a:buClr>
            </a:pPr>
            <a:r>
              <a:rPr lang="en-GB" altLang="zh-CN" sz="2000" b="1" dirty="0" smtClean="0">
                <a:ea typeface="宋体" panose="02010600030101010101" pitchFamily="2" charset="-122"/>
              </a:rPr>
              <a:t>Humidity &lt; 65%</a:t>
            </a:r>
          </a:p>
          <a:p>
            <a:pPr lvl="1">
              <a:buClr>
                <a:srgbClr val="C00000"/>
              </a:buClr>
            </a:pPr>
            <a:r>
              <a:rPr lang="en-GB" altLang="zh-CN" sz="2000" b="1" dirty="0" smtClean="0">
                <a:ea typeface="宋体" panose="02010600030101010101" pitchFamily="2" charset="-122"/>
              </a:rPr>
              <a:t>Battery Level</a:t>
            </a:r>
          </a:p>
        </p:txBody>
      </p:sp>
      <p:graphicFrame>
        <p:nvGraphicFramePr>
          <p:cNvPr id="5" name="Content Placeholder 4"/>
          <p:cNvGraphicFramePr>
            <a:graphicFrameLocks noGrp="1"/>
          </p:cNvGraphicFramePr>
          <p:nvPr>
            <p:extLst>
              <p:ext uri="{D42A27DB-BD31-4B8C-83A1-F6EECF244321}">
                <p14:modId xmlns:p14="http://schemas.microsoft.com/office/powerpoint/2010/main" val="836525325"/>
              </p:ext>
            </p:extLst>
          </p:nvPr>
        </p:nvGraphicFramePr>
        <p:xfrm>
          <a:off x="306388" y="1530350"/>
          <a:ext cx="5913437" cy="2228850"/>
        </p:xfrm>
        <a:graphic>
          <a:graphicData uri="http://schemas.openxmlformats.org/drawingml/2006/table">
            <a:tbl>
              <a:tblPr/>
              <a:tblGrid>
                <a:gridCol w="2684462"/>
                <a:gridCol w="1095375"/>
                <a:gridCol w="21336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ID</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Number of Instances</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Server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Device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IPSO Temperature Sensor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2</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IPSO Humidity Sensor</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3304</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6" name="Table 4"/>
          <p:cNvGraphicFramePr>
            <a:graphicFrameLocks noGrp="1"/>
          </p:cNvGraphicFramePr>
          <p:nvPr/>
        </p:nvGraphicFramePr>
        <p:xfrm>
          <a:off x="3538538" y="4476750"/>
          <a:ext cx="5334000" cy="1857375"/>
        </p:xfrm>
        <a:graphic>
          <a:graphicData uri="http://schemas.openxmlformats.org/drawingml/2006/table">
            <a:tbl>
              <a:tblPr/>
              <a:tblGrid>
                <a:gridCol w="2514600"/>
                <a:gridCol w="28194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ObserveLinks 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"/3303/0/5700;lt="25";gt="28""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/99/0/1/1</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/3303/1</a:t>
                      </a: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/5700; lt="25";gt="28""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/99/0/1/2</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"/3304/0//5700;lt="65""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/99/0/1/3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"/3/0/9”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 none</a:t>
            </a:r>
          </a:p>
          <a:p>
            <a:r>
              <a:rPr lang="en-GB" altLang="zh-CN" dirty="0" smtClean="0">
                <a:ea typeface="SimSun" pitchFamily="2" charset="-122"/>
              </a:rPr>
              <a:t>Other Work Items affected: none</a:t>
            </a:r>
          </a:p>
          <a:p>
            <a:r>
              <a:rPr lang="en-GB" altLang="zh-CN" dirty="0" smtClean="0">
                <a:ea typeface="SimSun" pitchFamily="2" charset="-122"/>
              </a:rPr>
              <a:t>OMA WGs and external organizations affected:</a:t>
            </a:r>
          </a:p>
          <a:p>
            <a:pPr lvl="1"/>
            <a:r>
              <a:rPr lang="en-GB" altLang="zh-CN" dirty="0">
                <a:ea typeface="SimSun" pitchFamily="2" charset="-122"/>
              </a:rPr>
              <a:t>OMA WG: DM</a:t>
            </a:r>
          </a:p>
          <a:p>
            <a:pPr lvl="1"/>
            <a:r>
              <a:rPr lang="en-US" altLang="ko-KR" dirty="0">
                <a:ea typeface="SimSun" panose="02010600030101010101" pitchFamily="2" charset="-122"/>
              </a:rPr>
              <a:t>External organization: </a:t>
            </a:r>
            <a:r>
              <a:rPr lang="en-US" altLang="ko-KR" dirty="0" smtClean="0">
                <a:ea typeface="SimSun" panose="02010600030101010101" pitchFamily="2" charset="-122"/>
              </a:rPr>
              <a:t>none</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p>
          <a:p>
            <a:pPr lvl="1"/>
            <a:r>
              <a:rPr lang="en-GB" altLang="zh-CN" dirty="0">
                <a:ea typeface="SimSun" panose="02010600030101010101" pitchFamily="2" charset="-122"/>
              </a:rPr>
              <a:t>IOT test cases to be developed</a:t>
            </a: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10" name="Group 350"/>
          <p:cNvGraphicFramePr>
            <a:graphicFrameLocks noGrp="1"/>
          </p:cNvGraphicFramePr>
          <p:nvPr>
            <p:extLst>
              <p:ext uri="{D42A27DB-BD31-4B8C-83A1-F6EECF244321}">
                <p14:modId xmlns:p14="http://schemas.microsoft.com/office/powerpoint/2010/main" val="1171720590"/>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2018-06-26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2018-10-26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2018-11-24</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10051</TotalTime>
  <Pages>15</Pages>
  <Words>2017</Words>
  <Application>Microsoft Office PowerPoint</Application>
  <PresentationFormat>自定义</PresentationFormat>
  <Paragraphs>327</Paragraphs>
  <Slides>14</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宋体</vt:lpstr>
      <vt:lpstr>宋体</vt:lpstr>
      <vt:lpstr>Arial</vt:lpstr>
      <vt:lpstr>Arial Narrow</vt:lpstr>
      <vt:lpstr>Calibri</vt:lpstr>
      <vt:lpstr>Cambria</vt:lpstr>
      <vt:lpstr>Tahoma</vt:lpstr>
      <vt:lpstr>Times New Roman</vt:lpstr>
      <vt:lpstr>Wingdings</vt:lpstr>
      <vt:lpstr>OMA Template</vt:lpstr>
      <vt:lpstr>OMA-WID-03xx_LwM2M_Object_Virtual_Observe_Notify-V1_0-20180410-A   Work Item Document WI #### - &lt;LwM2M_Object_Virtual_Observe_Notify&gt;</vt:lpstr>
      <vt:lpstr>Work Item Title and Registration Name </vt:lpstr>
      <vt:lpstr>Description and Objectives</vt:lpstr>
      <vt:lpstr>Main Use Case(s)</vt:lpstr>
      <vt:lpstr>Virtual Observe Notify Object Definition</vt:lpstr>
      <vt:lpstr>Virtual Observe Notify Object Definition</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Changhongna (Sarah)</cp:lastModifiedBy>
  <cp:revision>379</cp:revision>
  <cp:lastPrinted>1999-04-27T06:51:51Z</cp:lastPrinted>
  <dcterms:created xsi:type="dcterms:W3CDTF">2002-03-19T14:05:12Z</dcterms:created>
  <dcterms:modified xsi:type="dcterms:W3CDTF">2018-06-22T08:20:04Z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(2)eLzhsluR1rnZQN/YSz03O5M5r4iOGzUY15lKRCgQHKDy6nW2xzAOkSEEwjZ0JkfHkbBPd3pR
E4Ul63+3QEsNgdqFl6/zxyuLmzbQIwIBEnNhFyCQOJM7wUGHjTvcVuoff8wb7LTHM9XDqSpW
SZaYyInXYzRCMeZJElC23FsaYLZ+VahEaOL6bkBDQ9AmHbAWmXody7HoIlV5rvTCj4mkANGH
Yiy8iktougC+8QAN0K</vt:lpwstr>
  </property>
  <property fmtid="{D5CDD505-2E9C-101B-9397-08002B2CF9AE}" pid="3" name="_2015_ms_pID_7253431">
    <vt:lpwstr>fxzX7gpHQUCeCIStG9kQDesLAqSl0F8IT23fWHE4T7vzsH1q+VhZnA
w9DskzZ6gLBFTGcoYnlzfTlGPl2sXXeWnv951NeyYk3iRQ+R9LTh3eMS1xNLdIvoai1ju4RW
hiMLzDH24p4Zdb7x2HmuLtE32BVxNDEGosUNrNuARZMoBN7UXNxRPBB/uDE9jjvSBD8=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1529542852</vt:lpwstr>
  </property>
</Properties>
</file>