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49" r:id="rId1"/>
  </p:sldMasterIdLst>
  <p:notesMasterIdLst>
    <p:notesMasterId r:id="rId17"/>
  </p:notesMasterIdLst>
  <p:handoutMasterIdLst>
    <p:handoutMasterId r:id="rId18"/>
  </p:handoutMasterIdLst>
  <p:sldIdLst>
    <p:sldId id="293" r:id="rId2"/>
    <p:sldId id="333" r:id="rId3"/>
    <p:sldId id="319" r:id="rId4"/>
    <p:sldId id="336" r:id="rId5"/>
    <p:sldId id="340" r:id="rId6"/>
    <p:sldId id="337" r:id="rId7"/>
    <p:sldId id="338" r:id="rId8"/>
    <p:sldId id="320" r:id="rId9"/>
    <p:sldId id="323" r:id="rId10"/>
    <p:sldId id="335" r:id="rId11"/>
    <p:sldId id="329" r:id="rId12"/>
    <p:sldId id="330" r:id="rId13"/>
    <p:sldId id="325" r:id="rId14"/>
    <p:sldId id="327" r:id="rId15"/>
    <p:sldId id="331" r:id="rId1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27" autoAdjust="0"/>
    <p:restoredTop sz="85442" autoAdjust="0"/>
  </p:normalViewPr>
  <p:slideViewPr>
    <p:cSldViewPr>
      <p:cViewPr varScale="1">
        <p:scale>
          <a:sx n="72" d="100"/>
          <a:sy n="72" d="100"/>
        </p:scale>
        <p:origin x="-2006" y="-8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xmlns="">
                <a:solidFill>
                  <a:srgbClr val="FFFFFF"/>
                </a:solidFill>
              </a14:hiddenFill>
            </a:ext>
          </a:extLst>
        </p:spPr>
      </p:sp>
    </p:spTree>
    <p:extLst>
      <p:ext uri="{BB962C8B-B14F-4D97-AF65-F5344CB8AC3E}">
        <p14:creationId xmlns:p14="http://schemas.microsoft.com/office/powerpoint/2010/main" xmlns=""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extLst>
      <p:ext uri="{BB962C8B-B14F-4D97-AF65-F5344CB8AC3E}">
        <p14:creationId xmlns:p14="http://schemas.microsoft.com/office/powerpoint/2010/main" xmlns="" val="3373583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extLst>
      <p:ext uri="{BB962C8B-B14F-4D97-AF65-F5344CB8AC3E}">
        <p14:creationId xmlns:p14="http://schemas.microsoft.com/office/powerpoint/2010/main" xmlns="" val="417606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s-ES" altLang="zh-CN" dirty="0" smtClean="0"/>
              <a:t>List the reviews that are planned for each phase (if any).</a:t>
            </a:r>
          </a:p>
          <a:p>
            <a:r>
              <a:rPr lang="es-ES" altLang="zh-CN" dirty="0" smtClean="0"/>
              <a:t>Please note that the OMA Process allows for lightweight development (a.k.a. “fast track development”.  This means that a WI can omit any formal review or replace it with a closure review or an informal review. </a:t>
            </a:r>
          </a:p>
          <a:p>
            <a:r>
              <a:rPr lang="es-ES" altLang="zh-CN" dirty="0"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dirty="0" smtClean="0"/>
              <a:t>For definitions of Formal Reviews, Closure Reviews and Consistency Reviews, please see the OMA Organization and Process document.</a:t>
            </a:r>
          </a:p>
          <a:p>
            <a:endParaRPr lang="es-ES" altLang="zh-CN" dirty="0" smtClean="0"/>
          </a:p>
        </p:txBody>
      </p:sp>
    </p:spTree>
    <p:extLst>
      <p:ext uri="{BB962C8B-B14F-4D97-AF65-F5344CB8AC3E}">
        <p14:creationId xmlns:p14="http://schemas.microsoft.com/office/powerpoint/2010/main" xmlns="" val="41182790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extLst>
      <p:ext uri="{BB962C8B-B14F-4D97-AF65-F5344CB8AC3E}">
        <p14:creationId xmlns:p14="http://schemas.microsoft.com/office/powerpoint/2010/main" xmlns="" val="1912663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dirty="0" smtClean="0"/>
              <a:t>While not mandatory, it is strongly recommended to list as many volunteers and resources as possible. </a:t>
            </a:r>
          </a:p>
          <a:p>
            <a:r>
              <a:rPr lang="en-US" altLang="zh-CN" dirty="0" smtClean="0"/>
              <a:t>You can add or remove deliverables and roles in the above table as appropriate. </a:t>
            </a:r>
          </a:p>
          <a:p>
            <a:r>
              <a:rPr lang="en-US" altLang="zh-CN" dirty="0" smtClean="0"/>
              <a:t>This initial list does </a:t>
            </a:r>
            <a:r>
              <a:rPr lang="en-US" altLang="zh-CN" b="1" dirty="0" smtClean="0"/>
              <a:t>not  </a:t>
            </a:r>
            <a:r>
              <a:rPr lang="en-US" altLang="zh-CN" dirty="0" smtClean="0"/>
              <a:t>preclude anyone outside the group of supporting member companies to volunteer for one or more of these roles once the work item has been assigned to a WG and the work has started.</a:t>
            </a:r>
          </a:p>
          <a:p>
            <a:endParaRPr lang="es-ES" altLang="zh-CN" dirty="0" smtClean="0"/>
          </a:p>
        </p:txBody>
      </p:sp>
    </p:spTree>
    <p:extLst>
      <p:ext uri="{BB962C8B-B14F-4D97-AF65-F5344CB8AC3E}">
        <p14:creationId xmlns:p14="http://schemas.microsoft.com/office/powerpoint/2010/main" xmlns="" val="515237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extLst>
      <p:ext uri="{BB962C8B-B14F-4D97-AF65-F5344CB8AC3E}">
        <p14:creationId xmlns:p14="http://schemas.microsoft.com/office/powerpoint/2010/main" xmlns="" val="3493807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dirty="0"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dirty="0" smtClean="0"/>
          </a:p>
          <a:p>
            <a:r>
              <a:rPr lang="en-US" altLang="zh-CN" dirty="0" smtClean="0"/>
              <a:t>An example of </a:t>
            </a:r>
            <a:r>
              <a:rPr lang="en-US" altLang="zh-CN" u="sng" dirty="0" smtClean="0"/>
              <a:t>correct</a:t>
            </a:r>
            <a:r>
              <a:rPr lang="en-US" altLang="zh-CN" dirty="0" smtClean="0"/>
              <a:t> WI naming:</a:t>
            </a:r>
          </a:p>
          <a:p>
            <a:r>
              <a:rPr lang="en-US" altLang="zh-CN" b="1" dirty="0" smtClean="0"/>
              <a:t>Work Item Title              Working Group  Registration Name  Version Name</a:t>
            </a:r>
          </a:p>
          <a:p>
            <a:r>
              <a:rPr lang="en-US" altLang="zh-CN" dirty="0" smtClean="0"/>
              <a:t>Device Management       DM                       </a:t>
            </a:r>
            <a:r>
              <a:rPr lang="en-US" altLang="zh-CN" dirty="0" err="1" smtClean="0"/>
              <a:t>DM</a:t>
            </a:r>
            <a:r>
              <a:rPr lang="en-US" altLang="zh-CN" dirty="0" smtClean="0"/>
              <a:t>                             3.0</a:t>
            </a:r>
          </a:p>
          <a:p>
            <a:endParaRPr lang="en-US" altLang="zh-CN" dirty="0" smtClean="0"/>
          </a:p>
          <a:p>
            <a:r>
              <a:rPr lang="en-US" altLang="zh-CN" dirty="0" smtClean="0"/>
              <a:t>An example of </a:t>
            </a:r>
            <a:r>
              <a:rPr lang="en-US" altLang="zh-CN" u="sng" dirty="0" smtClean="0"/>
              <a:t>incorrect</a:t>
            </a:r>
            <a:r>
              <a:rPr lang="en-US" altLang="zh-CN" dirty="0" smtClean="0"/>
              <a:t> WI naming:</a:t>
            </a:r>
          </a:p>
          <a:p>
            <a:r>
              <a:rPr lang="en-US" altLang="zh-CN" b="1" dirty="0" smtClean="0"/>
              <a:t>Work Item Title                    Working Group  Registration Name  Version Name</a:t>
            </a:r>
          </a:p>
          <a:p>
            <a:r>
              <a:rPr lang="en-US" altLang="zh-CN" dirty="0" smtClean="0"/>
              <a:t>Device Management 3.0       DM                       </a:t>
            </a:r>
            <a:r>
              <a:rPr lang="en-US" altLang="zh-CN" dirty="0" err="1" smtClean="0"/>
              <a:t>DM</a:t>
            </a:r>
            <a:r>
              <a:rPr lang="en-US" altLang="zh-CN" dirty="0" smtClean="0"/>
              <a:t>                             3.0</a:t>
            </a:r>
          </a:p>
          <a:p>
            <a:endParaRPr lang="es-ES" altLang="zh-CN" dirty="0" smtClean="0"/>
          </a:p>
        </p:txBody>
      </p:sp>
    </p:spTree>
    <p:extLst>
      <p:ext uri="{BB962C8B-B14F-4D97-AF65-F5344CB8AC3E}">
        <p14:creationId xmlns:p14="http://schemas.microsoft.com/office/powerpoint/2010/main" xmlns="" val="234265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dirty="0" smtClean="0"/>
              <a:t> </a:t>
            </a:r>
            <a:endParaRPr lang="en-GB" altLang="zh-CN" dirty="0" smtClean="0"/>
          </a:p>
        </p:txBody>
      </p:sp>
    </p:spTree>
    <p:extLst>
      <p:ext uri="{BB962C8B-B14F-4D97-AF65-F5344CB8AC3E}">
        <p14:creationId xmlns:p14="http://schemas.microsoft.com/office/powerpoint/2010/main" xmlns="" val="2030188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xmlns="" val="880725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xmlns="" val="1306880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smtClean="0"/>
              <a:t>Corelnk</a:t>
            </a:r>
            <a:r>
              <a:rPr lang="zh-CN" altLang="en-US" dirty="0" smtClean="0"/>
              <a:t>中不同的资源采用逗号隔开，</a:t>
            </a:r>
            <a:endParaRPr lang="zh-CN" altLang="en-US" dirty="0"/>
          </a:p>
        </p:txBody>
      </p:sp>
    </p:spTree>
    <p:extLst>
      <p:ext uri="{BB962C8B-B14F-4D97-AF65-F5344CB8AC3E}">
        <p14:creationId xmlns:p14="http://schemas.microsoft.com/office/powerpoint/2010/main" xmlns="" val="3750095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t>Very often a WID refers to one or a few very significant use case(s) to explain the purpose of the proposed work.</a:t>
            </a:r>
          </a:p>
          <a:p>
            <a:r>
              <a:rPr lang="en-GB" altLang="zh-CN" dirty="0" smtClean="0"/>
              <a:t>Use one or more slide(s) to explain the main use case(s) included in the WID.</a:t>
            </a:r>
          </a:p>
          <a:p>
            <a:r>
              <a:rPr lang="en-GB" altLang="zh-CN" dirty="0" smtClean="0"/>
              <a:t>The use of drawings and animations is much encouraged.</a:t>
            </a:r>
          </a:p>
        </p:txBody>
      </p:sp>
    </p:spTree>
    <p:extLst>
      <p:ext uri="{BB962C8B-B14F-4D97-AF65-F5344CB8AC3E}">
        <p14:creationId xmlns:p14="http://schemas.microsoft.com/office/powerpoint/2010/main" xmlns="" val="4005677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altLang="zh-CN" dirty="0" smtClean="0"/>
              <a:t>List any specifications, Work Items, Working Groups or external organizations that may be affected by this work or are otherwise related.</a:t>
            </a:r>
          </a:p>
          <a:p>
            <a:r>
              <a:rPr lang="en-GB" altLang="zh-CN" dirty="0" smtClean="0"/>
              <a:t>Identify any impact on OMA Architecture, Charging and Billing Enablers, Security, Privacy and Interoperability Testing (IOT).</a:t>
            </a:r>
          </a:p>
        </p:txBody>
      </p:sp>
    </p:spTree>
    <p:extLst>
      <p:ext uri="{BB962C8B-B14F-4D97-AF65-F5344CB8AC3E}">
        <p14:creationId xmlns:p14="http://schemas.microsoft.com/office/powerpoint/2010/main" xmlns="" val="474537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zh-CN" dirty="0" smtClean="0"/>
              <a:t>Double click on the embedded Excel sheet and enter the dates for the proposed WI schedule in the table in sheet2. The dates need to be set for UK style YYYY-MM-DD. Filling instructions are in the file.</a:t>
            </a:r>
          </a:p>
          <a:p>
            <a:r>
              <a:rPr lang="en-US" altLang="zh-CN" dirty="0" smtClean="0"/>
              <a:t>The Excel file will calculate durations and creates the graph. Copy/paste the table and graph from Excel into slide.</a:t>
            </a:r>
          </a:p>
          <a:p>
            <a:endParaRPr lang="en-US" altLang="zh-CN" dirty="0" smtClean="0"/>
          </a:p>
          <a:p>
            <a:pPr>
              <a:spcBef>
                <a:spcPct val="0"/>
              </a:spcBef>
            </a:pPr>
            <a:r>
              <a:rPr lang="en-US" altLang="zh-CN" dirty="0" smtClean="0"/>
              <a:t>Please note that the 'AD start' date should be aligned with the ‘New </a:t>
            </a:r>
            <a:r>
              <a:rPr lang="en-US" altLang="zh-CN" dirty="0" err="1" smtClean="0"/>
              <a:t>reqs</a:t>
            </a:r>
            <a:r>
              <a:rPr lang="en-US" altLang="zh-CN" dirty="0" smtClean="0"/>
              <a:t> deadline’. It is not necessary to provide any milestones beyond Candidate status (e.g. for IOP testing, public review or Approved status).</a:t>
            </a:r>
            <a:endParaRPr lang="en-GB" altLang="zh-CN" dirty="0" smtClean="0"/>
          </a:p>
        </p:txBody>
      </p:sp>
    </p:spTree>
    <p:extLst>
      <p:ext uri="{BB962C8B-B14F-4D97-AF65-F5344CB8AC3E}">
        <p14:creationId xmlns:p14="http://schemas.microsoft.com/office/powerpoint/2010/main" xmlns="" val="27969274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xmlns=""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xmlns=""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xmlns=""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xmlns="">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a:t>
            </a:r>
            <a:r>
              <a:rPr lang="en-GB" altLang="en-US" sz="1000" b="1" dirty="0" smtClean="0">
                <a:cs typeface="Times New Roman" pitchFamily="18" charset="0"/>
              </a:rPr>
              <a:t>2018 </a:t>
            </a:r>
            <a:r>
              <a:rPr lang="en-GB" altLang="en-US" sz="1000" b="1" dirty="0">
                <a:cs typeface="Times New Roman" pitchFamily="18" charset="0"/>
              </a:rPr>
              <a:t>Open Mobile Alliance All Rights Reserved.</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smtClean="0">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fld id="{7A65F865-50CE-471F-B0DE-B445A65AEBD0}" type="slidenum">
              <a:rPr lang="en-US" altLang="zh-CN" sz="1800" b="1">
                <a:latin typeface="Arial Narrow" pitchFamily="34" charset="0"/>
                <a:ea typeface="SimSun" pitchFamily="2" charset="-122"/>
              </a:rPr>
              <a:pPr algn="r"/>
              <a:t>‹#›</a:t>
            </a:fld>
            <a:r>
              <a:rPr lang="en-US" altLang="zh-CN" sz="1800" b="1" dirty="0">
                <a:latin typeface="Arial Narrow" pitchFamily="34" charset="0"/>
                <a:ea typeface="SimSun" pitchFamily="2" charset="-122"/>
              </a:rPr>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a:t>
            </a:r>
            <a:r>
              <a:rPr lang="en-US" altLang="zh-CN" sz="500" dirty="0" smtClean="0">
                <a:solidFill>
                  <a:srgbClr val="999999"/>
                </a:solidFill>
                <a:ea typeface="SimSun" pitchFamily="2" charset="-122"/>
              </a:rPr>
              <a:t>OMA-Template-WIDpresentation-20180101-I</a:t>
            </a:r>
            <a:r>
              <a:rPr lang="en-US" altLang="zh-CN" sz="500" dirty="0">
                <a:solidFill>
                  <a:srgbClr val="999999"/>
                </a:solidFill>
                <a:ea typeface="SimSun" pitchFamily="2" charset="-122"/>
              </a:rPr>
              <a:t>]</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mailto:mojan.mohajer@u-blox.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echo.xubei@huawei.com" TargetMode="External"/><Relationship Id="rId5" Type="http://schemas.openxmlformats.org/officeDocument/2006/relationships/hyperlink" Target="mailto:changhongna@huawei.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extLst>
              <a:ext uri="{28A0092B-C50C-407E-A947-70E740481C1C}">
                <a14:useLocalDpi xmlns:a14="http://schemas.microsoft.com/office/drawing/2010/main" xmlns=""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Rectangle 26"/>
          <p:cNvSpPr>
            <a:spLocks noGrp="1" noChangeArrowheads="1"/>
          </p:cNvSpPr>
          <p:nvPr>
            <p:ph type="ctrTitle"/>
          </p:nvPr>
        </p:nvSpPr>
        <p:spPr>
          <a:xfrm>
            <a:off x="414338" y="82550"/>
            <a:ext cx="8534400" cy="1652588"/>
          </a:xfrm>
          <a:noFill/>
        </p:spPr>
        <p:txBody>
          <a:bodyPr anchor="t"/>
          <a:lstStyle/>
          <a:p>
            <a:r>
              <a:rPr lang="en-US" altLang="zh-CN" sz="2400" dirty="0">
                <a:ea typeface="SimSun" pitchFamily="2" charset="-122"/>
              </a:rPr>
              <a:t>OMA-WID-03xx_LwM2M_Object_Virtual_Observe_Notify-V1_0-20180410-A</a:t>
            </a:r>
            <a:r>
              <a:rPr lang="en-US" altLang="zh-CN" sz="2400" dirty="0" smtClean="0">
                <a:ea typeface="SimSun" pitchFamily="2" charset="-122"/>
              </a:rPr>
              <a:t/>
            </a:r>
            <a:br>
              <a:rPr lang="en-US" altLang="zh-CN" sz="2400" dirty="0" smtClean="0">
                <a:ea typeface="SimSun" pitchFamily="2" charset="-122"/>
              </a:rPr>
            </a:br>
            <a:r>
              <a:rPr lang="en-US" altLang="zh-CN" sz="1600" dirty="0" smtClean="0">
                <a:ea typeface="SimSun" pitchFamily="2" charset="-122"/>
              </a:rPr>
              <a:t/>
            </a:r>
            <a:br>
              <a:rPr lang="en-US" altLang="zh-CN" sz="1600" dirty="0" smtClean="0">
                <a:ea typeface="SimSun" pitchFamily="2" charset="-122"/>
              </a:rPr>
            </a:br>
            <a:r>
              <a:rPr lang="en-US" altLang="zh-CN" sz="3600" dirty="0" smtClean="0">
                <a:ea typeface="SimSun" pitchFamily="2" charset="-122"/>
              </a:rPr>
              <a:t> </a:t>
            </a:r>
            <a:r>
              <a:rPr lang="en-US" altLang="zh-CN" sz="2800" dirty="0" smtClean="0">
                <a:ea typeface="SimSun" pitchFamily="2" charset="-122"/>
              </a:rPr>
              <a:t>Work Item Document</a:t>
            </a:r>
            <a:r>
              <a:rPr lang="en-US" altLang="zh-CN" sz="3600" dirty="0" smtClean="0">
                <a:ea typeface="SimSun" pitchFamily="2" charset="-122"/>
              </a:rPr>
              <a:t/>
            </a:r>
            <a:br>
              <a:rPr lang="en-US" altLang="zh-CN" sz="3600" dirty="0" smtClean="0">
                <a:ea typeface="SimSun" pitchFamily="2" charset="-122"/>
              </a:rPr>
            </a:br>
            <a:r>
              <a:rPr lang="en-US" altLang="zh-CN" sz="2800" dirty="0" smtClean="0">
                <a:ea typeface="SimSun" pitchFamily="2" charset="-122"/>
              </a:rPr>
              <a:t>WI #### - </a:t>
            </a:r>
            <a:r>
              <a:rPr lang="en-US" altLang="zh-CN" sz="2800" dirty="0">
                <a:ea typeface="SimSun" pitchFamily="2" charset="-122"/>
              </a:rPr>
              <a:t>&lt;LwM2M_Object_Virtual_Observe_Notify&gt;</a:t>
            </a:r>
            <a:endParaRPr lang="en-US" altLang="zh-CN" sz="2800" dirty="0" smtClean="0">
              <a:ea typeface="SimSun" pitchFamily="2" charset="-122"/>
            </a:endParaRPr>
          </a:p>
        </p:txBody>
      </p:sp>
      <p:sp>
        <p:nvSpPr>
          <p:cNvPr id="2052"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SimSun" pitchFamily="2" charset="-122"/>
                <a:cs typeface="Times New Roman" pitchFamily="18" charset="0"/>
              </a:rPr>
              <a:t>USE OF THIS DOCUMENT BY NON-OMA MEMBERS IS SUBJECT TO ALL OF THE TERMS AND CONDITIONS OF THE USE AGREEMENT (located at </a:t>
            </a:r>
            <a:r>
              <a:rPr lang="en-GB" altLang="zh-CN" sz="900">
                <a:ea typeface="SimSun" pitchFamily="2" charset="-122"/>
                <a:cs typeface="Times New Roman" pitchFamily="18" charset="0"/>
                <a:hlinkClick r:id="rId4"/>
              </a:rPr>
              <a:t>http://www.openmobilealliance.org/UseAgreement.html</a:t>
            </a:r>
            <a:r>
              <a:rPr lang="en-GB"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SimSun" pitchFamily="2" charset="-122"/>
                <a:cs typeface="Times New Roman" pitchFamily="18" charset="0"/>
              </a:rPr>
              <a:t>THIS DOCUMENT IS PROVIDED ON AN "AS IS" "AS AVAILABLE" AND "WITH ALL FAULTS" BASIS.</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SimSun" pitchFamily="2" charset="-122"/>
                <a:cs typeface="Times New Roman" pitchFamily="18" charset="0"/>
              </a:rPr>
              <a:t>Intellectual Property Rights</a:t>
            </a:r>
          </a:p>
          <a:p>
            <a:pPr>
              <a:spcBef>
                <a:spcPct val="35000"/>
              </a:spcBef>
            </a:pPr>
            <a:r>
              <a:rPr lang="en-GB"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54" name="Rectangle 27"/>
          <p:cNvSpPr>
            <a:spLocks noChangeArrowheads="1"/>
          </p:cNvSpPr>
          <p:nvPr/>
        </p:nvSpPr>
        <p:spPr bwMode="auto">
          <a:xfrm>
            <a:off x="649288" y="2597150"/>
            <a:ext cx="8077200" cy="2749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26 Jun. 2018</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t>
            </a:r>
            <a:r>
              <a:rPr lang="en-US" altLang="zh-CN" b="1" dirty="0" smtClean="0">
                <a:latin typeface="Tahoma" pitchFamily="34" charset="0"/>
                <a:ea typeface="SimSun" pitchFamily="2" charset="-122"/>
                <a:hlinkClick r:id="rId5"/>
              </a:rPr>
              <a:t>changhongna@huawei.com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a:t>
            </a:r>
            <a:r>
              <a:rPr lang="en-US" altLang="zh-CN" b="1" dirty="0" smtClean="0">
                <a:latin typeface="Tahoma" pitchFamily="34" charset="0"/>
                <a:ea typeface="SimSun" pitchFamily="2" charset="-122"/>
                <a:hlinkClick r:id="rId6"/>
              </a:rPr>
              <a:t>echo.xubei@huawei.com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smtClean="0">
                <a:latin typeface="Tahoma" pitchFamily="34" charset="0"/>
                <a:ea typeface="SimSun" pitchFamily="2" charset="-122"/>
              </a:rPr>
              <a:t>                          </a:t>
            </a:r>
            <a:r>
              <a:rPr lang="en-US" altLang="zh-CN" b="1" dirty="0">
                <a:latin typeface="Tahoma" panose="020B0604030504040204" pitchFamily="34" charset="0"/>
                <a:ea typeface="宋体" panose="02010600030101010101" pitchFamily="2" charset="-122"/>
                <a:hlinkClick r:id="rId7"/>
              </a:rPr>
              <a:t>mojan.mohajer@u-blox.com</a:t>
            </a:r>
            <a:r>
              <a:rPr lang="en-US" altLang="zh-CN" b="1" dirty="0">
                <a:latin typeface="Tahoma" panose="020B0604030504040204" pitchFamily="34" charset="0"/>
                <a:ea typeface="宋体" panose="02010600030101010101" pitchFamily="2" charset="-122"/>
              </a:rPr>
              <a:t>,</a:t>
            </a:r>
          </a:p>
          <a:p>
            <a:pPr>
              <a:lnSpc>
                <a:spcPct val="95000"/>
              </a:lnSpc>
              <a:spcAft>
                <a:spcPct val="35000"/>
              </a:spcAft>
            </a:pPr>
            <a:r>
              <a:rPr lang="en-US" altLang="zh-CN" b="1" dirty="0">
                <a:latin typeface="Tahoma" pitchFamily="34" charset="0"/>
                <a:ea typeface="SimSun" pitchFamily="2" charset="-122"/>
              </a:rPr>
              <a:t>	Source:	&lt;OMA Member(s)&gt;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smtClean="0">
                <a:ea typeface="SimSun" pitchFamily="2" charset="-122"/>
              </a:rPr>
              <a:t>Proposed Timeline</a:t>
            </a:r>
          </a:p>
        </p:txBody>
      </p:sp>
      <p:graphicFrame>
        <p:nvGraphicFramePr>
          <p:cNvPr id="10" name="Group 350"/>
          <p:cNvGraphicFramePr>
            <a:graphicFrameLocks noGrp="1"/>
          </p:cNvGraphicFramePr>
          <p:nvPr>
            <p:extLst>
              <p:ext uri="{D42A27DB-BD31-4B8C-83A1-F6EECF244321}">
                <p14:modId xmlns:p14="http://schemas.microsoft.com/office/powerpoint/2010/main" xmlns="" val="1171720590"/>
              </p:ext>
            </p:extLst>
          </p:nvPr>
        </p:nvGraphicFramePr>
        <p:xfrm>
          <a:off x="719138" y="1758950"/>
          <a:ext cx="7467600" cy="3181350"/>
        </p:xfrm>
        <a:graphic>
          <a:graphicData uri="http://schemas.openxmlformats.org/drawingml/2006/table">
            <a:tbl>
              <a:tblPr/>
              <a:tblGrid>
                <a:gridCol w="3462044"/>
                <a:gridCol w="1880463"/>
                <a:gridCol w="526155"/>
                <a:gridCol w="691164"/>
                <a:gridCol w="907774"/>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0</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2018-06-26</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2018-10-26</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2018-11-24</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5</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dirty="0" smtClean="0">
                <a:ea typeface="SimSun" pitchFamily="2" charset="-122"/>
              </a:rPr>
              <a:t>Requirements</a:t>
            </a:r>
          </a:p>
          <a:p>
            <a:pPr lvl="1"/>
            <a:r>
              <a:rPr lang="es-ES" altLang="zh-CN" dirty="0" smtClean="0">
                <a:ea typeface="SimSun" pitchFamily="2" charset="-122"/>
              </a:rPr>
              <a:t>No Requirements</a:t>
            </a:r>
            <a:endParaRPr lang="es-ES" altLang="zh-CN" i="1" dirty="0" smtClean="0">
              <a:ea typeface="SimSun" pitchFamily="2" charset="-122"/>
            </a:endParaRPr>
          </a:p>
          <a:p>
            <a:r>
              <a:rPr lang="es-ES" altLang="zh-CN" dirty="0" smtClean="0">
                <a:ea typeface="SimSun" pitchFamily="2" charset="-122"/>
              </a:rPr>
              <a:t>Architecture</a:t>
            </a:r>
          </a:p>
          <a:p>
            <a:pPr lvl="1"/>
            <a:r>
              <a:rPr lang="es-ES" altLang="zh-CN" dirty="0" smtClean="0">
                <a:ea typeface="SimSun" pitchFamily="2" charset="-122"/>
              </a:rPr>
              <a:t>No Architecture </a:t>
            </a:r>
            <a:endParaRPr lang="es-ES" altLang="zh-CN" i="1" dirty="0" smtClean="0">
              <a:ea typeface="SimSun" pitchFamily="2" charset="-122"/>
            </a:endParaRPr>
          </a:p>
          <a:p>
            <a:r>
              <a:rPr lang="es-ES" altLang="zh-CN" dirty="0" smtClean="0">
                <a:ea typeface="SimSun" pitchFamily="2" charset="-122"/>
              </a:rPr>
              <a:t>Development Phase</a:t>
            </a:r>
          </a:p>
          <a:p>
            <a:pPr lvl="1"/>
            <a:r>
              <a:rPr lang="es-ES" altLang="zh-CN" dirty="0" smtClean="0">
                <a:ea typeface="SimSun" pitchFamily="2" charset="-122"/>
              </a:rPr>
              <a:t>Technical Specifications</a:t>
            </a:r>
            <a:endParaRPr lang="es-ES" altLang="zh-CN" i="1" dirty="0" smtClean="0">
              <a:ea typeface="SimSun"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SimSun"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xmlns="" val="3247369035"/>
              </p:ext>
            </p:extLst>
          </p:nvPr>
        </p:nvGraphicFramePr>
        <p:xfrm>
          <a:off x="414338" y="1682750"/>
          <a:ext cx="8153400" cy="1603374"/>
        </p:xfrm>
        <a:graphic>
          <a:graphicData uri="http://schemas.openxmlformats.org/drawingml/2006/table">
            <a:tbl>
              <a:tblPr/>
              <a:tblGrid>
                <a:gridCol w="1447800"/>
                <a:gridCol w="6705600"/>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dirty="0" smtClean="0">
                          <a:ln>
                            <a:noFill/>
                          </a:ln>
                          <a:solidFill>
                            <a:srgbClr val="000000"/>
                          </a:solidFill>
                          <a:effectLst/>
                          <a:latin typeface="Calibri" pitchFamily="34" charset="0"/>
                          <a:ea typeface="SimSun" pitchFamily="2" charset="-122"/>
                        </a:rPr>
                        <a:t>No Review </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smtClean="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libri" pitchFamily="34" charset="0"/>
                          <a:ea typeface="SimSun" pitchFamily="2" charset="-122"/>
                        </a:rPr>
                        <a:t>No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dirty="0" smtClean="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dirty="0" smtClean="0">
                          <a:ln>
                            <a:noFill/>
                          </a:ln>
                          <a:solidFill>
                            <a:schemeClr val="tx1"/>
                          </a:solidFill>
                          <a:effectLst/>
                          <a:latin typeface="Cambria" pitchFamily="18" charset="0"/>
                          <a:ea typeface="SimSun" pitchFamily="2" charset="-122"/>
                        </a:rPr>
                        <a:t>Closure Review</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SimSun"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xmlns="" val="2631409855"/>
              </p:ext>
            </p:extLst>
          </p:nvPr>
        </p:nvGraphicFramePr>
        <p:xfrm>
          <a:off x="490538" y="1606550"/>
          <a:ext cx="8047037" cy="3416304"/>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Huawei</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U-</a:t>
                      </a:r>
                      <a:r>
                        <a:rPr kumimoji="0" lang="en-US" altLang="zh-CN" sz="2200" b="0" i="0" u="none" strike="noStrike" cap="none" normalizeH="0" baseline="0" dirty="0" err="1" smtClean="0">
                          <a:ln>
                            <a:noFill/>
                          </a:ln>
                          <a:solidFill>
                            <a:srgbClr val="800000"/>
                          </a:solidFill>
                          <a:effectLst/>
                          <a:latin typeface="Arial Narrow" pitchFamily="34" charset="0"/>
                          <a:ea typeface="SimSun" pitchFamily="2" charset="-122"/>
                        </a:rPr>
                        <a:t>blox</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rPr>
                        <a:t>Nokia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200" b="0" i="0" u="none" strike="noStrike" cap="none" normalizeH="0" baseline="0" dirty="0" smtClean="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smtClean="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dirty="0" smtClean="0">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xmlns="" val="4006883525"/>
              </p:ext>
            </p:extLst>
          </p:nvPr>
        </p:nvGraphicFramePr>
        <p:xfrm>
          <a:off x="350246" y="1454294"/>
          <a:ext cx="8686800" cy="4724256"/>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dirty="0" smtClean="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800" b="0" i="0" u="none" strike="noStrike" cap="none" normalizeH="0" baseline="0" smtClean="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24312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88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44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207">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236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Hongna</a:t>
                      </a: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(Sarah) Chang, </a:t>
                      </a:r>
                      <a:r>
                        <a:rPr kumimoji="0" lang="en-GB"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Bei</a:t>
                      </a: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(Echo) Xu</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Mojan </a:t>
                      </a:r>
                      <a:r>
                        <a:rPr kumimoji="0" lang="en-US"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mohajer</a:t>
                      </a:r>
                      <a:endPar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713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909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485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0" u="none" strike="noStrike" cap="none" normalizeH="0" baseline="0" dirty="0" err="1" smtClean="0">
                          <a:ln>
                            <a:noFill/>
                          </a:ln>
                          <a:solidFill>
                            <a:srgbClr val="800000"/>
                          </a:solidFill>
                          <a:effectLst/>
                          <a:latin typeface="Arial Narrow" pitchFamily="34" charset="0"/>
                          <a:ea typeface="SimSun" pitchFamily="2" charset="-122"/>
                        </a:rPr>
                        <a:t>Hongna</a:t>
                      </a: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(Sarah) Chang, </a:t>
                      </a:r>
                      <a:r>
                        <a:rPr kumimoji="0" lang="en-GB" altLang="zh-CN" sz="1600" b="0" i="0" u="none" strike="noStrike" cap="none" normalizeH="0" baseline="0" dirty="0" err="1" smtClean="0">
                          <a:ln>
                            <a:noFill/>
                          </a:ln>
                          <a:solidFill>
                            <a:srgbClr val="800000"/>
                          </a:solidFill>
                          <a:effectLst/>
                          <a:latin typeface="Arial Narrow" pitchFamily="34" charset="0"/>
                          <a:ea typeface="SimSun" pitchFamily="2" charset="-122"/>
                        </a:rPr>
                        <a:t>Bei</a:t>
                      </a: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(Echo) Xu</a:t>
                      </a:r>
                    </a:p>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rPr>
                        <a:t>Mojan </a:t>
                      </a:r>
                      <a:r>
                        <a:rPr kumimoji="0" lang="en-US" altLang="zh-CN" sz="1600" b="0" i="0" u="none" strike="noStrike" kern="1200" cap="none" normalizeH="0" baseline="0" dirty="0" err="1" smtClean="0">
                          <a:ln>
                            <a:noFill/>
                          </a:ln>
                          <a:solidFill>
                            <a:srgbClr val="800000"/>
                          </a:solidFill>
                          <a:effectLst/>
                          <a:latin typeface="Arial Narrow" pitchFamily="34" charset="0"/>
                          <a:ea typeface="SimSun" pitchFamily="2" charset="-122"/>
                          <a:cs typeface="+mn-cs"/>
                        </a:rPr>
                        <a:t>mohajer</a:t>
                      </a:r>
                      <a:endParaRPr kumimoji="0" lang="en-GB" altLang="zh-CN" sz="1600" b="0" i="0" u="none" strike="noStrike" kern="1200" cap="none" normalizeH="0" baseline="0" dirty="0" smtClean="0">
                        <a:ln>
                          <a:noFill/>
                        </a:ln>
                        <a:solidFill>
                          <a:srgbClr val="800000"/>
                        </a:solidFill>
                        <a:effectLst/>
                        <a:latin typeface="Arial Narrow" pitchFamily="34" charset="0"/>
                        <a:ea typeface="SimSun" pitchFamily="2" charset="-122"/>
                        <a:cs typeface="+mn-cs"/>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3979">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dirty="0" smtClean="0">
                          <a:ln>
                            <a:noFill/>
                          </a:ln>
                          <a:solidFill>
                            <a:srgbClr val="800000"/>
                          </a:solidFill>
                          <a:effectLst/>
                          <a:latin typeface="Arial Narrow" pitchFamily="34" charset="0"/>
                          <a:ea typeface="SimSun" pitchFamily="2"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1974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0" u="none" strike="noStrike" cap="none" normalizeH="0" baseline="0" smtClean="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1600" b="0" i="1" u="none" strike="noStrike" cap="none" normalizeH="0" baseline="0" dirty="0" smtClean="0">
                          <a:ln>
                            <a:noFill/>
                          </a:ln>
                          <a:solidFill>
                            <a:srgbClr val="800000"/>
                          </a:solidFill>
                          <a:effectLst/>
                          <a:latin typeface="Arial Narrow" pitchFamily="34" charset="0"/>
                          <a:ea typeface="SimSun" pitchFamily="2"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smtClean="0">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dirty="0">
                <a:solidFill>
                  <a:srgbClr val="000066"/>
                </a:solidFill>
                <a:latin typeface="Arial Narrow" pitchFamily="34" charset="0"/>
                <a:ea typeface="SimSun" pitchFamily="2" charset="-122"/>
              </a:rPr>
              <a:t>Draft Version </a:t>
            </a:r>
            <a:r>
              <a:rPr lang="en-GB" altLang="zh-CN" sz="2200" dirty="0" smtClean="0">
                <a:solidFill>
                  <a:srgbClr val="000066"/>
                </a:solidFill>
                <a:latin typeface="Arial Narrow" pitchFamily="34" charset="0"/>
                <a:ea typeface="SimSun" pitchFamily="2" charset="-122"/>
              </a:rPr>
              <a:t>1.0</a:t>
            </a:r>
            <a:endParaRPr lang="en-GB" altLang="zh-CN" sz="2200" dirty="0">
              <a:solidFill>
                <a:srgbClr val="000066"/>
              </a:solidFill>
              <a:latin typeface="Arial Narrow" pitchFamily="34" charset="0"/>
              <a:ea typeface="SimSun"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xmlns="" val="2113511551"/>
              </p:ext>
            </p:extLst>
          </p:nvPr>
        </p:nvGraphicFramePr>
        <p:xfrm>
          <a:off x="261938" y="1682750"/>
          <a:ext cx="8763000" cy="1889136"/>
        </p:xfrm>
        <a:graphic>
          <a:graphicData uri="http://schemas.openxmlformats.org/drawingml/2006/table">
            <a:tbl>
              <a:tblPr/>
              <a:tblGrid>
                <a:gridCol w="1654175"/>
                <a:gridCol w="7108825"/>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02-04-2018</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rPr>
                        <a:t>OMA-WID_03xx-LwM2M_Object_Virtual_Observe_Notify-V1_0-20180410-A</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smtClean="0">
                <a:ea typeface="SimSun"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xmlns="" val="1355029641"/>
              </p:ext>
            </p:extLst>
          </p:nvPr>
        </p:nvGraphicFramePr>
        <p:xfrm>
          <a:off x="490538" y="1987550"/>
          <a:ext cx="8229600" cy="835980"/>
        </p:xfrm>
        <a:graphic>
          <a:graphicData uri="http://schemas.openxmlformats.org/drawingml/2006/table">
            <a:tbl>
              <a:tblPr/>
              <a:tblGrid>
                <a:gridCol w="2057400"/>
                <a:gridCol w="1828800"/>
                <a:gridCol w="2514600"/>
                <a:gridCol w="1828800"/>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smtClean="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 LwM2M Object Virtual Observe Notify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DM</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LwM2M_VirtualObserveNotify</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SimSun" pitchFamily="2" charset="-122"/>
                        </a:rPr>
                        <a:t>1.0</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xmlns="" val="173616419"/>
              </p:ext>
            </p:extLst>
          </p:nvPr>
        </p:nvGraphicFramePr>
        <p:xfrm>
          <a:off x="490538" y="3511550"/>
          <a:ext cx="1524000" cy="977900"/>
        </p:xfrm>
        <a:graphic>
          <a:graphicData uri="http://schemas.openxmlformats.org/drawingml/2006/table">
            <a:tbl>
              <a:tblPr/>
              <a:tblGrid>
                <a:gridCol w="1524000"/>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dirty="0" smtClean="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SimSun" pitchFamily="2" charset="-122"/>
                        </a:rPr>
                        <a:t>Y</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smtClean="0">
                <a:ea typeface="SimSun" pitchFamily="2" charset="-122"/>
              </a:rPr>
              <a:t>Description and Objectives</a:t>
            </a:r>
          </a:p>
        </p:txBody>
      </p:sp>
      <p:sp>
        <p:nvSpPr>
          <p:cNvPr id="4099" name="Rectangle 1029"/>
          <p:cNvSpPr>
            <a:spLocks noGrp="1" noChangeArrowheads="1"/>
          </p:cNvSpPr>
          <p:nvPr>
            <p:ph type="body" idx="1"/>
          </p:nvPr>
        </p:nvSpPr>
        <p:spPr>
          <a:xfrm>
            <a:off x="291306" y="1073150"/>
            <a:ext cx="8778875" cy="5383212"/>
          </a:xfrm>
        </p:spPr>
        <p:txBody>
          <a:bodyPr/>
          <a:lstStyle/>
          <a:p>
            <a:r>
              <a:rPr lang="en-GB" altLang="zh-CN" sz="2400" dirty="0" smtClean="0">
                <a:ea typeface="SimSun" pitchFamily="2" charset="-122"/>
              </a:rPr>
              <a:t>Work Areas: </a:t>
            </a:r>
            <a:r>
              <a:rPr lang="en-GB" altLang="zh-CN" sz="2400" dirty="0">
                <a:solidFill>
                  <a:srgbClr val="480024"/>
                </a:solidFill>
              </a:rPr>
              <a:t>Lightweight M2M object for </a:t>
            </a:r>
            <a:r>
              <a:rPr lang="en-GB" altLang="zh-CN" sz="2400" dirty="0" smtClean="0">
                <a:solidFill>
                  <a:srgbClr val="480024"/>
                </a:solidFill>
              </a:rPr>
              <a:t>Virtual Observe Notify</a:t>
            </a:r>
            <a:endParaRPr lang="en-GB" altLang="zh-CN" sz="2400" dirty="0" smtClean="0">
              <a:ea typeface="SimSun" pitchFamily="2" charset="-122"/>
            </a:endParaRPr>
          </a:p>
          <a:p>
            <a:r>
              <a:rPr lang="en-GB" altLang="zh-CN" sz="2400" dirty="0" smtClean="0">
                <a:ea typeface="SimSun" pitchFamily="2" charset="-122"/>
              </a:rPr>
              <a:t>Issues this Work Item aims to solve:</a:t>
            </a:r>
          </a:p>
          <a:p>
            <a:pPr lvl="1">
              <a:buFont typeface="Arial" panose="020B0604020202020204" pitchFamily="34" charset="0"/>
              <a:buChar char="•"/>
            </a:pPr>
            <a:r>
              <a:rPr lang="en-US" altLang="zh-CN" sz="2000" dirty="0" smtClean="0"/>
              <a:t>The conditions </a:t>
            </a:r>
            <a:r>
              <a:rPr lang="en-US" altLang="zh-CN" sz="2000" dirty="0"/>
              <a:t>and </a:t>
            </a:r>
            <a:r>
              <a:rPr lang="en-US" altLang="zh-CN" sz="2000" dirty="0" smtClean="0"/>
              <a:t>rules of a notification message </a:t>
            </a:r>
            <a:r>
              <a:rPr lang="en-US" altLang="zh-CN" sz="2000" dirty="0"/>
              <a:t>are </a:t>
            </a:r>
            <a:r>
              <a:rPr lang="en-US" altLang="zh-CN" sz="2000" dirty="0" smtClean="0"/>
              <a:t>too simple to </a:t>
            </a:r>
            <a:r>
              <a:rPr lang="en-US" altLang="zh-CN" sz="2000" dirty="0"/>
              <a:t>satisfy complex </a:t>
            </a:r>
            <a:r>
              <a:rPr lang="en-US" altLang="zh-CN" sz="2000" dirty="0" smtClean="0"/>
              <a:t>scenarios.</a:t>
            </a:r>
            <a:r>
              <a:rPr lang="en-GB" altLang="zh-CN" sz="2000" dirty="0" smtClean="0"/>
              <a:t> </a:t>
            </a:r>
          </a:p>
          <a:p>
            <a:r>
              <a:rPr lang="en-GB" altLang="zh-CN" sz="2400" dirty="0" smtClean="0">
                <a:ea typeface="SimSun" pitchFamily="2" charset="-122"/>
              </a:rPr>
              <a:t>Market benefits:</a:t>
            </a:r>
          </a:p>
          <a:p>
            <a:pPr lvl="1">
              <a:buFont typeface="Arial" panose="020B0604020202020204" pitchFamily="34" charset="0"/>
              <a:buChar char="•"/>
            </a:pPr>
            <a:r>
              <a:rPr lang="en-GB" altLang="zh-CN" sz="2000" dirty="0"/>
              <a:t>Providing a mechanism for </a:t>
            </a:r>
            <a:r>
              <a:rPr lang="en-GB" altLang="zh-CN" sz="2000" dirty="0" smtClean="0"/>
              <a:t>flexible reporting </a:t>
            </a:r>
            <a:r>
              <a:rPr lang="en-GB" altLang="zh-CN" sz="2000" dirty="0"/>
              <a:t>of resources across different objects in a single client notification </a:t>
            </a:r>
            <a:r>
              <a:rPr lang="en-GB" altLang="zh-CN" sz="2000" dirty="0" smtClean="0"/>
              <a:t>message under different conditions and rules</a:t>
            </a:r>
            <a:r>
              <a:rPr lang="en-GB" altLang="zh-CN" sz="2000" dirty="0" smtClean="0"/>
              <a:t>.</a:t>
            </a:r>
          </a:p>
          <a:p>
            <a:pPr lvl="1">
              <a:buFont typeface="Arial" panose="020B0604020202020204" pitchFamily="34" charset="0"/>
              <a:buChar char="•"/>
            </a:pPr>
            <a:r>
              <a:rPr lang="en-GB" altLang="zh-CN" sz="2000" dirty="0" smtClean="0"/>
              <a:t>To improve communication </a:t>
            </a:r>
            <a:r>
              <a:rPr lang="en-GB" altLang="zh-CN" sz="2000" dirty="0" smtClean="0"/>
              <a:t>efficiency </a:t>
            </a:r>
            <a:r>
              <a:rPr lang="en-GB" altLang="zh-CN" sz="2000" dirty="0" smtClean="0"/>
              <a:t>between the client and sever </a:t>
            </a:r>
            <a:endParaRPr lang="en-GB" altLang="zh-CN" sz="2000" dirty="0"/>
          </a:p>
          <a:p>
            <a:r>
              <a:rPr lang="en-GB" altLang="zh-CN" sz="2400" dirty="0" smtClean="0">
                <a:ea typeface="SimSun" pitchFamily="2" charset="-122"/>
              </a:rPr>
              <a:t>Time to market: </a:t>
            </a:r>
            <a:r>
              <a:rPr lang="en-US" altLang="zh-CN" sz="2400" dirty="0">
                <a:ea typeface="SimSun" pitchFamily="2" charset="-122"/>
              </a:rPr>
              <a:t>5</a:t>
            </a:r>
            <a:r>
              <a:rPr lang="en-US" altLang="zh-CN" sz="2400" dirty="0" smtClean="0">
                <a:ea typeface="SimSun" pitchFamily="2" charset="-122"/>
              </a:rPr>
              <a:t> </a:t>
            </a:r>
            <a:r>
              <a:rPr lang="en-GB" altLang="zh-CN" sz="2400" dirty="0" smtClean="0">
                <a:ea typeface="SimSun" pitchFamily="2" charset="-122"/>
              </a:rPr>
              <a:t>months</a:t>
            </a:r>
          </a:p>
          <a:p>
            <a:r>
              <a:rPr lang="en-GB" altLang="zh-CN" sz="2400" dirty="0" smtClean="0">
                <a:ea typeface="SimSun" pitchFamily="2" charset="-122"/>
              </a:rPr>
              <a:t>Expected market acceptance</a:t>
            </a:r>
            <a:r>
              <a:rPr lang="en-GB" altLang="zh-CN" sz="2400" dirty="0">
                <a:ea typeface="SimSun" pitchFamily="2" charset="-122"/>
              </a:rPr>
              <a:t>: </a:t>
            </a:r>
            <a:r>
              <a:rPr lang="en-GB" altLang="zh-CN" sz="2400" dirty="0" smtClean="0">
                <a:ea typeface="SimSun" pitchFamily="2" charset="-122"/>
              </a:rPr>
              <a:t>High</a:t>
            </a:r>
          </a:p>
          <a:p>
            <a:r>
              <a:rPr lang="en-GB" altLang="zh-CN" sz="2400" dirty="0" smtClean="0">
                <a:ea typeface="SimSun" pitchFamily="2" charset="-122"/>
              </a:rPr>
              <a:t>Complexity: Low</a:t>
            </a:r>
          </a:p>
          <a:p>
            <a:r>
              <a:rPr lang="en-GB" altLang="zh-CN" sz="2400" dirty="0" smtClean="0">
                <a:ea typeface="SimSun" pitchFamily="2" charset="-122"/>
              </a:rPr>
              <a:t>Uniqueness: </a:t>
            </a:r>
            <a:r>
              <a:rPr lang="en-GB" altLang="zh-CN" sz="2400" dirty="0">
                <a:ea typeface="宋体" charset="-122"/>
              </a:rPr>
              <a:t>unique</a:t>
            </a:r>
            <a:endParaRPr lang="en-GB" altLang="zh-CN" sz="2400" dirty="0" smtClean="0">
              <a:ea typeface="SimSun"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4" name="Content Placeholder 2"/>
          <p:cNvSpPr>
            <a:spLocks noGrp="1"/>
          </p:cNvSpPr>
          <p:nvPr>
            <p:ph idx="1"/>
          </p:nvPr>
        </p:nvSpPr>
        <p:spPr>
          <a:xfrm>
            <a:off x="185737" y="1073150"/>
            <a:ext cx="8778875" cy="1828800"/>
          </a:xfrm>
        </p:spPr>
        <p:txBody>
          <a:bodyPr/>
          <a:lstStyle/>
          <a:p>
            <a:pPr>
              <a:buClr>
                <a:srgbClr val="C00000"/>
              </a:buClr>
            </a:pPr>
            <a:r>
              <a:rPr lang="en-GB" altLang="zh-CN" sz="2000" b="1" dirty="0" smtClean="0"/>
              <a:t>Scenario 1: Support AND conditions for subscription</a:t>
            </a:r>
            <a:endParaRPr lang="en-US" altLang="en-US" sz="2000" b="1" dirty="0" smtClean="0"/>
          </a:p>
          <a:p>
            <a:pPr>
              <a:buClr>
                <a:srgbClr val="C00000"/>
              </a:buClr>
            </a:pPr>
            <a:r>
              <a:rPr lang="en-US" altLang="zh-CN" sz="1600" b="1" dirty="0" smtClean="0"/>
              <a:t>Use Case:</a:t>
            </a:r>
          </a:p>
          <a:p>
            <a:r>
              <a:rPr lang="en-GB" altLang="zh-CN" sz="1600" dirty="0" smtClean="0"/>
              <a:t>The LwM2M Server want to check the </a:t>
            </a:r>
            <a:r>
              <a:rPr lang="en-GB" altLang="zh-CN" sz="1600" dirty="0" smtClean="0"/>
              <a:t>NB-</a:t>
            </a:r>
            <a:r>
              <a:rPr lang="en-GB" altLang="zh-CN" sz="1600" dirty="0" err="1" smtClean="0"/>
              <a:t>IoTnetwork</a:t>
            </a:r>
            <a:r>
              <a:rPr lang="en-GB" altLang="zh-CN" sz="1600" dirty="0" smtClean="0"/>
              <a:t> </a:t>
            </a:r>
            <a:r>
              <a:rPr lang="en-GB" altLang="zh-CN" sz="1600" dirty="0" smtClean="0"/>
              <a:t>coverage, and ask the client to report Radio Signal Strength when Network Bearer is NB-IoT and Radio Signal Strength is less than one threshold.</a:t>
            </a:r>
            <a:endParaRPr lang="en-GB" altLang="en-US" sz="1600" dirty="0" smtClean="0"/>
          </a:p>
          <a:p>
            <a:pPr>
              <a:buClr>
                <a:srgbClr val="C00000"/>
              </a:buClr>
            </a:pPr>
            <a:endParaRPr lang="en-GB" altLang="zh-CN" sz="2000" b="1" dirty="0" smtClean="0"/>
          </a:p>
          <a:p>
            <a:pPr>
              <a:buClr>
                <a:srgbClr val="C00000"/>
              </a:buClr>
            </a:pPr>
            <a:endParaRPr lang="en-GB" altLang="zh-CN" sz="2000" b="1" dirty="0" smtClean="0"/>
          </a:p>
          <a:p>
            <a:pPr marL="0" indent="0">
              <a:buNone/>
            </a:pPr>
            <a:endParaRPr lang="en-GB" altLang="zh-CN" sz="1600" b="1" dirty="0"/>
          </a:p>
          <a:p>
            <a:pPr marL="0" indent="0">
              <a:buNone/>
            </a:pPr>
            <a:endParaRPr lang="en-GB" altLang="zh-CN" sz="1600" b="1" dirty="0" smtClean="0"/>
          </a:p>
          <a:p>
            <a:pPr marL="0" indent="0">
              <a:buNone/>
            </a:pPr>
            <a:endParaRPr lang="en-GB" altLang="zh-CN" sz="1600" b="1" dirty="0" smtClean="0"/>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marL="0" indent="0">
              <a:buClr>
                <a:srgbClr val="C00000"/>
              </a:buClr>
              <a:buNone/>
            </a:pPr>
            <a:endParaRPr lang="en-GB" altLang="zh-CN" sz="2400" b="1" dirty="0" smtClean="0">
              <a:ea typeface="宋体" panose="02010600030101010101" pitchFamily="2" charset="-122"/>
            </a:endParaRPr>
          </a:p>
        </p:txBody>
      </p:sp>
      <p:sp>
        <p:nvSpPr>
          <p:cNvPr id="5" name="矩形 4"/>
          <p:cNvSpPr/>
          <p:nvPr/>
        </p:nvSpPr>
        <p:spPr>
          <a:xfrm>
            <a:off x="3233737" y="5187950"/>
            <a:ext cx="2235997" cy="286232"/>
          </a:xfrm>
          <a:prstGeom prst="rect">
            <a:avLst/>
          </a:prstGeom>
        </p:spPr>
        <p:txBody>
          <a:bodyPr wrap="none">
            <a:spAutoFit/>
          </a:bodyPr>
          <a:lstStyle/>
          <a:p>
            <a:pPr algn="ctr">
              <a:spcAft>
                <a:spcPts val="1000"/>
              </a:spcAft>
            </a:pPr>
            <a:r>
              <a:rPr lang="en-GB" altLang="zh-CN" sz="1400" b="1" dirty="0">
                <a:solidFill>
                  <a:srgbClr val="4F81BD"/>
                </a:solidFill>
                <a:latin typeface="Times New Roman" panose="02020603050405020304" pitchFamily="18" charset="0"/>
                <a:ea typeface="宋体" panose="02010600030101010101" pitchFamily="2" charset="-122"/>
              </a:rPr>
              <a:t>Table </a:t>
            </a:r>
            <a:r>
              <a:rPr lang="en-GB" altLang="zh-CN" sz="1400" b="1" dirty="0" smtClean="0">
                <a:solidFill>
                  <a:srgbClr val="4F81BD"/>
                </a:solidFill>
                <a:latin typeface="Times New Roman" panose="02020603050405020304" pitchFamily="18" charset="0"/>
                <a:ea typeface="宋体" panose="02010600030101010101" pitchFamily="2" charset="-122"/>
              </a:rPr>
              <a:t>2 </a:t>
            </a:r>
            <a:r>
              <a:rPr lang="en-GB" altLang="zh-CN" sz="1400" b="1" dirty="0">
                <a:solidFill>
                  <a:srgbClr val="4F81BD"/>
                </a:solidFill>
                <a:latin typeface="Times New Roman" panose="02020603050405020304" pitchFamily="18" charset="0"/>
                <a:ea typeface="宋体" panose="02010600030101010101" pitchFamily="2" charset="-122"/>
              </a:rPr>
              <a:t>Registered Objects</a:t>
            </a:r>
            <a:endParaRPr lang="zh-CN" altLang="zh-CN" sz="1400" b="1" dirty="0">
              <a:solidFill>
                <a:srgbClr val="4F81BD"/>
              </a:solidFill>
              <a:effectLst/>
              <a:latin typeface="Times New Roman" panose="02020603050405020304" pitchFamily="18" charset="0"/>
              <a:ea typeface="宋体" panose="02010600030101010101" pitchFamily="2" charset="-122"/>
            </a:endParaRPr>
          </a:p>
        </p:txBody>
      </p:sp>
      <p:graphicFrame>
        <p:nvGraphicFramePr>
          <p:cNvPr id="7" name="表格 6"/>
          <p:cNvGraphicFramePr>
            <a:graphicFrameLocks noGrp="1"/>
          </p:cNvGraphicFramePr>
          <p:nvPr>
            <p:extLst>
              <p:ext uri="{D42A27DB-BD31-4B8C-83A1-F6EECF244321}">
                <p14:modId xmlns:p14="http://schemas.microsoft.com/office/powerpoint/2010/main" xmlns="" val="2830535473"/>
              </p:ext>
            </p:extLst>
          </p:nvPr>
        </p:nvGraphicFramePr>
        <p:xfrm>
          <a:off x="2166937" y="5492750"/>
          <a:ext cx="4497307" cy="948476"/>
        </p:xfrm>
        <a:graphic>
          <a:graphicData uri="http://schemas.openxmlformats.org/drawingml/2006/table">
            <a:tbl>
              <a:tblPr firstRow="1" firstCol="1" bandRow="1">
                <a:tableStyleId>{5C22544A-7EE6-4342-B048-85BDC9FD1C3A}</a:tableStyleId>
              </a:tblPr>
              <a:tblGrid>
                <a:gridCol w="1629409"/>
                <a:gridCol w="990600"/>
                <a:gridCol w="1877298"/>
              </a:tblGrid>
              <a:tr h="318238">
                <a:tc>
                  <a:txBody>
                    <a:bodyPr/>
                    <a:lstStyle/>
                    <a:p>
                      <a:pPr algn="ctr">
                        <a:spcBef>
                          <a:spcPts val="600"/>
                        </a:spcBef>
                        <a:spcAft>
                          <a:spcPts val="0"/>
                        </a:spcAft>
                      </a:pPr>
                      <a:r>
                        <a:rPr lang="en-GB" sz="1400" dirty="0">
                          <a:effectLst/>
                        </a:rPr>
                        <a:t>Object Name</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Object ID</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dirty="0">
                          <a:effectLst/>
                        </a:rPr>
                        <a:t>Number of Instances</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15119">
                <a:tc>
                  <a:txBody>
                    <a:bodyPr/>
                    <a:lstStyle/>
                    <a:p>
                      <a:pPr>
                        <a:spcBef>
                          <a:spcPts val="600"/>
                        </a:spcBef>
                        <a:spcAft>
                          <a:spcPts val="0"/>
                        </a:spcAft>
                      </a:pPr>
                      <a:r>
                        <a:rPr lang="en-GB" sz="1400" dirty="0">
                          <a:effectLst/>
                        </a:rPr>
                        <a:t>Location</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6</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15119">
                <a:tc>
                  <a:txBody>
                    <a:bodyPr/>
                    <a:lstStyle/>
                    <a:p>
                      <a:pPr>
                        <a:spcBef>
                          <a:spcPts val="600"/>
                        </a:spcBef>
                        <a:spcAft>
                          <a:spcPts val="0"/>
                        </a:spcAft>
                      </a:pPr>
                      <a:r>
                        <a:rPr lang="en-GB" sz="1400" dirty="0">
                          <a:effectLst/>
                        </a:rPr>
                        <a:t>IPSO On/Off Switch</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3342</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
        <p:nvSpPr>
          <p:cNvPr id="6" name="Content Placeholder 2"/>
          <p:cNvSpPr txBox="1">
            <a:spLocks/>
          </p:cNvSpPr>
          <p:nvPr/>
        </p:nvSpPr>
        <p:spPr bwMode="auto">
          <a:xfrm>
            <a:off x="185737" y="3435350"/>
            <a:ext cx="8778875"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marL="111125" marR="0" lvl="0" indent="-111125" algn="l" defTabSz="1584325" rtl="0" eaLnBrk="0" fontAlgn="base" latinLnBrk="0" hangingPunct="0">
              <a:lnSpc>
                <a:spcPct val="100000"/>
              </a:lnSpc>
              <a:spcBef>
                <a:spcPct val="25000"/>
              </a:spcBef>
              <a:spcAft>
                <a:spcPct val="0"/>
              </a:spcAft>
              <a:buClr>
                <a:srgbClr val="C00000"/>
              </a:buClr>
              <a:buSzPct val="80000"/>
              <a:buFontTx/>
              <a:buChar char="•"/>
              <a:tabLst/>
              <a:defRPr/>
            </a:pPr>
            <a:r>
              <a:rPr kumimoji="0" lang="en-GB" altLang="zh-CN" sz="2000" b="1" i="0" u="none" strike="noStrike" kern="0" cap="none" spc="0" normalizeH="0" baseline="0" noProof="0" dirty="0" smtClean="0">
                <a:ln>
                  <a:noFill/>
                </a:ln>
                <a:solidFill>
                  <a:srgbClr val="000066"/>
                </a:solidFill>
                <a:effectLst/>
                <a:uLnTx/>
                <a:uFillTx/>
                <a:latin typeface="+mn-lt"/>
                <a:ea typeface="+mn-ea"/>
                <a:cs typeface="+mn-cs"/>
              </a:rPr>
              <a:t>Scenario 2:Using resources as only the condition for Observe operation</a:t>
            </a:r>
            <a:endParaRPr kumimoji="0" lang="en-US" altLang="en-US" sz="2000" b="1" i="0" u="none" strike="noStrike" kern="0" cap="none" spc="0" normalizeH="0" baseline="0" noProof="0" dirty="0" smtClean="0">
              <a:ln>
                <a:noFill/>
              </a:ln>
              <a:solidFill>
                <a:srgbClr val="000066"/>
              </a:solidFill>
              <a:effectLst/>
              <a:uLnTx/>
              <a:uFillTx/>
              <a:latin typeface="+mn-lt"/>
              <a:ea typeface="+mn-ea"/>
              <a:cs typeface="+mn-cs"/>
            </a:endParaRPr>
          </a:p>
          <a:p>
            <a:pPr marL="111125" marR="0" lvl="0" indent="-111125" algn="l" defTabSz="1584325" rtl="0" eaLnBrk="0" fontAlgn="base" latinLnBrk="0" hangingPunct="0">
              <a:lnSpc>
                <a:spcPct val="100000"/>
              </a:lnSpc>
              <a:spcBef>
                <a:spcPct val="25000"/>
              </a:spcBef>
              <a:spcAft>
                <a:spcPct val="0"/>
              </a:spcAft>
              <a:buClr>
                <a:srgbClr val="C00000"/>
              </a:buClr>
              <a:buSzPct val="80000"/>
              <a:buFontTx/>
              <a:buChar char="•"/>
              <a:tabLst/>
              <a:defRPr/>
            </a:pPr>
            <a:r>
              <a:rPr kumimoji="0" lang="en-US" altLang="en-US" sz="1600" b="1" i="0" u="none" strike="noStrike" kern="0" cap="none" spc="0" normalizeH="0" baseline="0" noProof="0" dirty="0" smtClean="0">
                <a:ln>
                  <a:noFill/>
                </a:ln>
                <a:solidFill>
                  <a:srgbClr val="000066"/>
                </a:solidFill>
                <a:effectLst/>
                <a:uLnTx/>
                <a:uFillTx/>
                <a:latin typeface="+mn-lt"/>
                <a:ea typeface="+mn-ea"/>
                <a:cs typeface="+mn-cs"/>
              </a:rPr>
              <a:t>Use Case:</a:t>
            </a: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altLang="zh-CN" sz="1600" b="0" i="0" u="none" strike="noStrike" kern="0" cap="none" spc="0" normalizeH="0" baseline="0" noProof="0" dirty="0" smtClean="0">
                <a:ln>
                  <a:noFill/>
                </a:ln>
                <a:solidFill>
                  <a:srgbClr val="000066"/>
                </a:solidFill>
                <a:effectLst/>
                <a:uLnTx/>
                <a:uFillTx/>
                <a:latin typeface="+mn-lt"/>
                <a:ea typeface="+mn-ea"/>
                <a:cs typeface="+mn-cs"/>
              </a:rPr>
              <a:t>The shared bike operator need protect the shared bike security. When detecting the Lock is off and the Speed is greater than 0, the shared bike shall report </a:t>
            </a:r>
            <a:r>
              <a:rPr kumimoji="0" lang="en-GB" altLang="zh-CN" sz="1600" b="0" i="0" u="none" strike="noStrike" kern="0" cap="none" spc="0" normalizeH="0" baseline="0" noProof="0" dirty="0" smtClean="0">
                <a:ln>
                  <a:noFill/>
                </a:ln>
                <a:solidFill>
                  <a:srgbClr val="000066"/>
                </a:solidFill>
                <a:effectLst/>
                <a:uLnTx/>
                <a:uFillTx/>
                <a:latin typeface="+mn-lt"/>
                <a:ea typeface="+mn-ea"/>
                <a:cs typeface="+mn-cs"/>
              </a:rPr>
              <a:t>Latitude and Longitude </a:t>
            </a:r>
            <a:r>
              <a:rPr kumimoji="0" lang="en-US" altLang="zh-CN" sz="1600" b="0" i="0" u="none" strike="noStrike" kern="0" cap="none" spc="0" normalizeH="0" baseline="0" noProof="0" dirty="0" smtClean="0">
                <a:ln>
                  <a:noFill/>
                </a:ln>
                <a:solidFill>
                  <a:srgbClr val="000066"/>
                </a:solidFill>
                <a:effectLst/>
                <a:uLnTx/>
                <a:uFillTx/>
                <a:latin typeface="+mn-lt"/>
                <a:ea typeface="+mn-ea"/>
                <a:cs typeface="+mn-cs"/>
              </a:rPr>
              <a:t>the server. Then the server can trace the bike.</a:t>
            </a:r>
            <a:endParaRPr kumimoji="0" lang="zh-CN" altLang="zh-CN" sz="1600" b="0" i="0" u="none" strike="noStrike" kern="0" cap="none" spc="0" normalizeH="0" baseline="0" noProof="0" dirty="0" smtClean="0">
              <a:ln>
                <a:noFill/>
              </a:ln>
              <a:solidFill>
                <a:srgbClr val="000066"/>
              </a:solidFill>
              <a:effectLst/>
              <a:uLnTx/>
              <a:uFillTx/>
              <a:latin typeface="+mn-lt"/>
              <a:ea typeface="+mn-ea"/>
              <a:cs typeface="+mn-cs"/>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US" altLang="zh-CN" sz="1600" b="0" i="0" u="none" strike="noStrike" kern="0" cap="none" spc="0" normalizeH="0" baseline="0" noProof="0" dirty="0" smtClean="0">
                <a:ln>
                  <a:noFill/>
                </a:ln>
                <a:solidFill>
                  <a:srgbClr val="000066"/>
                </a:solidFill>
                <a:effectLst/>
                <a:uLnTx/>
                <a:uFillTx/>
                <a:latin typeface="+mn-lt"/>
                <a:ea typeface="+mn-ea"/>
                <a:cs typeface="+mn-cs"/>
              </a:rPr>
              <a:t>A</a:t>
            </a:r>
            <a:r>
              <a:rPr kumimoji="0" lang="en-GB" altLang="zh-CN" sz="1600" b="0" i="0" u="none" strike="noStrike" kern="0" cap="none" spc="0" normalizeH="0" baseline="0" noProof="0" dirty="0" smtClean="0">
                <a:ln>
                  <a:noFill/>
                </a:ln>
                <a:solidFill>
                  <a:srgbClr val="000066"/>
                </a:solidFill>
                <a:effectLst/>
                <a:uLnTx/>
                <a:uFillTx/>
                <a:latin typeface="+mn-lt"/>
                <a:ea typeface="+mn-ea"/>
                <a:cs typeface="+mn-cs"/>
              </a:rPr>
              <a:t> LwM2M Client hosted on a shared bike has the registered objects and instances shown in Table 2 as follows.</a:t>
            </a:r>
            <a:r>
              <a:rPr kumimoji="0" lang="en-GB" altLang="zh-CN" sz="1800" b="1" i="0" u="none" strike="noStrike" kern="0" cap="none" spc="0" normalizeH="0" baseline="0" noProof="0" dirty="0" smtClean="0">
                <a:ln>
                  <a:noFill/>
                </a:ln>
                <a:solidFill>
                  <a:srgbClr val="000066"/>
                </a:solidFill>
                <a:effectLst/>
                <a:uLnTx/>
                <a:uFillTx/>
                <a:latin typeface="+mn-lt"/>
                <a:ea typeface="+mn-ea"/>
                <a:cs typeface="+mn-cs"/>
              </a:rPr>
              <a:t> </a:t>
            </a:r>
            <a:endParaRPr kumimoji="0" lang="en-GB" altLang="zh-CN" sz="2400" b="1" i="0" u="none" strike="noStrike" kern="0" cap="none" spc="0" normalizeH="0" baseline="0" noProof="0" dirty="0" smtClean="0">
              <a:ln>
                <a:noFill/>
              </a:ln>
              <a:solidFill>
                <a:srgbClr val="000066"/>
              </a:solidFill>
              <a:effectLst/>
              <a:uLnTx/>
              <a:uFillTx/>
              <a:latin typeface="+mn-lt"/>
              <a:ea typeface="宋体" panose="02010600030101010101" pitchFamily="2" charset="-122"/>
              <a:cs typeface="+mn-cs"/>
            </a:endParaRPr>
          </a:p>
        </p:txBody>
      </p:sp>
      <p:sp>
        <p:nvSpPr>
          <p:cNvPr id="8" name="矩形 7"/>
          <p:cNvSpPr/>
          <p:nvPr/>
        </p:nvSpPr>
        <p:spPr>
          <a:xfrm>
            <a:off x="2852737" y="2292350"/>
            <a:ext cx="2235997" cy="286232"/>
          </a:xfrm>
          <a:prstGeom prst="rect">
            <a:avLst/>
          </a:prstGeom>
        </p:spPr>
        <p:txBody>
          <a:bodyPr wrap="none">
            <a:spAutoFit/>
          </a:bodyPr>
          <a:lstStyle/>
          <a:p>
            <a:pPr algn="ctr">
              <a:spcAft>
                <a:spcPts val="1000"/>
              </a:spcAft>
            </a:pPr>
            <a:r>
              <a:rPr lang="en-GB" altLang="zh-CN" sz="1400" b="1" dirty="0">
                <a:solidFill>
                  <a:srgbClr val="4F81BD"/>
                </a:solidFill>
                <a:latin typeface="Times New Roman" panose="02020603050405020304" pitchFamily="18" charset="0"/>
                <a:ea typeface="宋体" panose="02010600030101010101" pitchFamily="2" charset="-122"/>
              </a:rPr>
              <a:t>Table </a:t>
            </a:r>
            <a:r>
              <a:rPr lang="en-GB" altLang="zh-CN" sz="1400" b="1" dirty="0" smtClean="0">
                <a:solidFill>
                  <a:srgbClr val="4F81BD"/>
                </a:solidFill>
                <a:latin typeface="Times New Roman" panose="02020603050405020304" pitchFamily="18" charset="0"/>
                <a:ea typeface="宋体" panose="02010600030101010101" pitchFamily="2" charset="-122"/>
              </a:rPr>
              <a:t>1 </a:t>
            </a:r>
            <a:r>
              <a:rPr lang="en-GB" altLang="zh-CN" sz="1400" b="1" dirty="0">
                <a:solidFill>
                  <a:srgbClr val="4F81BD"/>
                </a:solidFill>
                <a:latin typeface="Times New Roman" panose="02020603050405020304" pitchFamily="18" charset="0"/>
                <a:ea typeface="宋体" panose="02010600030101010101" pitchFamily="2" charset="-122"/>
              </a:rPr>
              <a:t>Registered Objects</a:t>
            </a:r>
            <a:endParaRPr lang="zh-CN" altLang="zh-CN" sz="1400" b="1" dirty="0">
              <a:solidFill>
                <a:srgbClr val="4F81BD"/>
              </a:solidFill>
              <a:effectLst/>
              <a:latin typeface="Times New Roman" panose="02020603050405020304" pitchFamily="18" charset="0"/>
              <a:ea typeface="宋体" panose="02010600030101010101" pitchFamily="2" charset="-122"/>
            </a:endParaRPr>
          </a:p>
        </p:txBody>
      </p:sp>
      <p:graphicFrame>
        <p:nvGraphicFramePr>
          <p:cNvPr id="9" name="表格 8"/>
          <p:cNvGraphicFramePr>
            <a:graphicFrameLocks noGrp="1"/>
          </p:cNvGraphicFramePr>
          <p:nvPr>
            <p:extLst>
              <p:ext uri="{D42A27DB-BD31-4B8C-83A1-F6EECF244321}">
                <p14:modId xmlns:p14="http://schemas.microsoft.com/office/powerpoint/2010/main" xmlns="" val="2830535473"/>
              </p:ext>
            </p:extLst>
          </p:nvPr>
        </p:nvGraphicFramePr>
        <p:xfrm>
          <a:off x="1862137" y="2520950"/>
          <a:ext cx="4497307" cy="744958"/>
        </p:xfrm>
        <a:graphic>
          <a:graphicData uri="http://schemas.openxmlformats.org/drawingml/2006/table">
            <a:tbl>
              <a:tblPr firstRow="1" firstCol="1" bandRow="1">
                <a:tableStyleId>{5C22544A-7EE6-4342-B048-85BDC9FD1C3A}</a:tableStyleId>
              </a:tblPr>
              <a:tblGrid>
                <a:gridCol w="1629409"/>
                <a:gridCol w="990600"/>
                <a:gridCol w="1877298"/>
              </a:tblGrid>
              <a:tr h="318238">
                <a:tc>
                  <a:txBody>
                    <a:bodyPr/>
                    <a:lstStyle/>
                    <a:p>
                      <a:pPr algn="ctr">
                        <a:spcBef>
                          <a:spcPts val="600"/>
                        </a:spcBef>
                        <a:spcAft>
                          <a:spcPts val="0"/>
                        </a:spcAft>
                      </a:pPr>
                      <a:r>
                        <a:rPr lang="en-GB" sz="1400" dirty="0">
                          <a:effectLst/>
                        </a:rPr>
                        <a:t>Object Name</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Object ID</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dirty="0">
                          <a:effectLst/>
                        </a:rPr>
                        <a:t>Number of Instances</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15119">
                <a:tc>
                  <a:txBody>
                    <a:bodyPr/>
                    <a:lstStyle/>
                    <a:p>
                      <a:pPr>
                        <a:spcBef>
                          <a:spcPts val="600"/>
                        </a:spcBef>
                        <a:spcAft>
                          <a:spcPts val="0"/>
                        </a:spcAft>
                      </a:pPr>
                      <a:r>
                        <a:rPr lang="en-GB" altLang="zh-CN" sz="1400" b="1" kern="1200" dirty="0" smtClean="0">
                          <a:solidFill>
                            <a:schemeClr val="lt1"/>
                          </a:solidFill>
                          <a:latin typeface="+mn-lt"/>
                          <a:ea typeface="+mn-ea"/>
                          <a:cs typeface="+mn-cs"/>
                        </a:rPr>
                        <a:t>Connectivity Monitoring</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altLang="zh-CN" sz="1400" dirty="0" smtClean="0">
                          <a:effectLst/>
                          <a:latin typeface="+mn-lt"/>
                          <a:ea typeface="+mn-ea"/>
                          <a:cs typeface="+mn-cs"/>
                        </a:rPr>
                        <a:t>4</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xmlns="" val="3518774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4" name="Content Placeholder 2"/>
          <p:cNvSpPr>
            <a:spLocks noGrp="1"/>
          </p:cNvSpPr>
          <p:nvPr>
            <p:ph idx="1"/>
          </p:nvPr>
        </p:nvSpPr>
        <p:spPr>
          <a:xfrm>
            <a:off x="185737" y="1073150"/>
            <a:ext cx="8778875" cy="5160962"/>
          </a:xfrm>
        </p:spPr>
        <p:txBody>
          <a:bodyPr/>
          <a:lstStyle/>
          <a:p>
            <a:pPr>
              <a:buClr>
                <a:srgbClr val="C00000"/>
              </a:buClr>
            </a:pPr>
            <a:r>
              <a:rPr lang="en-GB" altLang="zh-CN" sz="2000" b="1" dirty="0"/>
              <a:t>Scenario </a:t>
            </a:r>
            <a:r>
              <a:rPr lang="en-GB" altLang="zh-CN" sz="2000" b="1" dirty="0" smtClean="0"/>
              <a:t>3: </a:t>
            </a:r>
            <a:r>
              <a:rPr lang="en-GB" altLang="zh-CN" sz="2000" b="1" dirty="0"/>
              <a:t>Reduce redundant information of the notification message</a:t>
            </a:r>
            <a:endParaRPr lang="en-US" altLang="en-US" sz="2000" b="1" dirty="0" smtClean="0"/>
          </a:p>
          <a:p>
            <a:pPr>
              <a:buClr>
                <a:srgbClr val="C00000"/>
              </a:buClr>
            </a:pPr>
            <a:r>
              <a:rPr lang="en-US" altLang="en-US" sz="1600" b="1" dirty="0" smtClean="0"/>
              <a:t>Use Case:</a:t>
            </a:r>
          </a:p>
          <a:p>
            <a:r>
              <a:rPr lang="en-US" altLang="zh-CN" sz="1600" dirty="0"/>
              <a:t>Generally, in order for a LwM2M Server to monitor the status of LwM2M Clients, a LwM2M Client may need to report </a:t>
            </a:r>
            <a:r>
              <a:rPr lang="en-US" altLang="zh-CN" sz="1600" dirty="0"/>
              <a:t>the information of the device and the status of the network connectivity. For </a:t>
            </a:r>
            <a:r>
              <a:rPr lang="en-US" altLang="zh-CN" sz="1600" dirty="0"/>
              <a:t>example, a LwM2M Client has the registered objects and instances shown in Table </a:t>
            </a:r>
            <a:r>
              <a:rPr lang="en-US" altLang="zh-CN" sz="1600" dirty="0" smtClean="0"/>
              <a:t>2. </a:t>
            </a:r>
            <a:r>
              <a:rPr lang="en-US" altLang="zh-CN" sz="1600" dirty="0"/>
              <a:t>A LwM2M Server may wish to requests the following notifications from the </a:t>
            </a:r>
            <a:r>
              <a:rPr lang="en-US" altLang="zh-CN" sz="1600" dirty="0" smtClean="0"/>
              <a:t>client:</a:t>
            </a:r>
          </a:p>
          <a:p>
            <a:r>
              <a:rPr lang="en-US" altLang="zh-CN" sz="1600" dirty="0"/>
              <a:t>Periodic reports, every x hours, including:</a:t>
            </a:r>
          </a:p>
          <a:p>
            <a:pPr>
              <a:buFont typeface="Wingdings" panose="05000000000000000000" pitchFamily="2" charset="2"/>
              <a:buChar char="Ø"/>
            </a:pPr>
            <a:r>
              <a:rPr lang="en-US" altLang="zh-CN" sz="1600" dirty="0" smtClean="0"/>
              <a:t>Device </a:t>
            </a:r>
            <a:r>
              <a:rPr lang="en-US" altLang="zh-CN" sz="1600" dirty="0"/>
              <a:t>information: Available Power Sources, Power Source Voltage, Power Source Current, Battery Level, Memory Free, Error Code, Battery Status, and so on.</a:t>
            </a:r>
          </a:p>
          <a:p>
            <a:pPr>
              <a:buFont typeface="Wingdings" panose="05000000000000000000" pitchFamily="2" charset="2"/>
              <a:buChar char="Ø"/>
            </a:pPr>
            <a:r>
              <a:rPr lang="en-US" altLang="zh-CN" sz="1600" dirty="0" smtClean="0"/>
              <a:t>Connectivity </a:t>
            </a:r>
            <a:r>
              <a:rPr lang="en-US" altLang="zh-CN" sz="1600" dirty="0"/>
              <a:t>Monitoring: Network Bearer, Available Network Bearer, Radio Signal Strength, Link Quality, Link Utilization, IP Addresses, Cell ID, and so on</a:t>
            </a:r>
            <a:r>
              <a:rPr lang="en-US" altLang="zh-CN" sz="1600" dirty="0" smtClean="0"/>
              <a:t>.</a:t>
            </a:r>
          </a:p>
          <a:p>
            <a:r>
              <a:rPr lang="en-US" altLang="zh-CN" sz="1600" dirty="0"/>
              <a:t>A LwM2M Server </a:t>
            </a:r>
            <a:r>
              <a:rPr lang="en-US" altLang="zh-CN" sz="1600" dirty="0" smtClean="0"/>
              <a:t>directly </a:t>
            </a:r>
            <a:r>
              <a:rPr lang="en-US" altLang="zh-CN" sz="1600" dirty="0"/>
              <a:t>observe the objects mentioned </a:t>
            </a:r>
            <a:r>
              <a:rPr lang="en-US" altLang="zh-CN" sz="1600" dirty="0" smtClean="0"/>
              <a:t>above</a:t>
            </a:r>
            <a:r>
              <a:rPr lang="en-US" altLang="zh-CN" sz="1600" dirty="0"/>
              <a:t>.</a:t>
            </a:r>
            <a:r>
              <a:rPr lang="en-GB" altLang="zh-CN" sz="1600" dirty="0"/>
              <a:t> The notification includes all Resources of all Instances of the observed Object. Some Resources, such as </a:t>
            </a:r>
            <a:r>
              <a:rPr lang="en-US" altLang="zh-CN" sz="1600" b="1" dirty="0"/>
              <a:t>Manufacturer</a:t>
            </a:r>
            <a:r>
              <a:rPr lang="en-US" altLang="zh-CN" sz="1600" dirty="0"/>
              <a:t> (</a:t>
            </a:r>
            <a:r>
              <a:rPr lang="en-GB" altLang="zh-CN" sz="1600" dirty="0"/>
              <a:t>/3/0/0</a:t>
            </a:r>
            <a:r>
              <a:rPr lang="en-US" altLang="zh-CN" sz="1600" dirty="0"/>
              <a:t>), </a:t>
            </a:r>
            <a:r>
              <a:rPr lang="en-US" altLang="zh-CN" sz="1600" b="1" dirty="0"/>
              <a:t>Serial Number </a:t>
            </a:r>
            <a:r>
              <a:rPr lang="en-US" altLang="zh-CN" sz="1600" dirty="0"/>
              <a:t>(/3/0/2), </a:t>
            </a:r>
            <a:r>
              <a:rPr lang="en-GB" altLang="zh-CN" sz="1600" dirty="0" smtClean="0"/>
              <a:t>and </a:t>
            </a:r>
            <a:r>
              <a:rPr lang="en-GB" altLang="zh-CN" sz="1600" dirty="0"/>
              <a:t>so on, may not be changed, or some Resources </a:t>
            </a:r>
            <a:r>
              <a:rPr lang="en-GB" altLang="zh-CN" sz="1600" dirty="0" smtClean="0"/>
              <a:t>such as </a:t>
            </a:r>
            <a:r>
              <a:rPr lang="en-GB" altLang="zh-CN" sz="1600" b="1" dirty="0" smtClean="0"/>
              <a:t>IP </a:t>
            </a:r>
            <a:r>
              <a:rPr lang="en-GB" altLang="zh-CN" sz="1600" b="1" dirty="0" smtClean="0"/>
              <a:t>Addresses</a:t>
            </a:r>
            <a:r>
              <a:rPr lang="en-GB" altLang="zh-CN" sz="1600" dirty="0" smtClean="0"/>
              <a:t> (/4/0/4</a:t>
            </a:r>
            <a:r>
              <a:rPr lang="en-GB" altLang="zh-CN" sz="1600" dirty="0" smtClean="0"/>
              <a:t>),</a:t>
            </a:r>
            <a:r>
              <a:rPr lang="en-GB" altLang="zh-CN" sz="1600" dirty="0" smtClean="0"/>
              <a:t> </a:t>
            </a:r>
            <a:r>
              <a:rPr lang="en-GB" altLang="zh-CN" sz="1600" b="1" dirty="0" smtClean="0"/>
              <a:t>Router IP </a:t>
            </a:r>
            <a:r>
              <a:rPr lang="en-GB" altLang="zh-CN" sz="1600" b="1" dirty="0" smtClean="0"/>
              <a:t>Addresses</a:t>
            </a:r>
            <a:r>
              <a:rPr lang="en-GB" altLang="zh-CN" sz="1600" dirty="0" smtClean="0"/>
              <a:t> (/</a:t>
            </a:r>
            <a:r>
              <a:rPr lang="en-GB" altLang="zh-CN" sz="1600" dirty="0" smtClean="0"/>
              <a:t>4/0/5), </a:t>
            </a:r>
            <a:r>
              <a:rPr lang="en-GB" altLang="zh-CN" sz="1600" dirty="0" smtClean="0"/>
              <a:t>are </a:t>
            </a:r>
            <a:r>
              <a:rPr lang="en-GB" altLang="zh-CN" sz="1600" dirty="0"/>
              <a:t>not changed when the notification is sent to the LwM2M Server. In other words, this notification message contains a lot of redundant information which make the cost of the message transmission increase.</a:t>
            </a:r>
          </a:p>
        </p:txBody>
      </p:sp>
      <p:sp>
        <p:nvSpPr>
          <p:cNvPr id="6" name="矩形 5"/>
          <p:cNvSpPr/>
          <p:nvPr/>
        </p:nvSpPr>
        <p:spPr>
          <a:xfrm>
            <a:off x="5568995" y="5264150"/>
            <a:ext cx="1943930" cy="258532"/>
          </a:xfrm>
          <a:prstGeom prst="rect">
            <a:avLst/>
          </a:prstGeom>
        </p:spPr>
        <p:txBody>
          <a:bodyPr wrap="none">
            <a:spAutoFit/>
          </a:bodyPr>
          <a:lstStyle/>
          <a:p>
            <a:pPr algn="ctr">
              <a:spcAft>
                <a:spcPts val="1000"/>
              </a:spcAft>
            </a:pPr>
            <a:r>
              <a:rPr lang="en-GB" altLang="zh-CN" sz="1200" b="1" dirty="0">
                <a:solidFill>
                  <a:srgbClr val="4F81BD"/>
                </a:solidFill>
                <a:latin typeface="Times New Roman" panose="02020603050405020304" pitchFamily="18" charset="0"/>
                <a:ea typeface="宋体" panose="02010600030101010101" pitchFamily="2" charset="-122"/>
              </a:rPr>
              <a:t>Table </a:t>
            </a:r>
            <a:r>
              <a:rPr lang="en-GB" altLang="zh-CN" sz="1200" b="1" dirty="0" smtClean="0">
                <a:solidFill>
                  <a:srgbClr val="4F81BD"/>
                </a:solidFill>
                <a:latin typeface="Times New Roman" panose="02020603050405020304" pitchFamily="18" charset="0"/>
                <a:ea typeface="宋体" panose="02010600030101010101" pitchFamily="2" charset="-122"/>
              </a:rPr>
              <a:t>2 </a:t>
            </a:r>
            <a:r>
              <a:rPr lang="en-GB" altLang="zh-CN" sz="1200" b="1" dirty="0">
                <a:solidFill>
                  <a:srgbClr val="4F81BD"/>
                </a:solidFill>
                <a:latin typeface="Times New Roman" panose="02020603050405020304" pitchFamily="18" charset="0"/>
                <a:ea typeface="宋体" panose="02010600030101010101" pitchFamily="2" charset="-122"/>
              </a:rPr>
              <a:t>Registered Objects</a:t>
            </a:r>
            <a:endParaRPr lang="zh-CN" altLang="zh-CN" sz="1200" b="1" dirty="0">
              <a:solidFill>
                <a:srgbClr val="4F81BD"/>
              </a:solidFill>
              <a:effectLst/>
              <a:latin typeface="Times New Roman" panose="02020603050405020304" pitchFamily="18" charset="0"/>
              <a:ea typeface="宋体" panose="02010600030101010101" pitchFamily="2" charset="-122"/>
            </a:endParaRPr>
          </a:p>
        </p:txBody>
      </p:sp>
      <p:graphicFrame>
        <p:nvGraphicFramePr>
          <p:cNvPr id="8" name="表格 7"/>
          <p:cNvGraphicFramePr>
            <a:graphicFrameLocks noGrp="1"/>
          </p:cNvGraphicFramePr>
          <p:nvPr>
            <p:extLst>
              <p:ext uri="{D42A27DB-BD31-4B8C-83A1-F6EECF244321}">
                <p14:modId xmlns:p14="http://schemas.microsoft.com/office/powerpoint/2010/main" xmlns="" val="2070966258"/>
              </p:ext>
            </p:extLst>
          </p:nvPr>
        </p:nvGraphicFramePr>
        <p:xfrm>
          <a:off x="4680744" y="5532576"/>
          <a:ext cx="3886200" cy="898216"/>
        </p:xfrm>
        <a:graphic>
          <a:graphicData uri="http://schemas.openxmlformats.org/drawingml/2006/table">
            <a:tbl>
              <a:tblPr firstRow="1" firstCol="1" bandRow="1">
                <a:tableStyleId>{5C22544A-7EE6-4342-B048-85BDC9FD1C3A}</a:tableStyleId>
              </a:tblPr>
              <a:tblGrid>
                <a:gridCol w="1050482"/>
                <a:gridCol w="1050482"/>
                <a:gridCol w="1785236"/>
              </a:tblGrid>
              <a:tr h="235748">
                <a:tc>
                  <a:txBody>
                    <a:bodyPr/>
                    <a:lstStyle/>
                    <a:p>
                      <a:pPr algn="ctr">
                        <a:spcBef>
                          <a:spcPts val="600"/>
                        </a:spcBef>
                        <a:spcAft>
                          <a:spcPts val="0"/>
                        </a:spcAft>
                      </a:pPr>
                      <a:r>
                        <a:rPr lang="en-GB" sz="1400">
                          <a:effectLst/>
                        </a:rPr>
                        <a:t>Object Name</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Object ID</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Bef>
                          <a:spcPts val="600"/>
                        </a:spcBef>
                        <a:spcAft>
                          <a:spcPts val="0"/>
                        </a:spcAft>
                      </a:pPr>
                      <a:r>
                        <a:rPr lang="en-GB" sz="1400">
                          <a:effectLst/>
                        </a:rPr>
                        <a:t>Number of Instances</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235748">
                <a:tc>
                  <a:txBody>
                    <a:bodyPr/>
                    <a:lstStyle/>
                    <a:p>
                      <a:pPr>
                        <a:spcBef>
                          <a:spcPts val="600"/>
                        </a:spcBef>
                        <a:spcAft>
                          <a:spcPts val="0"/>
                        </a:spcAft>
                      </a:pPr>
                      <a:r>
                        <a:rPr lang="en-GB" sz="1400">
                          <a:effectLst/>
                        </a:rPr>
                        <a:t>Device</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3</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a:effectLst/>
                        </a:rPr>
                        <a:t>1</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r h="362058">
                <a:tc>
                  <a:txBody>
                    <a:bodyPr/>
                    <a:lstStyle/>
                    <a:p>
                      <a:pPr>
                        <a:spcBef>
                          <a:spcPts val="600"/>
                        </a:spcBef>
                        <a:spcAft>
                          <a:spcPts val="0"/>
                        </a:spcAft>
                      </a:pPr>
                      <a:r>
                        <a:rPr lang="en-GB" sz="1400">
                          <a:effectLst/>
                        </a:rPr>
                        <a:t>Connectivity Monitoring</a:t>
                      </a:r>
                      <a:endParaRPr lang="zh-CN" sz="140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4</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spcBef>
                          <a:spcPts val="600"/>
                        </a:spcBef>
                        <a:spcAft>
                          <a:spcPts val="0"/>
                        </a:spcAft>
                      </a:pPr>
                      <a:r>
                        <a:rPr lang="en-GB" sz="1400" dirty="0">
                          <a:effectLst/>
                        </a:rPr>
                        <a:t>1</a:t>
                      </a:r>
                      <a:endParaRPr lang="zh-CN" sz="1400" dirty="0">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xmlns="" val="23474246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z="2800" smtClean="0">
                <a:ea typeface="宋体" panose="02010600030101010101" pitchFamily="2" charset="-122"/>
              </a:rPr>
              <a:t>Virtual Observe Notify Object Definition</a:t>
            </a:r>
            <a:endParaRPr lang="en-GB" altLang="en-US" sz="2800" smtClean="0"/>
          </a:p>
        </p:txBody>
      </p:sp>
      <p:sp>
        <p:nvSpPr>
          <p:cNvPr id="5123" name="Content Placeholder 2"/>
          <p:cNvSpPr>
            <a:spLocks noGrp="1"/>
          </p:cNvSpPr>
          <p:nvPr>
            <p:ph idx="1"/>
          </p:nvPr>
        </p:nvSpPr>
        <p:spPr>
          <a:xfrm>
            <a:off x="292100" y="1169988"/>
            <a:ext cx="8778875" cy="5160962"/>
          </a:xfrm>
        </p:spPr>
        <p:txBody>
          <a:bodyPr/>
          <a:lstStyle/>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Tx/>
              <a:buNone/>
            </a:pPr>
            <a:endParaRPr lang="en-GB" altLang="zh-CN" sz="1800" dirty="0" smtClean="0">
              <a:ea typeface="宋体" panose="02010600030101010101" pitchFamily="2" charset="-122"/>
              <a:cs typeface="Times New Roman" panose="02020603050405020304" pitchFamily="18" charset="0"/>
            </a:endParaRPr>
          </a:p>
          <a:p>
            <a:pPr marL="0" indent="0">
              <a:buClr>
                <a:srgbClr val="C00000"/>
              </a:buClr>
              <a:buFont typeface="Wingdings" panose="05000000000000000000" pitchFamily="2" charset="2"/>
              <a:buChar char="q"/>
            </a:pPr>
            <a:r>
              <a:rPr lang="en-GB" altLang="zh-CN" sz="1600" b="1" dirty="0" err="1" smtClean="0">
                <a:ea typeface="宋体" panose="02010600030101010101" pitchFamily="2" charset="-122"/>
              </a:rPr>
              <a:t>ObserveLinks</a:t>
            </a:r>
            <a:endParaRPr lang="en-GB" altLang="zh-CN" sz="1600" b="1" dirty="0" smtClean="0">
              <a:ea typeface="宋体" panose="02010600030101010101" pitchFamily="2" charset="-122"/>
            </a:endParaRPr>
          </a:p>
          <a:p>
            <a:pPr lvl="1">
              <a:buClr>
                <a:srgbClr val="C00000"/>
              </a:buClr>
              <a:buFont typeface="Wingdings" panose="05000000000000000000" pitchFamily="2" charset="2"/>
              <a:buChar char="Ø"/>
            </a:pPr>
            <a:r>
              <a:rPr lang="en-GB" altLang="zh-CN" sz="1400" dirty="0" smtClean="0">
                <a:ea typeface="宋体" panose="02010600030101010101" pitchFamily="2" charset="-122"/>
                <a:cs typeface="Times New Roman" panose="02020603050405020304" pitchFamily="18" charset="0"/>
              </a:rPr>
              <a:t>Array of Core Links where each element points to a resource to be observed and its observation criteria (</a:t>
            </a:r>
            <a:r>
              <a:rPr lang="en-GB" altLang="zh-CN" sz="1400" dirty="0" err="1" smtClean="0">
                <a:ea typeface="宋体" panose="02010600030101010101" pitchFamily="2" charset="-122"/>
                <a:cs typeface="Times New Roman" panose="02020603050405020304" pitchFamily="18" charset="0"/>
              </a:rPr>
              <a:t>lt</a:t>
            </a:r>
            <a:r>
              <a:rPr lang="en-GB" altLang="zh-CN" sz="1400" dirty="0" smtClean="0">
                <a:ea typeface="宋体" panose="02010600030101010101" pitchFamily="2" charset="-122"/>
                <a:cs typeface="Times New Roman" panose="02020603050405020304" pitchFamily="18" charset="0"/>
              </a:rPr>
              <a:t>, </a:t>
            </a:r>
            <a:r>
              <a:rPr lang="en-GB" altLang="zh-CN" sz="1400" dirty="0" err="1" smtClean="0">
                <a:ea typeface="宋体" panose="02010600030101010101" pitchFamily="2" charset="-122"/>
                <a:cs typeface="Times New Roman" panose="02020603050405020304" pitchFamily="18" charset="0"/>
              </a:rPr>
              <a:t>gt</a:t>
            </a:r>
            <a:r>
              <a:rPr lang="en-GB" altLang="zh-CN" sz="1400" dirty="0" smtClean="0">
                <a:ea typeface="宋体" panose="02010600030101010101" pitchFamily="2" charset="-122"/>
                <a:cs typeface="Times New Roman" panose="02020603050405020304" pitchFamily="18" charset="0"/>
              </a:rPr>
              <a:t>, </a:t>
            </a:r>
            <a:r>
              <a:rPr lang="en-GB" altLang="zh-CN" sz="1400" dirty="0" err="1" smtClean="0">
                <a:ea typeface="宋体" panose="02010600030101010101" pitchFamily="2" charset="-122"/>
                <a:cs typeface="Times New Roman" panose="02020603050405020304" pitchFamily="18" charset="0"/>
              </a:rPr>
              <a:t>st</a:t>
            </a:r>
            <a:r>
              <a:rPr lang="en-GB" altLang="zh-CN" sz="1400" dirty="0" smtClean="0">
                <a:ea typeface="宋体" panose="02010600030101010101" pitchFamily="2" charset="-122"/>
                <a:cs typeface="Times New Roman" panose="02020603050405020304" pitchFamily="18" charset="0"/>
              </a:rPr>
              <a:t>). As </a:t>
            </a:r>
            <a:r>
              <a:rPr lang="en-GB" altLang="zh-CN" sz="1400" dirty="0" err="1" smtClean="0">
                <a:ea typeface="宋体" panose="02010600030101010101" pitchFamily="2" charset="-122"/>
                <a:cs typeface="Times New Roman" panose="02020603050405020304" pitchFamily="18" charset="0"/>
              </a:rPr>
              <a:t>pmin</a:t>
            </a:r>
            <a:r>
              <a:rPr lang="en-GB" altLang="zh-CN" sz="1400" dirty="0" smtClean="0">
                <a:ea typeface="宋体" panose="02010600030101010101" pitchFamily="2" charset="-122"/>
                <a:cs typeface="Times New Roman" panose="02020603050405020304" pitchFamily="18" charset="0"/>
              </a:rPr>
              <a:t> and </a:t>
            </a:r>
            <a:r>
              <a:rPr lang="en-GB" altLang="zh-CN" sz="1400" dirty="0" err="1" smtClean="0">
                <a:ea typeface="宋体" panose="02010600030101010101" pitchFamily="2" charset="-122"/>
                <a:cs typeface="Times New Roman" panose="02020603050405020304" pitchFamily="18" charset="0"/>
              </a:rPr>
              <a:t>pmax</a:t>
            </a:r>
            <a:r>
              <a:rPr lang="en-GB" altLang="zh-CN" sz="1400" dirty="0" smtClean="0">
                <a:ea typeface="宋体" panose="02010600030101010101" pitchFamily="2" charset="-122"/>
                <a:cs typeface="Times New Roman" panose="02020603050405020304" pitchFamily="18" charset="0"/>
              </a:rPr>
              <a:t> should apply to all resources in </a:t>
            </a:r>
            <a:r>
              <a:rPr lang="en-GB" altLang="zh-CN" sz="1400" dirty="0" err="1" smtClean="0">
                <a:ea typeface="宋体" panose="02010600030101010101" pitchFamily="2" charset="-122"/>
                <a:cs typeface="Times New Roman" panose="02020603050405020304" pitchFamily="18" charset="0"/>
              </a:rPr>
              <a:t>ObserveLinks</a:t>
            </a:r>
            <a:r>
              <a:rPr lang="en-GB" altLang="zh-CN" sz="1400" dirty="0" smtClean="0">
                <a:ea typeface="宋体" panose="02010600030101010101" pitchFamily="2" charset="-122"/>
                <a:cs typeface="Times New Roman" panose="02020603050405020304" pitchFamily="18" charset="0"/>
              </a:rPr>
              <a:t>, they can only be attached to the instance of </a:t>
            </a:r>
            <a:r>
              <a:rPr lang="en-GB" altLang="zh-CN" sz="1400" dirty="0" err="1" smtClean="0">
                <a:ea typeface="宋体" panose="02010600030101010101" pitchFamily="2" charset="-122"/>
                <a:cs typeface="Times New Roman" panose="02020603050405020304" pitchFamily="18" charset="0"/>
              </a:rPr>
              <a:t>ObserveNotify</a:t>
            </a:r>
            <a:r>
              <a:rPr lang="en-GB" altLang="zh-CN" sz="1400" dirty="0" smtClean="0">
                <a:ea typeface="宋体" panose="02010600030101010101" pitchFamily="2" charset="-122"/>
                <a:cs typeface="Times New Roman" panose="02020603050405020304" pitchFamily="18" charset="0"/>
              </a:rPr>
              <a:t> object itself</a:t>
            </a:r>
          </a:p>
          <a:p>
            <a:pPr>
              <a:buClr>
                <a:srgbClr val="C00000"/>
              </a:buClr>
              <a:buFont typeface="Wingdings" panose="05000000000000000000" pitchFamily="2" charset="2"/>
              <a:buChar char="q"/>
            </a:pPr>
            <a:r>
              <a:rPr lang="en-GB" altLang="zh-CN" sz="1600" b="1" dirty="0" err="1">
                <a:ea typeface="宋体" panose="02010600030101010101" pitchFamily="2" charset="-122"/>
              </a:rPr>
              <a:t>ReportLinks</a:t>
            </a:r>
            <a:endParaRPr lang="en-GB" altLang="en-US" sz="1600" b="1" dirty="0"/>
          </a:p>
          <a:p>
            <a:pPr lvl="1">
              <a:buClr>
                <a:srgbClr val="C00000"/>
              </a:buClr>
              <a:buFont typeface="Wingdings" panose="05000000000000000000" pitchFamily="2" charset="2"/>
              <a:buChar char="Ø"/>
            </a:pPr>
            <a:r>
              <a:rPr lang="en-GB" altLang="en-US" sz="1400" dirty="0">
                <a:cs typeface="Times New Roman" panose="02020603050405020304" pitchFamily="18" charset="0"/>
              </a:rPr>
              <a:t>Array of resource Links where each element identifies the resource to be included in the notification.</a:t>
            </a:r>
          </a:p>
          <a:p>
            <a:pPr lvl="1">
              <a:buClr>
                <a:srgbClr val="C00000"/>
              </a:buClr>
              <a:buFont typeface="Wingdings" panose="05000000000000000000" pitchFamily="2" charset="2"/>
              <a:buChar char="Ø"/>
            </a:pPr>
            <a:r>
              <a:rPr lang="en-GB" altLang="en-US" sz="1400" dirty="0">
                <a:cs typeface="Times New Roman" panose="02020603050405020304" pitchFamily="18" charset="0"/>
              </a:rPr>
              <a:t>If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 resource is absent, the notification will include the resources that are observed.</a:t>
            </a:r>
          </a:p>
          <a:p>
            <a:pPr lvl="1">
              <a:buClr>
                <a:srgbClr val="C00000"/>
              </a:buClr>
              <a:buFont typeface="Wingdings" panose="05000000000000000000" pitchFamily="2" charset="2"/>
              <a:buChar char="Ø"/>
            </a:pPr>
            <a:r>
              <a:rPr lang="en-GB" altLang="en-US" sz="1400" dirty="0">
                <a:cs typeface="Times New Roman" panose="02020603050405020304" pitchFamily="18" charset="0"/>
              </a:rPr>
              <a:t>If the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 resource is present, the notification will only include the resources that are listed in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a:t>
            </a:r>
          </a:p>
          <a:p>
            <a:pPr lvl="1">
              <a:buClr>
                <a:srgbClr val="C00000"/>
              </a:buClr>
              <a:buFont typeface="Wingdings" panose="05000000000000000000" pitchFamily="2" charset="2"/>
              <a:buChar char="Ø"/>
            </a:pPr>
            <a:r>
              <a:rPr lang="en-GB" altLang="en-US" sz="1400" dirty="0">
                <a:cs typeface="Times New Roman" panose="02020603050405020304" pitchFamily="18" charset="0"/>
              </a:rPr>
              <a:t>To provide maximum flexibility to the server the Notifications will not comprise the union of resources in </a:t>
            </a:r>
            <a:r>
              <a:rPr lang="en-GB" altLang="en-US" sz="1400" dirty="0" err="1">
                <a:cs typeface="Times New Roman" panose="02020603050405020304" pitchFamily="18" charset="0"/>
              </a:rPr>
              <a:t>ObserveLinks</a:t>
            </a:r>
            <a:r>
              <a:rPr lang="en-GB" altLang="en-US" sz="1400" dirty="0">
                <a:cs typeface="Times New Roman" panose="02020603050405020304" pitchFamily="18" charset="0"/>
              </a:rPr>
              <a:t> and </a:t>
            </a:r>
            <a:r>
              <a:rPr lang="en-GB" altLang="en-US" sz="1400" dirty="0" err="1">
                <a:cs typeface="Times New Roman" panose="02020603050405020304" pitchFamily="18" charset="0"/>
              </a:rPr>
              <a:t>ReportLinks</a:t>
            </a:r>
            <a:r>
              <a:rPr lang="en-GB" altLang="en-US" sz="1400" dirty="0">
                <a:cs typeface="Times New Roman" panose="02020603050405020304" pitchFamily="18" charset="0"/>
              </a:rPr>
              <a:t> when both present</a:t>
            </a:r>
            <a:r>
              <a:rPr lang="en-GB" altLang="en-US" sz="1400" dirty="0" smtClean="0">
                <a:cs typeface="Times New Roman" panose="02020603050405020304" pitchFamily="18" charset="0"/>
              </a:rPr>
              <a:t>.</a:t>
            </a:r>
            <a:endParaRPr lang="en-GB" altLang="zh-CN" sz="1800" dirty="0" smtClean="0">
              <a:ea typeface="宋体" panose="02010600030101010101" pitchFamily="2" charset="-122"/>
              <a:cs typeface="Times New Roman" panose="02020603050405020304" pitchFamily="18" charset="0"/>
            </a:endParaRPr>
          </a:p>
        </p:txBody>
      </p:sp>
      <p:graphicFrame>
        <p:nvGraphicFramePr>
          <p:cNvPr id="4" name="Content Placeholder 4"/>
          <p:cNvGraphicFramePr>
            <a:graphicFrameLocks noGrp="1"/>
          </p:cNvGraphicFramePr>
          <p:nvPr>
            <p:extLst>
              <p:ext uri="{D42A27DB-BD31-4B8C-83A1-F6EECF244321}">
                <p14:modId xmlns:p14="http://schemas.microsoft.com/office/powerpoint/2010/main" xmlns="" val="925027220"/>
              </p:ext>
            </p:extLst>
          </p:nvPr>
        </p:nvGraphicFramePr>
        <p:xfrm>
          <a:off x="642938" y="1073150"/>
          <a:ext cx="8412162" cy="2497483"/>
        </p:xfrm>
        <a:graphic>
          <a:graphicData uri="http://schemas.openxmlformats.org/drawingml/2006/table">
            <a:tbl>
              <a:tblPr/>
              <a:tblGrid>
                <a:gridCol w="467342"/>
                <a:gridCol w="1894857"/>
                <a:gridCol w="1447800"/>
                <a:gridCol w="1371600"/>
                <a:gridCol w="1143000"/>
                <a:gridCol w="2087563"/>
              </a:tblGrid>
              <a:tr h="639763">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ID</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Resource Name</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Operations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Instances</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Type</a:t>
                      </a:r>
                      <a:endPar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Mandatory</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0</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ObserveLinks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ReportLinks</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Multiple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Corelnk</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Optional</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2</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Report</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R</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Single</a:t>
                      </a:r>
                      <a:endPar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Opaque</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Mandatory</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3</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IN" altLang="zh-CN" sz="1800" b="0" i="1" u="none" strike="noStrike" kern="1200" cap="none" normalizeH="0" baseline="0" dirty="0" err="1" smtClean="0">
                          <a:ln>
                            <a:noFill/>
                          </a:ln>
                          <a:solidFill>
                            <a:srgbClr val="C00000"/>
                          </a:solidFill>
                          <a:effectLst/>
                          <a:latin typeface="Arial Narrow" panose="020B0606020202030204" pitchFamily="34" charset="0"/>
                          <a:ea typeface="宋体" panose="02010600030101010101" pitchFamily="2" charset="-122"/>
                          <a:cs typeface="+mn-cs"/>
                        </a:rPr>
                        <a:t>ObserveRelation</a:t>
                      </a:r>
                      <a:endPar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Single</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String</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1" u="none" strike="noStrike" kern="1200" cap="none" normalizeH="0" baseline="0" dirty="0" smtClean="0">
                          <a:ln>
                            <a:noFill/>
                          </a:ln>
                          <a:solidFill>
                            <a:srgbClr val="C00000"/>
                          </a:solidFill>
                          <a:effectLst/>
                          <a:latin typeface="Arial Narrow" panose="020B0606020202030204" pitchFamily="34" charset="0"/>
                          <a:ea typeface="宋体" panose="02010600030101010101" pitchFamily="2" charset="-122"/>
                          <a:cs typeface="+mn-cs"/>
                        </a:rPr>
                        <a:t>Optional</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4</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err="1" smtClean="0">
                          <a:ln>
                            <a:noFill/>
                          </a:ln>
                          <a:solidFill>
                            <a:srgbClr val="C00000"/>
                          </a:solidFill>
                          <a:effectLst/>
                          <a:latin typeface="Arial Narrow" panose="020B0606020202030204" pitchFamily="34" charset="0"/>
                          <a:ea typeface="宋体" panose="02010600030101010101" pitchFamily="2" charset="-122"/>
                        </a:rPr>
                        <a:t>ResourceFiltering</a:t>
                      </a:r>
                      <a:endPar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endParaRP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RW</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Single</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Boolean</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C00000"/>
                          </a:solidFill>
                          <a:effectLst/>
                          <a:latin typeface="Arial Narrow" panose="020B0606020202030204" pitchFamily="34" charset="0"/>
                          <a:ea typeface="宋体" panose="02010600030101010101" pitchFamily="2" charset="-122"/>
                        </a:rPr>
                        <a:t>Optional</a:t>
                      </a:r>
                    </a:p>
                  </a:txBody>
                  <a:tcPr marT="45734" marB="457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Tree>
    <p:extLst>
      <p:ext uri="{BB962C8B-B14F-4D97-AF65-F5344CB8AC3E}">
        <p14:creationId xmlns:p14="http://schemas.microsoft.com/office/powerpoint/2010/main" xmlns="" val="11330401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zh-CN" sz="2800" smtClean="0">
                <a:ea typeface="宋体" panose="02010600030101010101" pitchFamily="2" charset="-122"/>
              </a:rPr>
              <a:t>Virtual Observe Notify Object Definition</a:t>
            </a:r>
            <a:endParaRPr lang="en-GB" altLang="en-US" sz="2800" smtClean="0"/>
          </a:p>
        </p:txBody>
      </p:sp>
      <p:sp>
        <p:nvSpPr>
          <p:cNvPr id="6147" name="Content Placeholder 2"/>
          <p:cNvSpPr>
            <a:spLocks noGrp="1"/>
          </p:cNvSpPr>
          <p:nvPr>
            <p:ph idx="1"/>
          </p:nvPr>
        </p:nvSpPr>
        <p:spPr>
          <a:xfrm>
            <a:off x="307790" y="958924"/>
            <a:ext cx="8778875" cy="4856163"/>
          </a:xfrm>
        </p:spPr>
        <p:txBody>
          <a:bodyPr/>
          <a:lstStyle/>
          <a:p>
            <a:pPr>
              <a:buClr>
                <a:srgbClr val="C00000"/>
              </a:buClr>
              <a:buFont typeface="Wingdings" panose="05000000000000000000" pitchFamily="2" charset="2"/>
              <a:buChar char="q"/>
            </a:pPr>
            <a:r>
              <a:rPr lang="en-GB" altLang="zh-CN" sz="1800" b="1" dirty="0" smtClean="0">
                <a:ea typeface="宋体" panose="02010600030101010101" pitchFamily="2" charset="-122"/>
              </a:rPr>
              <a:t>Report</a:t>
            </a:r>
            <a:endParaRPr lang="en-GB" altLang="en-US" sz="1800" b="1" dirty="0" smtClean="0"/>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Contiguous string of resources and their corresponding values either in JSON or CBOR.</a:t>
            </a:r>
          </a:p>
          <a:p>
            <a:pPr lvl="1">
              <a:buClr>
                <a:srgbClr val="C00000"/>
              </a:buClr>
              <a:buFont typeface="Wingdings" panose="05000000000000000000" pitchFamily="2" charset="2"/>
              <a:buChar char="Ø"/>
            </a:pPr>
            <a:r>
              <a:rPr lang="en-GB" altLang="en-US" sz="1600" dirty="0" smtClean="0">
                <a:cs typeface="Times New Roman" panose="02020603050405020304" pitchFamily="18" charset="0"/>
              </a:rPr>
              <a:t>The report resource is populated by the client each time an observed resource from </a:t>
            </a:r>
            <a:r>
              <a:rPr lang="en-GB" altLang="en-US" sz="1600" dirty="0" err="1" smtClean="0">
                <a:cs typeface="Times New Roman" panose="02020603050405020304" pitchFamily="18" charset="0"/>
              </a:rPr>
              <a:t>ObserveLinks</a:t>
            </a:r>
            <a:r>
              <a:rPr lang="en-GB" altLang="en-US" sz="1600" dirty="0" smtClean="0">
                <a:cs typeface="Times New Roman" panose="02020603050405020304" pitchFamily="18" charset="0"/>
              </a:rPr>
              <a:t> meets its observation criteria, thereby resulting in a notification to a server that is observing Report resource</a:t>
            </a:r>
          </a:p>
          <a:p>
            <a:pPr>
              <a:buClr>
                <a:srgbClr val="C00000"/>
              </a:buClr>
              <a:buFont typeface="Wingdings" panose="05000000000000000000" pitchFamily="2" charset="2"/>
              <a:buChar char="q"/>
            </a:pPr>
            <a:r>
              <a:rPr lang="en-GB" altLang="zh-CN" sz="1800" b="1" i="1" dirty="0" err="1">
                <a:ea typeface="宋体" panose="02010600030101010101" pitchFamily="2" charset="-122"/>
              </a:rPr>
              <a:t>ObserveRelation</a:t>
            </a:r>
            <a:endParaRPr lang="en-GB" altLang="zh-CN" sz="1800" b="1" i="1" dirty="0">
              <a:ea typeface="宋体" panose="02010600030101010101" pitchFamily="2" charset="-122"/>
            </a:endParaRPr>
          </a:p>
          <a:p>
            <a:pPr lvl="1">
              <a:buClr>
                <a:srgbClr val="C00000"/>
              </a:buClr>
              <a:buFont typeface="Wingdings" panose="05000000000000000000" pitchFamily="2" charset="2"/>
              <a:buChar char="Ø"/>
            </a:pPr>
            <a:r>
              <a:rPr lang="en-GB" altLang="zh-CN" sz="1600" dirty="0">
                <a:solidFill>
                  <a:schemeClr val="tx1"/>
                </a:solidFill>
                <a:ea typeface="宋体" panose="02010600030101010101" pitchFamily="2" charset="-122"/>
                <a:cs typeface="Times New Roman" panose="02020603050405020304" pitchFamily="18" charset="0"/>
              </a:rPr>
              <a:t>Used by the server to indicate the AND relationship between or among instances of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en-US" sz="1600" dirty="0" smtClean="0">
                <a:cs typeface="Times New Roman" panose="02020603050405020304" pitchFamily="18" charset="0"/>
              </a:rPr>
              <a:t>.</a:t>
            </a:r>
          </a:p>
          <a:p>
            <a:pPr>
              <a:buClr>
                <a:srgbClr val="C00000"/>
              </a:buClr>
              <a:buFont typeface="Wingdings" panose="05000000000000000000" pitchFamily="2" charset="2"/>
              <a:buChar char="q"/>
            </a:pPr>
            <a:r>
              <a:rPr lang="en-GB" altLang="zh-CN" sz="1800" b="1" dirty="0" err="1" smtClean="0">
                <a:ea typeface="宋体" panose="02010600030101010101" pitchFamily="2" charset="-122"/>
              </a:rPr>
              <a:t>ResourceFiltering</a:t>
            </a:r>
            <a:endParaRPr lang="en-GB" altLang="zh-CN" sz="1800" b="1" dirty="0">
              <a:ea typeface="宋体" panose="02010600030101010101" pitchFamily="2" charset="-122"/>
            </a:endParaRPr>
          </a:p>
          <a:p>
            <a:pPr>
              <a:buClr>
                <a:srgbClr val="C00000"/>
              </a:buClr>
            </a:pPr>
            <a:r>
              <a:rPr lang="en-GB" altLang="zh-CN" sz="1600" dirty="0">
                <a:solidFill>
                  <a:schemeClr val="tx1"/>
                </a:solidFill>
                <a:ea typeface="宋体" panose="02010600030101010101" pitchFamily="2" charset="-122"/>
                <a:cs typeface="Times New Roman" panose="02020603050405020304" pitchFamily="18" charset="0"/>
              </a:rPr>
              <a:t>Used by the server to indicate the client whether report all instances of </a:t>
            </a:r>
            <a:r>
              <a:rPr lang="en-GB" altLang="zh-CN" sz="1600" dirty="0" err="1">
                <a:solidFill>
                  <a:schemeClr val="tx1"/>
                </a:solidFill>
                <a:ea typeface="宋体" panose="02010600030101010101" pitchFamily="2" charset="-122"/>
                <a:cs typeface="Times New Roman" panose="02020603050405020304" pitchFamily="18" charset="0"/>
              </a:rPr>
              <a:t>ReportLinks</a:t>
            </a:r>
            <a:r>
              <a:rPr lang="en-GB" altLang="zh-CN" sz="1600" dirty="0">
                <a:solidFill>
                  <a:schemeClr val="tx1"/>
                </a:solidFill>
                <a:ea typeface="宋体" panose="02010600030101010101" pitchFamily="2" charset="-122"/>
                <a:cs typeface="Times New Roman" panose="02020603050405020304" pitchFamily="18" charset="0"/>
              </a:rPr>
              <a:t> or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zh-CN" sz="1600" dirty="0">
                <a:solidFill>
                  <a:schemeClr val="tx1"/>
                </a:solidFill>
                <a:ea typeface="宋体" panose="02010600030101010101" pitchFamily="2" charset="-122"/>
                <a:cs typeface="Times New Roman" panose="02020603050405020304" pitchFamily="18" charset="0"/>
              </a:rPr>
              <a:t> or changed instances of </a:t>
            </a:r>
            <a:r>
              <a:rPr lang="en-GB" altLang="zh-CN" sz="1600" dirty="0" err="1">
                <a:solidFill>
                  <a:schemeClr val="tx1"/>
                </a:solidFill>
                <a:ea typeface="宋体" panose="02010600030101010101" pitchFamily="2" charset="-122"/>
                <a:cs typeface="Times New Roman" panose="02020603050405020304" pitchFamily="18" charset="0"/>
              </a:rPr>
              <a:t>ReportLinks</a:t>
            </a:r>
            <a:r>
              <a:rPr lang="en-GB" altLang="zh-CN" sz="1600" dirty="0">
                <a:solidFill>
                  <a:schemeClr val="tx1"/>
                </a:solidFill>
                <a:ea typeface="宋体" panose="02010600030101010101" pitchFamily="2" charset="-122"/>
                <a:cs typeface="Times New Roman" panose="02020603050405020304" pitchFamily="18" charset="0"/>
              </a:rPr>
              <a:t> or </a:t>
            </a:r>
            <a:r>
              <a:rPr lang="en-GB" altLang="zh-CN" sz="1600" dirty="0" err="1">
                <a:solidFill>
                  <a:schemeClr val="tx1"/>
                </a:solidFill>
                <a:ea typeface="宋体" panose="02010600030101010101" pitchFamily="2" charset="-122"/>
                <a:cs typeface="Times New Roman" panose="02020603050405020304" pitchFamily="18" charset="0"/>
              </a:rPr>
              <a:t>ObserveLinks</a:t>
            </a:r>
            <a:r>
              <a:rPr lang="en-GB" altLang="zh-CN" sz="1600" dirty="0">
                <a:solidFill>
                  <a:schemeClr val="tx1"/>
                </a:solidFill>
                <a:ea typeface="宋体" panose="02010600030101010101" pitchFamily="2" charset="-122"/>
                <a:cs typeface="Times New Roman" panose="02020603050405020304" pitchFamily="18" charset="0"/>
              </a:rPr>
              <a:t>. </a:t>
            </a:r>
            <a:r>
              <a:rPr lang="en-US" altLang="zh-CN" sz="1600" dirty="0"/>
              <a:t>0 represents reporting all resources, 1 represents reporting only changed resources compared with last notification.</a:t>
            </a:r>
            <a:endParaRPr lang="en-GB" altLang="zh-CN" sz="1600" b="1" dirty="0">
              <a:solidFill>
                <a:schemeClr val="tx1"/>
              </a:solidFill>
              <a:ea typeface="宋体" panose="02010600030101010101" pitchFamily="2" charset="-122"/>
            </a:endParaRPr>
          </a:p>
          <a:p>
            <a:pPr marL="225425" lvl="1" indent="0">
              <a:buClr>
                <a:srgbClr val="C00000"/>
              </a:buClr>
              <a:buNone/>
            </a:pPr>
            <a:endParaRPr lang="en-GB" altLang="en-US" sz="1800" dirty="0" smtClean="0">
              <a:cs typeface="Times New Roman" panose="02020603050405020304" pitchFamily="18" charset="0"/>
            </a:endParaRPr>
          </a:p>
          <a:p>
            <a:pPr lvl="1">
              <a:buClr>
                <a:srgbClr val="C00000"/>
              </a:buClr>
              <a:buFont typeface="Wingdings" panose="05000000000000000000" pitchFamily="2" charset="2"/>
              <a:buChar char="Ø"/>
            </a:pPr>
            <a:endParaRPr lang="en-GB" altLang="en-US" sz="1800" dirty="0" smtClean="0">
              <a:cs typeface="Times New Roman" panose="02020603050405020304" pitchFamily="18" charset="0"/>
            </a:endParaRPr>
          </a:p>
        </p:txBody>
      </p:sp>
    </p:spTree>
    <p:extLst>
      <p:ext uri="{BB962C8B-B14F-4D97-AF65-F5344CB8AC3E}">
        <p14:creationId xmlns:p14="http://schemas.microsoft.com/office/powerpoint/2010/main" xmlns="" val="8354561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smtClean="0">
                <a:ea typeface="SimSun" pitchFamily="2" charset="-122"/>
              </a:rPr>
              <a:t>Main Use Case(s)</a:t>
            </a:r>
          </a:p>
        </p:txBody>
      </p:sp>
      <p:sp>
        <p:nvSpPr>
          <p:cNvPr id="4" name="Content Placeholder 2"/>
          <p:cNvSpPr>
            <a:spLocks noGrp="1"/>
          </p:cNvSpPr>
          <p:nvPr>
            <p:ph idx="1"/>
          </p:nvPr>
        </p:nvSpPr>
        <p:spPr>
          <a:xfrm>
            <a:off x="185737" y="1073150"/>
            <a:ext cx="8778875" cy="5160962"/>
          </a:xfrm>
        </p:spPr>
        <p:txBody>
          <a:bodyPr/>
          <a:lstStyle/>
          <a:p>
            <a:pPr>
              <a:buClr>
                <a:srgbClr val="C00000"/>
              </a:buClr>
            </a:pPr>
            <a:r>
              <a:rPr lang="en-GB" altLang="en-US" sz="2400" b="1" dirty="0" smtClean="0"/>
              <a:t>Client with Objects</a:t>
            </a: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endParaRPr lang="en-GB" altLang="zh-CN" sz="2400" b="1" dirty="0" smtClean="0">
              <a:ea typeface="宋体" panose="02010600030101010101" pitchFamily="2" charset="-122"/>
            </a:endParaRPr>
          </a:p>
          <a:p>
            <a:pPr>
              <a:buClr>
                <a:srgbClr val="C00000"/>
              </a:buClr>
            </a:pPr>
            <a:r>
              <a:rPr lang="en-GB" altLang="zh-CN" sz="2400" b="1" dirty="0" smtClean="0">
                <a:ea typeface="宋体" panose="02010600030101010101" pitchFamily="2" charset="-122"/>
              </a:rPr>
              <a:t>Notification condition</a:t>
            </a:r>
          </a:p>
          <a:p>
            <a:pPr lvl="1">
              <a:buClr>
                <a:srgbClr val="C00000"/>
              </a:buClr>
            </a:pPr>
            <a:r>
              <a:rPr lang="en-US" altLang="zh-CN" sz="2000" b="1" dirty="0">
                <a:ea typeface="宋体" panose="02010600030101010101" pitchFamily="2" charset="-122"/>
              </a:rPr>
              <a:t>Digital Input State = </a:t>
            </a:r>
            <a:r>
              <a:rPr lang="en-US" altLang="zh-CN" sz="2000" b="1" dirty="0" smtClean="0">
                <a:ea typeface="宋体" panose="02010600030101010101" pitchFamily="2" charset="-122"/>
              </a:rPr>
              <a:t>0</a:t>
            </a:r>
            <a:endParaRPr lang="en-GB" altLang="zh-CN" sz="2000" b="1" dirty="0">
              <a:ea typeface="宋体" panose="02010600030101010101" pitchFamily="2" charset="-122"/>
            </a:endParaRPr>
          </a:p>
          <a:p>
            <a:pPr lvl="1">
              <a:buClr>
                <a:srgbClr val="C00000"/>
              </a:buClr>
            </a:pPr>
            <a:r>
              <a:rPr lang="en-US" altLang="zh-CN" sz="2000" b="1" dirty="0" smtClean="0">
                <a:ea typeface="宋体" panose="02010600030101010101" pitchFamily="2" charset="-122"/>
              </a:rPr>
              <a:t>Speed </a:t>
            </a:r>
            <a:r>
              <a:rPr lang="en-GB" altLang="zh-CN" sz="2000" b="1" dirty="0" smtClean="0">
                <a:ea typeface="宋体" panose="02010600030101010101" pitchFamily="2" charset="-122"/>
              </a:rPr>
              <a:t>&lt; 0.5</a:t>
            </a:r>
          </a:p>
        </p:txBody>
      </p:sp>
      <p:graphicFrame>
        <p:nvGraphicFramePr>
          <p:cNvPr id="5" name="Content Placeholder 4"/>
          <p:cNvGraphicFramePr>
            <a:graphicFrameLocks noGrp="1"/>
          </p:cNvGraphicFramePr>
          <p:nvPr>
            <p:extLst>
              <p:ext uri="{D42A27DB-BD31-4B8C-83A1-F6EECF244321}">
                <p14:modId xmlns:p14="http://schemas.microsoft.com/office/powerpoint/2010/main" xmlns="" val="4061668818"/>
              </p:ext>
            </p:extLst>
          </p:nvPr>
        </p:nvGraphicFramePr>
        <p:xfrm>
          <a:off x="306388" y="1530350"/>
          <a:ext cx="5913437" cy="1485900"/>
        </p:xfrm>
        <a:graphic>
          <a:graphicData uri="http://schemas.openxmlformats.org/drawingml/2006/table">
            <a:tbl>
              <a:tblPr/>
              <a:tblGrid>
                <a:gridCol w="2684462"/>
                <a:gridCol w="1095375"/>
                <a:gridCol w="2133600"/>
              </a:tblGrid>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Object Name</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Object ID</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Number of Instances</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a:spcBef>
                          <a:spcPts val="600"/>
                        </a:spcBef>
                        <a:spcAft>
                          <a:spcPts val="0"/>
                        </a:spcAft>
                      </a:pPr>
                      <a:r>
                        <a:rPr lang="en-GB" altLang="zh-CN" sz="1800" dirty="0" smtClean="0">
                          <a:effectLst/>
                        </a:rPr>
                        <a:t>Location</a:t>
                      </a:r>
                      <a:endParaRPr lang="zh-CN" alt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6</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a:spcBef>
                          <a:spcPts val="600"/>
                        </a:spcBef>
                        <a:spcAft>
                          <a:spcPts val="0"/>
                        </a:spcAft>
                      </a:pPr>
                      <a:r>
                        <a:rPr lang="en-GB" altLang="zh-CN" sz="1800" dirty="0" smtClean="0">
                          <a:effectLst/>
                        </a:rPr>
                        <a:t>IPSO On/Off Switch</a:t>
                      </a:r>
                      <a:endParaRPr lang="zh-CN" altLang="zh-CN" sz="1800" dirty="0">
                        <a:effectLst/>
                        <a:latin typeface="Arial" panose="020B0604020202020204" pitchFamily="34" charset="0"/>
                        <a:ea typeface="宋体" panose="02010600030101010101" pitchFamily="2" charset="-122"/>
                        <a:cs typeface="Times New Roman" panose="02020603050405020304" pitchFamily="18" charset="0"/>
                      </a:endParaRP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3342</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Virtual Observe Notify</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smtClean="0">
                          <a:ln>
                            <a:noFill/>
                          </a:ln>
                          <a:solidFill>
                            <a:srgbClr val="000000"/>
                          </a:solidFill>
                          <a:effectLst/>
                          <a:latin typeface="Arial Narrow" panose="020B0606020202030204" pitchFamily="34" charset="0"/>
                          <a:ea typeface="宋体" panose="02010600030101010101" pitchFamily="2" charset="-122"/>
                        </a:rPr>
                        <a:t>99</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a:t>
                      </a:r>
                    </a:p>
                  </a:txBody>
                  <a:tcPr marT="45733" marB="4573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bl>
          </a:graphicData>
        </a:graphic>
      </p:graphicFrame>
      <p:graphicFrame>
        <p:nvGraphicFramePr>
          <p:cNvPr id="6" name="Table 4"/>
          <p:cNvGraphicFramePr>
            <a:graphicFrameLocks noGrp="1"/>
          </p:cNvGraphicFramePr>
          <p:nvPr>
            <p:extLst>
              <p:ext uri="{D42A27DB-BD31-4B8C-83A1-F6EECF244321}">
                <p14:modId xmlns:p14="http://schemas.microsoft.com/office/powerpoint/2010/main" xmlns="" val="240039739"/>
              </p:ext>
            </p:extLst>
          </p:nvPr>
        </p:nvGraphicFramePr>
        <p:xfrm>
          <a:off x="3552825" y="4067968"/>
          <a:ext cx="5334000" cy="1114425"/>
        </p:xfrm>
        <a:graphic>
          <a:graphicData uri="http://schemas.openxmlformats.org/drawingml/2006/table">
            <a:tbl>
              <a:tblPr/>
              <a:tblGrid>
                <a:gridCol w="2514600"/>
                <a:gridCol w="2819400"/>
              </a:tblGrid>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err="1" smtClean="0">
                          <a:ln>
                            <a:noFill/>
                          </a:ln>
                          <a:solidFill>
                            <a:srgbClr val="FFFFFF"/>
                          </a:solidFill>
                          <a:effectLst/>
                          <a:latin typeface="Arial Narrow" panose="020B0606020202030204" pitchFamily="34" charset="0"/>
                          <a:ea typeface="宋体" panose="02010600030101010101" pitchFamily="2" charset="-122"/>
                        </a:rPr>
                        <a:t>ObserveLinks</a:t>
                      </a: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 Instances</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Content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"/3342/0/5500; </a:t>
                      </a: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lt</a:t>
                      </a: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/99/0/0/1</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a:t>
                      </a: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/6/0</a:t>
                      </a: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/6; </a:t>
                      </a:r>
                      <a:r>
                        <a:rPr kumimoji="0" lang="en-IN" altLang="zh-CN" sz="1800" b="0" i="0" u="none" strike="noStrike" cap="none" normalizeH="0" baseline="0" dirty="0" err="1" smtClean="0">
                          <a:ln>
                            <a:noFill/>
                          </a:ln>
                          <a:solidFill>
                            <a:srgbClr val="000000"/>
                          </a:solidFill>
                          <a:effectLst/>
                          <a:latin typeface="Arial Narrow" panose="020B0606020202030204" pitchFamily="34" charset="0"/>
                          <a:ea typeface="宋体" panose="02010600030101010101" pitchFamily="2" charset="-122"/>
                        </a:rPr>
                        <a:t>lt</a:t>
                      </a: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graphicFrame>
        <p:nvGraphicFramePr>
          <p:cNvPr id="7" name="Table 4"/>
          <p:cNvGraphicFramePr>
            <a:graphicFrameLocks noGrp="1"/>
          </p:cNvGraphicFramePr>
          <p:nvPr>
            <p:extLst>
              <p:ext uri="{D42A27DB-BD31-4B8C-83A1-F6EECF244321}">
                <p14:modId xmlns:p14="http://schemas.microsoft.com/office/powerpoint/2010/main" xmlns="" val="2103595183"/>
              </p:ext>
            </p:extLst>
          </p:nvPr>
        </p:nvGraphicFramePr>
        <p:xfrm>
          <a:off x="3552825" y="5340350"/>
          <a:ext cx="5334000" cy="1114425"/>
        </p:xfrm>
        <a:graphic>
          <a:graphicData uri="http://schemas.openxmlformats.org/drawingml/2006/table">
            <a:tbl>
              <a:tblPr/>
              <a:tblGrid>
                <a:gridCol w="2514600"/>
                <a:gridCol w="2819400"/>
              </a:tblGrid>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err="1" smtClean="0">
                          <a:ln>
                            <a:noFill/>
                          </a:ln>
                          <a:solidFill>
                            <a:srgbClr val="FFFFFF"/>
                          </a:solidFill>
                          <a:effectLst/>
                          <a:latin typeface="Arial Narrow" panose="020B0606020202030204" pitchFamily="34" charset="0"/>
                          <a:ea typeface="宋体" panose="02010600030101010101" pitchFamily="2" charset="-122"/>
                        </a:rPr>
                        <a:t>ReportLinks</a:t>
                      </a:r>
                      <a:r>
                        <a:rPr kumimoji="0" lang="en-US"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rPr>
                        <a:t> Instances</a:t>
                      </a:r>
                      <a:endParaRPr kumimoji="0" lang="en-IN" altLang="zh-CN" sz="1800" b="1" i="0" u="none" strike="noStrike" cap="none" normalizeH="0" baseline="0" dirty="0" smtClean="0">
                        <a:ln>
                          <a:noFill/>
                        </a:ln>
                        <a:solidFill>
                          <a:srgbClr val="FFFFFF"/>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IN" altLang="zh-CN" sz="1800" b="1" i="0" u="none" strike="noStrike" cap="none" normalizeH="0" baseline="0" smtClean="0">
                          <a:ln>
                            <a:noFill/>
                          </a:ln>
                          <a:solidFill>
                            <a:srgbClr val="FFFFFF"/>
                          </a:solidFill>
                          <a:effectLst/>
                          <a:latin typeface="Arial Narrow" panose="020B0606020202030204" pitchFamily="34" charset="0"/>
                          <a:ea typeface="宋体" panose="02010600030101010101" pitchFamily="2" charset="-122"/>
                        </a:rPr>
                        <a:t>Content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"/6/0/0;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2DBFE"/>
                    </a:solidFill>
                  </a:tcPr>
                </a:tc>
              </a:tr>
              <a:tr h="371475">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/99/0/1/1</a:t>
                      </a:r>
                      <a:endPar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lvl1pPr>
                        <a:spcBef>
                          <a:spcPct val="25000"/>
                        </a:spcBef>
                        <a:buClr>
                          <a:schemeClr val="tx1"/>
                        </a:buClr>
                        <a:buSzPct val="80000"/>
                        <a:defRPr sz="2200">
                          <a:solidFill>
                            <a:srgbClr val="000066"/>
                          </a:solidFill>
                          <a:latin typeface="Arial Narrow" panose="020B0606020202030204" pitchFamily="34" charset="0"/>
                        </a:defRPr>
                      </a:lvl1pPr>
                      <a:lvl2pPr marL="742950" indent="-285750">
                        <a:spcBef>
                          <a:spcPct val="25000"/>
                        </a:spcBef>
                        <a:buClr>
                          <a:schemeClr val="tx1"/>
                        </a:buClr>
                        <a:buSzPct val="80000"/>
                        <a:defRPr sz="2000">
                          <a:solidFill>
                            <a:srgbClr val="480024"/>
                          </a:solidFill>
                          <a:latin typeface="Arial Narrow" panose="020B0606020202030204" pitchFamily="34" charset="0"/>
                        </a:defRPr>
                      </a:lvl2pPr>
                      <a:lvl3pPr marL="1143000" indent="-228600">
                        <a:spcBef>
                          <a:spcPct val="25000"/>
                        </a:spcBef>
                        <a:buClr>
                          <a:schemeClr val="tx1"/>
                        </a:buClr>
                        <a:buSzPct val="80000"/>
                        <a:defRPr>
                          <a:solidFill>
                            <a:srgbClr val="0B2200"/>
                          </a:solidFill>
                          <a:latin typeface="Arial Narrow" panose="020B0606020202030204" pitchFamily="34" charset="0"/>
                        </a:defRPr>
                      </a:lvl3pPr>
                      <a:lvl4pPr marL="1600200" indent="-228600">
                        <a:spcBef>
                          <a:spcPct val="20000"/>
                        </a:spcBef>
                        <a:buClr>
                          <a:schemeClr val="tx1"/>
                        </a:buClr>
                        <a:buSzPct val="80000"/>
                        <a:defRPr sz="1600">
                          <a:solidFill>
                            <a:srgbClr val="543800"/>
                          </a:solidFill>
                          <a:latin typeface="Arial Narrow" panose="020B0606020202030204" pitchFamily="34" charset="0"/>
                        </a:defRPr>
                      </a:lvl4pPr>
                      <a:lvl5pPr marL="2057400" indent="-228600">
                        <a:spcBef>
                          <a:spcPct val="20000"/>
                        </a:spcBef>
                        <a:buClr>
                          <a:schemeClr val="tx1"/>
                        </a:buClr>
                        <a:buSzPct val="80000"/>
                        <a:defRPr sz="1400">
                          <a:solidFill>
                            <a:srgbClr val="330066"/>
                          </a:solidFill>
                          <a:latin typeface="Arial Narrow" panose="020B0606020202030204"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anose="020B0606020202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a:t>
                      </a:r>
                      <a:r>
                        <a:rPr kumimoji="0" lang="en-US"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/6/0</a:t>
                      </a:r>
                      <a:r>
                        <a:rPr kumimoji="0" lang="en-IN" altLang="zh-CN" sz="1800" b="0" i="0" u="none" strike="noStrike" cap="none" normalizeH="0" baseline="0" dirty="0" smtClean="0">
                          <a:ln>
                            <a:noFill/>
                          </a:ln>
                          <a:solidFill>
                            <a:srgbClr val="000000"/>
                          </a:solidFill>
                          <a:effectLst/>
                          <a:latin typeface="Arial Narrow" panose="020B0606020202030204" pitchFamily="34" charset="0"/>
                          <a:ea typeface="宋体" panose="02010600030101010101" pitchFamily="2" charset="-122"/>
                        </a:rPr>
                        <a:t>/1;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dirty="0" smtClean="0">
                <a:ea typeface="SimSun" pitchFamily="2" charset="-122"/>
              </a:rPr>
              <a:t>Existing specifications affected: none</a:t>
            </a:r>
          </a:p>
          <a:p>
            <a:r>
              <a:rPr lang="en-GB" altLang="zh-CN" dirty="0" smtClean="0">
                <a:ea typeface="SimSun" pitchFamily="2" charset="-122"/>
              </a:rPr>
              <a:t>Other Work Items affected: none</a:t>
            </a:r>
          </a:p>
          <a:p>
            <a:r>
              <a:rPr lang="en-GB" altLang="zh-CN" dirty="0" smtClean="0">
                <a:ea typeface="SimSun" pitchFamily="2" charset="-122"/>
              </a:rPr>
              <a:t>OMA WGs and external organizations affected:</a:t>
            </a:r>
          </a:p>
          <a:p>
            <a:pPr lvl="1"/>
            <a:r>
              <a:rPr lang="en-GB" altLang="zh-CN" dirty="0">
                <a:ea typeface="SimSun" pitchFamily="2" charset="-122"/>
              </a:rPr>
              <a:t>OMA WG: DM</a:t>
            </a:r>
          </a:p>
          <a:p>
            <a:pPr lvl="1"/>
            <a:r>
              <a:rPr lang="en-US" altLang="ko-KR" dirty="0">
                <a:ea typeface="SimSun" panose="02010600030101010101" pitchFamily="2" charset="-122"/>
              </a:rPr>
              <a:t>External organization: </a:t>
            </a:r>
            <a:r>
              <a:rPr lang="en-US" altLang="ko-KR" dirty="0" smtClean="0">
                <a:ea typeface="SimSun" panose="02010600030101010101" pitchFamily="2" charset="-122"/>
              </a:rPr>
              <a:t>none</a:t>
            </a:r>
            <a:endParaRPr lang="en-GB" altLang="zh-CN" dirty="0" smtClean="0">
              <a:ea typeface="SimSun" pitchFamily="2" charset="-122"/>
            </a:endParaRPr>
          </a:p>
          <a:p>
            <a:r>
              <a:rPr lang="en-GB" altLang="zh-CN" dirty="0" smtClean="0">
                <a:ea typeface="SimSun" pitchFamily="2" charset="-122"/>
              </a:rPr>
              <a:t>Impacts on Architecture, Charging/Billing, Security, Privacy, IOT:</a:t>
            </a:r>
          </a:p>
          <a:p>
            <a:pPr lvl="1"/>
            <a:r>
              <a:rPr lang="en-GB" altLang="zh-CN" dirty="0">
                <a:ea typeface="SimSun" panose="02010600030101010101" pitchFamily="2" charset="-122"/>
              </a:rPr>
              <a:t>IOT test cases to be developed</a:t>
            </a: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10425</TotalTime>
  <Pages>15</Pages>
  <Words>2221</Words>
  <Application>Microsoft Office PowerPoint</Application>
  <PresentationFormat>自定义</PresentationFormat>
  <Paragraphs>342</Paragraphs>
  <Slides>15</Slides>
  <Notes>14</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OMA Template</vt:lpstr>
      <vt:lpstr>OMA-WID-03xx_LwM2M_Object_Virtual_Observe_Notify-V1_0-20180410-A   Work Item Document WI #### - &lt;LwM2M_Object_Virtual_Observe_Notify&gt;</vt:lpstr>
      <vt:lpstr>Work Item Title and Registration Name </vt:lpstr>
      <vt:lpstr>Description and Objectives</vt:lpstr>
      <vt:lpstr>Main Use Case(s)</vt:lpstr>
      <vt:lpstr>Main Use Case(s)</vt:lpstr>
      <vt:lpstr>Virtual Observe Notify Object Definition</vt:lpstr>
      <vt:lpstr>Virtual Observe Notify Object Definition</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Huawei2</cp:lastModifiedBy>
  <cp:revision>398</cp:revision>
  <cp:lastPrinted>1999-04-27T06:51:51Z</cp:lastPrinted>
  <dcterms:created xsi:type="dcterms:W3CDTF">2002-03-19T14:05:12Z</dcterms:created>
  <dcterms:modified xsi:type="dcterms:W3CDTF">2018-06-26T08:55:47Z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(2)eLzhsluR1rnZQN/YSz03O5M5r4iOGzUY15lKRCgQHKDy6nW2xzAOkSEEwjZ0JkfHkbBPd3pR
E4Ul63+3QEsNgdqFl6/zxyuLmzbQIwIBEnNhFyCQOJM7wUGHjTvcVuoff8wb7LTHM9XDqSpW
SZaYyInXYzRCMeZJElC23FsaYLZ+VahEaOL6bkBDQ9AmHbAWmXody7HoIlV5rvTCj4mkANGH
Yiy8iktougC+8QAN0K</vt:lpwstr>
  </property>
  <property fmtid="{D5CDD505-2E9C-101B-9397-08002B2CF9AE}" pid="3" name="_2015_ms_pID_7253431">
    <vt:lpwstr>fxzX7gpHQUCeCIStG9kQDesLAqSl0F8IT23fWHE4T7vzsH1q+VhZnA
w9DskzZ6gLBFTGcoYnlzfTlGPl2sXXeWnv951NeyYk3iRQ+R9LTh3eMS1xNLdIvoai1ju4RW
hiMLzDH24p4Zdb7x2HmuLtE32BVxNDEGosUNrNuARZMoBN7UXNxRPBB/uDE9jjvSBD8=</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1529918782</vt:lpwstr>
  </property>
</Properties>
</file>