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25"/>
  </p:notesMasterIdLst>
  <p:handoutMasterIdLst>
    <p:handoutMasterId r:id="rId26"/>
  </p:handoutMasterIdLst>
  <p:sldIdLst>
    <p:sldId id="293" r:id="rId2"/>
    <p:sldId id="309" r:id="rId3"/>
    <p:sldId id="308" r:id="rId4"/>
    <p:sldId id="310" r:id="rId5"/>
    <p:sldId id="316" r:id="rId6"/>
    <p:sldId id="317" r:id="rId7"/>
    <p:sldId id="325" r:id="rId8"/>
    <p:sldId id="326" r:id="rId9"/>
    <p:sldId id="314" r:id="rId10"/>
    <p:sldId id="315" r:id="rId11"/>
    <p:sldId id="327" r:id="rId12"/>
    <p:sldId id="322" r:id="rId13"/>
    <p:sldId id="330" r:id="rId14"/>
    <p:sldId id="312" r:id="rId15"/>
    <p:sldId id="329" r:id="rId16"/>
    <p:sldId id="323" r:id="rId17"/>
    <p:sldId id="324" r:id="rId18"/>
    <p:sldId id="331" r:id="rId19"/>
    <p:sldId id="332" r:id="rId20"/>
    <p:sldId id="333" r:id="rId21"/>
    <p:sldId id="334" r:id="rId22"/>
    <p:sldId id="335" r:id="rId23"/>
    <p:sldId id="337" r:id="rId24"/>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DCAFF"/>
    <a:srgbClr val="330066"/>
    <a:srgbClr val="EAEAEA"/>
    <a:srgbClr val="860043"/>
    <a:srgbClr val="543800"/>
    <a:srgbClr val="660033"/>
    <a:srgbClr val="FDB5C3"/>
    <a:srgbClr val="99FFCC"/>
    <a:srgbClr val="FFCCCC"/>
    <a:srgbClr val="FEED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551" autoAdjust="0"/>
    <p:restoredTop sz="94665" autoAdjust="0"/>
  </p:normalViewPr>
  <p:slideViewPr>
    <p:cSldViewPr>
      <p:cViewPr>
        <p:scale>
          <a:sx n="99" d="100"/>
          <a:sy n="99" d="100"/>
        </p:scale>
        <p:origin x="612" y="-102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96" d="100"/>
          <a:sy n="196" d="100"/>
        </p:scale>
        <p:origin x="-1446" y="-4656"/>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bramani, Padmakumar (Nokia - IN/Chennai)" userId="7296e4be-caf6-475e-b59e-c031279f61d7" providerId="ADAL" clId="{1272AFA5-6F6F-4D70-A239-F0AB0C6EFE19}"/>
    <pc:docChg chg="undo custSel modSld">
      <pc:chgData name="Subramani, Padmakumar (Nokia - IN/Chennai)" userId="7296e4be-caf6-475e-b59e-c031279f61d7" providerId="ADAL" clId="{1272AFA5-6F6F-4D70-A239-F0AB0C6EFE19}" dt="2018-10-09T08:59:14.241" v="653" actId="15"/>
      <pc:docMkLst>
        <pc:docMk/>
      </pc:docMkLst>
      <pc:sldChg chg="modSp">
        <pc:chgData name="Subramani, Padmakumar (Nokia - IN/Chennai)" userId="7296e4be-caf6-475e-b59e-c031279f61d7" providerId="ADAL" clId="{1272AFA5-6F6F-4D70-A239-F0AB0C6EFE19}" dt="2018-10-09T08:59:14.241" v="653" actId="15"/>
        <pc:sldMkLst>
          <pc:docMk/>
          <pc:sldMk cId="3902572593" sldId="324"/>
        </pc:sldMkLst>
        <pc:spChg chg="mod">
          <ac:chgData name="Subramani, Padmakumar (Nokia - IN/Chennai)" userId="7296e4be-caf6-475e-b59e-c031279f61d7" providerId="ADAL" clId="{1272AFA5-6F6F-4D70-A239-F0AB0C6EFE19}" dt="2018-10-09T08:59:14.241" v="653" actId="15"/>
          <ac:spMkLst>
            <pc:docMk/>
            <pc:sldMk cId="3902572593" sldId="324"/>
            <ac:spMk id="3" creationId="{00000000-0000-0000-0000-000000000000}"/>
          </ac:spMkLst>
        </pc:spChg>
      </pc:sldChg>
      <pc:sldChg chg="modSp">
        <pc:chgData name="Subramani, Padmakumar (Nokia - IN/Chennai)" userId="7296e4be-caf6-475e-b59e-c031279f61d7" providerId="ADAL" clId="{1272AFA5-6F6F-4D70-A239-F0AB0C6EFE19}" dt="2018-10-08T20:09:38.248" v="61" actId="20577"/>
        <pc:sldMkLst>
          <pc:docMk/>
          <pc:sldMk cId="1076949438" sldId="327"/>
        </pc:sldMkLst>
        <pc:spChg chg="mod">
          <ac:chgData name="Subramani, Padmakumar (Nokia - IN/Chennai)" userId="7296e4be-caf6-475e-b59e-c031279f61d7" providerId="ADAL" clId="{1272AFA5-6F6F-4D70-A239-F0AB0C6EFE19}" dt="2018-10-08T20:09:38.248" v="61" actId="20577"/>
          <ac:spMkLst>
            <pc:docMk/>
            <pc:sldMk cId="1076949438" sldId="327"/>
            <ac:spMk id="2" creationId="{964C8259-F060-4857-91B3-AEBC1D25FFFC}"/>
          </ac:spMkLst>
        </pc:spChg>
      </pc:sldChg>
      <pc:sldChg chg="modSp">
        <pc:chgData name="Subramani, Padmakumar (Nokia - IN/Chennai)" userId="7296e4be-caf6-475e-b59e-c031279f61d7" providerId="ADAL" clId="{1272AFA5-6F6F-4D70-A239-F0AB0C6EFE19}" dt="2018-10-08T20:13:55.120" v="72" actId="20577"/>
        <pc:sldMkLst>
          <pc:docMk/>
          <pc:sldMk cId="3205916590" sldId="330"/>
        </pc:sldMkLst>
        <pc:spChg chg="mod">
          <ac:chgData name="Subramani, Padmakumar (Nokia - IN/Chennai)" userId="7296e4be-caf6-475e-b59e-c031279f61d7" providerId="ADAL" clId="{1272AFA5-6F6F-4D70-A239-F0AB0C6EFE19}" dt="2018-10-08T20:13:55.120" v="72" actId="20577"/>
          <ac:spMkLst>
            <pc:docMk/>
            <pc:sldMk cId="3205916590" sldId="330"/>
            <ac:spMk id="2" creationId="{964C8259-F060-4857-91B3-AEBC1D25FFFC}"/>
          </ac:spMkLst>
        </pc:spChg>
      </pc:sldChg>
      <pc:sldChg chg="modSp">
        <pc:chgData name="Subramani, Padmakumar (Nokia - IN/Chennai)" userId="7296e4be-caf6-475e-b59e-c031279f61d7" providerId="ADAL" clId="{1272AFA5-6F6F-4D70-A239-F0AB0C6EFE19}" dt="2018-10-08T22:07:09.672" v="320" actId="400"/>
        <pc:sldMkLst>
          <pc:docMk/>
          <pc:sldMk cId="2237385176" sldId="334"/>
        </pc:sldMkLst>
        <pc:spChg chg="mod">
          <ac:chgData name="Subramani, Padmakumar (Nokia - IN/Chennai)" userId="7296e4be-caf6-475e-b59e-c031279f61d7" providerId="ADAL" clId="{1272AFA5-6F6F-4D70-A239-F0AB0C6EFE19}" dt="2018-10-08T22:07:09.672" v="320" actId="400"/>
          <ac:spMkLst>
            <pc:docMk/>
            <pc:sldMk cId="2237385176" sldId="334"/>
            <ac:spMk id="2" creationId="{964C8259-F060-4857-91B3-AEBC1D25FFFC}"/>
          </ac:spMkLst>
        </pc:spChg>
      </pc:sldChg>
      <pc:sldChg chg="modSp">
        <pc:chgData name="Subramani, Padmakumar (Nokia - IN/Chennai)" userId="7296e4be-caf6-475e-b59e-c031279f61d7" providerId="ADAL" clId="{1272AFA5-6F6F-4D70-A239-F0AB0C6EFE19}" dt="2018-10-08T22:11:45.466" v="322" actId="400"/>
        <pc:sldMkLst>
          <pc:docMk/>
          <pc:sldMk cId="521075044" sldId="337"/>
        </pc:sldMkLst>
        <pc:spChg chg="mod">
          <ac:chgData name="Subramani, Padmakumar (Nokia - IN/Chennai)" userId="7296e4be-caf6-475e-b59e-c031279f61d7" providerId="ADAL" clId="{1272AFA5-6F6F-4D70-A239-F0AB0C6EFE19}" dt="2018-10-08T22:11:45.466" v="322" actId="400"/>
          <ac:spMkLst>
            <pc:docMk/>
            <pc:sldMk cId="521075044" sldId="337"/>
            <ac:spMk id="2" creationId="{964C8259-F060-4857-91B3-AEBC1D25FFF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58483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OMA-LWM2M-2017-0174-INP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Padmakumar.Subramani@nokia.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138113" y="-116821"/>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	2018 Oct 4th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Contact:	 </a:t>
            </a:r>
            <a:r>
              <a:rPr lang="en-US" altLang="en-US" sz="1600" b="1" dirty="0">
                <a:latin typeface="Tahoma" panose="020B0604030504040204" pitchFamily="34" charset="0"/>
                <a:hlinkClick r:id="rId4"/>
              </a:rPr>
              <a:t>Padmakumar.Subramani@nokia.com</a:t>
            </a:r>
            <a:endParaRPr lang="en-US" altLang="en-US" sz="1600"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Source:  DMSE WG</a:t>
            </a:r>
          </a:p>
        </p:txBody>
      </p:sp>
      <p:sp>
        <p:nvSpPr>
          <p:cNvPr id="4100" name="Rectangle 26"/>
          <p:cNvSpPr>
            <a:spLocks noGrp="1" noChangeArrowheads="1"/>
          </p:cNvSpPr>
          <p:nvPr>
            <p:ph type="ctrTitle" idx="4294967295"/>
          </p:nvPr>
        </p:nvSpPr>
        <p:spPr>
          <a:xfrm>
            <a:off x="688181" y="114300"/>
            <a:ext cx="7996237" cy="1549400"/>
          </a:xfrm>
          <a:noFill/>
        </p:spPr>
        <p:txBody>
          <a:bodyPr anchor="t"/>
          <a:lstStyle/>
          <a:p>
            <a:r>
              <a:rPr lang="en-US" altLang="ja-JP" sz="2800" dirty="0">
                <a:ea typeface="ＭＳ Ｐゴシック" panose="020B0600070205080204" pitchFamily="34" charset="-128"/>
              </a:rPr>
              <a:t>OMA-DM-LightweightM2M-2018-0031-INP_vNEXT_Topics</a:t>
            </a: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endParaRPr lang="en-US" altLang="en-US" sz="2800" dirty="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US" altLang="en-US" sz="1800" b="1" dirty="0">
              <a:solidFill>
                <a:srgbClr val="800000"/>
              </a:solidFill>
              <a:latin typeface="Tahoma" panose="020B0604030504040204" pitchFamily="34" charset="0"/>
            </a:endParaRP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dirty="0">
                <a:solidFill>
                  <a:srgbClr val="800000"/>
                </a:solidFill>
                <a:latin typeface="Tahoma" panose="020B0604030504040204" pitchFamily="34" charset="0"/>
              </a:rPr>
              <a:t>X</a:t>
            </a:r>
            <a:endParaRPr lang="en-GB" altLang="en-US" sz="1800" b="1" dirty="0">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dirty="0">
                <a:cs typeface="Times New Roman" panose="02020603050405020304" pitchFamily="18" charset="0"/>
              </a:rPr>
              <a:t>USE OF THIS DOCUMENT BY NON-OMA MEMBERS IS SUBJECT TO ALL OF THE TERMS AND CONDITIONS OF THE USE AGREEMENT (located at </a:t>
            </a:r>
            <a:r>
              <a:rPr lang="en-US" altLang="en-US" sz="900" dirty="0">
                <a:cs typeface="Times New Roman" panose="02020603050405020304" pitchFamily="18" charset="0"/>
                <a:hlinkClick r:id="rId5"/>
              </a:rPr>
              <a:t>http://www.openmobilealliance.org/UseAgreement.html</a:t>
            </a:r>
            <a:r>
              <a:rPr lang="en-US" altLang="en-US" sz="900" dirty="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dirty="0">
                <a:cs typeface="Times New Roman" panose="02020603050405020304" pitchFamily="18" charset="0"/>
              </a:rPr>
              <a:t>THIS DOCUMENT IS PROVIDED ON AN "AS IS" "AS AVAILABLE" AND "WITH ALL FAULTS" BASIS.</a:t>
            </a:r>
            <a:endParaRPr lang="en-US" altLang="en-US"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dirty="0">
                <a:cs typeface="Times New Roman" panose="02020603050405020304" pitchFamily="18" charset="0"/>
              </a:rPr>
              <a:t>Intellectual Property Rights</a:t>
            </a:r>
          </a:p>
          <a:p>
            <a:pPr>
              <a:spcBef>
                <a:spcPct val="35000"/>
              </a:spcBef>
            </a:pPr>
            <a:r>
              <a:rPr lang="en-US" altLang="en-US" sz="900" dirty="0">
                <a:cs typeface="Times New Roman" panose="02020603050405020304" pitchFamily="18" charset="0"/>
              </a:rPr>
              <a:t>Members and their Affiliates (collectively, "Members") agree to use their reasonable </a:t>
            </a:r>
            <a:r>
              <a:rPr lang="en-US" altLang="en-US" sz="900" dirty="0" err="1">
                <a:cs typeface="Times New Roman" panose="02020603050405020304" pitchFamily="18" charset="0"/>
              </a:rPr>
              <a:t>endeavours</a:t>
            </a:r>
            <a:r>
              <a:rPr lang="en-US" altLang="en-US" sz="900">
                <a:cs typeface="Times New Roman" panose="02020603050405020304"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fontAlgn="ctr"/>
            <a:r>
              <a:rPr lang="en-US" sz="2800" dirty="0"/>
              <a:t>Device can be woken up and asked to communicate to server through a SMS</a:t>
            </a:r>
          </a:p>
          <a:p>
            <a:pPr lvl="1" fontAlgn="ctr"/>
            <a:r>
              <a:rPr lang="en-US" sz="2400" dirty="0"/>
              <a:t>Device can be flooded with SMS’s by any one who is aware of the identity of the device, like a hacker</a:t>
            </a:r>
          </a:p>
          <a:p>
            <a:pPr marL="0" indent="0" fontAlgn="ctr">
              <a:buNone/>
            </a:pPr>
            <a:endParaRPr lang="en-US" sz="2400" dirty="0"/>
          </a:p>
          <a:p>
            <a:endParaRPr lang="en-US" dirty="0"/>
          </a:p>
          <a:p>
            <a:endParaRPr lang="en-US" dirty="0"/>
          </a:p>
          <a:p>
            <a:pPr marL="225425" lvl="1" indent="0">
              <a:buNone/>
            </a:pPr>
            <a:endParaRPr lang="en-US" dirty="0"/>
          </a:p>
          <a:p>
            <a:pPr marL="0" indent="0">
              <a:buNone/>
            </a:pPr>
            <a:endParaRPr lang="en-US" dirty="0"/>
          </a:p>
        </p:txBody>
      </p:sp>
      <p:sp>
        <p:nvSpPr>
          <p:cNvPr id="2" name="Title 1"/>
          <p:cNvSpPr>
            <a:spLocks noGrp="1"/>
          </p:cNvSpPr>
          <p:nvPr>
            <p:ph type="title" idx="4294967295"/>
          </p:nvPr>
        </p:nvSpPr>
        <p:spPr>
          <a:xfrm>
            <a:off x="0" y="233363"/>
            <a:ext cx="8748713" cy="703262"/>
          </a:xfrm>
        </p:spPr>
        <p:txBody>
          <a:bodyPr/>
          <a:lstStyle/>
          <a:p>
            <a:r>
              <a:rPr lang="en-US" dirty="0"/>
              <a:t>Problem Description</a:t>
            </a:r>
          </a:p>
        </p:txBody>
      </p:sp>
    </p:spTree>
    <p:extLst>
      <p:ext uri="{BB962C8B-B14F-4D97-AF65-F5344CB8AC3E}">
        <p14:creationId xmlns:p14="http://schemas.microsoft.com/office/powerpoint/2010/main" val="5780635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3B5068-4E0E-4996-981B-E802F9A05A9C}"/>
              </a:ext>
            </a:extLst>
          </p:cNvPr>
          <p:cNvSpPr>
            <a:spLocks noGrp="1"/>
          </p:cNvSpPr>
          <p:nvPr>
            <p:ph type="title"/>
          </p:nvPr>
        </p:nvSpPr>
        <p:spPr/>
        <p:txBody>
          <a:bodyPr/>
          <a:lstStyle/>
          <a:p>
            <a:r>
              <a:rPr lang="en-US" dirty="0"/>
              <a:t>Requirements – SMS wake up</a:t>
            </a:r>
            <a:endParaRPr lang="en-IN" dirty="0"/>
          </a:p>
        </p:txBody>
      </p:sp>
      <p:sp>
        <p:nvSpPr>
          <p:cNvPr id="2" name="Content Placeholder 1">
            <a:extLst>
              <a:ext uri="{FF2B5EF4-FFF2-40B4-BE49-F238E27FC236}">
                <a16:creationId xmlns:a16="http://schemas.microsoft.com/office/drawing/2014/main" id="{964C8259-F060-4857-91B3-AEBC1D25FFFC}"/>
              </a:ext>
            </a:extLst>
          </p:cNvPr>
          <p:cNvSpPr>
            <a:spLocks noGrp="1"/>
          </p:cNvSpPr>
          <p:nvPr>
            <p:ph idx="4294967295"/>
          </p:nvPr>
        </p:nvSpPr>
        <p:spPr>
          <a:xfrm>
            <a:off x="0" y="1169988"/>
            <a:ext cx="8778875" cy="5383212"/>
          </a:xfrm>
        </p:spPr>
        <p:txBody>
          <a:bodyPr/>
          <a:lstStyle/>
          <a:p>
            <a:pPr marL="0" indent="0">
              <a:buNone/>
            </a:pPr>
            <a:endParaRPr lang="en-US" altLang="en-US" sz="2000" dirty="0"/>
          </a:p>
          <a:p>
            <a:r>
              <a:rPr lang="en-IN" altLang="en-US" sz="2000" dirty="0"/>
              <a:t>The LwM2M Enabler </a:t>
            </a:r>
            <a:r>
              <a:rPr lang="en-US" altLang="en-US" sz="2000" dirty="0"/>
              <a:t>MUST provide a security mechanism for LwM2M enabler messages over SMS initiated by LwM2M Server.</a:t>
            </a:r>
            <a:endParaRPr lang="en-US" altLang="en-US" sz="1800" dirty="0"/>
          </a:p>
        </p:txBody>
      </p:sp>
    </p:spTree>
    <p:extLst>
      <p:ext uri="{BB962C8B-B14F-4D97-AF65-F5344CB8AC3E}">
        <p14:creationId xmlns:p14="http://schemas.microsoft.com/office/powerpoint/2010/main" val="10769494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DC6ACB-1419-4AE2-87F3-480637F2EC30}"/>
              </a:ext>
            </a:extLst>
          </p:cNvPr>
          <p:cNvSpPr>
            <a:spLocks noGrp="1"/>
          </p:cNvSpPr>
          <p:nvPr>
            <p:ph type="title"/>
          </p:nvPr>
        </p:nvSpPr>
        <p:spPr/>
        <p:txBody>
          <a:bodyPr/>
          <a:lstStyle/>
          <a:p>
            <a:r>
              <a:rPr lang="en-US" dirty="0"/>
              <a:t>LwM2M gateway – e</a:t>
            </a:r>
            <a:br>
              <a:rPr lang="en-US" dirty="0"/>
            </a:br>
            <a:r>
              <a:rPr lang="en-US" sz="2400" dirty="0"/>
              <a:t>restart the work from 1.1 RD</a:t>
            </a:r>
            <a:endParaRPr lang="en-IN" dirty="0"/>
          </a:p>
        </p:txBody>
      </p:sp>
      <p:sp>
        <p:nvSpPr>
          <p:cNvPr id="4" name="Text Placeholder 3">
            <a:extLst>
              <a:ext uri="{FF2B5EF4-FFF2-40B4-BE49-F238E27FC236}">
                <a16:creationId xmlns:a16="http://schemas.microsoft.com/office/drawing/2014/main" id="{00D84F93-36B5-4B3D-8DEF-6E663ED3DD99}"/>
              </a:ext>
            </a:extLst>
          </p:cNvPr>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1429276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3B5068-4E0E-4996-981B-E802F9A05A9C}"/>
              </a:ext>
            </a:extLst>
          </p:cNvPr>
          <p:cNvSpPr>
            <a:spLocks noGrp="1"/>
          </p:cNvSpPr>
          <p:nvPr>
            <p:ph type="title"/>
          </p:nvPr>
        </p:nvSpPr>
        <p:spPr/>
        <p:txBody>
          <a:bodyPr/>
          <a:lstStyle/>
          <a:p>
            <a:r>
              <a:rPr lang="en-US" dirty="0"/>
              <a:t>Improvements to RD v1.1</a:t>
            </a:r>
            <a:endParaRPr lang="en-IN" dirty="0"/>
          </a:p>
        </p:txBody>
      </p:sp>
      <p:sp>
        <p:nvSpPr>
          <p:cNvPr id="2" name="Content Placeholder 1">
            <a:extLst>
              <a:ext uri="{FF2B5EF4-FFF2-40B4-BE49-F238E27FC236}">
                <a16:creationId xmlns:a16="http://schemas.microsoft.com/office/drawing/2014/main" id="{964C8259-F060-4857-91B3-AEBC1D25FFFC}"/>
              </a:ext>
            </a:extLst>
          </p:cNvPr>
          <p:cNvSpPr>
            <a:spLocks noGrp="1"/>
          </p:cNvSpPr>
          <p:nvPr>
            <p:ph idx="4294967295"/>
          </p:nvPr>
        </p:nvSpPr>
        <p:spPr>
          <a:xfrm>
            <a:off x="0" y="1169988"/>
            <a:ext cx="8778875" cy="5383212"/>
          </a:xfrm>
        </p:spPr>
        <p:txBody>
          <a:bodyPr/>
          <a:lstStyle/>
          <a:p>
            <a:pPr marL="0" indent="0" defTabSz="685800">
              <a:lnSpc>
                <a:spcPct val="80000"/>
              </a:lnSpc>
              <a:buNone/>
            </a:pPr>
            <a:r>
              <a:rPr lang="en-GB" sz="2400" dirty="0">
                <a:latin typeface="Calibri" pitchFamily="34" charset="0"/>
              </a:rPr>
              <a:t>LwM2M Gateway can act in the following modes (similar to OMA-DM Gateway ) </a:t>
            </a:r>
          </a:p>
          <a:p>
            <a:pPr marL="109141" indent="-140494" defTabSz="685800">
              <a:lnSpc>
                <a:spcPct val="80000"/>
              </a:lnSpc>
              <a:buFont typeface="Arial" pitchFamily="34" charset="0"/>
              <a:buChar char="•"/>
            </a:pPr>
            <a:r>
              <a:rPr lang="en-GB" sz="2400" dirty="0">
                <a:latin typeface="Calibri" pitchFamily="34" charset="0"/>
              </a:rPr>
              <a:t>Transparent: </a:t>
            </a:r>
            <a:r>
              <a:rPr lang="en-US" sz="2400" dirty="0">
                <a:latin typeface="Calibri" pitchFamily="34" charset="0"/>
              </a:rPr>
              <a:t>The LwM2M Gateway assists the LwM2M Server in sending a LwM2M Notification to the End Device(s) behind the DM Gateway</a:t>
            </a:r>
          </a:p>
          <a:p>
            <a:pPr marL="109141" indent="-140494" defTabSz="685800">
              <a:lnSpc>
                <a:spcPct val="80000"/>
              </a:lnSpc>
              <a:buFont typeface="Arial" pitchFamily="34" charset="0"/>
              <a:buChar char="•"/>
            </a:pPr>
            <a:r>
              <a:rPr lang="en-GB" sz="2400" dirty="0">
                <a:latin typeface="Calibri" pitchFamily="34" charset="0"/>
              </a:rPr>
              <a:t>Proxy: </a:t>
            </a:r>
            <a:r>
              <a:rPr lang="en-US" sz="2400" dirty="0">
                <a:latin typeface="Calibri" pitchFamily="34" charset="0"/>
              </a:rPr>
              <a:t>The LwM2M Gateway manages End Device(s) behind the LwM2M Gateway on behalf of the LwM2M Server over LwM2M protocol</a:t>
            </a:r>
            <a:endParaRPr lang="en-GB" sz="2400" dirty="0">
              <a:latin typeface="Calibri" pitchFamily="34" charset="0"/>
            </a:endParaRPr>
          </a:p>
          <a:p>
            <a:pPr marL="109141" indent="-140494" defTabSz="685800">
              <a:lnSpc>
                <a:spcPct val="80000"/>
              </a:lnSpc>
              <a:buFont typeface="Arial" pitchFamily="34" charset="0"/>
              <a:buChar char="•"/>
            </a:pPr>
            <a:r>
              <a:rPr lang="en-GB" sz="2400" dirty="0">
                <a:latin typeface="Calibri" pitchFamily="34" charset="0"/>
              </a:rPr>
              <a:t>Adaptation: </a:t>
            </a:r>
            <a:r>
              <a:rPr lang="en-US" sz="2400" dirty="0">
                <a:latin typeface="Calibri" pitchFamily="34" charset="0"/>
              </a:rPr>
              <a:t>Similar to the Proxy Mode with the difference that the LwM2M Gateway manages End Device(s) behind the LwM2M Gateway on behalf of the DM Server over non-LwM2M protocols (such as UPnP, TR069, USP, Zigbee, Bluetooth, OMA-DM etc.)</a:t>
            </a:r>
          </a:p>
          <a:p>
            <a:pPr marL="339329" lvl="1" indent="-140494" defTabSz="685800">
              <a:lnSpc>
                <a:spcPct val="80000"/>
              </a:lnSpc>
              <a:buFont typeface="Arial" pitchFamily="34" charset="0"/>
              <a:buChar char="•"/>
            </a:pPr>
            <a:r>
              <a:rPr lang="en-US" sz="2000" dirty="0">
                <a:latin typeface="Calibri" pitchFamily="34" charset="0"/>
              </a:rPr>
              <a:t>OMA-DM: In this mode the intention is to replace OMA-DM interface through LwM2M gateway. In order to create the commands of OMA-DM flow through LwM2M. In certain configuration cases, LwM2M could straight replace XML file configurations. </a:t>
            </a:r>
          </a:p>
          <a:p>
            <a:endParaRPr lang="en-US" altLang="en-US" sz="1800" dirty="0"/>
          </a:p>
        </p:txBody>
      </p:sp>
    </p:spTree>
    <p:extLst>
      <p:ext uri="{BB962C8B-B14F-4D97-AF65-F5344CB8AC3E}">
        <p14:creationId xmlns:p14="http://schemas.microsoft.com/office/powerpoint/2010/main" val="32059165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fontAlgn="ctr"/>
            <a:r>
              <a:rPr lang="en-US" sz="2800" dirty="0"/>
              <a:t>It is difficult to operate with 2 clients in same device, OMA-DM and OMA-LwM2M</a:t>
            </a:r>
          </a:p>
          <a:p>
            <a:pPr fontAlgn="ctr"/>
            <a:r>
              <a:rPr lang="en-US" sz="2800" dirty="0"/>
              <a:t>From bootstrapping to configurations 2 different device mgmt. server need to interface to the same device</a:t>
            </a:r>
          </a:p>
          <a:p>
            <a:pPr fontAlgn="ctr"/>
            <a:r>
              <a:rPr lang="en-US" sz="2800" dirty="0"/>
              <a:t>Increased certificate handling at the device</a:t>
            </a:r>
          </a:p>
          <a:p>
            <a:pPr fontAlgn="ctr"/>
            <a:r>
              <a:rPr lang="en-US" sz="2800" dirty="0"/>
              <a:t>Increased certificates in the server</a:t>
            </a:r>
          </a:p>
          <a:p>
            <a:pPr fontAlgn="ctr"/>
            <a:r>
              <a:rPr lang="en-US" sz="2800" dirty="0"/>
              <a:t>Different port and other operational issues with multiple application protocols</a:t>
            </a:r>
          </a:p>
          <a:p>
            <a:pPr fontAlgn="ctr"/>
            <a:r>
              <a:rPr lang="en-US" sz="2800" dirty="0"/>
              <a:t>Increased vulnerabilities and security monitoring </a:t>
            </a:r>
            <a:endParaRPr lang="en-US" sz="2400" dirty="0"/>
          </a:p>
          <a:p>
            <a:endParaRPr lang="en-US" dirty="0"/>
          </a:p>
          <a:p>
            <a:endParaRPr lang="en-US" dirty="0"/>
          </a:p>
          <a:p>
            <a:pPr marL="225425" lvl="1" indent="0">
              <a:buNone/>
            </a:pPr>
            <a:endParaRPr lang="en-US" dirty="0"/>
          </a:p>
          <a:p>
            <a:pPr marL="0" indent="0">
              <a:buNone/>
            </a:pPr>
            <a:endParaRPr lang="en-US" dirty="0"/>
          </a:p>
        </p:txBody>
      </p:sp>
      <p:sp>
        <p:nvSpPr>
          <p:cNvPr id="2" name="Title 1"/>
          <p:cNvSpPr>
            <a:spLocks noGrp="1"/>
          </p:cNvSpPr>
          <p:nvPr>
            <p:ph type="title" idx="4294967295"/>
          </p:nvPr>
        </p:nvSpPr>
        <p:spPr>
          <a:xfrm>
            <a:off x="0" y="233363"/>
            <a:ext cx="8748713" cy="703262"/>
          </a:xfrm>
        </p:spPr>
        <p:txBody>
          <a:bodyPr/>
          <a:lstStyle/>
          <a:p>
            <a:r>
              <a:rPr lang="en-US" dirty="0"/>
              <a:t>Why convergence on OMA-DM – Problem Description</a:t>
            </a:r>
          </a:p>
        </p:txBody>
      </p:sp>
    </p:spTree>
    <p:extLst>
      <p:ext uri="{BB962C8B-B14F-4D97-AF65-F5344CB8AC3E}">
        <p14:creationId xmlns:p14="http://schemas.microsoft.com/office/powerpoint/2010/main" val="28407389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3B5068-4E0E-4996-981B-E802F9A05A9C}"/>
              </a:ext>
            </a:extLst>
          </p:cNvPr>
          <p:cNvSpPr>
            <a:spLocks noGrp="1"/>
          </p:cNvSpPr>
          <p:nvPr>
            <p:ph type="title"/>
          </p:nvPr>
        </p:nvSpPr>
        <p:spPr/>
        <p:txBody>
          <a:bodyPr/>
          <a:lstStyle/>
          <a:p>
            <a:r>
              <a:rPr lang="en-US" dirty="0"/>
              <a:t>Requirements – LwM2M Gateway</a:t>
            </a:r>
            <a:endParaRPr lang="en-IN" dirty="0"/>
          </a:p>
        </p:txBody>
      </p:sp>
      <p:sp>
        <p:nvSpPr>
          <p:cNvPr id="2" name="Content Placeholder 1">
            <a:extLst>
              <a:ext uri="{FF2B5EF4-FFF2-40B4-BE49-F238E27FC236}">
                <a16:creationId xmlns:a16="http://schemas.microsoft.com/office/drawing/2014/main" id="{964C8259-F060-4857-91B3-AEBC1D25FFFC}"/>
              </a:ext>
            </a:extLst>
          </p:cNvPr>
          <p:cNvSpPr>
            <a:spLocks noGrp="1"/>
          </p:cNvSpPr>
          <p:nvPr>
            <p:ph idx="4294967295"/>
          </p:nvPr>
        </p:nvSpPr>
        <p:spPr>
          <a:xfrm>
            <a:off x="0" y="1169988"/>
            <a:ext cx="8778875" cy="5383212"/>
          </a:xfrm>
        </p:spPr>
        <p:txBody>
          <a:bodyPr/>
          <a:lstStyle/>
          <a:p>
            <a:r>
              <a:rPr lang="en-IN" altLang="en-US" sz="2000" dirty="0"/>
              <a:t>The LwM2M Enabler and LwM2M Gateway Enabler </a:t>
            </a:r>
            <a:r>
              <a:rPr lang="en-US" altLang="en-US" sz="2000" dirty="0"/>
              <a:t>MUST provide abilities to manage the end device through transparent mode, whereby LwM2M Gateway is pass through for commands on either direction</a:t>
            </a:r>
          </a:p>
          <a:p>
            <a:r>
              <a:rPr lang="en-US" altLang="en-US" sz="2000" dirty="0"/>
              <a:t>The LwM2M Enabler and LwM2M Gateway Enabler MUST provide abilities to manage the end device through proxy mode, whereby LwM2M Gateway is acting as a LwM2M server on behalf of LwM2M server </a:t>
            </a:r>
          </a:p>
          <a:p>
            <a:r>
              <a:rPr lang="en-US" altLang="en-US" sz="2000" dirty="0"/>
              <a:t>The LwM2M Enabler and LwM2M Gateway Enabler MUST provide abilities to manage the end device through adaptation mode, whereby LwM2M Gateway translates the different end device protocol as LwM2M towards the server and vice versa</a:t>
            </a:r>
          </a:p>
          <a:p>
            <a:r>
              <a:rPr lang="en-US" altLang="en-US" sz="2000" dirty="0"/>
              <a:t>The LwM2M Enabler and LwM2M Gateway Enabler MUST provide abilities to work with OMA-DM MO’s on the device side with LwM2M client</a:t>
            </a:r>
            <a:endParaRPr lang="en-US" altLang="en-US" sz="1800" dirty="0"/>
          </a:p>
        </p:txBody>
      </p:sp>
    </p:spTree>
    <p:extLst>
      <p:ext uri="{BB962C8B-B14F-4D97-AF65-F5344CB8AC3E}">
        <p14:creationId xmlns:p14="http://schemas.microsoft.com/office/powerpoint/2010/main" val="1426665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DC6ACB-1419-4AE2-87F3-480637F2EC30}"/>
              </a:ext>
            </a:extLst>
          </p:cNvPr>
          <p:cNvSpPr>
            <a:spLocks noGrp="1"/>
          </p:cNvSpPr>
          <p:nvPr>
            <p:ph type="title"/>
          </p:nvPr>
        </p:nvSpPr>
        <p:spPr/>
        <p:txBody>
          <a:bodyPr/>
          <a:lstStyle/>
          <a:p>
            <a:r>
              <a:rPr lang="en-US" dirty="0" err="1"/>
              <a:t>MeSsage</a:t>
            </a:r>
            <a:r>
              <a:rPr lang="en-US" dirty="0"/>
              <a:t> identity –C&amp;T</a:t>
            </a:r>
            <a:endParaRPr lang="en-IN" dirty="0"/>
          </a:p>
        </p:txBody>
      </p:sp>
      <p:sp>
        <p:nvSpPr>
          <p:cNvPr id="4" name="Text Placeholder 3">
            <a:extLst>
              <a:ext uri="{FF2B5EF4-FFF2-40B4-BE49-F238E27FC236}">
                <a16:creationId xmlns:a16="http://schemas.microsoft.com/office/drawing/2014/main" id="{00D84F93-36B5-4B3D-8DEF-6E663ED3DD99}"/>
              </a:ext>
            </a:extLst>
          </p:cNvPr>
          <p:cNvSpPr>
            <a:spLocks noGrp="1"/>
          </p:cNvSpPr>
          <p:nvPr>
            <p:ph type="body" idx="1"/>
          </p:nvPr>
        </p:nvSpPr>
        <p:spPr/>
        <p:txBody>
          <a:bodyPr/>
          <a:lstStyle/>
          <a:p>
            <a:endParaRPr lang="en-IN"/>
          </a:p>
        </p:txBody>
      </p:sp>
    </p:spTree>
    <p:extLst>
      <p:ext uri="{BB962C8B-B14F-4D97-AF65-F5344CB8AC3E}">
        <p14:creationId xmlns:p14="http://schemas.microsoft.com/office/powerpoint/2010/main" val="37715015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fontAlgn="ctr"/>
            <a:r>
              <a:rPr lang="en-US" sz="2400" dirty="0"/>
              <a:t>Multicast needs would make LwM2M server connection to that message gets lost in the response</a:t>
            </a:r>
          </a:p>
          <a:p>
            <a:pPr fontAlgn="ctr"/>
            <a:r>
              <a:rPr lang="en-US" sz="2400" dirty="0"/>
              <a:t>The following problems are considered by the DM&amp;SE WG as to be solved by hop by hop interactivity and may not need message ID</a:t>
            </a:r>
          </a:p>
          <a:p>
            <a:pPr lvl="2" fontAlgn="ctr"/>
            <a:r>
              <a:rPr lang="en-US" sz="2200" dirty="0"/>
              <a:t>LwM2M message flows might get complex moving forward with various new transports are being aimed at addition</a:t>
            </a:r>
          </a:p>
          <a:p>
            <a:pPr lvl="2" fontAlgn="ctr"/>
            <a:r>
              <a:rPr lang="en-US" sz="2200" dirty="0"/>
              <a:t>It could be necessary to see both beyond LwM2M Client and Application space for necessary handshakes</a:t>
            </a:r>
          </a:p>
          <a:p>
            <a:pPr lvl="3" fontAlgn="ctr"/>
            <a:r>
              <a:rPr lang="en-US" sz="1600" dirty="0"/>
              <a:t>Application A inside device talking through LwM2M client &amp; server into a Entity X sitting beyond the LwM2M server. </a:t>
            </a:r>
          </a:p>
          <a:p>
            <a:pPr lvl="3" fontAlgn="ctr"/>
            <a:r>
              <a:rPr lang="en-US" sz="1600" dirty="0"/>
              <a:t>API translations and data model/semantic model complexities could be avoided for simple scenarios</a:t>
            </a:r>
          </a:p>
          <a:p>
            <a:pPr lvl="2" fontAlgn="ctr"/>
            <a:r>
              <a:rPr lang="en-US" sz="1800" dirty="0"/>
              <a:t>New initiatives like Resource Directory, LwM2M Gateway can take help of the message identity for e2e handshake</a:t>
            </a:r>
          </a:p>
          <a:p>
            <a:pPr fontAlgn="ctr"/>
            <a:endParaRPr lang="en-US" sz="2400" dirty="0"/>
          </a:p>
          <a:p>
            <a:pPr marL="0" indent="0" fontAlgn="ctr">
              <a:buNone/>
            </a:pPr>
            <a:endParaRPr lang="en-US" sz="2400" dirty="0"/>
          </a:p>
          <a:p>
            <a:endParaRPr lang="en-US" dirty="0"/>
          </a:p>
          <a:p>
            <a:endParaRPr lang="en-US" dirty="0"/>
          </a:p>
          <a:p>
            <a:pPr marL="225425" lvl="1" indent="0">
              <a:buNone/>
            </a:pPr>
            <a:endParaRPr lang="en-US" dirty="0"/>
          </a:p>
          <a:p>
            <a:pPr marL="0" indent="0">
              <a:buNone/>
            </a:pPr>
            <a:endParaRPr lang="en-US" dirty="0"/>
          </a:p>
        </p:txBody>
      </p:sp>
      <p:sp>
        <p:nvSpPr>
          <p:cNvPr id="2" name="Title 1"/>
          <p:cNvSpPr>
            <a:spLocks noGrp="1"/>
          </p:cNvSpPr>
          <p:nvPr>
            <p:ph type="title" idx="4294967295"/>
          </p:nvPr>
        </p:nvSpPr>
        <p:spPr>
          <a:xfrm>
            <a:off x="0" y="233363"/>
            <a:ext cx="8748713" cy="703262"/>
          </a:xfrm>
        </p:spPr>
        <p:txBody>
          <a:bodyPr/>
          <a:lstStyle/>
          <a:p>
            <a:r>
              <a:rPr lang="en-US" dirty="0"/>
              <a:t>Problem Description</a:t>
            </a:r>
          </a:p>
        </p:txBody>
      </p:sp>
    </p:spTree>
    <p:extLst>
      <p:ext uri="{BB962C8B-B14F-4D97-AF65-F5344CB8AC3E}">
        <p14:creationId xmlns:p14="http://schemas.microsoft.com/office/powerpoint/2010/main" val="39025725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3B5068-4E0E-4996-981B-E802F9A05A9C}"/>
              </a:ext>
            </a:extLst>
          </p:cNvPr>
          <p:cNvSpPr>
            <a:spLocks noGrp="1"/>
          </p:cNvSpPr>
          <p:nvPr>
            <p:ph type="title"/>
          </p:nvPr>
        </p:nvSpPr>
        <p:spPr/>
        <p:txBody>
          <a:bodyPr/>
          <a:lstStyle/>
          <a:p>
            <a:r>
              <a:rPr lang="en-US" dirty="0"/>
              <a:t>Requirements – Message Identity</a:t>
            </a:r>
            <a:endParaRPr lang="en-IN" dirty="0"/>
          </a:p>
        </p:txBody>
      </p:sp>
      <p:sp>
        <p:nvSpPr>
          <p:cNvPr id="2" name="Content Placeholder 1">
            <a:extLst>
              <a:ext uri="{FF2B5EF4-FFF2-40B4-BE49-F238E27FC236}">
                <a16:creationId xmlns:a16="http://schemas.microsoft.com/office/drawing/2014/main" id="{964C8259-F060-4857-91B3-AEBC1D25FFFC}"/>
              </a:ext>
            </a:extLst>
          </p:cNvPr>
          <p:cNvSpPr>
            <a:spLocks noGrp="1"/>
          </p:cNvSpPr>
          <p:nvPr>
            <p:ph idx="4294967295"/>
          </p:nvPr>
        </p:nvSpPr>
        <p:spPr>
          <a:xfrm>
            <a:off x="0" y="1169988"/>
            <a:ext cx="8778875" cy="5383212"/>
          </a:xfrm>
        </p:spPr>
        <p:txBody>
          <a:bodyPr/>
          <a:lstStyle/>
          <a:p>
            <a:r>
              <a:rPr lang="en-IN" altLang="en-US" sz="2000" dirty="0"/>
              <a:t>The LwM2M Enabler MUST provide message identity as a unique way of identifying the commands and responses. </a:t>
            </a:r>
            <a:endParaRPr lang="en-US" altLang="en-US" sz="1800" dirty="0"/>
          </a:p>
        </p:txBody>
      </p:sp>
    </p:spTree>
    <p:extLst>
      <p:ext uri="{BB962C8B-B14F-4D97-AF65-F5344CB8AC3E}">
        <p14:creationId xmlns:p14="http://schemas.microsoft.com/office/powerpoint/2010/main" val="40800447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DC6ACB-1419-4AE2-87F3-480637F2EC30}"/>
              </a:ext>
            </a:extLst>
          </p:cNvPr>
          <p:cNvSpPr>
            <a:spLocks noGrp="1"/>
          </p:cNvSpPr>
          <p:nvPr>
            <p:ph type="title"/>
          </p:nvPr>
        </p:nvSpPr>
        <p:spPr/>
        <p:txBody>
          <a:bodyPr/>
          <a:lstStyle/>
          <a:p>
            <a:r>
              <a:rPr lang="en-US" dirty="0"/>
              <a:t>FIRMWARE UPGRADE THROUGH MBMS GROUP FOR NB-IOT through SCEF </a:t>
            </a:r>
            <a:endParaRPr lang="en-IN" dirty="0"/>
          </a:p>
        </p:txBody>
      </p:sp>
      <p:sp>
        <p:nvSpPr>
          <p:cNvPr id="4" name="Text Placeholder 3">
            <a:extLst>
              <a:ext uri="{FF2B5EF4-FFF2-40B4-BE49-F238E27FC236}">
                <a16:creationId xmlns:a16="http://schemas.microsoft.com/office/drawing/2014/main" id="{00D84F93-36B5-4B3D-8DEF-6E663ED3DD99}"/>
              </a:ext>
            </a:extLst>
          </p:cNvPr>
          <p:cNvSpPr>
            <a:spLocks noGrp="1"/>
          </p:cNvSpPr>
          <p:nvPr>
            <p:ph type="body" idx="1"/>
          </p:nvPr>
        </p:nvSpPr>
        <p:spPr/>
        <p:txBody>
          <a:bodyPr/>
          <a:lstStyle/>
          <a:p>
            <a:endParaRPr lang="en-IN"/>
          </a:p>
        </p:txBody>
      </p:sp>
    </p:spTree>
    <p:extLst>
      <p:ext uri="{BB962C8B-B14F-4D97-AF65-F5344CB8AC3E}">
        <p14:creationId xmlns:p14="http://schemas.microsoft.com/office/powerpoint/2010/main" val="438778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DC6ACB-1419-4AE2-87F3-480637F2EC30}"/>
              </a:ext>
            </a:extLst>
          </p:cNvPr>
          <p:cNvSpPr>
            <a:spLocks noGrp="1"/>
          </p:cNvSpPr>
          <p:nvPr>
            <p:ph type="title"/>
          </p:nvPr>
        </p:nvSpPr>
        <p:spPr/>
        <p:txBody>
          <a:bodyPr/>
          <a:lstStyle/>
          <a:p>
            <a:r>
              <a:rPr lang="en-US" dirty="0"/>
              <a:t>Software and firmware upgrade (E&amp;C)</a:t>
            </a:r>
            <a:endParaRPr lang="en-IN" dirty="0"/>
          </a:p>
        </p:txBody>
      </p:sp>
      <p:sp>
        <p:nvSpPr>
          <p:cNvPr id="4" name="Text Placeholder 3">
            <a:extLst>
              <a:ext uri="{FF2B5EF4-FFF2-40B4-BE49-F238E27FC236}">
                <a16:creationId xmlns:a16="http://schemas.microsoft.com/office/drawing/2014/main" id="{00D84F93-36B5-4B3D-8DEF-6E663ED3DD99}"/>
              </a:ext>
            </a:extLst>
          </p:cNvPr>
          <p:cNvSpPr>
            <a:spLocks noGrp="1"/>
          </p:cNvSpPr>
          <p:nvPr>
            <p:ph type="body" idx="1"/>
          </p:nvPr>
        </p:nvSpPr>
        <p:spPr/>
        <p:txBody>
          <a:bodyPr/>
          <a:lstStyle/>
          <a:p>
            <a:endParaRPr lang="en-IN"/>
          </a:p>
        </p:txBody>
      </p:sp>
    </p:spTree>
    <p:extLst>
      <p:ext uri="{BB962C8B-B14F-4D97-AF65-F5344CB8AC3E}">
        <p14:creationId xmlns:p14="http://schemas.microsoft.com/office/powerpoint/2010/main" val="37596094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A51AE19B-1D3E-43A2-A52C-1D4FE6051892}"/>
              </a:ext>
            </a:extLst>
          </p:cNvPr>
          <p:cNvSpPr>
            <a:spLocks noGrp="1"/>
          </p:cNvSpPr>
          <p:nvPr>
            <p:ph type="subTitle" idx="1"/>
          </p:nvPr>
        </p:nvSpPr>
        <p:spPr/>
        <p:txBody>
          <a:bodyPr/>
          <a:lstStyle/>
          <a:p>
            <a:r>
              <a:rPr lang="en-US" dirty="0"/>
              <a:t>See attached FWupdate_GroupWise_for_NB-IoT-SCEF_path.pdf</a:t>
            </a:r>
            <a:endParaRPr lang="en-IN" dirty="0"/>
          </a:p>
        </p:txBody>
      </p:sp>
    </p:spTree>
    <p:extLst>
      <p:ext uri="{BB962C8B-B14F-4D97-AF65-F5344CB8AC3E}">
        <p14:creationId xmlns:p14="http://schemas.microsoft.com/office/powerpoint/2010/main" val="4057472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3B5068-4E0E-4996-981B-E802F9A05A9C}"/>
              </a:ext>
            </a:extLst>
          </p:cNvPr>
          <p:cNvSpPr>
            <a:spLocks noGrp="1"/>
          </p:cNvSpPr>
          <p:nvPr>
            <p:ph type="title"/>
          </p:nvPr>
        </p:nvSpPr>
        <p:spPr/>
        <p:txBody>
          <a:bodyPr/>
          <a:lstStyle/>
          <a:p>
            <a:r>
              <a:rPr lang="en-US" dirty="0"/>
              <a:t>Requirements – FW upgrade through Group for NB-IoT through SCEF</a:t>
            </a:r>
            <a:endParaRPr lang="en-IN" dirty="0"/>
          </a:p>
        </p:txBody>
      </p:sp>
      <p:sp>
        <p:nvSpPr>
          <p:cNvPr id="2" name="Content Placeholder 1">
            <a:extLst>
              <a:ext uri="{FF2B5EF4-FFF2-40B4-BE49-F238E27FC236}">
                <a16:creationId xmlns:a16="http://schemas.microsoft.com/office/drawing/2014/main" id="{964C8259-F060-4857-91B3-AEBC1D25FFFC}"/>
              </a:ext>
            </a:extLst>
          </p:cNvPr>
          <p:cNvSpPr>
            <a:spLocks noGrp="1"/>
          </p:cNvSpPr>
          <p:nvPr>
            <p:ph idx="4294967295"/>
          </p:nvPr>
        </p:nvSpPr>
        <p:spPr>
          <a:xfrm>
            <a:off x="0" y="1169988"/>
            <a:ext cx="8778875" cy="5383212"/>
          </a:xfrm>
        </p:spPr>
        <p:txBody>
          <a:bodyPr/>
          <a:lstStyle/>
          <a:p>
            <a:r>
              <a:rPr lang="en-IN" altLang="en-US" sz="2000" strike="sngStrike" dirty="0"/>
              <a:t>The LwM2M Enabler MUST provide ability to manage the firmware upgrade to a group of devices through SCEF path</a:t>
            </a:r>
          </a:p>
          <a:p>
            <a:r>
              <a:rPr lang="en-US" altLang="en-US" sz="2000" dirty="0"/>
              <a:t>T</a:t>
            </a:r>
            <a:r>
              <a:rPr lang="en-IN" altLang="en-US" sz="2000" dirty="0"/>
              <a:t>he LwM2M Enabler MUST support blob delivery for a group of LwM2M clients</a:t>
            </a:r>
          </a:p>
          <a:p>
            <a:r>
              <a:rPr lang="en-US" altLang="en-US" sz="1800" dirty="0"/>
              <a:t>LwM2M Enabler MUST support blob delivery for a group over unicast</a:t>
            </a:r>
          </a:p>
          <a:p>
            <a:r>
              <a:rPr lang="en-US" altLang="en-US" sz="1800" dirty="0"/>
              <a:t>LwM2M Enabler MUST support blob delivery for a group over multicast</a:t>
            </a:r>
          </a:p>
        </p:txBody>
      </p:sp>
    </p:spTree>
    <p:extLst>
      <p:ext uri="{BB962C8B-B14F-4D97-AF65-F5344CB8AC3E}">
        <p14:creationId xmlns:p14="http://schemas.microsoft.com/office/powerpoint/2010/main" val="22373851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DC6ACB-1419-4AE2-87F3-480637F2EC30}"/>
              </a:ext>
            </a:extLst>
          </p:cNvPr>
          <p:cNvSpPr>
            <a:spLocks noGrp="1"/>
          </p:cNvSpPr>
          <p:nvPr>
            <p:ph type="title"/>
          </p:nvPr>
        </p:nvSpPr>
        <p:spPr/>
        <p:txBody>
          <a:bodyPr/>
          <a:lstStyle/>
          <a:p>
            <a:r>
              <a:rPr lang="en-US" dirty="0"/>
              <a:t>Move OBJECTS out of Core TS</a:t>
            </a:r>
            <a:endParaRPr lang="en-IN" dirty="0"/>
          </a:p>
        </p:txBody>
      </p:sp>
      <p:sp>
        <p:nvSpPr>
          <p:cNvPr id="4" name="Text Placeholder 3">
            <a:extLst>
              <a:ext uri="{FF2B5EF4-FFF2-40B4-BE49-F238E27FC236}">
                <a16:creationId xmlns:a16="http://schemas.microsoft.com/office/drawing/2014/main" id="{00D84F93-36B5-4B3D-8DEF-6E663ED3DD99}"/>
              </a:ext>
            </a:extLst>
          </p:cNvPr>
          <p:cNvSpPr>
            <a:spLocks noGrp="1"/>
          </p:cNvSpPr>
          <p:nvPr>
            <p:ph type="body" idx="1"/>
          </p:nvPr>
        </p:nvSpPr>
        <p:spPr/>
        <p:txBody>
          <a:bodyPr/>
          <a:lstStyle/>
          <a:p>
            <a:endParaRPr lang="en-IN"/>
          </a:p>
        </p:txBody>
      </p:sp>
    </p:spTree>
    <p:extLst>
      <p:ext uri="{BB962C8B-B14F-4D97-AF65-F5344CB8AC3E}">
        <p14:creationId xmlns:p14="http://schemas.microsoft.com/office/powerpoint/2010/main" val="6687043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3B5068-4E0E-4996-981B-E802F9A05A9C}"/>
              </a:ext>
            </a:extLst>
          </p:cNvPr>
          <p:cNvSpPr>
            <a:spLocks noGrp="1"/>
          </p:cNvSpPr>
          <p:nvPr>
            <p:ph type="title"/>
          </p:nvPr>
        </p:nvSpPr>
        <p:spPr/>
        <p:txBody>
          <a:bodyPr/>
          <a:lstStyle/>
          <a:p>
            <a:r>
              <a:rPr lang="en-US" dirty="0"/>
              <a:t>Requirements – Move OBJECTS out of Core TS</a:t>
            </a:r>
            <a:endParaRPr lang="en-IN" dirty="0"/>
          </a:p>
        </p:txBody>
      </p:sp>
      <p:sp>
        <p:nvSpPr>
          <p:cNvPr id="2" name="Content Placeholder 1">
            <a:extLst>
              <a:ext uri="{FF2B5EF4-FFF2-40B4-BE49-F238E27FC236}">
                <a16:creationId xmlns:a16="http://schemas.microsoft.com/office/drawing/2014/main" id="{964C8259-F060-4857-91B3-AEBC1D25FFFC}"/>
              </a:ext>
            </a:extLst>
          </p:cNvPr>
          <p:cNvSpPr>
            <a:spLocks noGrp="1"/>
          </p:cNvSpPr>
          <p:nvPr>
            <p:ph idx="4294967295"/>
          </p:nvPr>
        </p:nvSpPr>
        <p:spPr>
          <a:xfrm>
            <a:off x="0" y="1169988"/>
            <a:ext cx="8778875" cy="5383212"/>
          </a:xfrm>
        </p:spPr>
        <p:txBody>
          <a:bodyPr/>
          <a:lstStyle/>
          <a:p>
            <a:r>
              <a:rPr lang="en-IN" altLang="en-US" sz="2000" strike="sngStrike" dirty="0"/>
              <a:t>The LwM2M Enabler MUST only carry real essential Objects which are mandatory for functioning between LwM2M server and LwM2M client. </a:t>
            </a:r>
          </a:p>
          <a:p>
            <a:r>
              <a:rPr lang="en-IN" altLang="en-US" sz="2000" strike="sngStrike" dirty="0"/>
              <a:t>The LwM2M Support Enabler SHALL contain all non-core objects</a:t>
            </a:r>
            <a:endParaRPr lang="en-US" altLang="en-US" sz="1800" strike="sngStrike" dirty="0"/>
          </a:p>
        </p:txBody>
      </p:sp>
    </p:spTree>
    <p:extLst>
      <p:ext uri="{BB962C8B-B14F-4D97-AF65-F5344CB8AC3E}">
        <p14:creationId xmlns:p14="http://schemas.microsoft.com/office/powerpoint/2010/main" val="5210750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IN" dirty="0"/>
              <a:t>Retail cases needs specific wait for inputs where the devices have small entry display for certain user inputs</a:t>
            </a:r>
          </a:p>
          <a:p>
            <a:r>
              <a:rPr lang="en-IN" dirty="0"/>
              <a:t>Mission critical devices like medical applications needs device to be in ready condition before the FOTA push</a:t>
            </a:r>
          </a:p>
          <a:p>
            <a:r>
              <a:rPr lang="en-IN" dirty="0"/>
              <a:t>Agricultural use cases like remote not-so-available</a:t>
            </a:r>
            <a:endParaRPr lang="en-US" dirty="0"/>
          </a:p>
          <a:p>
            <a:endParaRPr lang="en-US" dirty="0"/>
          </a:p>
          <a:p>
            <a:pPr marL="225425" lvl="1" indent="0">
              <a:buNone/>
            </a:pPr>
            <a:endParaRPr lang="en-US" dirty="0"/>
          </a:p>
          <a:p>
            <a:pPr marL="0" indent="0">
              <a:buNone/>
            </a:pPr>
            <a:endParaRPr lang="en-US" dirty="0"/>
          </a:p>
        </p:txBody>
      </p:sp>
      <p:sp>
        <p:nvSpPr>
          <p:cNvPr id="2" name="Title 1"/>
          <p:cNvSpPr>
            <a:spLocks noGrp="1"/>
          </p:cNvSpPr>
          <p:nvPr>
            <p:ph type="title" idx="4294967295"/>
          </p:nvPr>
        </p:nvSpPr>
        <p:spPr>
          <a:xfrm>
            <a:off x="0" y="233363"/>
            <a:ext cx="8748713" cy="703262"/>
          </a:xfrm>
        </p:spPr>
        <p:txBody>
          <a:bodyPr/>
          <a:lstStyle/>
          <a:p>
            <a:r>
              <a:rPr lang="en-US" dirty="0"/>
              <a:t>Usage patterns</a:t>
            </a:r>
          </a:p>
        </p:txBody>
      </p:sp>
    </p:spTree>
    <p:extLst>
      <p:ext uri="{BB962C8B-B14F-4D97-AF65-F5344CB8AC3E}">
        <p14:creationId xmlns:p14="http://schemas.microsoft.com/office/powerpoint/2010/main" val="27730503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fontAlgn="ctr"/>
            <a:r>
              <a:rPr lang="en-US" sz="2800" dirty="0"/>
              <a:t>Device Host Identity to work with Software Management enabler for upgradation</a:t>
            </a:r>
          </a:p>
          <a:p>
            <a:pPr marL="682625" lvl="1" indent="-457200" fontAlgn="ctr">
              <a:buFont typeface="+mj-lt"/>
              <a:buAutoNum type="alphaLcParenR"/>
            </a:pPr>
            <a:r>
              <a:rPr lang="en-US" sz="2400" dirty="0"/>
              <a:t>User input for triggering updates</a:t>
            </a:r>
          </a:p>
          <a:p>
            <a:pPr marL="682625" lvl="1" indent="-457200" fontAlgn="ctr">
              <a:buFont typeface="+mj-lt"/>
              <a:buAutoNum type="alphaLcParenR"/>
            </a:pPr>
            <a:r>
              <a:rPr lang="en-US" sz="2400" dirty="0"/>
              <a:t>Wait for certain period and upgrade</a:t>
            </a:r>
          </a:p>
          <a:p>
            <a:pPr marL="682625" lvl="1" indent="-457200" fontAlgn="ctr">
              <a:buFont typeface="+mj-lt"/>
              <a:buAutoNum type="alphaLcParenR"/>
            </a:pPr>
            <a:r>
              <a:rPr lang="en-US" sz="2400" dirty="0"/>
              <a:t>Device should be able to inform its readiness for SW/FW upgrade</a:t>
            </a:r>
          </a:p>
          <a:p>
            <a:pPr marL="682625" lvl="1" indent="-457200" fontAlgn="ctr">
              <a:buFont typeface="+mj-lt"/>
              <a:buAutoNum type="alphaLcParenR"/>
            </a:pPr>
            <a:r>
              <a:rPr lang="en-US" sz="2400" dirty="0"/>
              <a:t>Indication for the downloaded SW/FW package is for the Device Host what is downloaded and should interact with points a, b and c as well</a:t>
            </a:r>
          </a:p>
          <a:p>
            <a:pPr fontAlgn="ctr"/>
            <a:r>
              <a:rPr lang="en-US" sz="2800" dirty="0"/>
              <a:t>Split of automatic upgrade and present step by step approach in the states of updates</a:t>
            </a:r>
          </a:p>
          <a:p>
            <a:pPr lvl="1" fontAlgn="ctr"/>
            <a:r>
              <a:rPr lang="en-US" sz="2400" dirty="0"/>
              <a:t>Today it is chatty towards the server, it should be possible to know only the end result for the server not the intermediary results or status of the FOTA/SOTA</a:t>
            </a:r>
          </a:p>
          <a:p>
            <a:endParaRPr lang="en-US" dirty="0"/>
          </a:p>
          <a:p>
            <a:endParaRPr lang="en-US" dirty="0"/>
          </a:p>
          <a:p>
            <a:pPr marL="225425" lvl="1" indent="0">
              <a:buNone/>
            </a:pPr>
            <a:endParaRPr lang="en-US" dirty="0"/>
          </a:p>
          <a:p>
            <a:pPr marL="0" indent="0">
              <a:buNone/>
            </a:pPr>
            <a:endParaRPr lang="en-US" dirty="0"/>
          </a:p>
        </p:txBody>
      </p:sp>
      <p:sp>
        <p:nvSpPr>
          <p:cNvPr id="2" name="Title 1"/>
          <p:cNvSpPr>
            <a:spLocks noGrp="1"/>
          </p:cNvSpPr>
          <p:nvPr>
            <p:ph type="title" idx="4294967295"/>
          </p:nvPr>
        </p:nvSpPr>
        <p:spPr>
          <a:xfrm>
            <a:off x="0" y="233363"/>
            <a:ext cx="8748713" cy="703262"/>
          </a:xfrm>
        </p:spPr>
        <p:txBody>
          <a:bodyPr/>
          <a:lstStyle/>
          <a:p>
            <a:r>
              <a:rPr lang="en-US" dirty="0"/>
              <a:t>Proposal in LwM2M</a:t>
            </a:r>
          </a:p>
        </p:txBody>
      </p:sp>
    </p:spTree>
    <p:extLst>
      <p:ext uri="{BB962C8B-B14F-4D97-AF65-F5344CB8AC3E}">
        <p14:creationId xmlns:p14="http://schemas.microsoft.com/office/powerpoint/2010/main" val="3899878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fontAlgn="ctr"/>
            <a:r>
              <a:rPr lang="en-US" sz="2800" dirty="0"/>
              <a:t>Integrate IETF SUIT work in LwM2M SW/FW upgrade</a:t>
            </a:r>
            <a:endParaRPr lang="en-US" sz="2400" dirty="0"/>
          </a:p>
          <a:p>
            <a:endParaRPr lang="en-US" dirty="0"/>
          </a:p>
          <a:p>
            <a:endParaRPr lang="en-US" dirty="0"/>
          </a:p>
          <a:p>
            <a:pPr marL="225425" lvl="1" indent="0">
              <a:buNone/>
            </a:pPr>
            <a:endParaRPr lang="en-US" dirty="0"/>
          </a:p>
          <a:p>
            <a:pPr marL="0" indent="0">
              <a:buNone/>
            </a:pPr>
            <a:endParaRPr lang="en-US" dirty="0"/>
          </a:p>
        </p:txBody>
      </p:sp>
      <p:sp>
        <p:nvSpPr>
          <p:cNvPr id="2" name="Title 1"/>
          <p:cNvSpPr>
            <a:spLocks noGrp="1"/>
          </p:cNvSpPr>
          <p:nvPr>
            <p:ph type="title" idx="4294967295"/>
          </p:nvPr>
        </p:nvSpPr>
        <p:spPr>
          <a:xfrm>
            <a:off x="0" y="205931"/>
            <a:ext cx="8748713" cy="703262"/>
          </a:xfrm>
        </p:spPr>
        <p:txBody>
          <a:bodyPr/>
          <a:lstStyle/>
          <a:p>
            <a:r>
              <a:rPr lang="en-US" dirty="0"/>
              <a:t>Problem Description – IETF SUIT</a:t>
            </a:r>
          </a:p>
        </p:txBody>
      </p:sp>
    </p:spTree>
    <p:extLst>
      <p:ext uri="{BB962C8B-B14F-4D97-AF65-F5344CB8AC3E}">
        <p14:creationId xmlns:p14="http://schemas.microsoft.com/office/powerpoint/2010/main" val="1961338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fontAlgn="ctr"/>
            <a:r>
              <a:rPr lang="en-IN" sz="2800" dirty="0"/>
              <a:t>Partial download of software component and resume for that partial download to complete </a:t>
            </a:r>
          </a:p>
          <a:p>
            <a:pPr fontAlgn="ctr"/>
            <a:r>
              <a:rPr lang="en-IN" sz="2800" dirty="0"/>
              <a:t>Priority of the software component updates</a:t>
            </a:r>
          </a:p>
          <a:p>
            <a:pPr lvl="1" fontAlgn="ctr"/>
            <a:r>
              <a:rPr lang="en-IN" dirty="0"/>
              <a:t>Optional</a:t>
            </a:r>
          </a:p>
          <a:p>
            <a:pPr lvl="1" fontAlgn="ctr"/>
            <a:r>
              <a:rPr lang="en-IN" dirty="0"/>
              <a:t>Mandatory</a:t>
            </a:r>
          </a:p>
          <a:p>
            <a:pPr lvl="1" fontAlgn="ctr"/>
            <a:r>
              <a:rPr lang="en-IN" dirty="0"/>
              <a:t>Immediate</a:t>
            </a:r>
          </a:p>
          <a:p>
            <a:pPr fontAlgn="ctr"/>
            <a:r>
              <a:rPr lang="en-IN" sz="2800" dirty="0"/>
              <a:t>Key performance indicators for the software/firmware upgrade</a:t>
            </a:r>
          </a:p>
          <a:p>
            <a:pPr fontAlgn="ctr"/>
            <a:endParaRPr lang="en-US" sz="2400" dirty="0"/>
          </a:p>
          <a:p>
            <a:endParaRPr lang="en-US" dirty="0"/>
          </a:p>
          <a:p>
            <a:endParaRPr lang="en-US" dirty="0"/>
          </a:p>
          <a:p>
            <a:pPr marL="225425" lvl="1" indent="0">
              <a:buNone/>
            </a:pPr>
            <a:endParaRPr lang="en-US" dirty="0"/>
          </a:p>
          <a:p>
            <a:pPr marL="0" indent="0">
              <a:buNone/>
            </a:pPr>
            <a:endParaRPr lang="en-US" dirty="0"/>
          </a:p>
        </p:txBody>
      </p:sp>
      <p:sp>
        <p:nvSpPr>
          <p:cNvPr id="2" name="Title 1"/>
          <p:cNvSpPr>
            <a:spLocks noGrp="1"/>
          </p:cNvSpPr>
          <p:nvPr>
            <p:ph type="title" idx="4294967295"/>
          </p:nvPr>
        </p:nvSpPr>
        <p:spPr>
          <a:xfrm>
            <a:off x="0" y="205931"/>
            <a:ext cx="8748713" cy="703262"/>
          </a:xfrm>
        </p:spPr>
        <p:txBody>
          <a:bodyPr/>
          <a:lstStyle/>
          <a:p>
            <a:r>
              <a:rPr lang="en-US" dirty="0"/>
              <a:t>Problem Description – Multi Component</a:t>
            </a:r>
          </a:p>
        </p:txBody>
      </p:sp>
    </p:spTree>
    <p:extLst>
      <p:ext uri="{BB962C8B-B14F-4D97-AF65-F5344CB8AC3E}">
        <p14:creationId xmlns:p14="http://schemas.microsoft.com/office/powerpoint/2010/main" val="14341381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3B5068-4E0E-4996-981B-E802F9A05A9C}"/>
              </a:ext>
            </a:extLst>
          </p:cNvPr>
          <p:cNvSpPr>
            <a:spLocks noGrp="1"/>
          </p:cNvSpPr>
          <p:nvPr>
            <p:ph type="title"/>
          </p:nvPr>
        </p:nvSpPr>
        <p:spPr/>
        <p:txBody>
          <a:bodyPr/>
          <a:lstStyle/>
          <a:p>
            <a:r>
              <a:rPr lang="en-US" dirty="0"/>
              <a:t>Problem Statements</a:t>
            </a:r>
            <a:endParaRPr lang="en-IN" dirty="0"/>
          </a:p>
        </p:txBody>
      </p:sp>
      <p:sp>
        <p:nvSpPr>
          <p:cNvPr id="2" name="Content Placeholder 1">
            <a:extLst>
              <a:ext uri="{FF2B5EF4-FFF2-40B4-BE49-F238E27FC236}">
                <a16:creationId xmlns:a16="http://schemas.microsoft.com/office/drawing/2014/main" id="{964C8259-F060-4857-91B3-AEBC1D25FFFC}"/>
              </a:ext>
            </a:extLst>
          </p:cNvPr>
          <p:cNvSpPr>
            <a:spLocks noGrp="1"/>
          </p:cNvSpPr>
          <p:nvPr>
            <p:ph idx="4294967295"/>
          </p:nvPr>
        </p:nvSpPr>
        <p:spPr>
          <a:xfrm>
            <a:off x="0" y="1169988"/>
            <a:ext cx="8778875" cy="5383212"/>
          </a:xfrm>
        </p:spPr>
        <p:txBody>
          <a:bodyPr/>
          <a:lstStyle/>
          <a:p>
            <a:r>
              <a:rPr lang="en-US" altLang="en-US" sz="2000" dirty="0"/>
              <a:t>2 different objects creating confusion in the market</a:t>
            </a:r>
          </a:p>
          <a:p>
            <a:pPr lvl="1"/>
            <a:r>
              <a:rPr lang="en-US" altLang="en-US" sz="1800" dirty="0"/>
              <a:t>Merge Firmware Update and Software Management objects in next release.</a:t>
            </a:r>
          </a:p>
          <a:p>
            <a:pPr lvl="1"/>
            <a:r>
              <a:rPr lang="en-US" altLang="en-US" sz="1800" dirty="0"/>
              <a:t>Expect to retire Software Management and reuse Firmware Update as single object along with Software component</a:t>
            </a:r>
          </a:p>
          <a:p>
            <a:pPr lvl="1"/>
            <a:r>
              <a:rPr lang="en-US" altLang="en-US" sz="1800" dirty="0"/>
              <a:t>Update Software Component to interact with Firmware Update</a:t>
            </a:r>
          </a:p>
          <a:p>
            <a:r>
              <a:rPr lang="en-US" altLang="en-US" sz="2000" dirty="0"/>
              <a:t>Introduction of standardization and improvements in the functioning of </a:t>
            </a:r>
            <a:r>
              <a:rPr lang="en-US" altLang="en-US" sz="2000" dirty="0" err="1"/>
              <a:t>SwMgmt</a:t>
            </a:r>
            <a:endParaRPr lang="en-US" altLang="en-US" sz="2000" dirty="0"/>
          </a:p>
          <a:p>
            <a:pPr lvl="1"/>
            <a:r>
              <a:rPr lang="en-US" altLang="en-US" sz="1800" dirty="0"/>
              <a:t>To add Manifest from IETF SUIT work</a:t>
            </a:r>
          </a:p>
          <a:p>
            <a:pPr lvl="1"/>
            <a:r>
              <a:rPr lang="en-US" altLang="en-US" sz="1800" dirty="0"/>
              <a:t>Initiate single state view from server for upgrades (non-chatty mode)</a:t>
            </a:r>
          </a:p>
          <a:p>
            <a:r>
              <a:rPr lang="en-US" altLang="en-US" sz="2000" dirty="0"/>
              <a:t>Market expects more clarity on the existing software mgmt. enabler</a:t>
            </a:r>
          </a:p>
          <a:p>
            <a:pPr lvl="1"/>
            <a:r>
              <a:rPr lang="en-US" altLang="en-US" sz="1800" dirty="0"/>
              <a:t>Enhance resource definitions to give more clarity</a:t>
            </a:r>
          </a:p>
          <a:p>
            <a:pPr lvl="1"/>
            <a:r>
              <a:rPr lang="en-US" altLang="en-US" sz="1800" dirty="0"/>
              <a:t>Add Examples for different models to enhance the adaptation of the </a:t>
            </a:r>
            <a:r>
              <a:rPr lang="en-US" altLang="en-US" sz="1800" dirty="0" err="1"/>
              <a:t>SwMGMT</a:t>
            </a:r>
            <a:endParaRPr lang="en-US" altLang="en-US" sz="1800" dirty="0"/>
          </a:p>
          <a:p>
            <a:r>
              <a:rPr lang="en-US" altLang="en-US" sz="2000" dirty="0"/>
              <a:t>Key Performance indicators are unavailable for </a:t>
            </a:r>
            <a:r>
              <a:rPr lang="en-US" altLang="en-US" sz="2000" dirty="0" err="1"/>
              <a:t>SwMgmt</a:t>
            </a:r>
            <a:endParaRPr lang="en-US" altLang="en-US" sz="2000" dirty="0"/>
          </a:p>
          <a:p>
            <a:pPr lvl="1"/>
            <a:r>
              <a:rPr lang="en-US" altLang="en-US" sz="1800" dirty="0"/>
              <a:t>Create KPIs for </a:t>
            </a:r>
            <a:r>
              <a:rPr lang="en-US" altLang="en-US" sz="1800" dirty="0" err="1"/>
              <a:t>SwMgmt</a:t>
            </a:r>
            <a:r>
              <a:rPr lang="en-US" altLang="en-US" sz="1800" dirty="0"/>
              <a:t> enabler</a:t>
            </a:r>
          </a:p>
        </p:txBody>
      </p:sp>
    </p:spTree>
    <p:extLst>
      <p:ext uri="{BB962C8B-B14F-4D97-AF65-F5344CB8AC3E}">
        <p14:creationId xmlns:p14="http://schemas.microsoft.com/office/powerpoint/2010/main" val="39944180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3B5068-4E0E-4996-981B-E802F9A05A9C}"/>
              </a:ext>
            </a:extLst>
          </p:cNvPr>
          <p:cNvSpPr>
            <a:spLocks noGrp="1"/>
          </p:cNvSpPr>
          <p:nvPr>
            <p:ph type="title"/>
          </p:nvPr>
        </p:nvSpPr>
        <p:spPr/>
        <p:txBody>
          <a:bodyPr/>
          <a:lstStyle/>
          <a:p>
            <a:r>
              <a:rPr lang="en-US" dirty="0"/>
              <a:t>Requirements - </a:t>
            </a:r>
            <a:r>
              <a:rPr lang="en-US" dirty="0" err="1"/>
              <a:t>SwMgmt</a:t>
            </a:r>
            <a:endParaRPr lang="en-IN" dirty="0"/>
          </a:p>
        </p:txBody>
      </p:sp>
      <p:sp>
        <p:nvSpPr>
          <p:cNvPr id="2" name="Content Placeholder 1">
            <a:extLst>
              <a:ext uri="{FF2B5EF4-FFF2-40B4-BE49-F238E27FC236}">
                <a16:creationId xmlns:a16="http://schemas.microsoft.com/office/drawing/2014/main" id="{964C8259-F060-4857-91B3-AEBC1D25FFFC}"/>
              </a:ext>
            </a:extLst>
          </p:cNvPr>
          <p:cNvSpPr>
            <a:spLocks noGrp="1"/>
          </p:cNvSpPr>
          <p:nvPr>
            <p:ph idx="4294967295"/>
          </p:nvPr>
        </p:nvSpPr>
        <p:spPr>
          <a:xfrm>
            <a:off x="0" y="1169988"/>
            <a:ext cx="8778875" cy="5383212"/>
          </a:xfrm>
        </p:spPr>
        <p:txBody>
          <a:bodyPr/>
          <a:lstStyle/>
          <a:p>
            <a:r>
              <a:rPr lang="en-IN" altLang="en-US" sz="2000" dirty="0"/>
              <a:t>The LwM2M Enabler &amp; </a:t>
            </a:r>
            <a:r>
              <a:rPr lang="en-IN" altLang="en-US" sz="2000" dirty="0" err="1"/>
              <a:t>SwMgmt</a:t>
            </a:r>
            <a:r>
              <a:rPr lang="en-IN" altLang="en-US" sz="2000" dirty="0"/>
              <a:t> Enabler MUST create single software management/firmware upgrade ability for the market.</a:t>
            </a:r>
          </a:p>
          <a:p>
            <a:r>
              <a:rPr lang="en-US" altLang="en-US" sz="1800" dirty="0"/>
              <a:t>The </a:t>
            </a:r>
            <a:r>
              <a:rPr lang="en-US" altLang="en-US" sz="1800" dirty="0" err="1"/>
              <a:t>SwMgmt</a:t>
            </a:r>
            <a:r>
              <a:rPr lang="en-US" altLang="en-US" sz="1800" dirty="0"/>
              <a:t> Enabler MUST create standardized mechanisms for manifest of the upgrade process</a:t>
            </a:r>
          </a:p>
          <a:p>
            <a:r>
              <a:rPr lang="en-US" altLang="en-US" sz="1800" dirty="0"/>
              <a:t> The </a:t>
            </a:r>
            <a:r>
              <a:rPr lang="en-US" altLang="en-US" sz="1800" dirty="0" err="1"/>
              <a:t>SwMgmt</a:t>
            </a:r>
            <a:r>
              <a:rPr lang="en-US" altLang="en-US" sz="1800" dirty="0"/>
              <a:t> Enabler MUST provide abilities to indicate the performance of the upgrade procedures</a:t>
            </a:r>
          </a:p>
        </p:txBody>
      </p:sp>
    </p:spTree>
    <p:extLst>
      <p:ext uri="{BB962C8B-B14F-4D97-AF65-F5344CB8AC3E}">
        <p14:creationId xmlns:p14="http://schemas.microsoft.com/office/powerpoint/2010/main" val="1738309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DC6ACB-1419-4AE2-87F3-480637F2EC30}"/>
              </a:ext>
            </a:extLst>
          </p:cNvPr>
          <p:cNvSpPr>
            <a:spLocks noGrp="1"/>
          </p:cNvSpPr>
          <p:nvPr>
            <p:ph type="title"/>
          </p:nvPr>
        </p:nvSpPr>
        <p:spPr/>
        <p:txBody>
          <a:bodyPr/>
          <a:lstStyle/>
          <a:p>
            <a:r>
              <a:rPr lang="en-US" dirty="0"/>
              <a:t>SMS Wake UP Security – T &amp; C?</a:t>
            </a:r>
            <a:endParaRPr lang="en-IN" dirty="0"/>
          </a:p>
        </p:txBody>
      </p:sp>
      <p:sp>
        <p:nvSpPr>
          <p:cNvPr id="4" name="Text Placeholder 3">
            <a:extLst>
              <a:ext uri="{FF2B5EF4-FFF2-40B4-BE49-F238E27FC236}">
                <a16:creationId xmlns:a16="http://schemas.microsoft.com/office/drawing/2014/main" id="{00D84F93-36B5-4B3D-8DEF-6E663ED3DD99}"/>
              </a:ext>
            </a:extLst>
          </p:cNvPr>
          <p:cNvSpPr>
            <a:spLocks noGrp="1"/>
          </p:cNvSpPr>
          <p:nvPr>
            <p:ph type="body" idx="1"/>
          </p:nvPr>
        </p:nvSpPr>
        <p:spPr/>
        <p:txBody>
          <a:bodyPr/>
          <a:lstStyle/>
          <a:p>
            <a:endParaRPr lang="en-IN"/>
          </a:p>
        </p:txBody>
      </p:sp>
    </p:spTree>
    <p:extLst>
      <p:ext uri="{BB962C8B-B14F-4D97-AF65-F5344CB8AC3E}">
        <p14:creationId xmlns:p14="http://schemas.microsoft.com/office/powerpoint/2010/main" val="2960489221"/>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72873</TotalTime>
  <Pages>15</Pages>
  <Words>1302</Words>
  <Application>Microsoft Office PowerPoint</Application>
  <PresentationFormat>Custom</PresentationFormat>
  <Paragraphs>116</Paragraphs>
  <Slides>23</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ＭＳ Ｐゴシック</vt:lpstr>
      <vt:lpstr>Arial</vt:lpstr>
      <vt:lpstr>Arial Narrow</vt:lpstr>
      <vt:lpstr>Calibri</vt:lpstr>
      <vt:lpstr>Tahoma</vt:lpstr>
      <vt:lpstr>Times New Roman</vt:lpstr>
      <vt:lpstr>OMA Template</vt:lpstr>
      <vt:lpstr>OMA-DM-LightweightM2M-2018-0031-INP_vNEXT_Topics   </vt:lpstr>
      <vt:lpstr>Software and firmware upgrade (E&amp;C)</vt:lpstr>
      <vt:lpstr>Usage patterns</vt:lpstr>
      <vt:lpstr>Proposal in LwM2M</vt:lpstr>
      <vt:lpstr>Problem Description – IETF SUIT</vt:lpstr>
      <vt:lpstr>Problem Description – Multi Component</vt:lpstr>
      <vt:lpstr>Problem Statements</vt:lpstr>
      <vt:lpstr>Requirements - SwMgmt</vt:lpstr>
      <vt:lpstr>SMS Wake UP Security – T &amp; C?</vt:lpstr>
      <vt:lpstr>Problem Description</vt:lpstr>
      <vt:lpstr>Requirements – SMS wake up</vt:lpstr>
      <vt:lpstr>LwM2M gateway – e restart the work from 1.1 RD</vt:lpstr>
      <vt:lpstr>Improvements to RD v1.1</vt:lpstr>
      <vt:lpstr>Why convergence on OMA-DM – Problem Description</vt:lpstr>
      <vt:lpstr>Requirements – LwM2M Gateway</vt:lpstr>
      <vt:lpstr>MeSsage identity –C&amp;T</vt:lpstr>
      <vt:lpstr>Problem Description</vt:lpstr>
      <vt:lpstr>Requirements – Message Identity</vt:lpstr>
      <vt:lpstr>FIRMWARE UPGRADE THROUGH MBMS GROUP FOR NB-IOT through SCEF </vt:lpstr>
      <vt:lpstr>PowerPoint Presentation</vt:lpstr>
      <vt:lpstr>Requirements – FW upgrade through Group for NB-IoT through SCEF</vt:lpstr>
      <vt:lpstr>Move OBJECTS out of Core TS</vt:lpstr>
      <vt:lpstr>Requirements – Move OBJECTS out of Core TS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Subramani, Padmakumar (Nokia - IN/Chennai)</cp:lastModifiedBy>
  <cp:revision>768</cp:revision>
  <cp:lastPrinted>2017-04-03T10:16:28Z</cp:lastPrinted>
  <dcterms:created xsi:type="dcterms:W3CDTF">2002-03-19T14:05:12Z</dcterms:created>
  <dcterms:modified xsi:type="dcterms:W3CDTF">2018-10-09T08:59:18Z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iteId">
    <vt:lpwstr>5d471751-9675-428d-917b-70f44f9630b0</vt:lpwstr>
  </property>
  <property fmtid="{D5CDD505-2E9C-101B-9397-08002B2CF9AE}" pid="4" name="MSIP_Label_b1aa2129-79ec-42c0-bfac-e5b7a0374572_Owner">
    <vt:lpwstr>padmakumar.subramani@nokia.com</vt:lpwstr>
  </property>
  <property fmtid="{D5CDD505-2E9C-101B-9397-08002B2CF9AE}" pid="5" name="MSIP_Label_b1aa2129-79ec-42c0-bfac-e5b7a0374572_SetDate">
    <vt:lpwstr>2018-10-08T22:01:20.3014691Z</vt:lpwstr>
  </property>
  <property fmtid="{D5CDD505-2E9C-101B-9397-08002B2CF9AE}" pid="6" name="MSIP_Label_b1aa2129-79ec-42c0-bfac-e5b7a0374572_Name">
    <vt:lpwstr>Public</vt:lpwstr>
  </property>
  <property fmtid="{D5CDD505-2E9C-101B-9397-08002B2CF9AE}" pid="7" name="MSIP_Label_b1aa2129-79ec-42c0-bfac-e5b7a0374572_Application">
    <vt:lpwstr>Microsoft Azure Information Protection</vt:lpwstr>
  </property>
  <property fmtid="{D5CDD505-2E9C-101B-9397-08002B2CF9AE}" pid="8" name="MSIP_Label_b1aa2129-79ec-42c0-bfac-e5b7a0374572_Extended_MSFT_Method">
    <vt:lpwstr>Manual</vt:lpwstr>
  </property>
  <property fmtid="{D5CDD505-2E9C-101B-9397-08002B2CF9AE}" pid="9" name="Sensitivity">
    <vt:lpwstr>Public</vt:lpwstr>
  </property>
</Properties>
</file>