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19"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varScale="1">
        <p:scale>
          <a:sx n="95" d="100"/>
          <a:sy n="95" d="100"/>
        </p:scale>
        <p:origin x="1392"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dirty="0" smtClean="0">
                <a:ea typeface="SimSun" pitchFamily="2" charset="-122"/>
                <a:cs typeface="Times New Roman" pitchFamily="18" charset="0"/>
              </a:rPr>
              <a:t>© 2017 Open Mobile Alliance All Rights Reserved.</a:t>
            </a:r>
            <a:endParaRPr lang="en-US" altLang="zh-CN" sz="1000" b="1" dirty="0" smtClean="0">
              <a:ea typeface="SimSun" pitchFamily="2" charset="-122"/>
            </a:endParaRPr>
          </a:p>
          <a:p>
            <a:pPr>
              <a:defRPr/>
            </a:pPr>
            <a:r>
              <a:rPr lang="en-US" altLang="zh-CN" sz="900" b="1" dirty="0"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dirty="0" smtClean="0">
                <a:latin typeface="Arial Narrow" pitchFamily="34" charset="0"/>
                <a:ea typeface="SimSun" pitchFamily="2" charset="-122"/>
              </a:rPr>
              <a:t>OMA-&lt;</a:t>
            </a:r>
            <a:r>
              <a:rPr lang="en-US" altLang="zh-CN" sz="1800" b="1" dirty="0" err="1" smtClean="0">
                <a:latin typeface="Arial Narrow" pitchFamily="34" charset="0"/>
                <a:ea typeface="SimSun" pitchFamily="2" charset="-122"/>
              </a:rPr>
              <a:t>GrpCode</a:t>
            </a:r>
            <a:r>
              <a:rPr lang="en-US" altLang="zh-CN" sz="1800" b="1" dirty="0" smtClean="0">
                <a:latin typeface="Arial Narrow" pitchFamily="34" charset="0"/>
                <a:ea typeface="SimSun" pitchFamily="2" charset="-122"/>
              </a:rPr>
              <a:t>&gt;-2018-&lt;</a:t>
            </a:r>
            <a:r>
              <a:rPr lang="en-US" altLang="zh-CN" sz="1800" b="1" dirty="0" err="1" smtClean="0">
                <a:latin typeface="Arial Narrow" pitchFamily="34" charset="0"/>
                <a:ea typeface="SimSun" pitchFamily="2" charset="-122"/>
              </a:rPr>
              <a:t>DocNum</a:t>
            </a:r>
            <a:r>
              <a:rPr lang="en-US" altLang="zh-CN" sz="1800" b="1" dirty="0" smtClean="0">
                <a:latin typeface="Arial Narrow" pitchFamily="34" charset="0"/>
                <a:ea typeface="SimSun" pitchFamily="2" charset="-122"/>
              </a:rPr>
              <a:t>&gt;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a:t>
            </a:r>
            <a:r>
              <a:rPr lang="en-US" altLang="zh-CN" b="1" dirty="0" smtClean="0">
                <a:latin typeface="Tahoma" pitchFamily="34" charset="0"/>
                <a:ea typeface="SimSun" pitchFamily="2" charset="-122"/>
              </a:rPr>
              <a:t>DM&amp;SE</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Date:	3</a:t>
            </a:r>
            <a:r>
              <a:rPr lang="en-US" altLang="zh-CN" b="1" dirty="0" smtClean="0">
                <a:latin typeface="Tahoma" pitchFamily="34" charset="0"/>
                <a:ea typeface="SimSun" pitchFamily="2" charset="-122"/>
              </a:rPr>
              <a:t> Oct. </a:t>
            </a:r>
            <a:r>
              <a:rPr lang="en-US" altLang="zh-CN" b="1" smtClean="0">
                <a:latin typeface="Tahoma" pitchFamily="34" charset="0"/>
                <a:ea typeface="SimSun" pitchFamily="2" charset="-122"/>
              </a:rPr>
              <a:t>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a:t>OMA-DM-LightweightM2M-2018-0036-INP_Introducing_Profile_IDs </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introduce Profile registration by SDOs and </a:t>
            </a:r>
            <a:r>
              <a:rPr lang="en-GB" altLang="en-US" sz="2800" dirty="0"/>
              <a:t>i</a:t>
            </a:r>
            <a:r>
              <a:rPr lang="en-GB" altLang="en-US" sz="2800" dirty="0" smtClean="0"/>
              <a:t>ts use in LwM2M 1.2</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LwM2M Profiles IDs and </a:t>
            </a:r>
            <a:r>
              <a:rPr lang="en-GB" altLang="zh-CN" sz="2400" dirty="0">
                <a:ea typeface="SimSun" pitchFamily="2" charset="-122"/>
              </a:rPr>
              <a:t>T</a:t>
            </a:r>
            <a:r>
              <a:rPr lang="en-GB" altLang="zh-CN" sz="2400" dirty="0" smtClean="0">
                <a:ea typeface="SimSun" pitchFamily="2" charset="-122"/>
              </a:rPr>
              <a:t>heir </a:t>
            </a:r>
            <a:r>
              <a:rPr lang="en-GB" altLang="zh-CN" sz="2400" dirty="0">
                <a:ea typeface="SimSun" pitchFamily="2" charset="-122"/>
              </a:rPr>
              <a:t>U</a:t>
            </a:r>
            <a:r>
              <a:rPr lang="en-GB" altLang="zh-CN" sz="2400" dirty="0" smtClean="0">
                <a:ea typeface="SimSun" pitchFamily="2" charset="-122"/>
              </a:rPr>
              <a:t>se</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 number of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in different </a:t>
            </a:r>
            <a:r>
              <a:rPr lang="en-GB" sz="1800" dirty="0" err="1" smtClean="0">
                <a:ea typeface="Times New Roman" panose="02020603050405020304" pitchFamily="18" charset="0"/>
                <a:cs typeface="Times New Roman" panose="02020603050405020304" pitchFamily="18" charset="0"/>
              </a:rPr>
              <a:t>IoT</a:t>
            </a:r>
            <a:r>
              <a:rPr lang="en-GB" sz="1800" dirty="0" smtClean="0">
                <a:ea typeface="Times New Roman" panose="02020603050405020304" pitchFamily="18" charset="0"/>
                <a:cs typeface="Times New Roman" panose="02020603050405020304" pitchFamily="18" charset="0"/>
              </a:rPr>
              <a:t> application areas such as smart metering are adopting LwM2M for device management.</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err="1" smtClean="0">
                <a:ea typeface="Times New Roman" panose="02020603050405020304" pitchFamily="18" charset="0"/>
                <a:cs typeface="Times New Roman" panose="02020603050405020304" pitchFamily="18" charset="0"/>
              </a:rPr>
              <a:t>oma</a:t>
            </a:r>
            <a:r>
              <a:rPr lang="en-GB" sz="1800" dirty="0" smtClean="0">
                <a:ea typeface="Times New Roman" panose="02020603050405020304" pitchFamily="18" charset="0"/>
                <a:cs typeface="Times New Roman" panose="02020603050405020304" pitchFamily="18" charset="0"/>
              </a:rPr>
              <a:t>-label objects have a large number of optional resources some of which will need to be present to meet SDOs DM requirements depending on the application area</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At least one of these SDOs is drawing up detailed list of optional resources to be supported by each client to meet their DM requirement and effectively creating a fixed profile for their use case.</a:t>
            </a:r>
          </a:p>
          <a:p>
            <a:pPr lvl="1">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LwM2M Profiles </a:t>
            </a:r>
            <a:r>
              <a:rPr lang="en-GB" altLang="zh-CN" sz="2400" dirty="0">
                <a:ea typeface="SimSun" pitchFamily="2" charset="-122"/>
              </a:rPr>
              <a:t>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OMA LwM2M to support concept of LwM2M Profile IDs, perhaps in the range 1- 65535, and allow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to register a limited number of profiles each with OMA along the same line as is currently done for objects</a:t>
            </a:r>
          </a:p>
          <a:p>
            <a:pPr lvl="1">
              <a:buClr>
                <a:srgbClr val="C00000"/>
              </a:buClr>
              <a:buFont typeface="Wingdings" panose="05000000000000000000" pitchFamily="2" charset="2"/>
              <a:buChar char="Ø"/>
            </a:pPr>
            <a:r>
              <a:rPr lang="en-GB" altLang="zh-CN" sz="1800" dirty="0" smtClean="0">
                <a:ea typeface="SimSun" pitchFamily="2" charset="-122"/>
                <a:cs typeface="Times New Roman" panose="02020603050405020304" pitchFamily="18" charset="0"/>
              </a:rPr>
              <a:t>A LwM2M profile at a minimum should uniquely represent set of objects and the optional resources that will be available within each object. The assumption should be that all instances of the same object will have the same set of resources.</a:t>
            </a:r>
          </a:p>
          <a:p>
            <a:pPr lvl="1">
              <a:buClr>
                <a:srgbClr val="C00000"/>
              </a:buClr>
              <a:buFont typeface="Wingdings" panose="05000000000000000000" pitchFamily="2" charset="2"/>
              <a:buChar char="Ø"/>
            </a:pPr>
            <a:r>
              <a:rPr lang="en-GB" altLang="zh-CN" sz="1800" dirty="0" smtClean="0">
                <a:ea typeface="SimSun" pitchFamily="2" charset="-122"/>
              </a:rPr>
              <a:t> Depending on SDOs specification and how it relates to LwM2M, </a:t>
            </a:r>
            <a:r>
              <a:rPr lang="en-GB" altLang="zh-CN" sz="1800" dirty="0">
                <a:ea typeface="SimSun" pitchFamily="2" charset="-122"/>
              </a:rPr>
              <a:t>a</a:t>
            </a:r>
            <a:r>
              <a:rPr lang="en-GB" altLang="zh-CN" sz="1800" dirty="0" smtClean="0">
                <a:ea typeface="SimSun" pitchFamily="2" charset="-122"/>
              </a:rPr>
              <a:t> LwM2M profile could also uniquely indicate  the set of objects, optional resources that are supported as well as number of instances for each object</a:t>
            </a:r>
          </a:p>
          <a:p>
            <a:pPr lvl="1">
              <a:buClr>
                <a:srgbClr val="C00000"/>
              </a:buClr>
              <a:buFont typeface="Wingdings" panose="05000000000000000000" pitchFamily="2" charset="2"/>
              <a:buChar char="Ø"/>
            </a:pPr>
            <a:r>
              <a:rPr lang="en-GB" altLang="zh-CN" sz="1800" dirty="0" smtClean="0">
                <a:ea typeface="SimSun" pitchFamily="2" charset="-122"/>
              </a:rPr>
              <a:t> Registration message could be extended to include LwM2M Profile ID as a parameter to provide additional information to the server or completely replace object/instance list that the client currently reports</a:t>
            </a:r>
          </a:p>
          <a:p>
            <a:pPr lvl="2">
              <a:buClr>
                <a:srgbClr val="C00000"/>
              </a:buClr>
              <a:buFont typeface="Wingdings" panose="05000000000000000000" pitchFamily="2" charset="2"/>
              <a:buChar char="Ø"/>
            </a:pPr>
            <a:endParaRPr lang="en-GB" altLang="zh-CN" sz="1600"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smtClean="0">
                <a:ea typeface="SimSun" pitchFamily="2" charset="-122"/>
              </a:rPr>
              <a:t>LwM2M Profiles </a:t>
            </a:r>
            <a:r>
              <a:rPr lang="en-GB" altLang="zh-CN" sz="2400" dirty="0">
                <a:ea typeface="SimSun" pitchFamily="2" charset="-122"/>
              </a:rPr>
              <a:t>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Requirements</a:t>
            </a:r>
            <a:endParaRPr lang="fr-FR" altLang="zh-CN" sz="2000" b="1" dirty="0"/>
          </a:p>
          <a:p>
            <a:pPr lvl="1">
              <a:buClr>
                <a:srgbClr val="C00000"/>
              </a:buClr>
              <a:buFont typeface="Wingdings" panose="05000000000000000000" pitchFamily="2" charset="2"/>
              <a:buChar char="Ø"/>
            </a:pPr>
            <a:r>
              <a:rPr lang="en-US" sz="1800" dirty="0">
                <a:ea typeface="Times New Roman" panose="02020603050405020304" pitchFamily="18" charset="0"/>
                <a:cs typeface="Times New Roman" panose="02020603050405020304" pitchFamily="18" charset="0"/>
              </a:rPr>
              <a:t>dentifiers-001: </a:t>
            </a:r>
            <a:r>
              <a:rPr lang="en-US" sz="1800" smtClean="0">
                <a:ea typeface="Times New Roman" panose="02020603050405020304" pitchFamily="18" charset="0"/>
                <a:cs typeface="Times New Roman" panose="02020603050405020304" pitchFamily="18" charset="0"/>
              </a:rPr>
              <a:t>Server may </a:t>
            </a:r>
            <a:r>
              <a:rPr lang="en-US" sz="1800" dirty="0">
                <a:ea typeface="Times New Roman" panose="02020603050405020304" pitchFamily="18" charset="0"/>
                <a:cs typeface="Times New Roman" panose="02020603050405020304" pitchFamily="18" charset="0"/>
              </a:rPr>
              <a:t>support use of </a:t>
            </a:r>
            <a:r>
              <a:rPr lang="en-US" sz="1800" dirty="0" smtClean="0">
                <a:ea typeface="Times New Roman" panose="02020603050405020304" pitchFamily="18" charset="0"/>
                <a:cs typeface="Times New Roman" panose="02020603050405020304" pitchFamily="18" charset="0"/>
              </a:rPr>
              <a:t>LwM2M Profile ID </a:t>
            </a:r>
            <a:r>
              <a:rPr lang="en-US" sz="1800" dirty="0">
                <a:ea typeface="Times New Roman" panose="02020603050405020304" pitchFamily="18" charset="0"/>
                <a:cs typeface="Times New Roman" panose="02020603050405020304" pitchFamily="18" charset="0"/>
              </a:rPr>
              <a:t>by the client in Registration message</a:t>
            </a:r>
          </a:p>
          <a:p>
            <a:pPr lvl="1">
              <a:buClr>
                <a:srgbClr val="C00000"/>
              </a:buClr>
              <a:buFont typeface="Wingdings" panose="05000000000000000000" pitchFamily="2" charset="2"/>
              <a:buChar char="Ø"/>
            </a:pPr>
            <a:r>
              <a:rPr lang="en-US" sz="1800" dirty="0">
                <a:ea typeface="Times New Roman" panose="02020603050405020304" pitchFamily="18" charset="0"/>
                <a:cs typeface="Times New Roman" panose="02020603050405020304" pitchFamily="18" charset="0"/>
              </a:rPr>
              <a:t>Identifiers-002: Client may support the use of </a:t>
            </a:r>
            <a:r>
              <a:rPr lang="en-US" sz="1800" dirty="0" smtClean="0">
                <a:ea typeface="Times New Roman" panose="02020603050405020304" pitchFamily="18" charset="0"/>
                <a:cs typeface="Times New Roman" panose="02020603050405020304" pitchFamily="18" charset="0"/>
              </a:rPr>
              <a:t>LwM2M profile </a:t>
            </a:r>
            <a:r>
              <a:rPr lang="en-US" sz="1800" dirty="0">
                <a:ea typeface="Times New Roman" panose="02020603050405020304" pitchFamily="18" charset="0"/>
                <a:cs typeface="Times New Roman" panose="02020603050405020304" pitchFamily="18" charset="0"/>
              </a:rPr>
              <a:t>ID and include it in registration message</a:t>
            </a:r>
            <a:r>
              <a:rPr lang="en-US" sz="1800" dirty="0" smtClean="0">
                <a:ea typeface="Times New Roman" panose="02020603050405020304" pitchFamily="18" charset="0"/>
                <a:cs typeface="Times New Roman" panose="02020603050405020304" pitchFamily="18" charset="0"/>
              </a:rPr>
              <a:t>.</a:t>
            </a: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Identifiers-003: When LwM2M Profile </a:t>
            </a:r>
            <a:r>
              <a:rPr lang="en-US" sz="1800" dirty="0">
                <a:ea typeface="Times New Roman" panose="02020603050405020304" pitchFamily="18" charset="0"/>
                <a:cs typeface="Times New Roman" panose="02020603050405020304" pitchFamily="18" charset="0"/>
              </a:rPr>
              <a:t>ID is present in the registration message, objects and instances MAY be </a:t>
            </a:r>
            <a:r>
              <a:rPr lang="en-US" sz="1800" dirty="0" err="1">
                <a:ea typeface="Times New Roman" panose="02020603050405020304" pitchFamily="18" charset="0"/>
                <a:cs typeface="Times New Roman" panose="02020603050405020304" pitchFamily="18" charset="0"/>
              </a:rPr>
              <a:t>omittedSemantics</a:t>
            </a:r>
            <a:r>
              <a:rPr lang="en-US" sz="1800" dirty="0">
                <a:ea typeface="Times New Roman" panose="02020603050405020304" pitchFamily="18" charset="0"/>
                <a:cs typeface="Times New Roman" panose="02020603050405020304" pitchFamily="18" charset="0"/>
              </a:rPr>
              <a:t> and meaning of LwM2M profile IDs are outside scope of LwM2M specifications</a:t>
            </a: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a:t>
            </a:r>
            <a:endParaRPr lang="en-US" sz="18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US" sz="1800" dirty="0" smtClean="0">
                <a:ea typeface="Times New Roman" panose="02020603050405020304" pitchFamily="18" charset="0"/>
                <a:cs typeface="Times New Roman" panose="02020603050405020304" pitchFamily="18" charset="0"/>
              </a:rPr>
              <a:t>Identifiers-004: </a:t>
            </a:r>
            <a:r>
              <a:rPr lang="en-US" sz="1800" dirty="0" smtClean="0">
                <a:ea typeface="Times New Roman" panose="02020603050405020304" pitchFamily="18" charset="0"/>
                <a:cs typeface="Times New Roman" panose="02020603050405020304" pitchFamily="18" charset="0"/>
              </a:rPr>
              <a:t>Identifiers-005</a:t>
            </a:r>
            <a:r>
              <a:rPr lang="en-US" sz="1800" dirty="0" smtClean="0">
                <a:ea typeface="Times New Roman" panose="02020603050405020304" pitchFamily="18" charset="0"/>
                <a:cs typeface="Times New Roman" panose="02020603050405020304" pitchFamily="18" charset="0"/>
              </a:rPr>
              <a:t>: LwM2M Profile </a:t>
            </a:r>
            <a:r>
              <a:rPr lang="en-US" sz="1800" dirty="0">
                <a:ea typeface="Times New Roman" panose="02020603050405020304" pitchFamily="18" charset="0"/>
                <a:cs typeface="Times New Roman" panose="02020603050405020304" pitchFamily="18" charset="0"/>
              </a:rPr>
              <a:t>Ids have to be registered with OMA and have publicly available precise definition and </a:t>
            </a:r>
            <a:r>
              <a:rPr lang="en-US" sz="1800" dirty="0" smtClean="0">
                <a:ea typeface="Times New Roman" panose="02020603050405020304" pitchFamily="18" charset="0"/>
                <a:cs typeface="Times New Roman" panose="02020603050405020304" pitchFamily="18" charset="0"/>
              </a:rPr>
              <a:t>semantics </a:t>
            </a:r>
            <a:endParaRPr lang="en-GB" sz="1800" dirty="0" smtClean="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en-US" sz="2400" b="1" dirty="0"/>
              <a:t>Impact</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Additional parameter for registration message which can be ignored by the server.</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In well defined </a:t>
            </a:r>
            <a:r>
              <a:rPr lang="en-GB" sz="1800" dirty="0" smtClean="0">
                <a:ea typeface="Times New Roman" panose="02020603050405020304" pitchFamily="18" charset="0"/>
                <a:cs typeface="Times New Roman" panose="02020603050405020304" pitchFamily="18" charset="0"/>
              </a:rPr>
              <a:t>set of applications </a:t>
            </a:r>
            <a:r>
              <a:rPr lang="en-GB" sz="1800" dirty="0">
                <a:ea typeface="Times New Roman" panose="02020603050405020304" pitchFamily="18" charset="0"/>
                <a:cs typeface="Times New Roman" panose="02020603050405020304" pitchFamily="18" charset="0"/>
              </a:rPr>
              <a:t>client registration </a:t>
            </a:r>
            <a:r>
              <a:rPr lang="en-GB" sz="1800" dirty="0" smtClean="0">
                <a:ea typeface="Times New Roman" panose="02020603050405020304" pitchFamily="18" charset="0"/>
                <a:cs typeface="Times New Roman" panose="02020603050405020304" pitchFamily="18" charset="0"/>
              </a:rPr>
              <a:t>requests </a:t>
            </a:r>
            <a:r>
              <a:rPr lang="en-GB" sz="1800" dirty="0">
                <a:ea typeface="Times New Roman" panose="02020603050405020304" pitchFamily="18" charset="0"/>
                <a:cs typeface="Times New Roman" panose="02020603050405020304" pitchFamily="18" charset="0"/>
              </a:rPr>
              <a:t>can be very compact as it potentially only needs to carry </a:t>
            </a:r>
            <a:r>
              <a:rPr lang="en-GB" sz="1800" dirty="0" smtClean="0">
                <a:ea typeface="Times New Roman" panose="02020603050405020304" pitchFamily="18" charset="0"/>
                <a:cs typeface="Times New Roman" panose="02020603050405020304" pitchFamily="18" charset="0"/>
              </a:rPr>
              <a:t>LwM2M profile </a:t>
            </a:r>
            <a:r>
              <a:rPr lang="en-GB" sz="1800" dirty="0">
                <a:ea typeface="Times New Roman" panose="02020603050405020304" pitchFamily="18" charset="0"/>
                <a:cs typeface="Times New Roman" panose="02020603050405020304" pitchFamily="18" charset="0"/>
              </a:rPr>
              <a:t>ID rather than a long list of objects and instance IDs</a:t>
            </a:r>
          </a:p>
          <a:p>
            <a:pPr>
              <a:buClr>
                <a:srgbClr val="C00000"/>
              </a:buClr>
              <a:buFont typeface="Wingdings" panose="05000000000000000000" pitchFamily="2" charset="2"/>
              <a:buChar char="q"/>
            </a:pPr>
            <a:endParaRPr lang="en-GB" altLang="en-US" sz="2400" b="1" dirty="0"/>
          </a:p>
        </p:txBody>
      </p:sp>
    </p:spTree>
    <p:extLst>
      <p:ext uri="{BB962C8B-B14F-4D97-AF65-F5344CB8AC3E}">
        <p14:creationId xmlns:p14="http://schemas.microsoft.com/office/powerpoint/2010/main" val="3498260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23111</TotalTime>
  <Pages>15</Pages>
  <Words>595</Words>
  <Application>Microsoft Office PowerPoint</Application>
  <PresentationFormat>Custom</PresentationFormat>
  <Paragraphs>34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SimSun</vt:lpstr>
      <vt:lpstr>Arial</vt:lpstr>
      <vt:lpstr>Arial Narrow</vt:lpstr>
      <vt:lpstr>Tahoma</vt:lpstr>
      <vt:lpstr>Times New Roman</vt:lpstr>
      <vt:lpstr>Wingdings</vt:lpstr>
      <vt:lpstr>OMA Template</vt:lpstr>
      <vt:lpstr>OMA-DM-LightweightM2M-2018-0036-INP_Introducing_Profile_IDs   Proposal to introduce Profile registration by SDOs and its use in LwM2M 1.2 </vt:lpstr>
      <vt:lpstr>LwM2M Profiles IDs and Their Use</vt:lpstr>
      <vt:lpstr>LwM2M Profiles IDs and Their Use</vt:lpstr>
      <vt:lpstr>LwM2M Profiles IDs and Their Use</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359</cp:revision>
  <cp:lastPrinted>1999-04-27T06:51:51Z</cp:lastPrinted>
  <dcterms:created xsi:type="dcterms:W3CDTF">2002-03-19T14:05:12Z</dcterms:created>
  <dcterms:modified xsi:type="dcterms:W3CDTF">2018-10-10T16:00:46Z</dcterms:modified>
</cp:coreProperties>
</file>