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4"/>
  </p:sldMasterIdLst>
  <p:notesMasterIdLst>
    <p:notesMasterId r:id="rId9"/>
  </p:notesMasterIdLst>
  <p:handoutMasterIdLst>
    <p:handoutMasterId r:id="rId10"/>
  </p:handoutMasterIdLst>
  <p:sldIdLst>
    <p:sldId id="293" r:id="rId5"/>
    <p:sldId id="331" r:id="rId6"/>
    <p:sldId id="332" r:id="rId7"/>
    <p:sldId id="333" r:id="rId8"/>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29E7C47-E357-F84C-B4DF-5D3827109069}" v="2" dt="2019-04-02T08:06:25.72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980" autoAdjust="0"/>
    <p:restoredTop sz="94660"/>
  </p:normalViewPr>
  <p:slideViewPr>
    <p:cSldViewPr>
      <p:cViewPr varScale="1">
        <p:scale>
          <a:sx n="121" d="100"/>
          <a:sy n="121" d="100"/>
        </p:scale>
        <p:origin x="688" y="17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5/10/relationships/revisionInfo" Target="revisionInfo.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2019 Open Mobile Alliance.</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OMA-IPSO-2019-0029</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[OMA-Template-SlideDeck-20190101-I]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266699"/>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DMSE</a:t>
            </a:r>
          </a:p>
          <a:p>
            <a:pPr>
              <a:lnSpc>
                <a:spcPct val="95000"/>
              </a:lnSpc>
              <a:spcAft>
                <a:spcPct val="35000"/>
              </a:spcAft>
            </a:pPr>
            <a:r>
              <a:rPr lang="en-US" altLang="zh-CN" b="1" dirty="0">
                <a:latin typeface="Tahoma" pitchFamily="34" charset="0"/>
                <a:ea typeface="宋体" charset="-122"/>
              </a:rPr>
              <a:t>	Date:	2 April 2019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Ari Keränen</a:t>
            </a:r>
          </a:p>
          <a:p>
            <a:pPr>
              <a:lnSpc>
                <a:spcPct val="95000"/>
              </a:lnSpc>
              <a:spcAft>
                <a:spcPct val="35000"/>
              </a:spcAft>
            </a:pPr>
            <a:r>
              <a:rPr lang="en-US" altLang="zh-CN" b="1" dirty="0">
                <a:latin typeface="Tahoma" pitchFamily="34" charset="0"/>
                <a:ea typeface="宋体" charset="-122"/>
              </a:rPr>
              <a:t>	Source:	Ericsson</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altLang="zh-CN" sz="1800" dirty="0">
                <a:ea typeface="宋体" charset="-122"/>
              </a:rPr>
              <a:t>OMA-DM-LightweightM2M-2019-0017-INP_High_efficiency_Link_Encoding</a:t>
            </a:r>
            <a:br>
              <a:rPr lang="en-US" altLang="zh-CN" sz="1800" dirty="0">
                <a:ea typeface="宋体" charset="-122"/>
              </a:rPr>
            </a:br>
            <a:br>
              <a:rPr lang="en-US" altLang="zh-CN" sz="1800" dirty="0">
                <a:ea typeface="宋体" charset="-122"/>
              </a:rPr>
            </a:br>
            <a:r>
              <a:rPr lang="en-US" altLang="zh-CN" sz="2400" dirty="0">
                <a:ea typeface="宋体" charset="-122"/>
              </a:rPr>
              <a:t>High-efficiency Object Link Encoding for LwM2M</a:t>
            </a: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dirty="0">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dirty="0">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US" altLang="zh-CN" sz="900" dirty="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379F2-97FC-5843-B403-2FD1474CD093}"/>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760F752E-C0AD-ED45-9A71-382DD279FC66}"/>
              </a:ext>
            </a:extLst>
          </p:cNvPr>
          <p:cNvSpPr>
            <a:spLocks noGrp="1"/>
          </p:cNvSpPr>
          <p:nvPr>
            <p:ph idx="1"/>
          </p:nvPr>
        </p:nvSpPr>
        <p:spPr>
          <a:xfrm>
            <a:off x="276225" y="936625"/>
            <a:ext cx="8778875" cy="5383212"/>
          </a:xfrm>
        </p:spPr>
        <p:txBody>
          <a:bodyPr/>
          <a:lstStyle/>
          <a:p>
            <a:pPr marL="338137" indent="-342900">
              <a:spcBef>
                <a:spcPts val="0"/>
              </a:spcBef>
              <a:spcAft>
                <a:spcPts val="0"/>
              </a:spcAft>
            </a:pPr>
            <a:r>
              <a:rPr lang="en-US" sz="2400" dirty="0"/>
              <a:t>LwM2M client registration &amp; discovery use CoRE link format to express which objects and instances client implements</a:t>
            </a:r>
          </a:p>
          <a:p>
            <a:pPr marL="338137" indent="-342900">
              <a:spcBef>
                <a:spcPts val="0"/>
              </a:spcBef>
              <a:spcAft>
                <a:spcPts val="0"/>
              </a:spcAft>
            </a:pPr>
            <a:r>
              <a:rPr lang="en-US" sz="2400" dirty="0"/>
              <a:t>Messages (list of links) can grow substantially large when device has complex functionality</a:t>
            </a:r>
          </a:p>
          <a:p>
            <a:pPr marL="338137" indent="-342900">
              <a:spcBef>
                <a:spcPts val="0"/>
              </a:spcBef>
              <a:spcAft>
                <a:spcPts val="0"/>
              </a:spcAft>
            </a:pPr>
            <a:r>
              <a:rPr lang="en-US" sz="2400" dirty="0"/>
              <a:t>Example: </a:t>
            </a:r>
            <a:r>
              <a:rPr lang="en-GB" dirty="0"/>
              <a:t>a device registers two instances of temperature sensors, three power meter instances, and one set point with:</a:t>
            </a:r>
            <a:r>
              <a:rPr lang="fi-FI" dirty="0"/>
              <a:t> </a:t>
            </a:r>
            <a:r>
              <a:rPr lang="en-GB" dirty="0"/>
              <a:t>&lt;/3303/1&gt;&lt;/3303/2&gt;&lt;/3305/0&gt;&lt;/3305/1&gt;&lt;/3305/3&gt;&lt;/3308/1&gt;</a:t>
            </a:r>
          </a:p>
          <a:p>
            <a:pPr marL="338137" indent="-342900">
              <a:spcBef>
                <a:spcPts val="0"/>
              </a:spcBef>
              <a:spcAft>
                <a:spcPts val="0"/>
              </a:spcAft>
            </a:pPr>
            <a:r>
              <a:rPr lang="en-GB" dirty="0"/>
              <a:t>The "dimension" ("dim") attribute can reduce the load</a:t>
            </a:r>
          </a:p>
          <a:p>
            <a:pPr marL="568325" lvl="1" indent="-342900">
              <a:spcBef>
                <a:spcPts val="0"/>
              </a:spcBef>
              <a:spcAft>
                <a:spcPts val="0"/>
              </a:spcAft>
            </a:pPr>
            <a:r>
              <a:rPr lang="en-GB"/>
              <a:t>still </a:t>
            </a:r>
            <a:r>
              <a:rPr lang="en-GB" dirty="0"/>
              <a:t>easily dozens of bytes of registration payload</a:t>
            </a:r>
          </a:p>
          <a:p>
            <a:pPr marL="568325" lvl="1" indent="-342900">
              <a:spcBef>
                <a:spcPts val="0"/>
              </a:spcBef>
              <a:spcAft>
                <a:spcPts val="0"/>
              </a:spcAft>
            </a:pPr>
            <a:r>
              <a:rPr lang="en-GB" dirty="0"/>
              <a:t>also breaks the original CoRE link model and only works with continuous instance IDs</a:t>
            </a:r>
          </a:p>
          <a:p>
            <a:pPr marL="338137" indent="-342900">
              <a:spcBef>
                <a:spcPts val="0"/>
              </a:spcBef>
              <a:spcAft>
                <a:spcPts val="0"/>
              </a:spcAft>
            </a:pPr>
            <a:r>
              <a:rPr lang="en-GB" dirty="0"/>
              <a:t>Discovery operations have even higher bandwidth use</a:t>
            </a:r>
            <a:endParaRPr lang="fi-FI" dirty="0"/>
          </a:p>
          <a:p>
            <a:pPr marL="338137" indent="-342900">
              <a:spcBef>
                <a:spcPts val="0"/>
              </a:spcBef>
              <a:spcAft>
                <a:spcPts val="0"/>
              </a:spcAft>
            </a:pPr>
            <a:endParaRPr lang="en-US" sz="2400" dirty="0"/>
          </a:p>
        </p:txBody>
      </p:sp>
    </p:spTree>
    <p:extLst>
      <p:ext uri="{BB962C8B-B14F-4D97-AF65-F5344CB8AC3E}">
        <p14:creationId xmlns:p14="http://schemas.microsoft.com/office/powerpoint/2010/main" val="39667654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690E5-7C17-9048-A93E-4671F496A6DF}"/>
              </a:ext>
            </a:extLst>
          </p:cNvPr>
          <p:cNvSpPr>
            <a:spLocks noGrp="1"/>
          </p:cNvSpPr>
          <p:nvPr>
            <p:ph type="title"/>
          </p:nvPr>
        </p:nvSpPr>
        <p:spPr/>
        <p:txBody>
          <a:bodyPr/>
          <a:lstStyle/>
          <a:p>
            <a:r>
              <a:rPr lang="en-US" dirty="0"/>
              <a:t>Proposal: Efficient Binary Link Encoding</a:t>
            </a:r>
          </a:p>
        </p:txBody>
      </p:sp>
      <p:sp>
        <p:nvSpPr>
          <p:cNvPr id="3" name="Content Placeholder 2">
            <a:extLst>
              <a:ext uri="{FF2B5EF4-FFF2-40B4-BE49-F238E27FC236}">
                <a16:creationId xmlns:a16="http://schemas.microsoft.com/office/drawing/2014/main" id="{EA975894-6248-554E-9305-08FDDC34E580}"/>
              </a:ext>
            </a:extLst>
          </p:cNvPr>
          <p:cNvSpPr>
            <a:spLocks noGrp="1"/>
          </p:cNvSpPr>
          <p:nvPr>
            <p:ph idx="1"/>
          </p:nvPr>
        </p:nvSpPr>
        <p:spPr/>
        <p:txBody>
          <a:bodyPr/>
          <a:lstStyle/>
          <a:p>
            <a:r>
              <a:rPr lang="en-US" dirty="0"/>
              <a:t>When optimal bandwidth use is required, schema information can be used to compress link format representations highly efficiently</a:t>
            </a:r>
          </a:p>
          <a:p>
            <a:pPr lvl="1"/>
            <a:r>
              <a:rPr lang="en-US" dirty="0"/>
              <a:t>Object IDs are encoded in binary and using delta-encoding</a:t>
            </a:r>
          </a:p>
          <a:p>
            <a:pPr lvl="1"/>
            <a:r>
              <a:rPr lang="en-US" dirty="0"/>
              <a:t>Object instances are encoded with bit-maps</a:t>
            </a:r>
          </a:p>
          <a:p>
            <a:pPr lvl="1"/>
            <a:r>
              <a:rPr lang="en-US" dirty="0"/>
              <a:t>Optional resources are given positions in bitmap based on their order; bitmap is used to indicate which optional resources are present</a:t>
            </a:r>
          </a:p>
        </p:txBody>
      </p:sp>
    </p:spTree>
    <p:extLst>
      <p:ext uri="{BB962C8B-B14F-4D97-AF65-F5344CB8AC3E}">
        <p14:creationId xmlns:p14="http://schemas.microsoft.com/office/powerpoint/2010/main" val="13840068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2D8E96-6F81-1F47-9687-15DE513942CA}"/>
              </a:ext>
            </a:extLst>
          </p:cNvPr>
          <p:cNvSpPr>
            <a:spLocks noGrp="1"/>
          </p:cNvSpPr>
          <p:nvPr>
            <p:ph type="title"/>
          </p:nvPr>
        </p:nvSpPr>
        <p:spPr/>
        <p:txBody>
          <a:bodyPr/>
          <a:lstStyle/>
          <a:p>
            <a:r>
              <a:rPr lang="en-US" dirty="0"/>
              <a:t>Example</a:t>
            </a:r>
          </a:p>
        </p:txBody>
      </p:sp>
      <p:sp>
        <p:nvSpPr>
          <p:cNvPr id="4" name="TextBox 3">
            <a:extLst>
              <a:ext uri="{FF2B5EF4-FFF2-40B4-BE49-F238E27FC236}">
                <a16:creationId xmlns:a16="http://schemas.microsoft.com/office/drawing/2014/main" id="{F76A1DBE-1F11-854A-AEE2-BBA2CE68A61A}"/>
              </a:ext>
            </a:extLst>
          </p:cNvPr>
          <p:cNvSpPr txBox="1"/>
          <p:nvPr/>
        </p:nvSpPr>
        <p:spPr>
          <a:xfrm>
            <a:off x="795337" y="1682750"/>
            <a:ext cx="7954963" cy="1447800"/>
          </a:xfrm>
          <a:prstGeom prst="rect">
            <a:avLst/>
          </a:prstGeom>
          <a:noFill/>
        </p:spPr>
        <p:txBody>
          <a:bodyPr wrap="square" rtlCol="0">
            <a:spAutoFit/>
          </a:bodyPr>
          <a:lstStyle/>
          <a:p>
            <a:r>
              <a:rPr lang="en-US" sz="1400" b="1" dirty="0">
                <a:latin typeface="Courier New" panose="02070309020205020404" pitchFamily="49" charset="0"/>
                <a:cs typeface="Courier New" panose="02070309020205020404" pitchFamily="49" charset="0"/>
              </a:rPr>
              <a:t>&lt;/3303/1/5700&gt;&lt;/3303/1/5601&gt;&lt;/3303/1/5602&gt;&lt;/3303/1/5605&gt;&lt;/3303/1/5701&gt;</a:t>
            </a:r>
            <a:endParaRPr lang="fi-FI" sz="1400" b="1" dirty="0">
              <a:latin typeface="Courier New" panose="02070309020205020404" pitchFamily="49" charset="0"/>
              <a:cs typeface="Courier New" panose="02070309020205020404" pitchFamily="49" charset="0"/>
            </a:endParaRPr>
          </a:p>
          <a:p>
            <a:r>
              <a:rPr lang="en-US" sz="1400" b="1" dirty="0">
                <a:latin typeface="Courier New" panose="02070309020205020404" pitchFamily="49" charset="0"/>
                <a:cs typeface="Courier New" panose="02070309020205020404" pitchFamily="49" charset="0"/>
              </a:rPr>
              <a:t>&lt;/3303/2/5700&gt;&lt;/3303/2/5601&gt;&lt;/3303/2/5602&gt;&lt;/3303/2/5605&gt;&lt;/3303/2/5701&gt;</a:t>
            </a:r>
            <a:endParaRPr lang="fi-FI" sz="1400" b="1" dirty="0">
              <a:latin typeface="Courier New" panose="02070309020205020404" pitchFamily="49" charset="0"/>
              <a:cs typeface="Courier New" panose="02070309020205020404" pitchFamily="49" charset="0"/>
            </a:endParaRPr>
          </a:p>
          <a:p>
            <a:r>
              <a:rPr lang="en-US" sz="1400" b="1" dirty="0">
                <a:latin typeface="Courier New" panose="02070309020205020404" pitchFamily="49" charset="0"/>
                <a:cs typeface="Courier New" panose="02070309020205020404" pitchFamily="49" charset="0"/>
              </a:rPr>
              <a:t>&lt;/3305/0/5800&gt;&lt;/3305/0/5801&gt;</a:t>
            </a:r>
            <a:endParaRPr lang="fi-FI" sz="1400" b="1" dirty="0">
              <a:latin typeface="Courier New" panose="02070309020205020404" pitchFamily="49" charset="0"/>
              <a:cs typeface="Courier New" panose="02070309020205020404" pitchFamily="49" charset="0"/>
            </a:endParaRPr>
          </a:p>
          <a:p>
            <a:r>
              <a:rPr lang="en-US" sz="1400" b="1" dirty="0">
                <a:latin typeface="Courier New" panose="02070309020205020404" pitchFamily="49" charset="0"/>
                <a:cs typeface="Courier New" panose="02070309020205020404" pitchFamily="49" charset="0"/>
              </a:rPr>
              <a:t>&lt;/3305/1/5800&gt;&lt;/3305/1/5801&gt;</a:t>
            </a:r>
            <a:endParaRPr lang="fi-FI" sz="1400" b="1" dirty="0">
              <a:latin typeface="Courier New" panose="02070309020205020404" pitchFamily="49" charset="0"/>
              <a:cs typeface="Courier New" panose="02070309020205020404" pitchFamily="49" charset="0"/>
            </a:endParaRPr>
          </a:p>
          <a:p>
            <a:r>
              <a:rPr lang="en-US" sz="1400" b="1" dirty="0">
                <a:latin typeface="Courier New" panose="02070309020205020404" pitchFamily="49" charset="0"/>
                <a:cs typeface="Courier New" panose="02070309020205020404" pitchFamily="49" charset="0"/>
              </a:rPr>
              <a:t>&lt;/3305/3/5800&gt;&lt;/3305/3/5801&gt;</a:t>
            </a:r>
            <a:endParaRPr lang="fi-FI" sz="1400" b="1" dirty="0">
              <a:latin typeface="Courier New" panose="02070309020205020404" pitchFamily="49" charset="0"/>
              <a:cs typeface="Courier New" panose="02070309020205020404" pitchFamily="49" charset="0"/>
            </a:endParaRPr>
          </a:p>
          <a:p>
            <a:r>
              <a:rPr lang="en-US" sz="1400" b="1" dirty="0">
                <a:latin typeface="Courier New" panose="02070309020205020404" pitchFamily="49" charset="0"/>
                <a:cs typeface="Courier New" panose="02070309020205020404" pitchFamily="49" charset="0"/>
              </a:rPr>
              <a:t>&lt;/3308/1/5900&gt;&lt;/3308/1/5701&gt;</a:t>
            </a:r>
            <a:endParaRPr lang="fi-FI" sz="1400" b="1" dirty="0">
              <a:latin typeface="Courier New" panose="02070309020205020404" pitchFamily="49" charset="0"/>
              <a:cs typeface="Courier New" panose="02070309020205020404" pitchFamily="49" charset="0"/>
            </a:endParaRPr>
          </a:p>
          <a:p>
            <a:endParaRPr lang="en-US" sz="1400" b="1" dirty="0">
              <a:latin typeface="Courier New" panose="02070309020205020404" pitchFamily="49" charset="0"/>
              <a:cs typeface="Courier New" panose="02070309020205020404" pitchFamily="49" charset="0"/>
            </a:endParaRPr>
          </a:p>
        </p:txBody>
      </p:sp>
      <p:sp>
        <p:nvSpPr>
          <p:cNvPr id="5" name="TextBox 4">
            <a:extLst>
              <a:ext uri="{FF2B5EF4-FFF2-40B4-BE49-F238E27FC236}">
                <a16:creationId xmlns:a16="http://schemas.microsoft.com/office/drawing/2014/main" id="{BAF659A4-F580-3049-ADEE-AD709DB208B7}"/>
              </a:ext>
            </a:extLst>
          </p:cNvPr>
          <p:cNvSpPr txBox="1"/>
          <p:nvPr/>
        </p:nvSpPr>
        <p:spPr>
          <a:xfrm>
            <a:off x="2319337" y="4051541"/>
            <a:ext cx="4343400" cy="291618"/>
          </a:xfrm>
          <a:prstGeom prst="rect">
            <a:avLst/>
          </a:prstGeom>
          <a:noFill/>
        </p:spPr>
        <p:txBody>
          <a:bodyPr wrap="square" rtlCol="0">
            <a:spAutoFit/>
          </a:bodyPr>
          <a:lstStyle/>
          <a:p>
            <a:r>
              <a:rPr lang="en-US" sz="1400" b="1" dirty="0">
                <a:latin typeface="Courier New" panose="02070309020205020404" pitchFamily="49" charset="0"/>
                <a:cs typeface="Courier New" panose="02070309020205020404" pitchFamily="49" charset="0"/>
              </a:rPr>
              <a:t>0C E7 06 33 33 02 0B 01 01 01 03 02 01</a:t>
            </a:r>
            <a:r>
              <a:rPr lang="fi-FI" sz="1400" b="1" dirty="0">
                <a:latin typeface="Courier New" panose="02070309020205020404" pitchFamily="49" charset="0"/>
                <a:cs typeface="Courier New" panose="02070309020205020404" pitchFamily="49" charset="0"/>
              </a:rPr>
              <a:t> </a:t>
            </a:r>
            <a:endParaRPr lang="en-US" sz="1400" b="1" dirty="0">
              <a:latin typeface="Courier New" panose="02070309020205020404" pitchFamily="49" charset="0"/>
              <a:cs typeface="Courier New" panose="02070309020205020404" pitchFamily="49" charset="0"/>
            </a:endParaRPr>
          </a:p>
        </p:txBody>
      </p:sp>
      <p:sp>
        <p:nvSpPr>
          <p:cNvPr id="6" name="Down Arrow 5">
            <a:extLst>
              <a:ext uri="{FF2B5EF4-FFF2-40B4-BE49-F238E27FC236}">
                <a16:creationId xmlns:a16="http://schemas.microsoft.com/office/drawing/2014/main" id="{FF38D05B-874A-494C-A1CA-02F265EFFE38}"/>
              </a:ext>
            </a:extLst>
          </p:cNvPr>
          <p:cNvSpPr/>
          <p:nvPr/>
        </p:nvSpPr>
        <p:spPr bwMode="auto">
          <a:xfrm>
            <a:off x="4544019" y="2971559"/>
            <a:ext cx="457597" cy="802884"/>
          </a:xfrm>
          <a:prstGeom prst="downArrow">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
        <p:nvSpPr>
          <p:cNvPr id="7" name="TextBox 6">
            <a:extLst>
              <a:ext uri="{FF2B5EF4-FFF2-40B4-BE49-F238E27FC236}">
                <a16:creationId xmlns:a16="http://schemas.microsoft.com/office/drawing/2014/main" id="{7F6B2998-9E1F-E44C-AA23-A88E45E4D29E}"/>
              </a:ext>
            </a:extLst>
          </p:cNvPr>
          <p:cNvSpPr txBox="1"/>
          <p:nvPr/>
        </p:nvSpPr>
        <p:spPr>
          <a:xfrm>
            <a:off x="6906719" y="2520950"/>
            <a:ext cx="1676400" cy="369332"/>
          </a:xfrm>
          <a:prstGeom prst="rect">
            <a:avLst/>
          </a:prstGeom>
          <a:noFill/>
        </p:spPr>
        <p:txBody>
          <a:bodyPr wrap="square" rtlCol="0">
            <a:spAutoFit/>
          </a:bodyPr>
          <a:lstStyle/>
          <a:p>
            <a:r>
              <a:rPr lang="en-US" dirty="0"/>
              <a:t>~250 bytes</a:t>
            </a:r>
          </a:p>
        </p:txBody>
      </p:sp>
      <p:sp>
        <p:nvSpPr>
          <p:cNvPr id="9" name="TextBox 8">
            <a:extLst>
              <a:ext uri="{FF2B5EF4-FFF2-40B4-BE49-F238E27FC236}">
                <a16:creationId xmlns:a16="http://schemas.microsoft.com/office/drawing/2014/main" id="{04A21224-208F-D54E-8B70-A24483E3A903}"/>
              </a:ext>
            </a:extLst>
          </p:cNvPr>
          <p:cNvSpPr txBox="1"/>
          <p:nvPr/>
        </p:nvSpPr>
        <p:spPr>
          <a:xfrm>
            <a:off x="7096727" y="4012684"/>
            <a:ext cx="1676400" cy="369332"/>
          </a:xfrm>
          <a:prstGeom prst="rect">
            <a:avLst/>
          </a:prstGeom>
          <a:noFill/>
        </p:spPr>
        <p:txBody>
          <a:bodyPr wrap="square" rtlCol="0">
            <a:spAutoFit/>
          </a:bodyPr>
          <a:lstStyle/>
          <a:p>
            <a:r>
              <a:rPr lang="en-US" dirty="0"/>
              <a:t>13 bytes</a:t>
            </a:r>
          </a:p>
        </p:txBody>
      </p:sp>
    </p:spTree>
    <p:extLst>
      <p:ext uri="{BB962C8B-B14F-4D97-AF65-F5344CB8AC3E}">
        <p14:creationId xmlns:p14="http://schemas.microsoft.com/office/powerpoint/2010/main" val="3329598000"/>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EAFDAC510D5E74C8495FAA18A16E22F" ma:contentTypeVersion="4" ma:contentTypeDescription="Create a new document." ma:contentTypeScope="" ma:versionID="c41a611f8e17893a7dce6aeb1bc11057">
  <xsd:schema xmlns:xsd="http://www.w3.org/2001/XMLSchema" xmlns:xs="http://www.w3.org/2001/XMLSchema" xmlns:p="http://schemas.microsoft.com/office/2006/metadata/properties" xmlns:ns2="995b53f0-aaca-4aa0-876f-6e95562bd7e4" xmlns:ns3="68eefc44-6ac0-4719-966b-e706afbf3035" targetNamespace="http://schemas.microsoft.com/office/2006/metadata/properties" ma:root="true" ma:fieldsID="2fc186e90338229fc16cfe6a2d8f542e" ns2:_="" ns3:_="">
    <xsd:import namespace="995b53f0-aaca-4aa0-876f-6e95562bd7e4"/>
    <xsd:import namespace="68eefc44-6ac0-4719-966b-e706afbf3035"/>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95b53f0-aaca-4aa0-876f-6e95562bd7e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8eefc44-6ac0-4719-966b-e706afbf3035"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90F94A1-0121-4B0B-AF92-546214E63A44}">
  <ds:schemaRefs>
    <ds:schemaRef ds:uri="http://schemas.microsoft.com/sharepoint/v3/contenttype/forms"/>
  </ds:schemaRefs>
</ds:datastoreItem>
</file>

<file path=customXml/itemProps2.xml><?xml version="1.0" encoding="utf-8"?>
<ds:datastoreItem xmlns:ds="http://schemas.openxmlformats.org/officeDocument/2006/customXml" ds:itemID="{009167C2-AA51-4832-9365-BF508C60981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95b53f0-aaca-4aa0-876f-6e95562bd7e4"/>
    <ds:schemaRef ds:uri="68eefc44-6ac0-4719-966b-e706afbf30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FC1BF53-868B-49C4-A366-DE993F023DDA}">
  <ds:schemaRefs>
    <ds:schemaRef ds:uri="http://schemas.microsoft.com/office/2006/documentManagement/types"/>
    <ds:schemaRef ds:uri="995b53f0-aaca-4aa0-876f-6e95562bd7e4"/>
    <ds:schemaRef ds:uri="http://www.w3.org/XML/1998/namespace"/>
    <ds:schemaRef ds:uri="http://schemas.microsoft.com/office/infopath/2007/PartnerControls"/>
    <ds:schemaRef ds:uri="http://purl.org/dc/elements/1.1/"/>
    <ds:schemaRef ds:uri="68eefc44-6ac0-4719-966b-e706afbf3035"/>
    <ds:schemaRef ds:uri="http://purl.org/dc/terms/"/>
    <ds:schemaRef ds:uri="http://purl.org/dc/dcmitype/"/>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D:\Data\OMA\OMA Template.pot</Template>
  <TotalTime>3862</TotalTime>
  <Pages>15</Pages>
  <Words>499</Words>
  <Application>Microsoft Macintosh PowerPoint</Application>
  <PresentationFormat>Custom</PresentationFormat>
  <Paragraphs>35</Paragraphs>
  <Slides>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vt:lpstr>
      <vt:lpstr>Arial Narrow</vt:lpstr>
      <vt:lpstr>Courier New</vt:lpstr>
      <vt:lpstr>Tahoma</vt:lpstr>
      <vt:lpstr>OMA Template</vt:lpstr>
      <vt:lpstr>OMA-DM-LightweightM2M-2019-0017-INP_High_efficiency_Link_Encoding  High-efficiency Object Link Encoding for LwM2M</vt:lpstr>
      <vt:lpstr>Introduction</vt:lpstr>
      <vt:lpstr>Proposal: Efficient Binary Link Encoding</vt:lpstr>
      <vt:lpstr>Example</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Ari Keränen</cp:lastModifiedBy>
  <cp:revision>357</cp:revision>
  <cp:lastPrinted>1999-04-27T06:51:51Z</cp:lastPrinted>
  <dcterms:created xsi:type="dcterms:W3CDTF">2002-03-19T14:05:12Z</dcterms:created>
  <dcterms:modified xsi:type="dcterms:W3CDTF">2019-04-02T13:02:34Z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512">
    <vt:lpwstr>41</vt:lpwstr>
  </property>
  <property fmtid="{D5CDD505-2E9C-101B-9397-08002B2CF9AE}" pid="3" name="ContentTypeId">
    <vt:lpwstr>0x010100BEAFDAC510D5E74C8495FAA18A16E22F</vt:lpwstr>
  </property>
</Properties>
</file>