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9"/>
  </p:notesMasterIdLst>
  <p:handoutMasterIdLst>
    <p:handoutMasterId r:id="rId10"/>
  </p:handoutMasterIdLst>
  <p:sldIdLst>
    <p:sldId id="293" r:id="rId5"/>
    <p:sldId id="331" r:id="rId6"/>
    <p:sldId id="332" r:id="rId7"/>
    <p:sldId id="333"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80" autoAdjust="0"/>
    <p:restoredTop sz="94660"/>
  </p:normalViewPr>
  <p:slideViewPr>
    <p:cSldViewPr>
      <p:cViewPr varScale="1">
        <p:scale>
          <a:sx n="121" d="100"/>
          <a:sy n="121" d="100"/>
        </p:scale>
        <p:origin x="688" y="1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OMA-IPSO-2019-0029</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6669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 April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Ari Keränen</a:t>
            </a:r>
          </a:p>
          <a:p>
            <a:pPr>
              <a:lnSpc>
                <a:spcPct val="95000"/>
              </a:lnSpc>
              <a:spcAft>
                <a:spcPct val="35000"/>
              </a:spcAft>
            </a:pPr>
            <a:r>
              <a:rPr lang="en-US" altLang="zh-CN" b="1" dirty="0">
                <a:latin typeface="Tahoma" pitchFamily="34" charset="0"/>
                <a:ea typeface="宋体" charset="-122"/>
              </a:rPr>
              <a:t>	Source:	Ericsson</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1800" dirty="0">
                <a:ea typeface="宋体" charset="-122"/>
              </a:rPr>
              <a:t>OMA-DM-XX</a:t>
            </a:r>
            <a:br>
              <a:rPr lang="en-US" altLang="zh-CN" sz="1800" dirty="0">
                <a:ea typeface="宋体" charset="-122"/>
              </a:rPr>
            </a:br>
            <a:br>
              <a:rPr lang="en-US" altLang="zh-CN" sz="1800" dirty="0">
                <a:ea typeface="宋体" charset="-122"/>
              </a:rPr>
            </a:br>
            <a:r>
              <a:rPr lang="en-US" altLang="zh-CN" sz="2400" dirty="0">
                <a:ea typeface="宋体" charset="-122"/>
              </a:rPr>
              <a:t>Base Pointer Indication</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338137" indent="-342900">
              <a:spcBef>
                <a:spcPts val="0"/>
              </a:spcBef>
              <a:spcAft>
                <a:spcPts val="0"/>
              </a:spcAft>
            </a:pPr>
            <a:r>
              <a:rPr lang="en-US" sz="2400" dirty="0"/>
              <a:t>SenML names should be globally unique</a:t>
            </a:r>
          </a:p>
          <a:p>
            <a:pPr marL="568325" lvl="1" indent="-342900">
              <a:spcBef>
                <a:spcPts val="0"/>
              </a:spcBef>
              <a:spcAft>
                <a:spcPts val="0"/>
              </a:spcAft>
            </a:pPr>
            <a:r>
              <a:rPr lang="en-US" sz="2000" dirty="0"/>
              <a:t>Relevant especially when transferred between systems</a:t>
            </a:r>
          </a:p>
          <a:p>
            <a:pPr marL="568325" lvl="1" indent="-342900">
              <a:spcBef>
                <a:spcPts val="0"/>
              </a:spcBef>
              <a:spcAft>
                <a:spcPts val="0"/>
              </a:spcAft>
            </a:pPr>
            <a:r>
              <a:rPr lang="en-US" sz="2000" dirty="0"/>
              <a:t>No need to add out of context information even within system</a:t>
            </a:r>
          </a:p>
          <a:p>
            <a:pPr marL="568325" lvl="1" indent="-342900">
              <a:spcBef>
                <a:spcPts val="0"/>
              </a:spcBef>
              <a:spcAft>
                <a:spcPts val="0"/>
              </a:spcAft>
            </a:pPr>
            <a:endParaRPr lang="en-US" sz="2000" dirty="0"/>
          </a:p>
          <a:p>
            <a:pPr marL="568325" lvl="1" indent="-342900">
              <a:spcBef>
                <a:spcPts val="0"/>
              </a:spcBef>
              <a:spcAft>
                <a:spcPts val="0"/>
              </a:spcAft>
            </a:pPr>
            <a:endParaRPr lang="en-US" sz="2000" dirty="0"/>
          </a:p>
          <a:p>
            <a:pPr marL="225425" lvl="1" indent="0">
              <a:spcBef>
                <a:spcPts val="0"/>
              </a:spcBef>
              <a:spcAft>
                <a:spcPts val="0"/>
              </a:spcAft>
              <a:buNone/>
            </a:pPr>
            <a:endParaRPr lang="en-US" sz="2000" dirty="0"/>
          </a:p>
          <a:p>
            <a:pPr marL="225425" lvl="1" indent="0">
              <a:spcBef>
                <a:spcPts val="0"/>
              </a:spcBef>
              <a:spcAft>
                <a:spcPts val="0"/>
              </a:spcAft>
              <a:buNone/>
            </a:pPr>
            <a:endParaRPr lang="en-US" sz="2000" dirty="0"/>
          </a:p>
          <a:p>
            <a:pPr marL="225425" lvl="1" indent="0">
              <a:spcBef>
                <a:spcPts val="0"/>
              </a:spcBef>
              <a:spcAft>
                <a:spcPts val="0"/>
              </a:spcAft>
              <a:buNone/>
            </a:pPr>
            <a:endParaRPr lang="en-US" sz="2000" dirty="0"/>
          </a:p>
          <a:p>
            <a:pPr marL="338137" indent="-342900">
              <a:spcBef>
                <a:spcPts val="0"/>
              </a:spcBef>
              <a:spcAft>
                <a:spcPts val="0"/>
              </a:spcAft>
            </a:pPr>
            <a:r>
              <a:rPr lang="en-US" sz="2400" dirty="0"/>
              <a:t>The first-hop receiver (e.g., LwM2M MS) has context information</a:t>
            </a:r>
          </a:p>
          <a:p>
            <a:pPr marL="568325" lvl="1" indent="-342900">
              <a:spcBef>
                <a:spcPts val="0"/>
              </a:spcBef>
              <a:spcAft>
                <a:spcPts val="0"/>
              </a:spcAft>
            </a:pPr>
            <a:r>
              <a:rPr lang="en-US" sz="2000" dirty="0"/>
              <a:t>IP layer</a:t>
            </a:r>
          </a:p>
          <a:p>
            <a:pPr marL="568325" lvl="1" indent="-342900">
              <a:spcBef>
                <a:spcPts val="0"/>
              </a:spcBef>
              <a:spcAft>
                <a:spcPts val="0"/>
              </a:spcAft>
            </a:pPr>
            <a:r>
              <a:rPr lang="en-US" sz="2000" dirty="0"/>
              <a:t>Security association</a:t>
            </a:r>
          </a:p>
          <a:p>
            <a:pPr marL="568325" lvl="1" indent="-342900">
              <a:spcBef>
                <a:spcPts val="0"/>
              </a:spcBef>
              <a:spcAft>
                <a:spcPts val="0"/>
              </a:spcAft>
            </a:pPr>
            <a:r>
              <a:rPr lang="en-US" sz="2000" dirty="0"/>
              <a:t>End-point name</a:t>
            </a:r>
          </a:p>
          <a:p>
            <a:pPr marL="568325" lvl="1" indent="-342900">
              <a:spcBef>
                <a:spcPts val="0"/>
              </a:spcBef>
              <a:spcAft>
                <a:spcPts val="0"/>
              </a:spcAft>
            </a:pPr>
            <a:r>
              <a:rPr lang="en-US" sz="2000" dirty="0"/>
              <a:t>CoAP URI</a:t>
            </a:r>
          </a:p>
          <a:p>
            <a:pPr marL="568325" lvl="1" indent="-342900">
              <a:spcBef>
                <a:spcPts val="0"/>
              </a:spcBef>
              <a:spcAft>
                <a:spcPts val="0"/>
              </a:spcAft>
            </a:pPr>
            <a:endParaRPr lang="en-US" sz="2000" dirty="0"/>
          </a:p>
          <a:p>
            <a:pPr marL="0" indent="0">
              <a:spcBef>
                <a:spcPts val="0"/>
              </a:spcBef>
              <a:spcAft>
                <a:spcPts val="0"/>
              </a:spcAft>
              <a:buNone/>
            </a:pPr>
            <a:endParaRPr lang="en-US" sz="2400" dirty="0"/>
          </a:p>
        </p:txBody>
      </p:sp>
      <p:sp>
        <p:nvSpPr>
          <p:cNvPr id="4" name="TextBox 3">
            <a:extLst>
              <a:ext uri="{FF2B5EF4-FFF2-40B4-BE49-F238E27FC236}">
                <a16:creationId xmlns:a16="http://schemas.microsoft.com/office/drawing/2014/main" id="{92A9C43A-64CA-BE4B-A3EB-D0793F8AC519}"/>
              </a:ext>
            </a:extLst>
          </p:cNvPr>
          <p:cNvSpPr txBox="1"/>
          <p:nvPr/>
        </p:nvSpPr>
        <p:spPr>
          <a:xfrm>
            <a:off x="1023937" y="2216150"/>
            <a:ext cx="6858000" cy="1206484"/>
          </a:xfrm>
          <a:prstGeom prst="rect">
            <a:avLst/>
          </a:prstGeom>
          <a:noFill/>
        </p:spPr>
        <p:txBody>
          <a:bodyPr wrap="square" rtlCol="0">
            <a:spAutoFit/>
          </a:bodyPr>
          <a:lstStyle/>
          <a:p>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{"bn":"2001:db8:1234:5678::1/",</a:t>
            </a:r>
          </a:p>
          <a:p>
            <a:r>
              <a:rPr lang="en-US" sz="1600" b="1" dirty="0">
                <a:latin typeface="Courier New" panose="02070309020205020404" pitchFamily="49" charset="0"/>
                <a:cs typeface="Courier New" panose="02070309020205020404" pitchFamily="49" charset="0"/>
              </a:rPr>
              <a:t>      "n":"3303/0/5700/", "v":25.2},</a:t>
            </a:r>
          </a:p>
          <a:p>
            <a:r>
              <a:rPr lang="en-US" sz="1600" b="1" dirty="0">
                <a:latin typeface="Courier New" panose="02070309020205020404" pitchFamily="49" charset="0"/>
                <a:cs typeface="Courier New" panose="02070309020205020404" pitchFamily="49" charset="0"/>
              </a:rPr>
              <a:t>     {"n":"3303/1/5700/", "v":5},</a:t>
            </a:r>
          </a:p>
          <a:p>
            <a:r>
              <a:rPr lang="en-US" sz="16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0E5-7C17-9048-A93E-4671F496A6DF}"/>
              </a:ext>
            </a:extLst>
          </p:cNvPr>
          <p:cNvSpPr>
            <a:spLocks noGrp="1"/>
          </p:cNvSpPr>
          <p:nvPr>
            <p:ph type="title"/>
          </p:nvPr>
        </p:nvSpPr>
        <p:spPr/>
        <p:txBody>
          <a:bodyPr/>
          <a:lstStyle/>
          <a:p>
            <a:r>
              <a:rPr lang="en-US" dirty="0"/>
              <a:t>Proposal: Base Pointer Indication</a:t>
            </a:r>
          </a:p>
        </p:txBody>
      </p:sp>
      <p:sp>
        <p:nvSpPr>
          <p:cNvPr id="3" name="Content Placeholder 2">
            <a:extLst>
              <a:ext uri="{FF2B5EF4-FFF2-40B4-BE49-F238E27FC236}">
                <a16:creationId xmlns:a16="http://schemas.microsoft.com/office/drawing/2014/main" id="{EA975894-6248-554E-9305-08FDDC34E580}"/>
              </a:ext>
            </a:extLst>
          </p:cNvPr>
          <p:cNvSpPr>
            <a:spLocks noGrp="1"/>
          </p:cNvSpPr>
          <p:nvPr>
            <p:ph idx="1"/>
          </p:nvPr>
        </p:nvSpPr>
        <p:spPr/>
        <p:txBody>
          <a:bodyPr/>
          <a:lstStyle/>
          <a:p>
            <a:r>
              <a:rPr lang="en-US" dirty="0"/>
              <a:t>Client can indicate what should be used as a prefix to the base name</a:t>
            </a:r>
          </a:p>
          <a:p>
            <a:r>
              <a:rPr lang="en-US" dirty="0"/>
              <a:t>New SenML field: Base Name Prefix Indicator</a:t>
            </a:r>
          </a:p>
          <a:p>
            <a:r>
              <a:rPr lang="en-US" dirty="0"/>
              <a:t>Numeric value with registry on what information to use</a:t>
            </a:r>
          </a:p>
          <a:p>
            <a:pPr lvl="1"/>
            <a:r>
              <a:rPr lang="en-US" dirty="0"/>
              <a:t>IP address (+ port)</a:t>
            </a:r>
          </a:p>
          <a:p>
            <a:pPr lvl="1"/>
            <a:r>
              <a:rPr lang="en-US" dirty="0"/>
              <a:t>Base URI</a:t>
            </a:r>
          </a:p>
          <a:p>
            <a:pPr lvl="1"/>
            <a:r>
              <a:rPr lang="en-US" dirty="0"/>
              <a:t>Public key fingerprint</a:t>
            </a:r>
          </a:p>
          <a:p>
            <a:pPr lvl="1"/>
            <a:r>
              <a:rPr lang="en-US" dirty="0"/>
              <a:t>TLS PSK ID</a:t>
            </a:r>
          </a:p>
          <a:p>
            <a:pPr lvl="1"/>
            <a:r>
              <a:rPr lang="en-US" dirty="0"/>
              <a:t>CoRE RD endpoint ID</a:t>
            </a:r>
          </a:p>
        </p:txBody>
      </p:sp>
    </p:spTree>
    <p:extLst>
      <p:ext uri="{BB962C8B-B14F-4D97-AF65-F5344CB8AC3E}">
        <p14:creationId xmlns:p14="http://schemas.microsoft.com/office/powerpoint/2010/main" val="1384006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D8E96-6F81-1F47-9687-15DE513942CA}"/>
              </a:ext>
            </a:extLst>
          </p:cNvPr>
          <p:cNvSpPr>
            <a:spLocks noGrp="1"/>
          </p:cNvSpPr>
          <p:nvPr>
            <p:ph type="title"/>
          </p:nvPr>
        </p:nvSpPr>
        <p:spPr/>
        <p:txBody>
          <a:bodyPr/>
          <a:lstStyle/>
          <a:p>
            <a:r>
              <a:rPr lang="en-US" dirty="0"/>
              <a:t>Example</a:t>
            </a:r>
          </a:p>
        </p:txBody>
      </p:sp>
      <p:sp>
        <p:nvSpPr>
          <p:cNvPr id="8" name="TextBox 7">
            <a:extLst>
              <a:ext uri="{FF2B5EF4-FFF2-40B4-BE49-F238E27FC236}">
                <a16:creationId xmlns:a16="http://schemas.microsoft.com/office/drawing/2014/main" id="{6EA68AB6-79A2-F24C-A733-068DB8883898}"/>
              </a:ext>
            </a:extLst>
          </p:cNvPr>
          <p:cNvSpPr txBox="1"/>
          <p:nvPr/>
        </p:nvSpPr>
        <p:spPr>
          <a:xfrm>
            <a:off x="2166936" y="3924596"/>
            <a:ext cx="4724400" cy="1206484"/>
          </a:xfrm>
          <a:prstGeom prst="rect">
            <a:avLst/>
          </a:prstGeom>
          <a:noFill/>
        </p:spPr>
        <p:txBody>
          <a:bodyPr wrap="square" rtlCol="0">
            <a:spAutoFit/>
          </a:bodyPr>
          <a:lstStyle/>
          <a:p>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{"bpi":1,</a:t>
            </a:r>
          </a:p>
          <a:p>
            <a:r>
              <a:rPr lang="en-US" sz="1600" b="1" dirty="0">
                <a:latin typeface="Courier New" panose="02070309020205020404" pitchFamily="49" charset="0"/>
                <a:cs typeface="Courier New" panose="02070309020205020404" pitchFamily="49" charset="0"/>
              </a:rPr>
              <a:t>      "n":"3303/0/5700/", "v":25.2},</a:t>
            </a:r>
          </a:p>
          <a:p>
            <a:r>
              <a:rPr lang="en-US" sz="1600" b="1" dirty="0">
                <a:latin typeface="Courier New" panose="02070309020205020404" pitchFamily="49" charset="0"/>
                <a:cs typeface="Courier New" panose="02070309020205020404" pitchFamily="49" charset="0"/>
              </a:rPr>
              <a:t>     {"n":"3303/1/5700/", "v":5},</a:t>
            </a:r>
          </a:p>
          <a:p>
            <a:r>
              <a:rPr lang="en-US" sz="1600" b="1" dirty="0">
                <a:latin typeface="Courier New" panose="02070309020205020404" pitchFamily="49" charset="0"/>
                <a:cs typeface="Courier New" panose="02070309020205020404" pitchFamily="49" charset="0"/>
              </a:rPr>
              <a:t>]</a:t>
            </a:r>
          </a:p>
        </p:txBody>
      </p:sp>
      <p:sp>
        <p:nvSpPr>
          <p:cNvPr id="10" name="TextBox 9">
            <a:extLst>
              <a:ext uri="{FF2B5EF4-FFF2-40B4-BE49-F238E27FC236}">
                <a16:creationId xmlns:a16="http://schemas.microsoft.com/office/drawing/2014/main" id="{118F5605-A1D3-0A4D-B69A-F71CE174F851}"/>
              </a:ext>
            </a:extLst>
          </p:cNvPr>
          <p:cNvSpPr txBox="1"/>
          <p:nvPr/>
        </p:nvSpPr>
        <p:spPr>
          <a:xfrm>
            <a:off x="2197100" y="1773245"/>
            <a:ext cx="6858000" cy="1206484"/>
          </a:xfrm>
          <a:prstGeom prst="rect">
            <a:avLst/>
          </a:prstGeom>
          <a:noFill/>
        </p:spPr>
        <p:txBody>
          <a:bodyPr wrap="square" rtlCol="0">
            <a:spAutoFit/>
          </a:bodyPr>
          <a:lstStyle/>
          <a:p>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{"bn":"2001:db8:1234:5678::1/",</a:t>
            </a:r>
          </a:p>
          <a:p>
            <a:r>
              <a:rPr lang="en-US" sz="1600" b="1" dirty="0">
                <a:latin typeface="Courier New" panose="02070309020205020404" pitchFamily="49" charset="0"/>
                <a:cs typeface="Courier New" panose="02070309020205020404" pitchFamily="49" charset="0"/>
              </a:rPr>
              <a:t>      "n":"3303/0/5700/", "v":25.2},</a:t>
            </a:r>
          </a:p>
          <a:p>
            <a:r>
              <a:rPr lang="en-US" sz="1600" b="1" dirty="0">
                <a:latin typeface="Courier New" panose="02070309020205020404" pitchFamily="49" charset="0"/>
                <a:cs typeface="Courier New" panose="02070309020205020404" pitchFamily="49" charset="0"/>
              </a:rPr>
              <a:t>     {"n":"3303/1/5700/", "v":5},</a:t>
            </a:r>
          </a:p>
          <a:p>
            <a:r>
              <a:rPr lang="en-US" sz="1600" b="1" dirty="0">
                <a:latin typeface="Courier New" panose="02070309020205020404" pitchFamily="49" charset="0"/>
                <a:cs typeface="Courier New" panose="02070309020205020404" pitchFamily="49" charset="0"/>
              </a:rPr>
              <a:t>]</a:t>
            </a:r>
          </a:p>
        </p:txBody>
      </p:sp>
      <p:sp>
        <p:nvSpPr>
          <p:cNvPr id="11" name="Down Arrow 10">
            <a:extLst>
              <a:ext uri="{FF2B5EF4-FFF2-40B4-BE49-F238E27FC236}">
                <a16:creationId xmlns:a16="http://schemas.microsoft.com/office/drawing/2014/main" id="{4D5A838D-27AE-7E4B-BB0A-DE62795342CC}"/>
              </a:ext>
            </a:extLst>
          </p:cNvPr>
          <p:cNvSpPr/>
          <p:nvPr/>
        </p:nvSpPr>
        <p:spPr bwMode="auto">
          <a:xfrm>
            <a:off x="4300338" y="3110108"/>
            <a:ext cx="457597" cy="802884"/>
          </a:xfrm>
          <a:prstGeom prst="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2959800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EAFDAC510D5E74C8495FAA18A16E22F" ma:contentTypeVersion="4" ma:contentTypeDescription="Create a new document." ma:contentTypeScope="" ma:versionID="c41a611f8e17893a7dce6aeb1bc11057">
  <xsd:schema xmlns:xsd="http://www.w3.org/2001/XMLSchema" xmlns:xs="http://www.w3.org/2001/XMLSchema" xmlns:p="http://schemas.microsoft.com/office/2006/metadata/properties" xmlns:ns2="995b53f0-aaca-4aa0-876f-6e95562bd7e4" xmlns:ns3="68eefc44-6ac0-4719-966b-e706afbf3035" targetNamespace="http://schemas.microsoft.com/office/2006/metadata/properties" ma:root="true" ma:fieldsID="2fc186e90338229fc16cfe6a2d8f542e" ns2:_="" ns3:_="">
    <xsd:import namespace="995b53f0-aaca-4aa0-876f-6e95562bd7e4"/>
    <xsd:import namespace="68eefc44-6ac0-4719-966b-e706afbf30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b53f0-aaca-4aa0-876f-6e95562bd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eefc44-6ac0-4719-966b-e706afbf30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C1BF53-868B-49C4-A366-DE993F023DDA}">
  <ds:schemaRefs>
    <ds:schemaRef ds:uri="68eefc44-6ac0-4719-966b-e706afbf3035"/>
    <ds:schemaRef ds:uri="995b53f0-aaca-4aa0-876f-6e95562bd7e4"/>
    <ds:schemaRef ds:uri="http://purl.org/dc/dcmitype/"/>
    <ds:schemaRef ds:uri="http://purl.org/dc/elements/1.1/"/>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90F94A1-0121-4B0B-AF92-546214E63A44}">
  <ds:schemaRefs>
    <ds:schemaRef ds:uri="http://schemas.microsoft.com/sharepoint/v3/contenttype/forms"/>
  </ds:schemaRefs>
</ds:datastoreItem>
</file>

<file path=customXml/itemProps3.xml><?xml version="1.0" encoding="utf-8"?>
<ds:datastoreItem xmlns:ds="http://schemas.openxmlformats.org/officeDocument/2006/customXml" ds:itemID="{009167C2-AA51-4832-9365-BF508C6098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b53f0-aaca-4aa0-876f-6e95562bd7e4"/>
    <ds:schemaRef ds:uri="68eefc44-6ac0-4719-966b-e706afbf30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4142</TotalTime>
  <Pages>15</Pages>
  <Words>457</Words>
  <Application>Microsoft Macintosh PowerPoint</Application>
  <PresentationFormat>Custom</PresentationFormat>
  <Paragraphs>51</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Arial Narrow</vt:lpstr>
      <vt:lpstr>Courier New</vt:lpstr>
      <vt:lpstr>Tahoma</vt:lpstr>
      <vt:lpstr>OMA Template</vt:lpstr>
      <vt:lpstr>OMA-DM-XX  Base Pointer Indication</vt:lpstr>
      <vt:lpstr>Introduction</vt:lpstr>
      <vt:lpstr>Proposal: Base Pointer Indication</vt:lpstr>
      <vt:lpstr>Example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Ari Keränen</cp:lastModifiedBy>
  <cp:revision>360</cp:revision>
  <cp:lastPrinted>1999-04-27T06:51:51Z</cp:lastPrinted>
  <dcterms:created xsi:type="dcterms:W3CDTF">2002-03-19T14:05:12Z</dcterms:created>
  <dcterms:modified xsi:type="dcterms:W3CDTF">2019-04-02T13:17:36Z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512">
    <vt:lpwstr>41</vt:lpwstr>
  </property>
  <property fmtid="{D5CDD505-2E9C-101B-9397-08002B2CF9AE}" pid="3" name="ContentTypeId">
    <vt:lpwstr>0x010100BEAFDAC510D5E74C8495FAA18A16E22F</vt:lpwstr>
  </property>
</Properties>
</file>