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8"/>
  </p:notesMasterIdLst>
  <p:handoutMasterIdLst>
    <p:handoutMasterId r:id="rId19"/>
  </p:handoutMasterIdLst>
  <p:sldIdLst>
    <p:sldId id="293" r:id="rId2"/>
    <p:sldId id="318" r:id="rId3"/>
    <p:sldId id="338" r:id="rId4"/>
    <p:sldId id="340" r:id="rId5"/>
    <p:sldId id="320" r:id="rId6"/>
    <p:sldId id="342" r:id="rId7"/>
    <p:sldId id="337" r:id="rId8"/>
    <p:sldId id="344" r:id="rId9"/>
    <p:sldId id="345" r:id="rId10"/>
    <p:sldId id="325" r:id="rId11"/>
    <p:sldId id="346" r:id="rId12"/>
    <p:sldId id="348" r:id="rId13"/>
    <p:sldId id="335" r:id="rId14"/>
    <p:sldId id="332" r:id="rId15"/>
    <p:sldId id="331" r:id="rId16"/>
    <p:sldId id="347" r:id="rId17"/>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autoAdjust="0"/>
    <p:restoredTop sz="94660"/>
  </p:normalViewPr>
  <p:slideViewPr>
    <p:cSldViewPr>
      <p:cViewPr varScale="1">
        <p:scale>
          <a:sx n="121" d="100"/>
          <a:sy n="121" d="100"/>
        </p:scale>
        <p:origin x="-408"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2013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OMA-LOC-2013-0099R01</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60CC888E-C167-4CDB-90AB-AA3AAC4B3A63}"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[OMA-Template-SlideDeck-20130101-I]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a:t>
            </a:r>
            <a:r>
              <a:rPr lang="en-US" b="1" dirty="0" smtClean="0">
                <a:latin typeface="Tahoma" pitchFamily="34" charset="0"/>
              </a:rPr>
              <a:t>LOC</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13 </a:t>
            </a:r>
            <a:r>
              <a:rPr lang="en-US" b="1" dirty="0" smtClean="0">
                <a:latin typeface="Tahoma" pitchFamily="34" charset="0"/>
              </a:rPr>
              <a:t>Sep </a:t>
            </a:r>
            <a:r>
              <a:rPr lang="en-US" b="1" dirty="0">
                <a:latin typeface="Tahoma" pitchFamily="34" charset="0"/>
              </a:rPr>
              <a:t>2013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b="1" dirty="0" smtClean="0">
                <a:latin typeface="Tahoma" pitchFamily="34" charset="0"/>
              </a:rPr>
              <a:t>Ian Blair, ian.blair@csr.com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CSR</a:t>
            </a:r>
            <a:endParaRPr lang="en-US"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smtClean="0"/>
              <a:t>OMA-LOC-2013-0099R01-LPPe_2.0_CrowdSourcingData</a:t>
            </a:r>
            <a:br>
              <a:rPr lang="en-US" sz="2000" dirty="0" smtClean="0"/>
            </a:br>
            <a:r>
              <a:rPr lang="en-US" sz="1400" dirty="0" smtClean="0"/>
              <a:t/>
            </a:r>
            <a:br>
              <a:rPr lang="en-US" sz="1400" dirty="0" smtClean="0"/>
            </a:br>
            <a:r>
              <a:rPr lang="en-US" dirty="0" err="1" smtClean="0"/>
              <a:t>LPPe</a:t>
            </a:r>
            <a:r>
              <a:rPr lang="en-US" dirty="0" smtClean="0"/>
              <a:t> 2.0 Crowd Sourced Data</a:t>
            </a:r>
            <a:endParaRPr lang="en-US" sz="1800" dirty="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4"/>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err="1" smtClean="0">
                <a:ea typeface="굴림" charset="-127"/>
              </a:rPr>
              <a:t>LPPe</a:t>
            </a:r>
            <a:r>
              <a:rPr lang="en-US" altLang="ko-KR" dirty="0" smtClean="0">
                <a:ea typeface="굴림" charset="-127"/>
              </a:rPr>
              <a:t> Procedure Mapping</a:t>
            </a:r>
            <a:endParaRPr lang="en-US" dirty="0"/>
          </a:p>
        </p:txBody>
      </p:sp>
      <p:sp>
        <p:nvSpPr>
          <p:cNvPr id="3" name="Content Placeholder 2"/>
          <p:cNvSpPr>
            <a:spLocks noGrp="1"/>
          </p:cNvSpPr>
          <p:nvPr>
            <p:ph idx="1"/>
          </p:nvPr>
        </p:nvSpPr>
        <p:spPr/>
        <p:txBody>
          <a:bodyPr/>
          <a:lstStyle/>
          <a:p>
            <a:r>
              <a:rPr lang="en-GB" dirty="0" smtClean="0"/>
              <a:t>E.g. Configuration and Data transfers</a:t>
            </a:r>
          </a:p>
          <a:p>
            <a:endParaRPr lang="en-GB" dirty="0" smtClean="0"/>
          </a:p>
          <a:p>
            <a:endParaRPr lang="en-GB" dirty="0" smtClean="0"/>
          </a:p>
          <a:p>
            <a:endParaRPr lang="en-GB" dirty="0" smtClean="0"/>
          </a:p>
          <a:p>
            <a:endParaRPr lang="en-GB" dirty="0" smtClean="0"/>
          </a:p>
          <a:p>
            <a:endParaRPr lang="en-GB" dirty="0" smtClean="0"/>
          </a:p>
          <a:p>
            <a:pPr>
              <a:buNone/>
            </a:pPr>
            <a:endParaRPr lang="en-GB" dirty="0" smtClean="0"/>
          </a:p>
          <a:p>
            <a:pPr>
              <a:buNone/>
            </a:pPr>
            <a:endParaRPr lang="en-GB" dirty="0" smtClean="0"/>
          </a:p>
        </p:txBody>
      </p:sp>
      <p:sp>
        <p:nvSpPr>
          <p:cNvPr id="9218"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217" name="Object 1"/>
          <p:cNvGraphicFramePr>
            <a:graphicFrameLocks noChangeAspect="1"/>
          </p:cNvGraphicFramePr>
          <p:nvPr/>
        </p:nvGraphicFramePr>
        <p:xfrm>
          <a:off x="1938337" y="2216150"/>
          <a:ext cx="5372100" cy="3371850"/>
        </p:xfrm>
        <a:graphic>
          <a:graphicData uri="http://schemas.openxmlformats.org/presentationml/2006/ole">
            <p:oleObj spid="_x0000_s9217" name="Visio" r:id="rId3" imgW="5376003" imgH="3375759" progId="Visio.Drawing.11">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LPPe</a:t>
            </a:r>
            <a:r>
              <a:rPr lang="en-GB" dirty="0" smtClean="0"/>
              <a:t> Procedure Mapping</a:t>
            </a:r>
            <a:endParaRPr lang="en-US" dirty="0"/>
          </a:p>
        </p:txBody>
      </p:sp>
      <p:sp>
        <p:nvSpPr>
          <p:cNvPr id="3" name="Content Placeholder 2"/>
          <p:cNvSpPr>
            <a:spLocks noGrp="1"/>
          </p:cNvSpPr>
          <p:nvPr>
            <p:ph idx="1"/>
          </p:nvPr>
        </p:nvSpPr>
        <p:spPr/>
        <p:txBody>
          <a:bodyPr/>
          <a:lstStyle/>
          <a:p>
            <a:r>
              <a:rPr lang="en-GB" dirty="0" smtClean="0"/>
              <a:t>Large data sets:</a:t>
            </a:r>
          </a:p>
          <a:p>
            <a:pPr lvl="1"/>
            <a:r>
              <a:rPr lang="en-GB" dirty="0" smtClean="0"/>
              <a:t>Where large amounts of data need to be transferred, Segmented Location Information Transfer ([OMA-TS-</a:t>
            </a:r>
            <a:r>
              <a:rPr lang="en-GB" dirty="0" err="1" smtClean="0"/>
              <a:t>LPPe</a:t>
            </a:r>
            <a:r>
              <a:rPr lang="en-GB" dirty="0" smtClean="0"/>
              <a:t>...] 5.2.4) will be required. </a:t>
            </a:r>
          </a:p>
          <a:p>
            <a:pPr lvl="1"/>
            <a:r>
              <a:rPr lang="en-GB" dirty="0" smtClean="0"/>
              <a:t>Note that the resume capability in this feature permits Crowd Sourced data to be saved and sent later (when a connection has been resumed). This is highly desirable for Crowd Sourced data collection.</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ea typeface="굴림" charset="-127"/>
              </a:rPr>
              <a:t>Location Capability</a:t>
            </a:r>
            <a:endParaRPr lang="en-US" dirty="0"/>
          </a:p>
        </p:txBody>
      </p:sp>
      <p:sp>
        <p:nvSpPr>
          <p:cNvPr id="3" name="Content Placeholder 2"/>
          <p:cNvSpPr>
            <a:spLocks noGrp="1"/>
          </p:cNvSpPr>
          <p:nvPr>
            <p:ph idx="1"/>
          </p:nvPr>
        </p:nvSpPr>
        <p:spPr/>
        <p:txBody>
          <a:bodyPr/>
          <a:lstStyle/>
          <a:p>
            <a:pPr lvl="1"/>
            <a:r>
              <a:rPr lang="en-US" altLang="ko-KR" dirty="0" smtClean="0">
                <a:ea typeface="굴림" charset="-127"/>
              </a:rPr>
              <a:t>Request Location capability</a:t>
            </a:r>
          </a:p>
          <a:p>
            <a:pPr lvl="2"/>
            <a:r>
              <a:rPr lang="en-US" altLang="ko-KR" dirty="0" smtClean="0">
                <a:ea typeface="굴림" charset="-127"/>
              </a:rPr>
              <a:t>Additional Parameters</a:t>
            </a:r>
          </a:p>
          <a:p>
            <a:pPr lvl="3"/>
            <a:r>
              <a:rPr lang="en-GB" altLang="ko-KR" dirty="0" smtClean="0">
                <a:ea typeface="굴림" charset="-127"/>
              </a:rPr>
              <a:t>Request capabilities for each location technology that the Server can use </a:t>
            </a:r>
            <a:r>
              <a:rPr lang="en-GB" altLang="ko-KR" dirty="0" smtClean="0">
                <a:ea typeface="굴림" charset="-127"/>
              </a:rPr>
              <a:t>for </a:t>
            </a:r>
            <a:r>
              <a:rPr lang="en-GB" altLang="ko-KR" dirty="0" smtClean="0">
                <a:ea typeface="굴림" charset="-127"/>
              </a:rPr>
              <a:t>Crowd </a:t>
            </a:r>
            <a:r>
              <a:rPr lang="en-GB" altLang="ko-KR" dirty="0" smtClean="0">
                <a:ea typeface="굴림" charset="-127"/>
              </a:rPr>
              <a:t>Sourcing </a:t>
            </a:r>
          </a:p>
          <a:p>
            <a:pPr lvl="3"/>
            <a:endParaRPr lang="en-GB" altLang="ko-KR" dirty="0" smtClean="0">
              <a:ea typeface="굴림" charset="-127"/>
            </a:endParaRPr>
          </a:p>
          <a:p>
            <a:pPr lvl="1"/>
            <a:r>
              <a:rPr lang="en-US" altLang="ko-KR" dirty="0" smtClean="0">
                <a:ea typeface="굴림" charset="-127"/>
              </a:rPr>
              <a:t>Provide Location capability</a:t>
            </a:r>
          </a:p>
          <a:p>
            <a:pPr lvl="2"/>
            <a:r>
              <a:rPr lang="en-GB" altLang="ko-KR" dirty="0" smtClean="0">
                <a:ea typeface="굴림" charset="-127"/>
              </a:rPr>
              <a:t>Additional Parameters</a:t>
            </a:r>
            <a:endParaRPr lang="en-US" altLang="ko-KR" dirty="0" smtClean="0">
              <a:ea typeface="굴림" charset="-127"/>
            </a:endParaRPr>
          </a:p>
          <a:p>
            <a:pPr lvl="3"/>
            <a:r>
              <a:rPr lang="en-GB" altLang="ko-KR" dirty="0" smtClean="0">
                <a:ea typeface="굴림" charset="-127"/>
              </a:rPr>
              <a:t>Provision of capabilities </a:t>
            </a:r>
            <a:r>
              <a:rPr lang="en-GB" altLang="ko-KR" dirty="0" smtClean="0">
                <a:ea typeface="굴림" charset="-127"/>
              </a:rPr>
              <a:t>for each location technology </a:t>
            </a:r>
            <a:r>
              <a:rPr lang="en-GB" altLang="ko-KR" dirty="0" smtClean="0">
                <a:ea typeface="굴림" charset="-127"/>
              </a:rPr>
              <a:t>that will provide </a:t>
            </a:r>
            <a:r>
              <a:rPr lang="en-GB" altLang="ko-KR" dirty="0" smtClean="0">
                <a:ea typeface="굴림" charset="-127"/>
              </a:rPr>
              <a:t>Crowd </a:t>
            </a:r>
            <a:r>
              <a:rPr lang="en-GB" altLang="ko-KR" dirty="0" smtClean="0">
                <a:ea typeface="굴림" charset="-127"/>
              </a:rPr>
              <a:t>Sourced data from the Target </a:t>
            </a:r>
            <a:endParaRPr lang="en-GB" altLang="ko-KR" dirty="0" smtClean="0">
              <a:ea typeface="굴림"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ea typeface="굴림" charset="-127"/>
              </a:rPr>
              <a:t>Request Location Information</a:t>
            </a:r>
            <a:endParaRPr lang="en-US" dirty="0"/>
          </a:p>
        </p:txBody>
      </p:sp>
      <p:sp>
        <p:nvSpPr>
          <p:cNvPr id="3" name="Content Placeholder 2"/>
          <p:cNvSpPr>
            <a:spLocks noGrp="1"/>
          </p:cNvSpPr>
          <p:nvPr>
            <p:ph idx="1"/>
          </p:nvPr>
        </p:nvSpPr>
        <p:spPr/>
        <p:txBody>
          <a:bodyPr/>
          <a:lstStyle/>
          <a:p>
            <a:pPr lvl="1"/>
            <a:r>
              <a:rPr lang="en-US" altLang="ko-KR" dirty="0" smtClean="0">
                <a:ea typeface="굴림" charset="-127"/>
              </a:rPr>
              <a:t>Additional Parameters</a:t>
            </a:r>
          </a:p>
          <a:p>
            <a:pPr lvl="2"/>
            <a:r>
              <a:rPr lang="en-GB" altLang="ko-KR" dirty="0" smtClean="0">
                <a:ea typeface="굴림" charset="-127"/>
              </a:rPr>
              <a:t>List of Crowd Sourced data technologies required</a:t>
            </a:r>
          </a:p>
          <a:p>
            <a:pPr lvl="2"/>
            <a:r>
              <a:rPr lang="en-GB" altLang="ko-KR" dirty="0" smtClean="0">
                <a:ea typeface="굴림" charset="-127"/>
              </a:rPr>
              <a:t>Periodicity/trigger conditions for CS data collection and reporting</a:t>
            </a:r>
          </a:p>
          <a:p>
            <a:pPr lvl="2"/>
            <a:endParaRPr lang="en-US" altLang="ko-KR" dirty="0" smtClean="0">
              <a:ea typeface="굴림" charset="-127"/>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ea typeface="굴림" charset="-127"/>
              </a:rPr>
              <a:t>Provide Location Information</a:t>
            </a:r>
            <a:endParaRPr lang="en-US" dirty="0"/>
          </a:p>
        </p:txBody>
      </p:sp>
      <p:sp>
        <p:nvSpPr>
          <p:cNvPr id="3" name="Content Placeholder 2"/>
          <p:cNvSpPr>
            <a:spLocks noGrp="1"/>
          </p:cNvSpPr>
          <p:nvPr>
            <p:ph idx="1"/>
          </p:nvPr>
        </p:nvSpPr>
        <p:spPr>
          <a:xfrm>
            <a:off x="261937" y="1149350"/>
            <a:ext cx="8778875" cy="5181600"/>
          </a:xfrm>
        </p:spPr>
        <p:txBody>
          <a:bodyPr/>
          <a:lstStyle/>
          <a:p>
            <a:pPr lvl="2"/>
            <a:r>
              <a:rPr lang="en-GB" altLang="ko-KR" sz="1800" dirty="0" smtClean="0">
                <a:ea typeface="굴림" charset="-127"/>
              </a:rPr>
              <a:t>Additional Parameters Required</a:t>
            </a:r>
          </a:p>
          <a:p>
            <a:pPr lvl="3"/>
            <a:r>
              <a:rPr lang="en-GB" altLang="ko-KR" sz="1600" dirty="0" smtClean="0">
                <a:ea typeface="굴림" charset="-127"/>
              </a:rPr>
              <a:t>Extension to add multiple Crowd Sourced Measurement Point data sets to message</a:t>
            </a:r>
          </a:p>
          <a:p>
            <a:pPr lvl="3"/>
            <a:r>
              <a:rPr lang="en-GB" altLang="ko-KR" sz="1600" dirty="0" smtClean="0">
                <a:ea typeface="굴림" charset="-127"/>
              </a:rPr>
              <a:t>Each Measurement point requires::</a:t>
            </a:r>
          </a:p>
          <a:p>
            <a:pPr lvl="4"/>
            <a:r>
              <a:rPr lang="en-GB" altLang="ko-KR" sz="1400" dirty="0" smtClean="0">
                <a:ea typeface="굴림" charset="-127"/>
              </a:rPr>
              <a:t>Distance offset vector from reference point(s), uncertainty, time</a:t>
            </a:r>
          </a:p>
          <a:p>
            <a:pPr lvl="4"/>
            <a:r>
              <a:rPr lang="en-GB" altLang="ko-KR" sz="1400" dirty="0" smtClean="0">
                <a:ea typeface="굴림" charset="-127"/>
              </a:rPr>
              <a:t>Optional Velocity/uncertainty </a:t>
            </a:r>
            <a:r>
              <a:rPr lang="en-GB" altLang="ko-KR" sz="1400" dirty="0" err="1" smtClean="0">
                <a:ea typeface="굴림" charset="-127"/>
              </a:rPr>
              <a:t>wrt</a:t>
            </a:r>
            <a:r>
              <a:rPr lang="en-GB" altLang="ko-KR" sz="1400" dirty="0" smtClean="0">
                <a:ea typeface="굴림" charset="-127"/>
              </a:rPr>
              <a:t>. reference point(s)</a:t>
            </a:r>
          </a:p>
          <a:p>
            <a:pPr lvl="4"/>
            <a:r>
              <a:rPr lang="en-GB" altLang="ko-KR" sz="1400" dirty="0" smtClean="0">
                <a:ea typeface="굴림" charset="-127"/>
              </a:rPr>
              <a:t>Node List (Cell Ids, AP Ids, BT MAC Addresses)</a:t>
            </a:r>
          </a:p>
          <a:p>
            <a:pPr lvl="4"/>
            <a:r>
              <a:rPr lang="en-GB" altLang="ko-KR" sz="1400" dirty="0" smtClean="0">
                <a:ea typeface="굴림" charset="-127"/>
              </a:rPr>
              <a:t>Set of observations of nearby nodes (Identities + measurements + time offsets)</a:t>
            </a:r>
          </a:p>
          <a:p>
            <a:pPr lvl="4"/>
            <a:r>
              <a:rPr lang="en-GB" altLang="ko-KR" sz="1400" dirty="0" smtClean="0">
                <a:ea typeface="굴림" charset="-127"/>
              </a:rPr>
              <a:t>Measurements consist of signal strength measurements, and (optionally) timing (depending on positioning technology). </a:t>
            </a:r>
          </a:p>
          <a:p>
            <a:pPr lvl="4"/>
            <a:r>
              <a:rPr lang="en-GB" altLang="ko-KR" sz="1400" dirty="0" smtClean="0">
                <a:ea typeface="굴림" charset="-127"/>
              </a:rPr>
              <a:t>With one of:</a:t>
            </a:r>
          </a:p>
          <a:p>
            <a:pPr lvl="5"/>
            <a:r>
              <a:rPr lang="en-GB" altLang="ko-KR" sz="1400" dirty="0" smtClean="0">
                <a:ea typeface="굴림" charset="-127"/>
              </a:rPr>
              <a:t>UE Based Absolute reference:</a:t>
            </a:r>
          </a:p>
          <a:p>
            <a:pPr lvl="6"/>
            <a:r>
              <a:rPr lang="en-GB" altLang="ko-KR" sz="1400" dirty="0" smtClean="0">
                <a:ea typeface="굴림" charset="-127"/>
              </a:rPr>
              <a:t> Reference location expressed as an absolute location</a:t>
            </a:r>
          </a:p>
          <a:p>
            <a:pPr lvl="5"/>
            <a:r>
              <a:rPr lang="en-GB" altLang="ko-KR" sz="1400" dirty="0" smtClean="0">
                <a:ea typeface="굴림" charset="-127"/>
              </a:rPr>
              <a:t>UE Assisted Absolute reference:</a:t>
            </a:r>
          </a:p>
          <a:p>
            <a:pPr lvl="6"/>
            <a:r>
              <a:rPr lang="en-GB" altLang="ko-KR" sz="1400" dirty="0" smtClean="0">
                <a:ea typeface="굴림" charset="-127"/>
              </a:rPr>
              <a:t> Reference location given by implication from a set of measurements (independent of Crowd Sourced measurements) that can be used by the Server to derive a Reference Position</a:t>
            </a:r>
          </a:p>
          <a:p>
            <a:pPr lvl="4"/>
            <a:r>
              <a:rPr lang="en-GB" altLang="ko-KR" sz="1400" dirty="0" smtClean="0">
                <a:ea typeface="굴림" charset="-127"/>
              </a:rPr>
              <a:t>Or</a:t>
            </a:r>
          </a:p>
          <a:p>
            <a:pPr lvl="5"/>
            <a:r>
              <a:rPr lang="en-GB" altLang="ko-KR" sz="1400" dirty="0" smtClean="0">
                <a:ea typeface="굴림" charset="-127"/>
              </a:rPr>
              <a:t>Relative reference</a:t>
            </a:r>
          </a:p>
          <a:p>
            <a:pPr lvl="6"/>
            <a:r>
              <a:rPr lang="en-GB" altLang="ko-KR" sz="1400" dirty="0" smtClean="0">
                <a:ea typeface="굴림" charset="-127"/>
              </a:rPr>
              <a:t>Reference to a further Crowd Sourced data set (which can chain to others...)</a:t>
            </a:r>
          </a:p>
          <a:p>
            <a:pPr lvl="4"/>
            <a:endParaRPr lang="en-GB" altLang="ko-KR" sz="1400" dirty="0" smtClean="0">
              <a:ea typeface="굴림" charset="-127"/>
            </a:endParaRPr>
          </a:p>
          <a:p>
            <a:pPr lvl="3"/>
            <a:endParaRPr lang="en-GB" altLang="ko-KR" dirty="0" smtClean="0">
              <a:ea typeface="굴림" charset="-127"/>
            </a:endParaRPr>
          </a:p>
          <a:p>
            <a:pPr lvl="3"/>
            <a:endParaRPr lang="en-GB" altLang="ko-KR" dirty="0" smtClean="0">
              <a:ea typeface="굴림" charset="-127"/>
            </a:endParaRPr>
          </a:p>
          <a:p>
            <a:pPr lvl="3"/>
            <a:endParaRPr lang="en-GB" altLang="ko-KR" dirty="0" smtClean="0">
              <a:ea typeface="굴림" charset="-127"/>
            </a:endParaRPr>
          </a:p>
          <a:p>
            <a:pPr lvl="3"/>
            <a:endParaRPr lang="en-GB" altLang="ko-KR" dirty="0" smtClean="0">
              <a:ea typeface="굴림" charset="-127"/>
            </a:endParaRPr>
          </a:p>
          <a:p>
            <a:pPr lvl="2"/>
            <a:endParaRPr lang="en-GB" altLang="ko-KR" dirty="0" smtClean="0">
              <a:ea typeface="굴림" charset="-127"/>
            </a:endParaRPr>
          </a:p>
          <a:p>
            <a:pPr lvl="2"/>
            <a:endParaRPr lang="en-US" altLang="ko-KR" dirty="0" smtClean="0">
              <a:ea typeface="굴림"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ea typeface="굴림" charset="-127"/>
              </a:rPr>
              <a:t>Separation of LI procedures</a:t>
            </a:r>
            <a:endParaRPr lang="en-US" dirty="0"/>
          </a:p>
        </p:txBody>
      </p:sp>
      <p:sp>
        <p:nvSpPr>
          <p:cNvPr id="3" name="Content Placeholder 2"/>
          <p:cNvSpPr>
            <a:spLocks noGrp="1"/>
          </p:cNvSpPr>
          <p:nvPr>
            <p:ph idx="1"/>
          </p:nvPr>
        </p:nvSpPr>
        <p:spPr/>
        <p:txBody>
          <a:bodyPr/>
          <a:lstStyle/>
          <a:p>
            <a:pPr lvl="1"/>
            <a:r>
              <a:rPr lang="en-US" altLang="ko-KR" dirty="0" smtClean="0">
                <a:ea typeface="굴림" charset="-127"/>
              </a:rPr>
              <a:t>Positioning &amp; CS Location Information procedures</a:t>
            </a:r>
          </a:p>
          <a:p>
            <a:pPr lvl="2"/>
            <a:r>
              <a:rPr lang="en-GB" altLang="ko-KR" dirty="0" smtClean="0">
                <a:ea typeface="굴림" charset="-127"/>
              </a:rPr>
              <a:t>Existing LI procedures are for positioning</a:t>
            </a:r>
          </a:p>
          <a:p>
            <a:pPr lvl="2"/>
            <a:r>
              <a:rPr lang="en-GB" altLang="ko-KR" dirty="0" smtClean="0">
                <a:ea typeface="굴림" charset="-127"/>
              </a:rPr>
              <a:t>CS LI procedures are for Crowd Sourcing</a:t>
            </a:r>
          </a:p>
          <a:p>
            <a:pPr lvl="1"/>
            <a:r>
              <a:rPr lang="en-GB" altLang="ko-KR" dirty="0" smtClean="0">
                <a:ea typeface="굴림" charset="-127"/>
              </a:rPr>
              <a:t>Proposal:</a:t>
            </a:r>
          </a:p>
          <a:p>
            <a:pPr lvl="2"/>
            <a:r>
              <a:rPr lang="en-GB" altLang="ko-KR" dirty="0" smtClean="0">
                <a:ea typeface="굴림" charset="-127"/>
              </a:rPr>
              <a:t>To maintain separation bit is proposed that CS and Positioning LI procedure sessions should be kept separate by using their own (i.e. not mixed) transactions.</a:t>
            </a:r>
          </a:p>
          <a:p>
            <a:pPr lvl="2"/>
            <a:r>
              <a:rPr lang="en-GB" altLang="ko-KR" dirty="0" smtClean="0">
                <a:ea typeface="굴림" charset="-127"/>
              </a:rPr>
              <a:t>CS options within Location Information messages can then be maintained as alternatives to existing positioning options – they are not expected to be used simultaneously within the same message.</a:t>
            </a:r>
          </a:p>
          <a:p>
            <a:pPr lvl="2"/>
            <a:endParaRPr lang="en-GB" altLang="ko-KR" dirty="0" smtClean="0">
              <a:ea typeface="굴림" charset="-127"/>
            </a:endParaRPr>
          </a:p>
          <a:p>
            <a:pPr lvl="2"/>
            <a:endParaRPr lang="en-US" altLang="ko-KR" dirty="0" smtClean="0">
              <a:ea typeface="굴림" charset="-127"/>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 and conclusion</a:t>
            </a:r>
            <a:endParaRPr lang="en-US" dirty="0"/>
          </a:p>
        </p:txBody>
      </p:sp>
      <p:sp>
        <p:nvSpPr>
          <p:cNvPr id="3" name="Content Placeholder 2"/>
          <p:cNvSpPr>
            <a:spLocks noGrp="1"/>
          </p:cNvSpPr>
          <p:nvPr>
            <p:ph idx="1"/>
          </p:nvPr>
        </p:nvSpPr>
        <p:spPr/>
        <p:txBody>
          <a:bodyPr/>
          <a:lstStyle/>
          <a:p>
            <a:r>
              <a:rPr lang="en-GB" dirty="0" err="1" smtClean="0"/>
              <a:t>LPPe</a:t>
            </a:r>
            <a:r>
              <a:rPr lang="en-GB" dirty="0" smtClean="0"/>
              <a:t> Location Information procedures can be used to manage and transfer Crowd Sourced data</a:t>
            </a:r>
          </a:p>
          <a:p>
            <a:r>
              <a:rPr lang="en-GB" dirty="0" smtClean="0"/>
              <a:t>The high level changes required to permit this are summarised in the slides above.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altLang="ko-KR" dirty="0" smtClean="0">
                <a:ea typeface="굴림" charset="-127"/>
              </a:rPr>
              <a:t>Crowd Sourcing in </a:t>
            </a:r>
            <a:r>
              <a:rPr lang="en-US" altLang="ko-KR" dirty="0" err="1" smtClean="0">
                <a:ea typeface="굴림" charset="-127"/>
              </a:rPr>
              <a:t>LPPe</a:t>
            </a:r>
            <a:r>
              <a:rPr lang="en-US" altLang="ko-KR" dirty="0" smtClean="0">
                <a:ea typeface="굴림" charset="-127"/>
              </a:rPr>
              <a:t> 2.0</a:t>
            </a:r>
            <a:endParaRPr lang="en-GB" dirty="0" smtClean="0"/>
          </a:p>
        </p:txBody>
      </p:sp>
      <p:sp>
        <p:nvSpPr>
          <p:cNvPr id="3075" name="Rectangle 5"/>
          <p:cNvSpPr>
            <a:spLocks noGrp="1" noChangeArrowheads="1"/>
          </p:cNvSpPr>
          <p:nvPr>
            <p:ph type="body" idx="1"/>
          </p:nvPr>
        </p:nvSpPr>
        <p:spPr/>
        <p:txBody>
          <a:bodyPr/>
          <a:lstStyle/>
          <a:p>
            <a:r>
              <a:rPr lang="en-GB" altLang="ko-KR" dirty="0" smtClean="0">
                <a:ea typeface="굴림" charset="-127"/>
              </a:rPr>
              <a:t>Summary</a:t>
            </a:r>
            <a:endParaRPr lang="en-US" altLang="ko-KR" dirty="0" smtClean="0">
              <a:ea typeface="굴림" charset="-127"/>
            </a:endParaRPr>
          </a:p>
          <a:p>
            <a:pPr lvl="1"/>
            <a:r>
              <a:rPr lang="en-US" altLang="ko-KR" dirty="0" err="1" smtClean="0">
                <a:ea typeface="굴림" charset="-127"/>
              </a:rPr>
              <a:t>LPPe</a:t>
            </a:r>
            <a:r>
              <a:rPr lang="en-US" altLang="ko-KR" dirty="0" smtClean="0">
                <a:ea typeface="굴림" charset="-127"/>
              </a:rPr>
              <a:t> 2.0 will support Crowd Sourced data</a:t>
            </a:r>
          </a:p>
          <a:p>
            <a:pPr lvl="1"/>
            <a:r>
              <a:rPr lang="en-GB" altLang="ko-KR" dirty="0" smtClean="0">
                <a:ea typeface="굴림" charset="-127"/>
              </a:rPr>
              <a:t>Following the discussion of OMA-LOC-2013-0088, it was determined that Crowd Sourced data should use Provide Location Information messages to transfer Crowd Sourced data to the Location Server</a:t>
            </a:r>
            <a:endParaRPr lang="en-US" altLang="ko-KR" dirty="0" smtClean="0">
              <a:ea typeface="굴림" charset="-127"/>
            </a:endParaRPr>
          </a:p>
          <a:p>
            <a:r>
              <a:rPr lang="en-US" altLang="ko-KR" dirty="0" smtClean="0">
                <a:ea typeface="굴림" charset="-127"/>
              </a:rPr>
              <a:t>The purpose of this presentation is to discuss the further requirements for the messaging that is used to implement the feature</a:t>
            </a:r>
          </a:p>
          <a:p>
            <a:pPr>
              <a:buFontTx/>
              <a:buNone/>
            </a:pPr>
            <a:endParaRPr lang="en-GB"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ea typeface="굴림" charset="-127"/>
              </a:rPr>
              <a:t>Crowd Sourced Data collection</a:t>
            </a:r>
            <a:endParaRPr lang="en-US" dirty="0"/>
          </a:p>
        </p:txBody>
      </p:sp>
      <p:sp>
        <p:nvSpPr>
          <p:cNvPr id="3" name="Content Placeholder 2"/>
          <p:cNvSpPr>
            <a:spLocks noGrp="1"/>
          </p:cNvSpPr>
          <p:nvPr>
            <p:ph idx="1"/>
          </p:nvPr>
        </p:nvSpPr>
        <p:spPr/>
        <p:txBody>
          <a:bodyPr/>
          <a:lstStyle/>
          <a:p>
            <a:pPr lvl="1"/>
            <a:r>
              <a:rPr lang="en-GB" sz="2000" dirty="0" smtClean="0"/>
              <a:t>Data is collected at points in time and space, (with an estimated uncertainty). Typically these will be points at intervals (distance or time based) along a route taken by a user.</a:t>
            </a:r>
          </a:p>
          <a:p>
            <a:pPr lvl="1"/>
            <a:r>
              <a:rPr lang="en-GB" sz="2000" dirty="0" smtClean="0"/>
              <a:t>In the following, these locations are referred to as Measurement Points</a:t>
            </a:r>
            <a:endParaRPr lang="en-GB" sz="2000" dirty="0" smtClean="0">
              <a:solidFill>
                <a:srgbClr val="FF0000"/>
              </a:solidFill>
            </a:endParaRPr>
          </a:p>
          <a:p>
            <a:pPr lvl="1"/>
            <a:r>
              <a:rPr lang="en-GB" sz="2000" dirty="0" smtClean="0"/>
              <a:t>Each Measurement Point is associated with a set of measurements of nearby positioning nodes which we will refer to as observations. An individual observation includes set of measurement values, the identity of the measured node, and any fine correction that may be required to the timing (i.e. the difference between the time of the actual measurement and the nominal time of the Measurement Point).</a:t>
            </a:r>
          </a:p>
          <a:p>
            <a:pPr lvl="1"/>
            <a:r>
              <a:rPr lang="en-GB" sz="2000" smtClean="0"/>
              <a:t> Measurement </a:t>
            </a:r>
            <a:r>
              <a:rPr lang="en-GB" sz="2000" dirty="0" smtClean="0"/>
              <a:t>points are then referenced to a location. If the absolute location is known (e.g. from a GNSS measurement) it will be an Absolute reference.</a:t>
            </a:r>
          </a:p>
          <a:p>
            <a:pPr lvl="1"/>
            <a:r>
              <a:rPr lang="en-GB" sz="2000" dirty="0" smtClean="0"/>
              <a:t> If the location can only be inferred in relation to other Measurement Points (e.g. from MEMS) then it provides a Relative reference.</a:t>
            </a:r>
          </a:p>
          <a:p>
            <a:pPr lvl="1"/>
            <a:r>
              <a:rPr lang="en-GB" sz="2000" dirty="0" smtClean="0"/>
              <a:t>Note that the Location of an Measurement Point may also be inferred both relative to another Measurement point AND an Absolute location. </a:t>
            </a:r>
          </a:p>
          <a:p>
            <a:pPr lvl="1"/>
            <a:endParaRPr lang="en-GB" dirty="0" smtClean="0"/>
          </a:p>
          <a:p>
            <a:pPr lvl="1">
              <a:buNone/>
            </a:pPr>
            <a:endParaRPr lang="en-GB" dirty="0" smtClean="0">
              <a:solidFill>
                <a:srgbClr val="FF0000"/>
              </a:solidFill>
            </a:endParaRPr>
          </a:p>
          <a:p>
            <a:pPr lvl="1"/>
            <a:endParaRPr lang="en-GB" dirty="0" smtClean="0"/>
          </a:p>
          <a:p>
            <a:endParaRPr lang="en-GB"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Crowd Sourced Data collection</a:t>
            </a:r>
            <a:endParaRPr lang="en-US" dirty="0"/>
          </a:p>
        </p:txBody>
      </p:sp>
      <p:pic>
        <p:nvPicPr>
          <p:cNvPr id="15361" name="Picture 1"/>
          <p:cNvPicPr>
            <a:picLocks noChangeAspect="1" noChangeArrowheads="1"/>
          </p:cNvPicPr>
          <p:nvPr/>
        </p:nvPicPr>
        <p:blipFill>
          <a:blip r:embed="rId2" cstate="print"/>
          <a:srcRect/>
          <a:stretch>
            <a:fillRect/>
          </a:stretch>
        </p:blipFill>
        <p:spPr bwMode="auto">
          <a:xfrm>
            <a:off x="1428750" y="1430338"/>
            <a:ext cx="6505575" cy="4162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ea typeface="굴림" charset="-127"/>
              </a:rPr>
              <a:t>Crowd sourcing – Absolute references</a:t>
            </a:r>
            <a:endParaRPr lang="en-US" dirty="0"/>
          </a:p>
        </p:txBody>
      </p:sp>
      <p:sp>
        <p:nvSpPr>
          <p:cNvPr id="3" name="Content Placeholder 2"/>
          <p:cNvSpPr>
            <a:spLocks noGrp="1"/>
          </p:cNvSpPr>
          <p:nvPr>
            <p:ph idx="1"/>
          </p:nvPr>
        </p:nvSpPr>
        <p:spPr/>
        <p:txBody>
          <a:bodyPr/>
          <a:lstStyle/>
          <a:p>
            <a:r>
              <a:rPr lang="en-GB" dirty="0" smtClean="0"/>
              <a:t> Absolute references:</a:t>
            </a:r>
          </a:p>
          <a:p>
            <a:pPr lvl="1"/>
            <a:r>
              <a:rPr lang="en-GB" dirty="0" smtClean="0"/>
              <a:t>An Absolute Location references a specific location in terms of real-world coordinates, together with any estimation of the uncertainty (or, a set of UE Assisted measurements of non-crowd sourced nodes, since these can also be used to derive a location and uncertainty).</a:t>
            </a:r>
          </a:p>
          <a:p>
            <a:pPr lvl="1"/>
            <a:r>
              <a:rPr lang="en-GB" dirty="0" smtClean="0"/>
              <a:t>References may be locations that have been calculated by means such as GNSS, they may be explicitly surveyed points, or they may even be sets of UE Assisted Data that could be used to derive a location.</a:t>
            </a:r>
          </a:p>
          <a:p>
            <a:pPr lvl="1"/>
            <a:r>
              <a:rPr lang="en-GB" dirty="0" smtClean="0"/>
              <a:t>Note that whilst it is preferable for references to be known accurately, a server can extract information from poorer references by averaging across measurements from many </a:t>
            </a:r>
            <a:r>
              <a:rPr lang="en-GB" dirty="0" err="1" smtClean="0"/>
              <a:t>Ues</a:t>
            </a:r>
            <a:r>
              <a:rPr lang="en-GB" dirty="0" smtClean="0"/>
              <a:t>.</a:t>
            </a:r>
          </a:p>
          <a:p>
            <a:pPr lvl="1"/>
            <a:endParaRPr lang="en-GB" dirty="0" smtClean="0"/>
          </a:p>
          <a:p>
            <a:endParaRPr lang="en-GB"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Crowd Sourcing - Absolute References</a:t>
            </a:r>
            <a:endParaRPr lang="en-US" dirty="0"/>
          </a:p>
        </p:txBody>
      </p:sp>
      <p:pic>
        <p:nvPicPr>
          <p:cNvPr id="13313" name="Picture 1"/>
          <p:cNvPicPr>
            <a:picLocks noChangeAspect="1" noChangeArrowheads="1"/>
          </p:cNvPicPr>
          <p:nvPr/>
        </p:nvPicPr>
        <p:blipFill>
          <a:blip r:embed="rId2" cstate="print"/>
          <a:srcRect/>
          <a:stretch>
            <a:fillRect/>
          </a:stretch>
        </p:blipFill>
        <p:spPr bwMode="auto">
          <a:xfrm>
            <a:off x="1428750" y="1958975"/>
            <a:ext cx="6505575" cy="3105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ea typeface="굴림" charset="-127"/>
              </a:rPr>
              <a:t>Crowd sourcing – Relative references</a:t>
            </a:r>
            <a:endParaRPr lang="en-US" dirty="0"/>
          </a:p>
        </p:txBody>
      </p:sp>
      <p:sp>
        <p:nvSpPr>
          <p:cNvPr id="3" name="Content Placeholder 2"/>
          <p:cNvSpPr>
            <a:spLocks noGrp="1"/>
          </p:cNvSpPr>
          <p:nvPr>
            <p:ph idx="1"/>
          </p:nvPr>
        </p:nvSpPr>
        <p:spPr>
          <a:xfrm>
            <a:off x="261937" y="1073150"/>
            <a:ext cx="8778875" cy="5383212"/>
          </a:xfrm>
        </p:spPr>
        <p:txBody>
          <a:bodyPr/>
          <a:lstStyle/>
          <a:p>
            <a:r>
              <a:rPr lang="en-GB" dirty="0" smtClean="0"/>
              <a:t> Relative references:</a:t>
            </a:r>
          </a:p>
          <a:p>
            <a:pPr lvl="1"/>
            <a:r>
              <a:rPr lang="en-GB" dirty="0" smtClean="0"/>
              <a:t>A Measurement Point’s location may also be estimated using a Relative reference.</a:t>
            </a:r>
          </a:p>
          <a:p>
            <a:pPr lvl="1"/>
            <a:r>
              <a:rPr lang="en-GB" dirty="0" smtClean="0"/>
              <a:t>A Relative reference is represented as a displacement vector (with uncertainty) relative to another Measurement Point </a:t>
            </a:r>
          </a:p>
          <a:p>
            <a:pPr lvl="1"/>
            <a:r>
              <a:rPr lang="en-GB" dirty="0" smtClean="0"/>
              <a:t>Chains of Relative references can be collected, but they can only be converted into Absolute location estimates when one or more Measurement Points in the chain can also be associated with an Absolute reference.</a:t>
            </a:r>
          </a:p>
          <a:p>
            <a:pPr lvl="1"/>
            <a:r>
              <a:rPr lang="en-GB" dirty="0" smtClean="0"/>
              <a:t>As with Absolute references, Relative references don’t necessarily have to be known accurately, but higher accuracy improves performance.</a:t>
            </a:r>
          </a:p>
          <a:p>
            <a:r>
              <a:rPr lang="en-GB" dirty="0" smtClean="0"/>
              <a:t>Composite references</a:t>
            </a:r>
          </a:p>
          <a:p>
            <a:pPr lvl="1"/>
            <a:r>
              <a:rPr lang="en-GB" dirty="0" smtClean="0"/>
              <a:t>Also, and Anchor point Location may be known relative to other Measurement points when an absolute reference becomes known. In this case a Measurement Point will be linked to both a Relative references AND a new Absolute reference.  </a:t>
            </a:r>
          </a:p>
          <a:p>
            <a:pPr lvl="1">
              <a:buNone/>
            </a:pPr>
            <a:endParaRPr lang="en-GB" dirty="0" smtClean="0"/>
          </a:p>
          <a:p>
            <a:pPr lvl="1"/>
            <a:endParaRPr lang="en-GB" dirty="0" smtClean="0"/>
          </a:p>
          <a:p>
            <a:endParaRPr lang="en-GB" dirty="0" smtClean="0"/>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Crowd Sourcing - Relative References</a:t>
            </a:r>
            <a:endParaRPr lang="en-US" dirty="0"/>
          </a:p>
        </p:txBody>
      </p:sp>
      <p:pic>
        <p:nvPicPr>
          <p:cNvPr id="3" name="Picture 1"/>
          <p:cNvPicPr>
            <a:picLocks noChangeAspect="1" noChangeArrowheads="1"/>
          </p:cNvPicPr>
          <p:nvPr/>
        </p:nvPicPr>
        <p:blipFill>
          <a:blip r:embed="rId2" cstate="print"/>
          <a:srcRect/>
          <a:stretch>
            <a:fillRect/>
          </a:stretch>
        </p:blipFill>
        <p:spPr bwMode="auto">
          <a:xfrm>
            <a:off x="1428750" y="2225675"/>
            <a:ext cx="6505575" cy="257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LPPe</a:t>
            </a:r>
            <a:r>
              <a:rPr lang="en-GB" dirty="0" smtClean="0"/>
              <a:t> Procedure Mapping</a:t>
            </a:r>
            <a:endParaRPr lang="en-US" dirty="0"/>
          </a:p>
        </p:txBody>
      </p:sp>
      <p:sp>
        <p:nvSpPr>
          <p:cNvPr id="3" name="Content Placeholder 2"/>
          <p:cNvSpPr>
            <a:spLocks noGrp="1"/>
          </p:cNvSpPr>
          <p:nvPr>
            <p:ph idx="1"/>
          </p:nvPr>
        </p:nvSpPr>
        <p:spPr/>
        <p:txBody>
          <a:bodyPr/>
          <a:lstStyle/>
          <a:p>
            <a:r>
              <a:rPr lang="en-GB" dirty="0" err="1" smtClean="0"/>
              <a:t>LPPe</a:t>
            </a:r>
            <a:r>
              <a:rPr lang="en-GB" dirty="0" smtClean="0"/>
              <a:t> procedures applicable to Crowd Sourced Data collection are:</a:t>
            </a:r>
          </a:p>
          <a:p>
            <a:r>
              <a:rPr lang="en-GB" dirty="0" smtClean="0"/>
              <a:t>Capability exchange</a:t>
            </a:r>
          </a:p>
          <a:p>
            <a:pPr lvl="1"/>
            <a:r>
              <a:rPr lang="en-GB" dirty="0" smtClean="0"/>
              <a:t> Existing LPP / </a:t>
            </a:r>
            <a:r>
              <a:rPr lang="en-GB" dirty="0" err="1" smtClean="0"/>
              <a:t>LPPe</a:t>
            </a:r>
            <a:r>
              <a:rPr lang="en-GB" dirty="0" smtClean="0"/>
              <a:t> capability signalling can be extended for Crowd Sourcing by adding relevant capability parameters. (However, it should be noted that Crowd source capabilities are separate from positioning capabilities).</a:t>
            </a:r>
          </a:p>
          <a:p>
            <a:r>
              <a:rPr lang="en-GB" dirty="0" smtClean="0"/>
              <a:t>Configuration</a:t>
            </a:r>
          </a:p>
          <a:p>
            <a:pPr lvl="1"/>
            <a:r>
              <a:rPr lang="en-GB" dirty="0" smtClean="0"/>
              <a:t>Crowd Sourced Data  collection will fit the Initiation (Control Transaction) aspects of a Periodic/Triggered Location Information Transfer (see [OMA-TS-</a:t>
            </a:r>
            <a:r>
              <a:rPr lang="en-GB" dirty="0" err="1" smtClean="0"/>
              <a:t>LPPe</a:t>
            </a:r>
            <a:r>
              <a:rPr lang="en-GB" dirty="0" smtClean="0"/>
              <a:t>...] 5.2.2). </a:t>
            </a:r>
          </a:p>
          <a:p>
            <a:r>
              <a:rPr lang="en-GB" dirty="0" smtClean="0"/>
              <a:t>CS Data Collection</a:t>
            </a:r>
          </a:p>
          <a:p>
            <a:pPr lvl="1"/>
            <a:r>
              <a:rPr lang="en-GB" dirty="0" smtClean="0"/>
              <a:t>Crowd Sourced Data collection will fit the data transfer (Data Transaction) and Termination aspects of  a Periodic/Triggered Location Information Transfer (see [OMA-TS-</a:t>
            </a:r>
            <a:r>
              <a:rPr lang="en-GB" dirty="0" err="1" smtClean="0"/>
              <a:t>LPPe</a:t>
            </a:r>
            <a:r>
              <a:rPr lang="en-GB" dirty="0" smtClean="0"/>
              <a:t>...] 5.2.2). </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6785</TotalTime>
  <Pages>15</Pages>
  <Words>1257</Words>
  <Application>Microsoft Office PowerPoint</Application>
  <PresentationFormat>Custom</PresentationFormat>
  <Paragraphs>108</Paragraphs>
  <Slides>16</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OMA Template</vt:lpstr>
      <vt:lpstr>Visio</vt:lpstr>
      <vt:lpstr>OMA-LOC-2013-0099R01-LPPe_2.0_CrowdSourcingData  LPPe 2.0 Crowd Sourced Data</vt:lpstr>
      <vt:lpstr>Crowd Sourcing in LPPe 2.0</vt:lpstr>
      <vt:lpstr>Crowd Sourced Data collection</vt:lpstr>
      <vt:lpstr>Crowd Sourced Data collection</vt:lpstr>
      <vt:lpstr>Crowd sourcing – Absolute references</vt:lpstr>
      <vt:lpstr>Crowd Sourcing - Absolute References</vt:lpstr>
      <vt:lpstr>Crowd sourcing – Relative references</vt:lpstr>
      <vt:lpstr>Crowd Sourcing - Relative References</vt:lpstr>
      <vt:lpstr>LPPe Procedure Mapping</vt:lpstr>
      <vt:lpstr>LPPe Procedure Mapping</vt:lpstr>
      <vt:lpstr>LPPe Procedure Mapping</vt:lpstr>
      <vt:lpstr>Location Capability</vt:lpstr>
      <vt:lpstr>Request Location Information</vt:lpstr>
      <vt:lpstr>Provide Location Information</vt:lpstr>
      <vt:lpstr>Separation of LI procedures</vt:lpstr>
      <vt:lpstr>Summary and conclusion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Ian Blair</cp:lastModifiedBy>
  <cp:revision>397</cp:revision>
  <cp:lastPrinted>1999-04-27T06:51:51Z</cp:lastPrinted>
  <dcterms:created xsi:type="dcterms:W3CDTF">2002-03-19T14:05:12Z</dcterms:created>
  <dcterms:modified xsi:type="dcterms:W3CDTF">2013-09-13T10:18:19Z</dcterms:modified>
</cp:coreProperties>
</file>