
<file path=[Content_Types].xml><?xml version="1.0" encoding="utf-8"?>
<Types xmlns="http://schemas.openxmlformats.org/package/2006/content-types">
  <Default Extension="xml" ContentType="application/xml"/>
  <Default Extension="WAV" ContentType="audio/wav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notesSlides/notesSlide22.xml" ContentType="application/vnd.openxmlformats-officedocument.presentationml.notesSlide+xml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embeddings/oleObject10.bin" ContentType="application/vnd.openxmlformats-officedocument.oleObject"/>
  <Override PartName="/ppt/notesSlides/notesSlide25.xml" ContentType="application/vnd.openxmlformats-officedocument.presentationml.notesSlide+xml"/>
  <Override PartName="/ppt/embeddings/oleObject11.bin" ContentType="application/vnd.openxmlformats-officedocument.oleObject"/>
  <Override PartName="/ppt/notesSlides/notesSlide26.xml" ContentType="application/vnd.openxmlformats-officedocument.presentationml.notesSlide+xml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notesSlides/notesSlide27.xml" ContentType="application/vnd.openxmlformats-officedocument.presentationml.notesSlide+xml"/>
  <Override PartName="/ppt/embeddings/oleObject14.bin" ContentType="application/vnd.openxmlformats-officedocument.oleObject"/>
  <Override PartName="/ppt/notesSlides/notesSlide28.xml" ContentType="application/vnd.openxmlformats-officedocument.presentationml.notesSlide+xml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3"/>
  </p:sldMasterIdLst>
  <p:notesMasterIdLst>
    <p:notesMasterId r:id="rId33"/>
  </p:notesMasterIdLst>
  <p:handoutMasterIdLst>
    <p:handoutMasterId r:id="rId34"/>
  </p:handoutMasterIdLst>
  <p:sldIdLst>
    <p:sldId id="412" r:id="rId4"/>
    <p:sldId id="417" r:id="rId5"/>
    <p:sldId id="418" r:id="rId6"/>
    <p:sldId id="419" r:id="rId7"/>
    <p:sldId id="420" r:id="rId8"/>
    <p:sldId id="422" r:id="rId9"/>
    <p:sldId id="421" r:id="rId10"/>
    <p:sldId id="423" r:id="rId11"/>
    <p:sldId id="424" r:id="rId12"/>
    <p:sldId id="426" r:id="rId13"/>
    <p:sldId id="427" r:id="rId14"/>
    <p:sldId id="436" r:id="rId15"/>
    <p:sldId id="429" r:id="rId16"/>
    <p:sldId id="430" r:id="rId17"/>
    <p:sldId id="431" r:id="rId18"/>
    <p:sldId id="433" r:id="rId19"/>
    <p:sldId id="432" r:id="rId20"/>
    <p:sldId id="434" r:id="rId21"/>
    <p:sldId id="435" r:id="rId22"/>
    <p:sldId id="437" r:id="rId23"/>
    <p:sldId id="447" r:id="rId24"/>
    <p:sldId id="448" r:id="rId25"/>
    <p:sldId id="449" r:id="rId26"/>
    <p:sldId id="450" r:id="rId27"/>
    <p:sldId id="451" r:id="rId28"/>
    <p:sldId id="452" r:id="rId29"/>
    <p:sldId id="453" r:id="rId30"/>
    <p:sldId id="454" r:id="rId31"/>
    <p:sldId id="446" r:id="rId32"/>
  </p:sldIdLst>
  <p:sldSz cx="9144000" cy="6858000" type="screen4x3"/>
  <p:notesSz cx="6669088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Verdana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Verdana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Verdana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Verdana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Verdana" charset="0"/>
        <a:ea typeface="ＭＳ Ｐゴシック" charset="0"/>
        <a:cs typeface="+mn-cs"/>
      </a:defRPr>
    </a:lvl5pPr>
    <a:lvl6pPr marL="2286000" algn="l" defTabSz="457200" rtl="0" eaLnBrk="1" latinLnBrk="0" hangingPunct="1">
      <a:defRPr sz="3200" kern="1200">
        <a:solidFill>
          <a:schemeClr val="tx1"/>
        </a:solidFill>
        <a:latin typeface="Verdana" charset="0"/>
        <a:ea typeface="ＭＳ Ｐゴシック" charset="0"/>
        <a:cs typeface="+mn-cs"/>
      </a:defRPr>
    </a:lvl6pPr>
    <a:lvl7pPr marL="2743200" algn="l" defTabSz="457200" rtl="0" eaLnBrk="1" latinLnBrk="0" hangingPunct="1">
      <a:defRPr sz="3200" kern="1200">
        <a:solidFill>
          <a:schemeClr val="tx1"/>
        </a:solidFill>
        <a:latin typeface="Verdana" charset="0"/>
        <a:ea typeface="ＭＳ Ｐゴシック" charset="0"/>
        <a:cs typeface="+mn-cs"/>
      </a:defRPr>
    </a:lvl7pPr>
    <a:lvl8pPr marL="3200400" algn="l" defTabSz="457200" rtl="0" eaLnBrk="1" latinLnBrk="0" hangingPunct="1">
      <a:defRPr sz="3200" kern="1200">
        <a:solidFill>
          <a:schemeClr val="tx1"/>
        </a:solidFill>
        <a:latin typeface="Verdana" charset="0"/>
        <a:ea typeface="ＭＳ Ｐゴシック" charset="0"/>
        <a:cs typeface="+mn-cs"/>
      </a:defRPr>
    </a:lvl8pPr>
    <a:lvl9pPr marL="3657600" algn="l" defTabSz="457200" rtl="0" eaLnBrk="1" latinLnBrk="0" hangingPunct="1">
      <a:defRPr sz="3200" kern="1200">
        <a:solidFill>
          <a:schemeClr val="tx1"/>
        </a:solidFill>
        <a:latin typeface="Verdana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FF3300"/>
    <a:srgbClr val="0E438A"/>
    <a:srgbClr val="525152"/>
    <a:srgbClr val="0099CC"/>
    <a:srgbClr val="33CCFF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42" autoAdjust="0"/>
    <p:restoredTop sz="99844" autoAdjust="0"/>
  </p:normalViewPr>
  <p:slideViewPr>
    <p:cSldViewPr>
      <p:cViewPr>
        <p:scale>
          <a:sx n="100" d="100"/>
          <a:sy n="100" d="100"/>
        </p:scale>
        <p:origin x="-1112" y="-3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732" y="-90"/>
      </p:cViewPr>
      <p:guideLst>
        <p:guide orient="horz" pos="3128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slideMaster" Target="slideMasters/slide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9" Type="http://schemas.openxmlformats.org/officeDocument/2006/relationships/slide" Target="slides/slide6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33" Type="http://schemas.openxmlformats.org/officeDocument/2006/relationships/notesMaster" Target="notesMasters/notesMaster1.xml"/><Relationship Id="rId34" Type="http://schemas.openxmlformats.org/officeDocument/2006/relationships/handoutMaster" Target="handoutMasters/handoutMaster1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Relationship Id="rId2" Type="http://schemas.openxmlformats.org/officeDocument/2006/relationships/image" Target="../media/image8.emf"/><Relationship Id="rId3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Relationship Id="rId2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4" Type="http://schemas.openxmlformats.org/officeDocument/2006/relationships/image" Target="../media/image29.emf"/><Relationship Id="rId1" Type="http://schemas.openxmlformats.org/officeDocument/2006/relationships/image" Target="../media/image26.emf"/><Relationship Id="rId2" Type="http://schemas.openxmlformats.org/officeDocument/2006/relationships/image" Target="../media/image2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Relationship Id="rId2" Type="http://schemas.openxmlformats.org/officeDocument/2006/relationships/image" Target="../media/image4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Relationship Id="rId2" Type="http://schemas.openxmlformats.org/officeDocument/2006/relationships/image" Target="../media/image4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E164D4C-80D7-9240-AFCE-EB01E3D9AB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292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4875"/>
            <a:ext cx="4891088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D31C6E-1251-634F-872E-07C3B51857B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088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ＭＳ Ｐゴシック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7FC51180-4610-AC4B-9CE5-05AD5539ECAD}" type="slidenum">
              <a:rPr lang="en-US" sz="1200"/>
              <a:pPr/>
              <a:t>1</a:t>
            </a:fld>
            <a:endParaRPr lang="en-US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31C6E-1251-634F-872E-07C3B51857B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0380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31C6E-1251-634F-872E-07C3B51857B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3485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424FB2-2BDD-A347-86E5-596D9BD7755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086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31C6E-1251-634F-872E-07C3B51857B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053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31C6E-1251-634F-872E-07C3B51857B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1669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31C6E-1251-634F-872E-07C3B51857B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4903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54075" y="746125"/>
            <a:ext cx="4960938" cy="3721100"/>
          </a:xfrm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54075" y="746125"/>
            <a:ext cx="4960938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31C6E-1251-634F-872E-07C3B51857B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6148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31C6E-1251-634F-872E-07C3B51857B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957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31C6E-1251-634F-872E-07C3B51857B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4184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7FC51180-4610-AC4B-9CE5-05AD5539ECAD}" type="slidenum">
              <a:rPr lang="en-US" sz="1200"/>
              <a:pPr/>
              <a:t>20</a:t>
            </a:fld>
            <a:endParaRPr lang="en-US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16000" y="862013"/>
            <a:ext cx="4637088" cy="3479800"/>
          </a:xfrm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16000" y="862013"/>
            <a:ext cx="4637088" cy="3479800"/>
          </a:xfrm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54075" y="746125"/>
            <a:ext cx="4960938" cy="3721100"/>
          </a:xfrm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Verdana" charset="0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93776E39-6B56-E540-8844-CE2DF5E96BE9}" type="slidenum">
              <a:rPr lang="en-US" sz="1200"/>
              <a:pPr/>
              <a:t>23</a:t>
            </a:fld>
            <a:endParaRPr 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54075" y="746125"/>
            <a:ext cx="4960938" cy="3721100"/>
          </a:xfrm>
          <a:ln/>
        </p:spPr>
      </p:sp>
      <p:sp>
        <p:nvSpPr>
          <p:cNvPr id="614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60DDC413-8A8F-E949-B8EA-6B141902D32D}" type="slidenum">
              <a:rPr lang="en-US" sz="1200"/>
              <a:pPr/>
              <a:t>24</a:t>
            </a:fld>
            <a:endParaRPr lang="en-US" sz="1200"/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FFC5A06-6C91-7E4C-807B-6F4B814474DC}" type="slidenum">
              <a:rPr lang="en-US" sz="1200"/>
              <a:pPr/>
              <a:t>25</a:t>
            </a:fld>
            <a:endParaRPr lang="en-US" sz="1200"/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AD7F0779-08D0-F942-B520-A8FF9DC37CEE}" type="slidenum">
              <a:rPr lang="en-US" sz="1200"/>
              <a:pPr/>
              <a:t>26</a:t>
            </a:fld>
            <a:endParaRPr lang="en-US" sz="1200"/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8A833EF7-A9C9-4D41-B964-4D69AF31F73C}" type="slidenum">
              <a:rPr lang="en-US" sz="1200"/>
              <a:pPr/>
              <a:t>27</a:t>
            </a:fld>
            <a:endParaRPr lang="en-US" sz="1200"/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8A833EF7-A9C9-4D41-B964-4D69AF31F73C}" type="slidenum">
              <a:rPr lang="en-US" sz="1200"/>
              <a:pPr/>
              <a:t>28</a:t>
            </a:fld>
            <a:endParaRPr lang="en-US" sz="1200"/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7FC51180-4610-AC4B-9CE5-05AD5539ECAD}" type="slidenum">
              <a:rPr lang="en-US" sz="1200"/>
              <a:pPr/>
              <a:t>29</a:t>
            </a:fld>
            <a:endParaRPr lang="en-US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31C6E-1251-634F-872E-07C3B51857B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8987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31C6E-1251-634F-872E-07C3B51857B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38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31C6E-1251-634F-872E-07C3B51857B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177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16000" y="862013"/>
            <a:ext cx="4637088" cy="3479800"/>
          </a:xfrm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31C6E-1251-634F-872E-07C3B51857B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59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31C6E-1251-634F-872E-07C3B51857B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211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31C6E-1251-634F-872E-07C3B51857B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385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atermark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b="12773"/>
          <a:stretch>
            <a:fillRect/>
          </a:stretch>
        </p:blipFill>
        <p:spPr bwMode="auto">
          <a:xfrm>
            <a:off x="0" y="765175"/>
            <a:ext cx="6467475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027988" y="6237288"/>
            <a:ext cx="184150" cy="3651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000">
                <a:solidFill>
                  <a:schemeClr val="bg1"/>
                </a:solidFill>
                <a:latin typeface="Univers" charset="0"/>
              </a:rPr>
              <a:t/>
            </a:r>
            <a:br>
              <a:rPr lang="en-US" sz="1000">
                <a:solidFill>
                  <a:schemeClr val="bg1"/>
                </a:solidFill>
                <a:latin typeface="Univers" charset="0"/>
              </a:rPr>
            </a:br>
            <a:endParaRPr lang="en-US" sz="1000">
              <a:solidFill>
                <a:schemeClr val="bg1"/>
              </a:solidFill>
              <a:latin typeface="Univers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6426200" y="4343400"/>
            <a:ext cx="523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C4B84"/>
                </a:solidFill>
              </a:rPr>
              <a:t> </a:t>
            </a:r>
            <a:endParaRPr lang="en-US" sz="2400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7319963" y="4524375"/>
            <a:ext cx="5238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C4B84"/>
                </a:solidFill>
              </a:rPr>
              <a:t> </a:t>
            </a:r>
            <a:endParaRPr lang="en-US" sz="2400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2400"/>
          </a:p>
        </p:txBody>
      </p:sp>
      <p:sp>
        <p:nvSpPr>
          <p:cNvPr id="9" name="AutoShape 18" descr="image002"/>
          <p:cNvSpPr>
            <a:spLocks noChangeAspect="1" noChangeArrowheads="1"/>
          </p:cNvSpPr>
          <p:nvPr userDrawn="1"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0" name="AutoShape 20" descr="image002"/>
          <p:cNvSpPr>
            <a:spLocks noChangeAspect="1" noChangeArrowheads="1"/>
          </p:cNvSpPr>
          <p:nvPr userDrawn="1"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1" name="AutoShape 23" descr="image002"/>
          <p:cNvSpPr>
            <a:spLocks noChangeAspect="1" noChangeArrowheads="1"/>
          </p:cNvSpPr>
          <p:nvPr userDrawn="1"/>
        </p:nvSpPr>
        <p:spPr bwMode="auto">
          <a:xfrm>
            <a:off x="200025" y="46038"/>
            <a:ext cx="1428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2" name="AutoShape 25" descr="image002"/>
          <p:cNvSpPr>
            <a:spLocks noChangeAspect="1" noChangeArrowheads="1"/>
          </p:cNvSpPr>
          <p:nvPr userDrawn="1"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  <p:pic>
        <p:nvPicPr>
          <p:cNvPr id="13" name="Picture 26" descr="Picture1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738" y="3132138"/>
            <a:ext cx="896937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2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2810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79388" y="6453188"/>
            <a:ext cx="3609975" cy="268287"/>
          </a:xfrm>
        </p:spPr>
        <p:txBody>
          <a:bodyPr/>
          <a:lstStyle>
            <a:lvl1pPr>
              <a:defRPr sz="1200" dirty="0" smtClean="0"/>
            </a:lvl1pPr>
          </a:lstStyle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15" name="Rectangle 3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857625" y="6453188"/>
            <a:ext cx="498351" cy="431800"/>
          </a:xfrm>
          <a:ln/>
        </p:spPr>
        <p:txBody>
          <a:bodyPr/>
          <a:lstStyle>
            <a:lvl1pPr>
              <a:defRPr/>
            </a:lvl1pPr>
          </a:lstStyle>
          <a:p>
            <a:fld id="{CEB117C2-4886-0841-BB48-203FA4888B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497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F3D5F0-A04C-5946-9427-8AD133DA57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289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D3EF4E-B447-404F-870E-3ED7B1E5393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2906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dirty="0" smtClean="0">
                <a:latin typeface="Univers" pitchFamily="34" charset="0"/>
              </a:defRPr>
            </a:lvl1pPr>
          </a:lstStyle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747000" y="6453188"/>
            <a:ext cx="1366838" cy="288925"/>
          </a:xfrm>
        </p:spPr>
        <p:txBody>
          <a:bodyPr/>
          <a:lstStyle>
            <a:lvl1pPr>
              <a:defRPr/>
            </a:lvl1pPr>
          </a:lstStyle>
          <a:p>
            <a:fld id="{DE3187CD-F9DB-5340-90C4-D4C308B676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612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B117C2-4886-0841-BB48-203FA4888B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837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E6A06F-7D2A-884F-87CE-BDC84DD1E7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03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14B0E9-7520-8640-94C5-20B1C8908A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016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8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897514-8E8B-E745-BDDE-112811E457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255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6F8931-5657-6B4D-B2EE-16DFED4154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58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79388" y="6453188"/>
            <a:ext cx="3168476" cy="312737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3" name="Rectangle 3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491880" y="6453584"/>
            <a:ext cx="790773" cy="431800"/>
          </a:xfrm>
          <a:ln/>
        </p:spPr>
        <p:txBody>
          <a:bodyPr/>
          <a:lstStyle>
            <a:lvl1pPr>
              <a:defRPr/>
            </a:lvl1pPr>
          </a:lstStyle>
          <a:p>
            <a:fld id="{2FFEFD26-CD0A-FF42-87E7-C44E1A1879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96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7A65EF-9F32-6C4B-A046-1243F0E880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96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52A332-6F28-BF42-B469-6EEFC8DDEE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891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0" descr="Watermark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b="12773"/>
          <a:stretch>
            <a:fillRect/>
          </a:stretch>
        </p:blipFill>
        <p:spPr bwMode="auto">
          <a:xfrm>
            <a:off x="0" y="765175"/>
            <a:ext cx="6443663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9388" y="6453188"/>
            <a:ext cx="403225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 smtClean="0">
                <a:latin typeface="Univers" pitchFamily="34" charset="0"/>
                <a:ea typeface="+mn-ea"/>
              </a:defRPr>
            </a:lvl1pPr>
          </a:lstStyle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1060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51763" y="6453188"/>
            <a:ext cx="13668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E739066-D328-1B48-A80E-4A8154D14E2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4" name="Rectangle 3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914" r:id="rId12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+mj-lt"/>
          <a:ea typeface="ＭＳ Ｐゴシック" charset="0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75000"/>
        <a:buBlip>
          <a:blip r:embed="rId15"/>
        </a:buBlip>
        <a:defRPr sz="3200">
          <a:solidFill>
            <a:schemeClr val="bg2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70000"/>
        <a:buFont typeface="ZapfDingbats BT" charset="0"/>
        <a:buBlip>
          <a:blip r:embed="rId16"/>
        </a:buBlip>
        <a:defRPr sz="2800">
          <a:solidFill>
            <a:schemeClr val="bg2"/>
          </a:solidFill>
          <a:latin typeface="+mn-lt"/>
          <a:ea typeface="ＭＳ Ｐゴシック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5"/>
        </a:buBlip>
        <a:defRPr sz="2400">
          <a:solidFill>
            <a:schemeClr val="bg2"/>
          </a:solidFill>
          <a:latin typeface="+mn-lt"/>
          <a:ea typeface="ＭＳ Ｐゴシック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70000"/>
        <a:buFont typeface="ZapfDingbats BT" charset="0"/>
        <a:buBlip>
          <a:blip r:embed="rId16"/>
        </a:buBlip>
        <a:defRPr sz="2000">
          <a:solidFill>
            <a:schemeClr val="bg2"/>
          </a:solidFill>
          <a:latin typeface="+mn-lt"/>
          <a:ea typeface="ＭＳ Ｐゴシック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5"/>
        </a:buBlip>
        <a:defRPr sz="2000">
          <a:solidFill>
            <a:schemeClr val="bg2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5"/>
        </a:buBlip>
        <a:defRPr sz="2000">
          <a:solidFill>
            <a:schemeClr val="bg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5"/>
        </a:buBlip>
        <a:defRPr sz="2000">
          <a:solidFill>
            <a:schemeClr val="bg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5"/>
        </a:buBlip>
        <a:defRPr sz="2000">
          <a:solidFill>
            <a:schemeClr val="bg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5"/>
        </a:buBlip>
        <a:defRPr sz="20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4" Type="http://schemas.openxmlformats.org/officeDocument/2006/relationships/image" Target="../media/image16.jpe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4" Type="http://schemas.openxmlformats.org/officeDocument/2006/relationships/image" Target="../media/image24.png"/><Relationship Id="rId5" Type="http://schemas.openxmlformats.org/officeDocument/2006/relationships/oleObject" Target="../embeddings/oleObject4.bin"/><Relationship Id="rId6" Type="http://schemas.openxmlformats.org/officeDocument/2006/relationships/image" Target="../media/image22.emf"/><Relationship Id="rId7" Type="http://schemas.openxmlformats.org/officeDocument/2006/relationships/oleObject" Target="../embeddings/oleObject5.bin"/><Relationship Id="rId8" Type="http://schemas.openxmlformats.org/officeDocument/2006/relationships/image" Target="../media/image23.emf"/><Relationship Id="rId9" Type="http://schemas.openxmlformats.org/officeDocument/2006/relationships/image" Target="../media/image2.png"/><Relationship Id="rId10" Type="http://schemas.openxmlformats.org/officeDocument/2006/relationships/image" Target="../media/image3.png"/><Relationship Id="rId11" Type="http://schemas.openxmlformats.org/officeDocument/2006/relationships/image" Target="../media/image25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9.bin"/><Relationship Id="rId12" Type="http://schemas.openxmlformats.org/officeDocument/2006/relationships/image" Target="../media/image29.emf"/><Relationship Id="rId13" Type="http://schemas.openxmlformats.org/officeDocument/2006/relationships/image" Target="../media/image25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2.xml"/><Relationship Id="rId4" Type="http://schemas.openxmlformats.org/officeDocument/2006/relationships/oleObject" Target="../embeddings/oleObject6.bin"/><Relationship Id="rId5" Type="http://schemas.openxmlformats.org/officeDocument/2006/relationships/image" Target="../media/image26.emf"/><Relationship Id="rId6" Type="http://schemas.openxmlformats.org/officeDocument/2006/relationships/oleObject" Target="../embeddings/oleObject7.bin"/><Relationship Id="rId7" Type="http://schemas.openxmlformats.org/officeDocument/2006/relationships/image" Target="../media/image27.emf"/><Relationship Id="rId8" Type="http://schemas.openxmlformats.org/officeDocument/2006/relationships/oleObject" Target="../embeddings/oleObject8.bin"/><Relationship Id="rId9" Type="http://schemas.openxmlformats.org/officeDocument/2006/relationships/image" Target="../media/image28.emf"/><Relationship Id="rId10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4" Type="http://schemas.openxmlformats.org/officeDocument/2006/relationships/oleObject" Target="../embeddings/oleObject10.bin"/><Relationship Id="rId5" Type="http://schemas.openxmlformats.org/officeDocument/2006/relationships/image" Target="../media/image35.emf"/><Relationship Id="rId6" Type="http://schemas.openxmlformats.org/officeDocument/2006/relationships/image" Target="../media/image25.png"/><Relationship Id="rId7" Type="http://schemas.openxmlformats.org/officeDocument/2006/relationships/image" Target="../media/image2.png"/><Relationship Id="rId8" Type="http://schemas.openxmlformats.org/officeDocument/2006/relationships/image" Target="../media/image3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4" Type="http://schemas.openxmlformats.org/officeDocument/2006/relationships/oleObject" Target="../embeddings/oleObject11.bin"/><Relationship Id="rId5" Type="http://schemas.openxmlformats.org/officeDocument/2006/relationships/image" Target="../media/image36.emf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Relationship Id="rId9" Type="http://schemas.openxmlformats.org/officeDocument/2006/relationships/image" Target="../media/image40.png"/><Relationship Id="rId10" Type="http://schemas.openxmlformats.org/officeDocument/2006/relationships/image" Target="../media/image25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4" Type="http://schemas.openxmlformats.org/officeDocument/2006/relationships/oleObject" Target="../embeddings/oleObject12.bin"/><Relationship Id="rId5" Type="http://schemas.openxmlformats.org/officeDocument/2006/relationships/image" Target="../media/image41.emf"/><Relationship Id="rId6" Type="http://schemas.openxmlformats.org/officeDocument/2006/relationships/oleObject" Target="../embeddings/oleObject13.bin"/><Relationship Id="rId7" Type="http://schemas.openxmlformats.org/officeDocument/2006/relationships/image" Target="../media/image42.emf"/><Relationship Id="rId8" Type="http://schemas.openxmlformats.org/officeDocument/2006/relationships/image" Target="../media/image25.png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4" Type="http://schemas.openxmlformats.org/officeDocument/2006/relationships/oleObject" Target="../embeddings/oleObject14.bin"/><Relationship Id="rId5" Type="http://schemas.openxmlformats.org/officeDocument/2006/relationships/image" Target="../media/image43.emf"/><Relationship Id="rId6" Type="http://schemas.openxmlformats.org/officeDocument/2006/relationships/image" Target="../media/image25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4" Type="http://schemas.openxmlformats.org/officeDocument/2006/relationships/oleObject" Target="../embeddings/oleObject15.bin"/><Relationship Id="rId5" Type="http://schemas.openxmlformats.org/officeDocument/2006/relationships/image" Target="../media/image43.emf"/><Relationship Id="rId6" Type="http://schemas.openxmlformats.org/officeDocument/2006/relationships/oleObject" Target="../embeddings/oleObject16.bin"/><Relationship Id="rId7" Type="http://schemas.openxmlformats.org/officeDocument/2006/relationships/image" Target="../media/image44.emf"/><Relationship Id="rId8" Type="http://schemas.openxmlformats.org/officeDocument/2006/relationships/image" Target="../media/image25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3.bin"/><Relationship Id="rId12" Type="http://schemas.openxmlformats.org/officeDocument/2006/relationships/image" Target="../media/image9.emf"/><Relationship Id="rId13" Type="http://schemas.openxmlformats.org/officeDocument/2006/relationships/image" Target="../media/image11.wmf"/><Relationship Id="rId1" Type="http://schemas.openxmlformats.org/officeDocument/2006/relationships/vmlDrawing" Target="../drawings/vmlDrawing1.vml"/><Relationship Id="rId2" Type="http://schemas.microsoft.com/office/2007/relationships/media" Target="../media/media1.WAV"/><Relationship Id="rId3" Type="http://schemas.openxmlformats.org/officeDocument/2006/relationships/audio" Target="../media/media1.WAV"/><Relationship Id="rId4" Type="http://schemas.openxmlformats.org/officeDocument/2006/relationships/slideLayout" Target="../slideLayouts/slideLayout7.xml"/><Relationship Id="rId5" Type="http://schemas.openxmlformats.org/officeDocument/2006/relationships/notesSlide" Target="../notesSlides/notesSlide6.xml"/><Relationship Id="rId6" Type="http://schemas.openxmlformats.org/officeDocument/2006/relationships/image" Target="../media/image10.png"/><Relationship Id="rId7" Type="http://schemas.openxmlformats.org/officeDocument/2006/relationships/oleObject" Target="../embeddings/oleObject1.bin"/><Relationship Id="rId8" Type="http://schemas.openxmlformats.org/officeDocument/2006/relationships/image" Target="../media/image7.emf"/><Relationship Id="rId9" Type="http://schemas.openxmlformats.org/officeDocument/2006/relationships/oleObject" Target="../embeddings/oleObject2.bin"/><Relationship Id="rId10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411913"/>
            <a:ext cx="3827462" cy="2682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400" smtClean="0">
                <a:latin typeface="Univers" charset="0"/>
              </a:rPr>
              <a:t>Bangalore, India ,17-18 December 2012</a:t>
            </a:r>
            <a:endParaRPr lang="en-US" sz="1400">
              <a:latin typeface="Univers" charset="0"/>
            </a:endParaRPr>
          </a:p>
        </p:txBody>
      </p:sp>
      <p:sp>
        <p:nvSpPr>
          <p:cNvPr id="5123" name="Rectangle 10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Verdana" charset="0"/>
              </a:rPr>
              <a:t>Sustainable Rural Broadband Communications</a:t>
            </a:r>
          </a:p>
        </p:txBody>
      </p:sp>
      <p:sp>
        <p:nvSpPr>
          <p:cNvPr id="5124" name="Rectangle 11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 smtClean="0">
                <a:latin typeface="Verdana" charset="0"/>
              </a:rPr>
              <a:t>Seth Newberry</a:t>
            </a:r>
            <a:endParaRPr lang="en-GB" b="1" dirty="0">
              <a:latin typeface="Verdana" charset="0"/>
            </a:endParaRPr>
          </a:p>
          <a:p>
            <a:r>
              <a:rPr lang="en-GB" b="1" dirty="0" smtClean="0">
                <a:latin typeface="Verdana" charset="0"/>
              </a:rPr>
              <a:t>General Manager</a:t>
            </a:r>
          </a:p>
          <a:p>
            <a:r>
              <a:rPr lang="en-GB" b="1" dirty="0" smtClean="0">
                <a:latin typeface="Verdana" charset="0"/>
              </a:rPr>
              <a:t>Open Mobile Alliance Ltd.</a:t>
            </a:r>
          </a:p>
          <a:p>
            <a:r>
              <a:rPr lang="en-GB" b="1" dirty="0" err="1" smtClean="0">
                <a:latin typeface="Verdana" charset="0"/>
              </a:rPr>
              <a:t>snewberry@omaorg.org</a:t>
            </a:r>
            <a:endParaRPr lang="en-US" b="1" dirty="0">
              <a:latin typeface="Verdana" charset="0"/>
            </a:endParaRPr>
          </a:p>
        </p:txBody>
      </p:sp>
      <p:sp>
        <p:nvSpPr>
          <p:cNvPr id="5125" name="Rectangle 13"/>
          <p:cNvSpPr>
            <a:spLocks noChangeArrowheads="1"/>
          </p:cNvSpPr>
          <p:nvPr/>
        </p:nvSpPr>
        <p:spPr bwMode="auto">
          <a:xfrm>
            <a:off x="0" y="404813"/>
            <a:ext cx="914400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en-US" sz="2400" b="1">
                <a:solidFill>
                  <a:schemeClr val="bg2"/>
                </a:solidFill>
              </a:rPr>
              <a:t>Joint ITU-GISFI Workshop on</a:t>
            </a:r>
          </a:p>
          <a:p>
            <a:pPr algn="ctr">
              <a:lnSpc>
                <a:spcPct val="80000"/>
              </a:lnSpc>
            </a:pPr>
            <a:r>
              <a:rPr lang="en-US" sz="2400" b="1">
                <a:solidFill>
                  <a:schemeClr val="bg2"/>
                </a:solidFill>
              </a:rPr>
              <a:t> </a:t>
            </a:r>
            <a:r>
              <a:rPr lang="ja-JP" altLang="en-US" sz="2400" b="1">
                <a:solidFill>
                  <a:srgbClr val="22228B"/>
                </a:solidFill>
              </a:rPr>
              <a:t>“</a:t>
            </a:r>
            <a:r>
              <a:rPr lang="en-US" sz="2400" b="1">
                <a:solidFill>
                  <a:srgbClr val="22228B"/>
                </a:solidFill>
              </a:rPr>
              <a:t>Bridging the Standardization Gap: Workshop on Sustainable Rural Communications</a:t>
            </a:r>
            <a:r>
              <a:rPr lang="ja-JP" altLang="en-US" sz="2400" b="1">
                <a:solidFill>
                  <a:srgbClr val="22228B"/>
                </a:solidFill>
              </a:rPr>
              <a:t>”</a:t>
            </a:r>
            <a:r>
              <a:rPr lang="en-US" sz="2400" b="1">
                <a:solidFill>
                  <a:schemeClr val="bg2"/>
                </a:solidFill>
              </a:rPr>
              <a:t/>
            </a:r>
            <a:br>
              <a:rPr lang="en-US" sz="2400" b="1">
                <a:solidFill>
                  <a:schemeClr val="bg2"/>
                </a:solidFill>
              </a:rPr>
            </a:br>
            <a:r>
              <a:rPr lang="en-US" sz="2400" b="1">
                <a:solidFill>
                  <a:schemeClr val="bg2"/>
                </a:solidFill>
              </a:rPr>
              <a:t/>
            </a:r>
            <a:br>
              <a:rPr lang="en-US" sz="2400" b="1">
                <a:solidFill>
                  <a:schemeClr val="bg2"/>
                </a:solidFill>
              </a:rPr>
            </a:br>
            <a:r>
              <a:rPr lang="en-US" sz="1800" b="1">
                <a:solidFill>
                  <a:schemeClr val="bg2"/>
                </a:solidFill>
              </a:rPr>
              <a:t>(Bangalore, India, 17-18 December 2012)</a:t>
            </a:r>
          </a:p>
        </p:txBody>
      </p:sp>
      <p:sp>
        <p:nvSpPr>
          <p:cNvPr id="5126" name="AutoShape 18" descr="image002"/>
          <p:cNvSpPr>
            <a:spLocks noChangeAspect="1" noChangeArrowheads="1"/>
          </p:cNvSpPr>
          <p:nvPr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7" name="AutoShape 20" descr="image002"/>
          <p:cNvSpPr>
            <a:spLocks noChangeAspect="1" noChangeArrowheads="1"/>
          </p:cNvSpPr>
          <p:nvPr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8" name="AutoShape 22" descr="image002"/>
          <p:cNvSpPr>
            <a:spLocks noChangeAspect="1" noChangeArrowheads="1"/>
          </p:cNvSpPr>
          <p:nvPr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9" name="AutoShape 24" descr="image002"/>
          <p:cNvSpPr>
            <a:spLocks noChangeAspect="1" noChangeArrowheads="1"/>
          </p:cNvSpPr>
          <p:nvPr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0" name="Rectangle 26"/>
          <p:cNvSpPr>
            <a:spLocks noChangeArrowheads="1"/>
          </p:cNvSpPr>
          <p:nvPr/>
        </p:nvSpPr>
        <p:spPr bwMode="auto">
          <a:xfrm>
            <a:off x="0" y="29289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pic>
        <p:nvPicPr>
          <p:cNvPr id="5131" name="Picture 16" descr="ITUserie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4" b="69327"/>
          <a:stretch>
            <a:fillRect/>
          </a:stretch>
        </p:blipFill>
        <p:spPr bwMode="auto">
          <a:xfrm>
            <a:off x="7613650" y="6237288"/>
            <a:ext cx="1350963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209616"/>
            <a:ext cx="1296144" cy="531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OMA </a:t>
            </a:r>
            <a:r>
              <a:rPr lang="en-US" dirty="0"/>
              <a:t>DM </a:t>
            </a:r>
            <a:r>
              <a:rPr lang="en-US" dirty="0" smtClean="0"/>
              <a:t>used </a:t>
            </a:r>
            <a:r>
              <a:rPr lang="en-US" dirty="0"/>
              <a:t>in M2M </a:t>
            </a:r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3"/>
            <a:ext cx="8229600" cy="2016224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dirty="0"/>
              <a:t>Press </a:t>
            </a:r>
            <a:r>
              <a:rPr lang="en-US" sz="2000" dirty="0" smtClean="0"/>
              <a:t>release, </a:t>
            </a:r>
            <a:r>
              <a:rPr lang="en-US" sz="2000" dirty="0"/>
              <a:t>May 21st 2012 – Sprint, </a:t>
            </a:r>
            <a:r>
              <a:rPr lang="en-US" sz="2000" dirty="0" err="1"/>
              <a:t>Metrum</a:t>
            </a:r>
            <a:r>
              <a:rPr lang="en-US" sz="2000" dirty="0"/>
              <a:t>, </a:t>
            </a:r>
            <a:r>
              <a:rPr lang="en-US" sz="2000" dirty="0" err="1"/>
              <a:t>Tollgrade</a:t>
            </a:r>
            <a:r>
              <a:rPr lang="en-US" sz="2000" dirty="0"/>
              <a:t> Make Smart Grid Smarter </a:t>
            </a:r>
          </a:p>
          <a:p>
            <a:pPr marL="0" indent="0" algn="ctr">
              <a:buNone/>
            </a:pPr>
            <a:r>
              <a:rPr lang="en-US" sz="2000" dirty="0"/>
              <a:t>Enabling smart meters with wireless </a:t>
            </a:r>
            <a:r>
              <a:rPr lang="en-US" sz="2000" dirty="0" smtClean="0"/>
              <a:t>connectivity</a:t>
            </a:r>
            <a:endParaRPr lang="en-US" sz="2000" dirty="0"/>
          </a:p>
          <a:p>
            <a:pPr marL="0" indent="0" algn="ctr">
              <a:buNone/>
            </a:pPr>
            <a:r>
              <a:rPr lang="en-US" sz="2000" dirty="0"/>
              <a:t>Both </a:t>
            </a:r>
            <a:r>
              <a:rPr lang="en-US" sz="2000" dirty="0" err="1"/>
              <a:t>Metrum</a:t>
            </a:r>
            <a:r>
              <a:rPr lang="en-US" sz="2000" dirty="0"/>
              <a:t> and </a:t>
            </a:r>
            <a:r>
              <a:rPr lang="en-US" sz="2000" dirty="0" err="1"/>
              <a:t>Tollgrade</a:t>
            </a:r>
            <a:r>
              <a:rPr lang="en-US" sz="2000" dirty="0"/>
              <a:t> have completed </a:t>
            </a:r>
          </a:p>
          <a:p>
            <a:pPr marL="0" indent="0" algn="ctr">
              <a:buNone/>
            </a:pPr>
            <a:r>
              <a:rPr lang="en-US" sz="2000" dirty="0" smtClean="0"/>
              <a:t>OMA </a:t>
            </a:r>
            <a:r>
              <a:rPr lang="en-US" sz="2000" dirty="0"/>
              <a:t>Device Management certification</a:t>
            </a:r>
          </a:p>
          <a:p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6" descr="Spri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12200"/>
            <a:ext cx="6007100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984875" y="3310613"/>
            <a:ext cx="3159125" cy="2989262"/>
          </a:xfrm>
          <a:prstGeom prst="rect">
            <a:avLst/>
          </a:prstGeom>
          <a:solidFill>
            <a:srgbClr val="AE1F2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defTabSz="914400"/>
            <a:r>
              <a:rPr lang="en-US" sz="2000" b="1" dirty="0">
                <a:solidFill>
                  <a:schemeClr val="bg1"/>
                </a:solidFill>
                <a:latin typeface="Calibri" pitchFamily="34" charset="0"/>
              </a:rPr>
              <a:t>“Over the Air</a:t>
            </a:r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”</a:t>
            </a:r>
          </a:p>
          <a:p>
            <a:pPr algn="ctr" defTabSz="914400"/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Management</a:t>
            </a:r>
          </a:p>
          <a:p>
            <a:pPr algn="ctr" defTabSz="914400"/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and configuration</a:t>
            </a:r>
          </a:p>
          <a:p>
            <a:pPr algn="ctr" defTabSz="914400"/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of </a:t>
            </a:r>
            <a:r>
              <a:rPr lang="en-US" sz="2000" b="1" dirty="0">
                <a:solidFill>
                  <a:schemeClr val="bg1"/>
                </a:solidFill>
                <a:latin typeface="Calibri" pitchFamily="34" charset="0"/>
              </a:rPr>
              <a:t>devices</a:t>
            </a:r>
          </a:p>
          <a:p>
            <a:pPr algn="ctr" defTabSz="914400"/>
            <a:r>
              <a:rPr lang="en-US" sz="2000" b="1" dirty="0">
                <a:solidFill>
                  <a:schemeClr val="bg1"/>
                </a:solidFill>
                <a:latin typeface="Calibri" pitchFamily="34" charset="0"/>
              </a:rPr>
              <a:t>and efficient use of network</a:t>
            </a:r>
          </a:p>
          <a:p>
            <a:pPr algn="ctr" defTabSz="914400"/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resources.</a:t>
            </a:r>
          </a:p>
          <a:p>
            <a:pPr algn="ctr" defTabSz="914400"/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Suitable for </a:t>
            </a:r>
          </a:p>
          <a:p>
            <a:pPr algn="ctr" defTabSz="914400"/>
            <a:r>
              <a:rPr lang="en-US" sz="2000" b="1" dirty="0">
                <a:solidFill>
                  <a:schemeClr val="bg1"/>
                </a:solidFill>
                <a:latin typeface="Calibri" pitchFamily="34" charset="0"/>
              </a:rPr>
              <a:t>l</a:t>
            </a:r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</a:rPr>
              <a:t>arge-scale </a:t>
            </a:r>
            <a:r>
              <a:rPr lang="en-US" sz="2000" b="1" dirty="0">
                <a:solidFill>
                  <a:schemeClr val="bg1"/>
                </a:solidFill>
                <a:latin typeface="Calibri" pitchFamily="34" charset="0"/>
              </a:rPr>
              <a:t>deployments</a:t>
            </a:r>
          </a:p>
        </p:txBody>
      </p:sp>
    </p:spTree>
    <p:extLst>
      <p:ext uri="{BB962C8B-B14F-4D97-AF65-F5344CB8AC3E}">
        <p14:creationId xmlns:p14="http://schemas.microsoft.com/office/powerpoint/2010/main" val="3458296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OMA </a:t>
            </a:r>
            <a:r>
              <a:rPr lang="en-US" dirty="0"/>
              <a:t>and </a:t>
            </a:r>
            <a:r>
              <a:rPr lang="en-US" dirty="0" smtClean="0"/>
              <a:t>oneM2M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3456384"/>
          </a:xfrm>
        </p:spPr>
        <p:txBody>
          <a:bodyPr/>
          <a:lstStyle/>
          <a:p>
            <a:r>
              <a:rPr lang="en-US" sz="2400" dirty="0" smtClean="0"/>
              <a:t>OMA </a:t>
            </a:r>
            <a:r>
              <a:rPr lang="en-US" sz="2400" dirty="0"/>
              <a:t>collaborated with ETSI TC M2M </a:t>
            </a:r>
            <a:r>
              <a:rPr lang="en-US" sz="2400" dirty="0" smtClean="0"/>
              <a:t>during </a:t>
            </a:r>
            <a:r>
              <a:rPr lang="en-US" sz="2400" dirty="0"/>
              <a:t>the </a:t>
            </a:r>
            <a:r>
              <a:rPr lang="en-US" sz="2400" dirty="0" smtClean="0"/>
              <a:t>specification </a:t>
            </a:r>
            <a:r>
              <a:rPr lang="en-US" sz="2400" dirty="0"/>
              <a:t>of ETSI M2M Release 1:</a:t>
            </a:r>
          </a:p>
          <a:p>
            <a:r>
              <a:rPr lang="en-US" sz="2400" dirty="0" smtClean="0"/>
              <a:t>OMA </a:t>
            </a:r>
            <a:r>
              <a:rPr lang="en-US" sz="2400" dirty="0"/>
              <a:t>DM is natively included in the Functional Architecture and several Management </a:t>
            </a:r>
            <a:r>
              <a:rPr lang="en-US" sz="2400" dirty="0" smtClean="0"/>
              <a:t>Objects </a:t>
            </a:r>
            <a:r>
              <a:rPr lang="en-US" sz="2400" dirty="0"/>
              <a:t>have been specified</a:t>
            </a:r>
            <a:r>
              <a:rPr lang="en-US" sz="2400" dirty="0" smtClean="0"/>
              <a:t>.</a:t>
            </a:r>
            <a:endParaRPr lang="en-US" sz="2400" dirty="0"/>
          </a:p>
          <a:p>
            <a:r>
              <a:rPr lang="en-US" sz="2400" dirty="0" smtClean="0"/>
              <a:t>OMA, </a:t>
            </a:r>
            <a:r>
              <a:rPr lang="en-US" sz="2400" dirty="0"/>
              <a:t>in the very best interest of collaboration</a:t>
            </a:r>
            <a:r>
              <a:rPr lang="en-US" sz="2400" dirty="0" smtClean="0"/>
              <a:t>, harmonization </a:t>
            </a:r>
            <a:r>
              <a:rPr lang="en-US" sz="2400" dirty="0"/>
              <a:t>and  coordination, welcomes oneM2M Global </a:t>
            </a:r>
            <a:r>
              <a:rPr lang="en-US" sz="2400" dirty="0" smtClean="0"/>
              <a:t>Initiative.</a:t>
            </a:r>
            <a:endParaRPr lang="en-US" sz="2400" dirty="0"/>
          </a:p>
          <a:p>
            <a:pPr lvl="1"/>
            <a:r>
              <a:rPr lang="en-US" sz="2000" dirty="0"/>
              <a:t>OMA is a oneM2M Partner Type 2 and actively participating </a:t>
            </a:r>
            <a:r>
              <a:rPr lang="en-US" sz="2000" dirty="0" smtClean="0"/>
              <a:t>in </a:t>
            </a:r>
            <a:r>
              <a:rPr lang="en-US" sz="2000" dirty="0"/>
              <a:t>oneM2M activities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6" name="Picture 6" descr="E:\header_logo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661248"/>
            <a:ext cx="2952328" cy="559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E:\oneM2M Logo C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661248"/>
            <a:ext cx="1228503" cy="730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587394"/>
            <a:ext cx="1584176" cy="649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69072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0528" y="341784"/>
            <a:ext cx="9144000" cy="638944"/>
          </a:xfrm>
        </p:spPr>
        <p:txBody>
          <a:bodyPr/>
          <a:lstStyle/>
          <a:p>
            <a:r>
              <a:rPr lang="en-US" sz="2800" dirty="0" smtClean="0"/>
              <a:t>M2M and Rural Broadband </a:t>
            </a:r>
            <a:endParaRPr lang="en-US" sz="2800" kern="1200" dirty="0">
              <a:solidFill>
                <a:srgbClr val="990000"/>
              </a:solidFill>
              <a:latin typeface="Verdana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968552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Rural broadband:</a:t>
            </a:r>
          </a:p>
          <a:p>
            <a:r>
              <a:rPr lang="en-US" sz="2400" dirty="0"/>
              <a:t>B</a:t>
            </a:r>
            <a:r>
              <a:rPr lang="en-US" sz="2400" dirty="0" smtClean="0"/>
              <a:t>ridges the digital divide</a:t>
            </a:r>
          </a:p>
          <a:p>
            <a:r>
              <a:rPr lang="en-US" sz="2400" dirty="0"/>
              <a:t>B</a:t>
            </a:r>
            <a:r>
              <a:rPr lang="en-US" sz="2400" dirty="0" smtClean="0"/>
              <a:t>enefits various M2M applications, such as:</a:t>
            </a:r>
          </a:p>
          <a:p>
            <a:pPr lvl="1"/>
            <a:r>
              <a:rPr lang="en-US" sz="2000" dirty="0" smtClean="0"/>
              <a:t>Agriculture: what crops to plant and where to sell</a:t>
            </a:r>
          </a:p>
          <a:p>
            <a:pPr lvl="1"/>
            <a:r>
              <a:rPr lang="en-US" sz="2000" dirty="0" smtClean="0"/>
              <a:t>Weather forecasts/trends</a:t>
            </a:r>
          </a:p>
          <a:p>
            <a:pPr lvl="1"/>
            <a:r>
              <a:rPr lang="en-US" sz="2000" dirty="0" smtClean="0"/>
              <a:t>Right price for the goods: some Kenyan farmers sell directly to American market through </a:t>
            </a:r>
            <a:r>
              <a:rPr lang="en-US" sz="2000" dirty="0" err="1" smtClean="0"/>
              <a:t>EarthMarketplace</a:t>
            </a:r>
            <a:r>
              <a:rPr lang="en-US" sz="2000" dirty="0" smtClean="0"/>
              <a:t> bypassing the distributor</a:t>
            </a:r>
          </a:p>
          <a:p>
            <a:pPr lvl="1"/>
            <a:r>
              <a:rPr lang="en-US" sz="2000" dirty="0" smtClean="0"/>
              <a:t>Remote healthcare and monitoring</a:t>
            </a:r>
            <a:endParaRPr lang="en-US" sz="2400" dirty="0" smtClean="0"/>
          </a:p>
          <a:p>
            <a:r>
              <a:rPr lang="en-US" sz="2400" dirty="0" smtClean="0"/>
              <a:t>Helps sustainable rural social, economic, cultural, and educational developments, and hence</a:t>
            </a:r>
          </a:p>
          <a:p>
            <a:r>
              <a:rPr lang="en-US" sz="2400" dirty="0" smtClean="0"/>
              <a:t>Helps rural communities achieve economic self-sufficiency.  </a:t>
            </a:r>
          </a:p>
          <a:p>
            <a:endParaRPr lang="en-US" sz="24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7D47B0E-F36E-314D-B4DB-A31526A16E08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938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the Enablers Available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en-US" sz="2800" dirty="0" smtClean="0"/>
              <a:t>Ultimately, the key to success of any enabling technology is its adoption.</a:t>
            </a:r>
          </a:p>
          <a:p>
            <a:r>
              <a:rPr lang="en-US" sz="2800" smtClean="0"/>
              <a:t>OMA </a:t>
            </a:r>
            <a:r>
              <a:rPr lang="en-US" sz="2800" dirty="0" smtClean="0"/>
              <a:t>has a program of Application Programming Interface (API) development for many of the specifications it produces.  </a:t>
            </a:r>
          </a:p>
          <a:p>
            <a:r>
              <a:rPr lang="en-US" sz="2800" dirty="0" smtClean="0"/>
              <a:t>This program helps make implementation of </a:t>
            </a:r>
            <a:r>
              <a:rPr lang="en-US" sz="2800" smtClean="0"/>
              <a:t>the OMA </a:t>
            </a:r>
            <a:r>
              <a:rPr lang="en-US" sz="2800" dirty="0" smtClean="0"/>
              <a:t>service enablers easier for application developers.  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F306BB-0EA3-BA4C-85DF-169177D4420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587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/>
              <a:t>OMA </a:t>
            </a:r>
            <a:r>
              <a:rPr lang="en-US" sz="2800" dirty="0"/>
              <a:t>APIs Standardize Access to Unique Resources within Operator Networks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" name="Picture 4" descr="untitle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808163"/>
            <a:ext cx="5083175" cy="414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76"/>
          <p:cNvGrpSpPr>
            <a:grpSpLocks/>
          </p:cNvGrpSpPr>
          <p:nvPr/>
        </p:nvGrpSpPr>
        <p:grpSpPr bwMode="auto">
          <a:xfrm>
            <a:off x="6292850" y="1958975"/>
            <a:ext cx="1901825" cy="784225"/>
            <a:chOff x="1920" y="1008"/>
            <a:chExt cx="1920" cy="792"/>
          </a:xfrm>
        </p:grpSpPr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1926" y="1008"/>
              <a:ext cx="186" cy="174"/>
            </a:xfrm>
            <a:prstGeom prst="ellipse">
              <a:avLst/>
            </a:prstGeom>
            <a:solidFill>
              <a:srgbClr val="AE1F2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2356" y="1008"/>
              <a:ext cx="186" cy="174"/>
            </a:xfrm>
            <a:prstGeom prst="ellipse">
              <a:avLst/>
            </a:prstGeom>
            <a:solidFill>
              <a:srgbClr val="AE1F2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2787" y="1008"/>
              <a:ext cx="186" cy="174"/>
            </a:xfrm>
            <a:prstGeom prst="ellipse">
              <a:avLst/>
            </a:prstGeom>
            <a:solidFill>
              <a:srgbClr val="AE1F2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3648" y="1008"/>
              <a:ext cx="186" cy="174"/>
            </a:xfrm>
            <a:prstGeom prst="ellipse">
              <a:avLst/>
            </a:prstGeom>
            <a:solidFill>
              <a:srgbClr val="AE1F2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3217" y="1008"/>
              <a:ext cx="186" cy="174"/>
            </a:xfrm>
            <a:prstGeom prst="ellipse">
              <a:avLst/>
            </a:prstGeom>
            <a:solidFill>
              <a:srgbClr val="AE1F2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1920" y="1626"/>
              <a:ext cx="186" cy="174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2350" y="1626"/>
              <a:ext cx="186" cy="174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2781" y="1626"/>
              <a:ext cx="186" cy="174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3654" y="1626"/>
              <a:ext cx="186" cy="174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3211" y="1626"/>
              <a:ext cx="186" cy="174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V="1">
              <a:off x="2016" y="117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V="1">
              <a:off x="2016" y="1176"/>
              <a:ext cx="384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23"/>
            <p:cNvSpPr>
              <a:spLocks noChangeShapeType="1"/>
            </p:cNvSpPr>
            <p:nvPr/>
          </p:nvSpPr>
          <p:spPr bwMode="auto">
            <a:xfrm flipV="1">
              <a:off x="2880" y="1176"/>
              <a:ext cx="384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24"/>
            <p:cNvSpPr>
              <a:spLocks noChangeShapeType="1"/>
            </p:cNvSpPr>
            <p:nvPr/>
          </p:nvSpPr>
          <p:spPr bwMode="auto">
            <a:xfrm flipH="1" flipV="1">
              <a:off x="2928" y="1176"/>
              <a:ext cx="336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25"/>
            <p:cNvSpPr>
              <a:spLocks noChangeShapeType="1"/>
            </p:cNvSpPr>
            <p:nvPr/>
          </p:nvSpPr>
          <p:spPr bwMode="auto">
            <a:xfrm flipV="1">
              <a:off x="3744" y="117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" name="Group 79"/>
          <p:cNvGrpSpPr>
            <a:grpSpLocks/>
          </p:cNvGrpSpPr>
          <p:nvPr/>
        </p:nvGrpSpPr>
        <p:grpSpPr bwMode="auto">
          <a:xfrm>
            <a:off x="6270625" y="5156200"/>
            <a:ext cx="1924050" cy="793750"/>
            <a:chOff x="1920" y="3432"/>
            <a:chExt cx="1920" cy="792"/>
          </a:xfrm>
        </p:grpSpPr>
        <p:sp>
          <p:nvSpPr>
            <p:cNvPr id="24" name="Oval 41"/>
            <p:cNvSpPr>
              <a:spLocks noChangeArrowheads="1"/>
            </p:cNvSpPr>
            <p:nvPr/>
          </p:nvSpPr>
          <p:spPr bwMode="auto">
            <a:xfrm>
              <a:off x="1926" y="3432"/>
              <a:ext cx="186" cy="174"/>
            </a:xfrm>
            <a:prstGeom prst="ellipse">
              <a:avLst/>
            </a:prstGeom>
            <a:solidFill>
              <a:srgbClr val="AE1F2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5" name="Oval 42"/>
            <p:cNvSpPr>
              <a:spLocks noChangeArrowheads="1"/>
            </p:cNvSpPr>
            <p:nvPr/>
          </p:nvSpPr>
          <p:spPr bwMode="auto">
            <a:xfrm>
              <a:off x="2356" y="3432"/>
              <a:ext cx="186" cy="174"/>
            </a:xfrm>
            <a:prstGeom prst="ellipse">
              <a:avLst/>
            </a:prstGeom>
            <a:solidFill>
              <a:srgbClr val="AE1F2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6" name="Oval 43"/>
            <p:cNvSpPr>
              <a:spLocks noChangeArrowheads="1"/>
            </p:cNvSpPr>
            <p:nvPr/>
          </p:nvSpPr>
          <p:spPr bwMode="auto">
            <a:xfrm>
              <a:off x="2787" y="3432"/>
              <a:ext cx="186" cy="174"/>
            </a:xfrm>
            <a:prstGeom prst="ellipse">
              <a:avLst/>
            </a:prstGeom>
            <a:solidFill>
              <a:srgbClr val="AE1F2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7" name="Oval 44"/>
            <p:cNvSpPr>
              <a:spLocks noChangeArrowheads="1"/>
            </p:cNvSpPr>
            <p:nvPr/>
          </p:nvSpPr>
          <p:spPr bwMode="auto">
            <a:xfrm>
              <a:off x="3648" y="3432"/>
              <a:ext cx="186" cy="174"/>
            </a:xfrm>
            <a:prstGeom prst="ellipse">
              <a:avLst/>
            </a:prstGeom>
            <a:solidFill>
              <a:srgbClr val="AE1F2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8" name="Oval 45"/>
            <p:cNvSpPr>
              <a:spLocks noChangeArrowheads="1"/>
            </p:cNvSpPr>
            <p:nvPr/>
          </p:nvSpPr>
          <p:spPr bwMode="auto">
            <a:xfrm>
              <a:off x="3217" y="3432"/>
              <a:ext cx="186" cy="174"/>
            </a:xfrm>
            <a:prstGeom prst="ellipse">
              <a:avLst/>
            </a:prstGeom>
            <a:solidFill>
              <a:srgbClr val="AE1F2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9" name="Oval 46"/>
            <p:cNvSpPr>
              <a:spLocks noChangeArrowheads="1"/>
            </p:cNvSpPr>
            <p:nvPr/>
          </p:nvSpPr>
          <p:spPr bwMode="auto">
            <a:xfrm>
              <a:off x="1920" y="4050"/>
              <a:ext cx="186" cy="174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30" name="Oval 47"/>
            <p:cNvSpPr>
              <a:spLocks noChangeArrowheads="1"/>
            </p:cNvSpPr>
            <p:nvPr/>
          </p:nvSpPr>
          <p:spPr bwMode="auto">
            <a:xfrm>
              <a:off x="2350" y="4050"/>
              <a:ext cx="186" cy="174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31" name="Oval 48"/>
            <p:cNvSpPr>
              <a:spLocks noChangeArrowheads="1"/>
            </p:cNvSpPr>
            <p:nvPr/>
          </p:nvSpPr>
          <p:spPr bwMode="auto">
            <a:xfrm>
              <a:off x="2781" y="4050"/>
              <a:ext cx="186" cy="174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32" name="Oval 49"/>
            <p:cNvSpPr>
              <a:spLocks noChangeArrowheads="1"/>
            </p:cNvSpPr>
            <p:nvPr/>
          </p:nvSpPr>
          <p:spPr bwMode="auto">
            <a:xfrm>
              <a:off x="3654" y="4050"/>
              <a:ext cx="186" cy="174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33" name="Oval 50"/>
            <p:cNvSpPr>
              <a:spLocks noChangeArrowheads="1"/>
            </p:cNvSpPr>
            <p:nvPr/>
          </p:nvSpPr>
          <p:spPr bwMode="auto">
            <a:xfrm>
              <a:off x="3211" y="4050"/>
              <a:ext cx="186" cy="174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34" name="Line 55"/>
            <p:cNvSpPr>
              <a:spLocks noChangeShapeType="1"/>
            </p:cNvSpPr>
            <p:nvPr/>
          </p:nvSpPr>
          <p:spPr bwMode="auto">
            <a:xfrm flipV="1">
              <a:off x="2880" y="3600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Line 51"/>
            <p:cNvSpPr>
              <a:spLocks noChangeShapeType="1"/>
            </p:cNvSpPr>
            <p:nvPr/>
          </p:nvSpPr>
          <p:spPr bwMode="auto">
            <a:xfrm flipV="1">
              <a:off x="2016" y="3600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Line 52"/>
            <p:cNvSpPr>
              <a:spLocks noChangeShapeType="1"/>
            </p:cNvSpPr>
            <p:nvPr/>
          </p:nvSpPr>
          <p:spPr bwMode="auto">
            <a:xfrm>
              <a:off x="2028" y="3612"/>
              <a:ext cx="372" cy="4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Line 54"/>
            <p:cNvSpPr>
              <a:spLocks noChangeShapeType="1"/>
            </p:cNvSpPr>
            <p:nvPr/>
          </p:nvSpPr>
          <p:spPr bwMode="auto">
            <a:xfrm flipH="1" flipV="1">
              <a:off x="2064" y="3620"/>
              <a:ext cx="784" cy="4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 flipH="1" flipV="1">
              <a:off x="2064" y="3600"/>
              <a:ext cx="1176" cy="4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 flipH="1" flipV="1">
              <a:off x="2094" y="3586"/>
              <a:ext cx="1578" cy="4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 flipV="1">
              <a:off x="2442" y="3612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2052" y="3604"/>
              <a:ext cx="352" cy="4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Line 60"/>
            <p:cNvSpPr>
              <a:spLocks noChangeShapeType="1"/>
            </p:cNvSpPr>
            <p:nvPr/>
          </p:nvSpPr>
          <p:spPr bwMode="auto">
            <a:xfrm flipH="1" flipV="1">
              <a:off x="2442" y="3606"/>
              <a:ext cx="384" cy="4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Line 61"/>
            <p:cNvSpPr>
              <a:spLocks noChangeShapeType="1"/>
            </p:cNvSpPr>
            <p:nvPr/>
          </p:nvSpPr>
          <p:spPr bwMode="auto">
            <a:xfrm flipH="1" flipV="1">
              <a:off x="2484" y="3612"/>
              <a:ext cx="786" cy="4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Line 62"/>
            <p:cNvSpPr>
              <a:spLocks noChangeShapeType="1"/>
            </p:cNvSpPr>
            <p:nvPr/>
          </p:nvSpPr>
          <p:spPr bwMode="auto">
            <a:xfrm flipH="1" flipV="1">
              <a:off x="2520" y="3600"/>
              <a:ext cx="1176" cy="4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Line 63"/>
            <p:cNvSpPr>
              <a:spLocks noChangeShapeType="1"/>
            </p:cNvSpPr>
            <p:nvPr/>
          </p:nvSpPr>
          <p:spPr bwMode="auto">
            <a:xfrm flipH="1" flipV="1">
              <a:off x="3324" y="360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Line 64"/>
            <p:cNvSpPr>
              <a:spLocks noChangeShapeType="1"/>
            </p:cNvSpPr>
            <p:nvPr/>
          </p:nvSpPr>
          <p:spPr bwMode="auto">
            <a:xfrm flipH="1" flipV="1">
              <a:off x="3360" y="3604"/>
              <a:ext cx="354" cy="4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65"/>
            <p:cNvSpPr>
              <a:spLocks noChangeShapeType="1"/>
            </p:cNvSpPr>
            <p:nvPr/>
          </p:nvSpPr>
          <p:spPr bwMode="auto">
            <a:xfrm flipV="1">
              <a:off x="2940" y="3600"/>
              <a:ext cx="384" cy="4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Line 66"/>
            <p:cNvSpPr>
              <a:spLocks noChangeShapeType="1"/>
            </p:cNvSpPr>
            <p:nvPr/>
          </p:nvSpPr>
          <p:spPr bwMode="auto">
            <a:xfrm flipV="1">
              <a:off x="2496" y="3630"/>
              <a:ext cx="766" cy="4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Line 67"/>
            <p:cNvSpPr>
              <a:spLocks noChangeShapeType="1"/>
            </p:cNvSpPr>
            <p:nvPr/>
          </p:nvSpPr>
          <p:spPr bwMode="auto">
            <a:xfrm flipV="1">
              <a:off x="2070" y="3604"/>
              <a:ext cx="1182" cy="4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Line 71"/>
            <p:cNvSpPr>
              <a:spLocks noChangeShapeType="1"/>
            </p:cNvSpPr>
            <p:nvPr/>
          </p:nvSpPr>
          <p:spPr bwMode="auto">
            <a:xfrm flipH="1" flipV="1">
              <a:off x="3744" y="3600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Line 72"/>
            <p:cNvSpPr>
              <a:spLocks noChangeShapeType="1"/>
            </p:cNvSpPr>
            <p:nvPr/>
          </p:nvSpPr>
          <p:spPr bwMode="auto">
            <a:xfrm flipH="1">
              <a:off x="3360" y="3612"/>
              <a:ext cx="372" cy="4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Line 73"/>
            <p:cNvSpPr>
              <a:spLocks noChangeShapeType="1"/>
            </p:cNvSpPr>
            <p:nvPr/>
          </p:nvSpPr>
          <p:spPr bwMode="auto">
            <a:xfrm flipV="1">
              <a:off x="2964" y="3600"/>
              <a:ext cx="780" cy="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Line 74"/>
            <p:cNvSpPr>
              <a:spLocks noChangeShapeType="1"/>
            </p:cNvSpPr>
            <p:nvPr/>
          </p:nvSpPr>
          <p:spPr bwMode="auto">
            <a:xfrm flipV="1">
              <a:off x="2562" y="3606"/>
              <a:ext cx="1122" cy="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Line 75"/>
            <p:cNvSpPr>
              <a:spLocks noChangeShapeType="1"/>
            </p:cNvSpPr>
            <p:nvPr/>
          </p:nvSpPr>
          <p:spPr bwMode="auto">
            <a:xfrm flipV="1">
              <a:off x="2088" y="3592"/>
              <a:ext cx="1586" cy="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Line 102"/>
            <p:cNvSpPr>
              <a:spLocks noChangeShapeType="1"/>
            </p:cNvSpPr>
            <p:nvPr/>
          </p:nvSpPr>
          <p:spPr bwMode="auto">
            <a:xfrm flipH="1">
              <a:off x="2064" y="3606"/>
              <a:ext cx="764" cy="4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Line 103"/>
            <p:cNvSpPr>
              <a:spLocks noChangeShapeType="1"/>
            </p:cNvSpPr>
            <p:nvPr/>
          </p:nvSpPr>
          <p:spPr bwMode="auto">
            <a:xfrm flipH="1">
              <a:off x="2478" y="3612"/>
              <a:ext cx="384" cy="4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Line 104"/>
            <p:cNvSpPr>
              <a:spLocks noChangeShapeType="1"/>
            </p:cNvSpPr>
            <p:nvPr/>
          </p:nvSpPr>
          <p:spPr bwMode="auto">
            <a:xfrm>
              <a:off x="2886" y="3612"/>
              <a:ext cx="402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Line 105"/>
            <p:cNvSpPr>
              <a:spLocks noChangeShapeType="1"/>
            </p:cNvSpPr>
            <p:nvPr/>
          </p:nvSpPr>
          <p:spPr bwMode="auto">
            <a:xfrm>
              <a:off x="2924" y="3604"/>
              <a:ext cx="766" cy="4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9" name="Group 77"/>
          <p:cNvGrpSpPr>
            <a:grpSpLocks/>
          </p:cNvGrpSpPr>
          <p:nvPr/>
        </p:nvGrpSpPr>
        <p:grpSpPr bwMode="auto">
          <a:xfrm>
            <a:off x="6319838" y="3616325"/>
            <a:ext cx="1874837" cy="773113"/>
            <a:chOff x="1920" y="2304"/>
            <a:chExt cx="1920" cy="792"/>
          </a:xfrm>
        </p:grpSpPr>
        <p:sp>
          <p:nvSpPr>
            <p:cNvPr id="60" name="Oval 26"/>
            <p:cNvSpPr>
              <a:spLocks noChangeArrowheads="1"/>
            </p:cNvSpPr>
            <p:nvPr/>
          </p:nvSpPr>
          <p:spPr bwMode="auto">
            <a:xfrm>
              <a:off x="1926" y="2304"/>
              <a:ext cx="186" cy="174"/>
            </a:xfrm>
            <a:prstGeom prst="ellipse">
              <a:avLst/>
            </a:prstGeom>
            <a:solidFill>
              <a:srgbClr val="AE1F2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61" name="Oval 27"/>
            <p:cNvSpPr>
              <a:spLocks noChangeArrowheads="1"/>
            </p:cNvSpPr>
            <p:nvPr/>
          </p:nvSpPr>
          <p:spPr bwMode="auto">
            <a:xfrm>
              <a:off x="2356" y="2304"/>
              <a:ext cx="186" cy="174"/>
            </a:xfrm>
            <a:prstGeom prst="ellipse">
              <a:avLst/>
            </a:prstGeom>
            <a:solidFill>
              <a:srgbClr val="AE1F2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62" name="Oval 28"/>
            <p:cNvSpPr>
              <a:spLocks noChangeArrowheads="1"/>
            </p:cNvSpPr>
            <p:nvPr/>
          </p:nvSpPr>
          <p:spPr bwMode="auto">
            <a:xfrm>
              <a:off x="2787" y="2304"/>
              <a:ext cx="186" cy="174"/>
            </a:xfrm>
            <a:prstGeom prst="ellipse">
              <a:avLst/>
            </a:prstGeom>
            <a:solidFill>
              <a:srgbClr val="AE1F2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63" name="Oval 29"/>
            <p:cNvSpPr>
              <a:spLocks noChangeArrowheads="1"/>
            </p:cNvSpPr>
            <p:nvPr/>
          </p:nvSpPr>
          <p:spPr bwMode="auto">
            <a:xfrm>
              <a:off x="3648" y="2304"/>
              <a:ext cx="186" cy="174"/>
            </a:xfrm>
            <a:prstGeom prst="ellipse">
              <a:avLst/>
            </a:prstGeom>
            <a:solidFill>
              <a:srgbClr val="AE1F2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64" name="Oval 30"/>
            <p:cNvSpPr>
              <a:spLocks noChangeArrowheads="1"/>
            </p:cNvSpPr>
            <p:nvPr/>
          </p:nvSpPr>
          <p:spPr bwMode="auto">
            <a:xfrm>
              <a:off x="3217" y="2304"/>
              <a:ext cx="186" cy="174"/>
            </a:xfrm>
            <a:prstGeom prst="ellipse">
              <a:avLst/>
            </a:prstGeom>
            <a:solidFill>
              <a:srgbClr val="AE1F2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65" name="Oval 31"/>
            <p:cNvSpPr>
              <a:spLocks noChangeArrowheads="1"/>
            </p:cNvSpPr>
            <p:nvPr/>
          </p:nvSpPr>
          <p:spPr bwMode="auto">
            <a:xfrm>
              <a:off x="1920" y="2922"/>
              <a:ext cx="186" cy="174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66" name="Oval 32"/>
            <p:cNvSpPr>
              <a:spLocks noChangeArrowheads="1"/>
            </p:cNvSpPr>
            <p:nvPr/>
          </p:nvSpPr>
          <p:spPr bwMode="auto">
            <a:xfrm>
              <a:off x="2350" y="2922"/>
              <a:ext cx="186" cy="174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67" name="Oval 33"/>
            <p:cNvSpPr>
              <a:spLocks noChangeArrowheads="1"/>
            </p:cNvSpPr>
            <p:nvPr/>
          </p:nvSpPr>
          <p:spPr bwMode="auto">
            <a:xfrm>
              <a:off x="2781" y="2922"/>
              <a:ext cx="186" cy="174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68" name="Oval 34"/>
            <p:cNvSpPr>
              <a:spLocks noChangeArrowheads="1"/>
            </p:cNvSpPr>
            <p:nvPr/>
          </p:nvSpPr>
          <p:spPr bwMode="auto">
            <a:xfrm>
              <a:off x="3654" y="2922"/>
              <a:ext cx="186" cy="174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69" name="Oval 35"/>
            <p:cNvSpPr>
              <a:spLocks noChangeArrowheads="1"/>
            </p:cNvSpPr>
            <p:nvPr/>
          </p:nvSpPr>
          <p:spPr bwMode="auto">
            <a:xfrm>
              <a:off x="3211" y="2922"/>
              <a:ext cx="186" cy="174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70" name="Line 36"/>
            <p:cNvSpPr>
              <a:spLocks noChangeShapeType="1"/>
            </p:cNvSpPr>
            <p:nvPr/>
          </p:nvSpPr>
          <p:spPr bwMode="auto">
            <a:xfrm flipV="1">
              <a:off x="2016" y="2472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Line 37"/>
            <p:cNvSpPr>
              <a:spLocks noChangeShapeType="1"/>
            </p:cNvSpPr>
            <p:nvPr/>
          </p:nvSpPr>
          <p:spPr bwMode="auto">
            <a:xfrm>
              <a:off x="2016" y="2496"/>
              <a:ext cx="384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Line 38"/>
            <p:cNvSpPr>
              <a:spLocks noChangeShapeType="1"/>
            </p:cNvSpPr>
            <p:nvPr/>
          </p:nvSpPr>
          <p:spPr bwMode="auto">
            <a:xfrm flipV="1">
              <a:off x="3312" y="2472"/>
              <a:ext cx="384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Line 39"/>
            <p:cNvSpPr>
              <a:spLocks noChangeShapeType="1"/>
            </p:cNvSpPr>
            <p:nvPr/>
          </p:nvSpPr>
          <p:spPr bwMode="auto">
            <a:xfrm flipH="1" flipV="1">
              <a:off x="3360" y="2472"/>
              <a:ext cx="336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Line 40"/>
            <p:cNvSpPr>
              <a:spLocks noChangeShapeType="1"/>
            </p:cNvSpPr>
            <p:nvPr/>
          </p:nvSpPr>
          <p:spPr bwMode="auto">
            <a:xfrm flipV="1">
              <a:off x="2880" y="2472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5" name="TextBox 3"/>
          <p:cNvSpPr txBox="1">
            <a:spLocks noChangeArrowheads="1"/>
          </p:cNvSpPr>
          <p:nvPr/>
        </p:nvSpPr>
        <p:spPr bwMode="auto">
          <a:xfrm>
            <a:off x="5795963" y="1484313"/>
            <a:ext cx="2794000" cy="3079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400"/>
              <a:t>CSP can reach a subset Apps</a:t>
            </a:r>
          </a:p>
        </p:txBody>
      </p:sp>
      <p:sp>
        <p:nvSpPr>
          <p:cNvPr id="76" name="TextBox 124"/>
          <p:cNvSpPr txBox="1">
            <a:spLocks noChangeArrowheads="1"/>
          </p:cNvSpPr>
          <p:nvPr/>
        </p:nvSpPr>
        <p:spPr bwMode="auto">
          <a:xfrm>
            <a:off x="6372225" y="4668838"/>
            <a:ext cx="1500188" cy="307975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400"/>
              <a:t>Does not scale</a:t>
            </a:r>
          </a:p>
        </p:txBody>
      </p:sp>
      <p:sp>
        <p:nvSpPr>
          <p:cNvPr id="77" name="TextBox 125"/>
          <p:cNvSpPr txBox="1">
            <a:spLocks noChangeArrowheads="1"/>
          </p:cNvSpPr>
          <p:nvPr/>
        </p:nvSpPr>
        <p:spPr bwMode="auto">
          <a:xfrm>
            <a:off x="5724525" y="3070225"/>
            <a:ext cx="3030538" cy="307975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400"/>
              <a:t>App can reach a subset of Subs</a:t>
            </a:r>
          </a:p>
        </p:txBody>
      </p:sp>
    </p:spTree>
    <p:extLst>
      <p:ext uri="{BB962C8B-B14F-4D97-AF65-F5344CB8AC3E}">
        <p14:creationId xmlns:p14="http://schemas.microsoft.com/office/powerpoint/2010/main" val="2643758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APIs Proliferate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1087377"/>
            <a:ext cx="6233282" cy="5365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133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>
          <a:xfrm>
            <a:off x="192088" y="119063"/>
            <a:ext cx="8645525" cy="789657"/>
          </a:xfrm>
        </p:spPr>
        <p:txBody>
          <a:bodyPr anchor="t"/>
          <a:lstStyle/>
          <a:p>
            <a:r>
              <a:rPr lang="en-US" dirty="0">
                <a:latin typeface="Calibri" charset="0"/>
              </a:rPr>
              <a:t>The Value of Standardized APIs</a:t>
            </a:r>
          </a:p>
        </p:txBody>
      </p:sp>
      <p:grpSp>
        <p:nvGrpSpPr>
          <p:cNvPr id="51222" name="Group 22"/>
          <p:cNvGrpSpPr>
            <a:grpSpLocks/>
          </p:cNvGrpSpPr>
          <p:nvPr/>
        </p:nvGrpSpPr>
        <p:grpSpPr bwMode="auto">
          <a:xfrm>
            <a:off x="458788" y="931491"/>
            <a:ext cx="3100387" cy="1849437"/>
            <a:chOff x="451" y="655"/>
            <a:chExt cx="1953" cy="1165"/>
          </a:xfrm>
        </p:grpSpPr>
        <p:pic>
          <p:nvPicPr>
            <p:cNvPr id="33808" name="Picture 38" descr="sNote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" y="655"/>
              <a:ext cx="1953" cy="1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9" name="Text Box 5"/>
            <p:cNvSpPr txBox="1">
              <a:spLocks noChangeArrowheads="1"/>
            </p:cNvSpPr>
            <p:nvPr/>
          </p:nvSpPr>
          <p:spPr bwMode="auto">
            <a:xfrm>
              <a:off x="544" y="759"/>
              <a:ext cx="1742" cy="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1900" dirty="0">
                  <a:latin typeface="Calibri" charset="0"/>
                </a:rPr>
                <a:t>Available to</a:t>
              </a:r>
            </a:p>
            <a:p>
              <a:pPr algn="ctr"/>
              <a:r>
                <a:rPr lang="en-US" sz="1900" dirty="0">
                  <a:latin typeface="Calibri" charset="0"/>
                </a:rPr>
                <a:t>any developer community</a:t>
              </a:r>
            </a:p>
            <a:p>
              <a:pPr algn="ctr"/>
              <a:r>
                <a:rPr lang="en-US" sz="1900" dirty="0">
                  <a:latin typeface="Calibri" charset="0"/>
                </a:rPr>
                <a:t>independent of the</a:t>
              </a:r>
            </a:p>
            <a:p>
              <a:pPr algn="ctr"/>
              <a:r>
                <a:rPr lang="en-US" sz="1900" dirty="0">
                  <a:latin typeface="Calibri" charset="0"/>
                </a:rPr>
                <a:t>development platform </a:t>
              </a:r>
            </a:p>
          </p:txBody>
        </p:sp>
      </p:grpSp>
      <p:grpSp>
        <p:nvGrpSpPr>
          <p:cNvPr id="51212" name="Group 12"/>
          <p:cNvGrpSpPr>
            <a:grpSpLocks/>
          </p:cNvGrpSpPr>
          <p:nvPr/>
        </p:nvGrpSpPr>
        <p:grpSpPr bwMode="auto">
          <a:xfrm>
            <a:off x="5499100" y="1003498"/>
            <a:ext cx="3100388" cy="1849438"/>
            <a:chOff x="3128" y="648"/>
            <a:chExt cx="1953" cy="1165"/>
          </a:xfrm>
        </p:grpSpPr>
        <p:pic>
          <p:nvPicPr>
            <p:cNvPr id="33806" name="Picture 38" descr="sNote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8" y="648"/>
              <a:ext cx="1953" cy="1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7" name="Text Box 7"/>
            <p:cNvSpPr txBox="1">
              <a:spLocks noChangeArrowheads="1"/>
            </p:cNvSpPr>
            <p:nvPr/>
          </p:nvSpPr>
          <p:spPr bwMode="auto">
            <a:xfrm>
              <a:off x="3312" y="714"/>
              <a:ext cx="1525" cy="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1900" dirty="0">
                  <a:latin typeface="Calibri" charset="0"/>
                </a:rPr>
                <a:t>Expose network assets</a:t>
              </a:r>
            </a:p>
            <a:p>
              <a:pPr algn="ctr"/>
              <a:r>
                <a:rPr lang="en-US" sz="1900" dirty="0">
                  <a:latin typeface="Calibri" charset="0"/>
                </a:rPr>
                <a:t>independent of the</a:t>
              </a:r>
            </a:p>
            <a:p>
              <a:pPr algn="ctr"/>
              <a:r>
                <a:rPr lang="en-US" sz="1900" dirty="0">
                  <a:latin typeface="Calibri" charset="0"/>
                </a:rPr>
                <a:t>signaling protocols,</a:t>
              </a:r>
            </a:p>
            <a:p>
              <a:pPr algn="ctr"/>
              <a:r>
                <a:rPr lang="en-US" sz="1900" dirty="0">
                  <a:latin typeface="Calibri" charset="0"/>
                </a:rPr>
                <a:t>network platforms,</a:t>
              </a:r>
            </a:p>
            <a:p>
              <a:pPr algn="ctr"/>
              <a:r>
                <a:rPr lang="en-US" sz="1900" dirty="0">
                  <a:latin typeface="Calibri" charset="0"/>
                </a:rPr>
                <a:t>or access technology</a:t>
              </a:r>
            </a:p>
          </p:txBody>
        </p:sp>
      </p:grpSp>
      <p:grpSp>
        <p:nvGrpSpPr>
          <p:cNvPr id="51214" name="Group 14"/>
          <p:cNvGrpSpPr>
            <a:grpSpLocks/>
          </p:cNvGrpSpPr>
          <p:nvPr/>
        </p:nvGrpSpPr>
        <p:grpSpPr bwMode="auto">
          <a:xfrm>
            <a:off x="439738" y="4675906"/>
            <a:ext cx="3100387" cy="1849438"/>
            <a:chOff x="475" y="2532"/>
            <a:chExt cx="1953" cy="1165"/>
          </a:xfrm>
        </p:grpSpPr>
        <p:pic>
          <p:nvPicPr>
            <p:cNvPr id="33804" name="Picture 38" descr="sNote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" y="2532"/>
              <a:ext cx="1953" cy="1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5" name="Text Box 9"/>
            <p:cNvSpPr txBox="1">
              <a:spLocks noChangeArrowheads="1"/>
            </p:cNvSpPr>
            <p:nvPr/>
          </p:nvSpPr>
          <p:spPr bwMode="auto">
            <a:xfrm>
              <a:off x="550" y="2583"/>
              <a:ext cx="1787" cy="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1900" dirty="0">
                  <a:latin typeface="Calibri" charset="0"/>
                </a:rPr>
                <a:t>Reduces development cost</a:t>
              </a:r>
            </a:p>
            <a:p>
              <a:pPr algn="ctr"/>
              <a:r>
                <a:rPr lang="en-US" sz="1900" dirty="0">
                  <a:latin typeface="Calibri" charset="0"/>
                </a:rPr>
                <a:t>and time-to-market</a:t>
              </a:r>
            </a:p>
            <a:p>
              <a:pPr algn="ctr"/>
              <a:r>
                <a:rPr lang="en-US" sz="1900" dirty="0">
                  <a:latin typeface="Calibri" charset="0"/>
                </a:rPr>
                <a:t>for new applications</a:t>
              </a:r>
            </a:p>
            <a:p>
              <a:pPr algn="ctr"/>
              <a:r>
                <a:rPr lang="en-US" sz="1900" dirty="0">
                  <a:latin typeface="Calibri" charset="0"/>
                </a:rPr>
                <a:t>and services</a:t>
              </a:r>
            </a:p>
          </p:txBody>
        </p:sp>
      </p:grpSp>
      <p:grpSp>
        <p:nvGrpSpPr>
          <p:cNvPr id="51215" name="Group 15"/>
          <p:cNvGrpSpPr>
            <a:grpSpLocks/>
          </p:cNvGrpSpPr>
          <p:nvPr/>
        </p:nvGrpSpPr>
        <p:grpSpPr bwMode="auto">
          <a:xfrm>
            <a:off x="5495925" y="4819923"/>
            <a:ext cx="3100388" cy="1849437"/>
            <a:chOff x="3138" y="2537"/>
            <a:chExt cx="1953" cy="1165"/>
          </a:xfrm>
        </p:grpSpPr>
        <p:pic>
          <p:nvPicPr>
            <p:cNvPr id="33802" name="Picture 38" descr="sNote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8" y="2537"/>
              <a:ext cx="1953" cy="1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3" name="Text Box 11"/>
            <p:cNvSpPr txBox="1">
              <a:spLocks noChangeArrowheads="1"/>
            </p:cNvSpPr>
            <p:nvPr/>
          </p:nvSpPr>
          <p:spPr bwMode="auto">
            <a:xfrm>
              <a:off x="3390" y="2628"/>
              <a:ext cx="1422" cy="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1900" dirty="0">
                  <a:latin typeface="Calibri" charset="0"/>
                </a:rPr>
                <a:t>Simplifies and fuels</a:t>
              </a:r>
            </a:p>
            <a:p>
              <a:pPr algn="ctr"/>
              <a:r>
                <a:rPr lang="en-US" sz="1900" dirty="0">
                  <a:latin typeface="Calibri" charset="0"/>
                </a:rPr>
                <a:t>wider deployment of</a:t>
              </a:r>
            </a:p>
            <a:p>
              <a:pPr algn="ctr"/>
              <a:r>
                <a:rPr lang="en-US" sz="1900" dirty="0">
                  <a:latin typeface="Calibri" charset="0"/>
                </a:rPr>
                <a:t>existing applications</a:t>
              </a:r>
            </a:p>
            <a:p>
              <a:pPr algn="ctr"/>
              <a:r>
                <a:rPr lang="en-US" sz="1900" dirty="0">
                  <a:latin typeface="Calibri" charset="0"/>
                </a:rPr>
                <a:t>and services</a:t>
              </a:r>
            </a:p>
            <a:p>
              <a:pPr algn="ctr"/>
              <a:endParaRPr lang="en-US" sz="1900" dirty="0">
                <a:latin typeface="Calibri" charset="0"/>
              </a:endParaRPr>
            </a:p>
          </p:txBody>
        </p:sp>
      </p:grpSp>
      <p:grpSp>
        <p:nvGrpSpPr>
          <p:cNvPr id="51223" name="Group 23"/>
          <p:cNvGrpSpPr>
            <a:grpSpLocks/>
          </p:cNvGrpSpPr>
          <p:nvPr/>
        </p:nvGrpSpPr>
        <p:grpSpPr bwMode="auto">
          <a:xfrm>
            <a:off x="2987824" y="2855640"/>
            <a:ext cx="3100387" cy="1941512"/>
            <a:chOff x="1781" y="1548"/>
            <a:chExt cx="1953" cy="1198"/>
          </a:xfrm>
        </p:grpSpPr>
        <p:pic>
          <p:nvPicPr>
            <p:cNvPr id="33800" name="Picture 38" descr="sNote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1" y="1581"/>
              <a:ext cx="1953" cy="1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1" name="Text Box 19"/>
            <p:cNvSpPr txBox="1">
              <a:spLocks noChangeArrowheads="1"/>
            </p:cNvSpPr>
            <p:nvPr/>
          </p:nvSpPr>
          <p:spPr bwMode="auto">
            <a:xfrm>
              <a:off x="1836" y="1548"/>
              <a:ext cx="1758" cy="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sz="1900" b="1" dirty="0">
                  <a:latin typeface="Calibri" charset="0"/>
                </a:rPr>
                <a:t>Operators benefit</a:t>
              </a:r>
            </a:p>
            <a:p>
              <a:pPr algn="ctr">
                <a:lnSpc>
                  <a:spcPct val="130000"/>
                </a:lnSpc>
              </a:pPr>
              <a:r>
                <a:rPr lang="en-US" sz="1900" b="1" dirty="0">
                  <a:latin typeface="Calibri" charset="0"/>
                </a:rPr>
                <a:t>Developers benefit</a:t>
              </a:r>
            </a:p>
            <a:p>
              <a:pPr algn="ctr">
                <a:lnSpc>
                  <a:spcPct val="130000"/>
                </a:lnSpc>
              </a:pPr>
              <a:r>
                <a:rPr lang="en-US" sz="1900" b="1" dirty="0">
                  <a:latin typeface="Calibri" charset="0"/>
                </a:rPr>
                <a:t>Users benefit</a:t>
              </a:r>
            </a:p>
            <a:p>
              <a:pPr algn="ctr">
                <a:lnSpc>
                  <a:spcPct val="130000"/>
                </a:lnSpc>
              </a:pPr>
              <a:r>
                <a:rPr lang="en-US" sz="1900" b="1" i="1" dirty="0">
                  <a:solidFill>
                    <a:srgbClr val="FF3300"/>
                  </a:solidFill>
                  <a:latin typeface="Calibri" charset="0"/>
                </a:rPr>
                <a:t>   </a:t>
              </a:r>
              <a:r>
                <a:rPr lang="en-US" sz="1900" b="1" i="1" dirty="0">
                  <a:solidFill>
                    <a:srgbClr val="AE1F29"/>
                  </a:solidFill>
                  <a:latin typeface="Calibri" charset="0"/>
                </a:rPr>
                <a:t>Everybody benefits</a:t>
              </a: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FEFD26-CD0A-FF42-87E7-C44E1A1879A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13020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>
          <a:xfrm>
            <a:off x="0" y="144016"/>
            <a:ext cx="9144000" cy="908720"/>
          </a:xfrm>
        </p:spPr>
        <p:txBody>
          <a:bodyPr anchor="t"/>
          <a:lstStyle/>
          <a:p>
            <a:r>
              <a:rPr lang="en-US" sz="3600" dirty="0" smtClean="0">
                <a:latin typeface="Calibri" pitchFamily="34" charset="0"/>
                <a:ea typeface="ＭＳ Ｐゴシック"/>
                <a:cs typeface="ＭＳ Ｐゴシック"/>
              </a:rPr>
              <a:t>31 </a:t>
            </a:r>
            <a:r>
              <a:rPr lang="en-US" sz="3600" dirty="0">
                <a:latin typeface="Calibri" pitchFamily="34" charset="0"/>
                <a:ea typeface="ＭＳ Ｐゴシック"/>
                <a:cs typeface="ＭＳ Ｐゴシック"/>
              </a:rPr>
              <a:t>M</a:t>
            </a:r>
            <a:r>
              <a:rPr lang="en-US" sz="3600" dirty="0" smtClean="0">
                <a:latin typeface="Calibri" pitchFamily="34" charset="0"/>
                <a:ea typeface="ＭＳ Ｐゴシック"/>
                <a:cs typeface="ＭＳ Ｐゴシック"/>
              </a:rPr>
              <a:t>embers </a:t>
            </a:r>
            <a:r>
              <a:rPr lang="en-US" sz="3600" dirty="0">
                <a:latin typeface="Calibri" pitchFamily="34" charset="0"/>
                <a:ea typeface="ＭＳ Ｐゴシック"/>
                <a:cs typeface="ＭＳ Ｐゴシック"/>
              </a:rPr>
              <a:t>E</a:t>
            </a:r>
            <a:r>
              <a:rPr lang="en-US" sz="3600" dirty="0" smtClean="0">
                <a:latin typeface="Calibri" pitchFamily="34" charset="0"/>
                <a:ea typeface="ＭＳ Ｐゴシック"/>
                <a:cs typeface="ＭＳ Ｐゴシック"/>
              </a:rPr>
              <a:t>ndorsing the API Program</a:t>
            </a:r>
          </a:p>
        </p:txBody>
      </p:sp>
      <p:sp>
        <p:nvSpPr>
          <p:cNvPr id="30722" name="Rectangle 3"/>
          <p:cNvSpPr>
            <a:spLocks noGrp="1"/>
          </p:cNvSpPr>
          <p:nvPr>
            <p:ph type="body" sz="half" idx="1"/>
          </p:nvPr>
        </p:nvSpPr>
        <p:spPr>
          <a:xfrm>
            <a:off x="92075" y="1268760"/>
            <a:ext cx="2823741" cy="23606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400" dirty="0" err="1" smtClean="0">
                <a:ea typeface="ＭＳ Ｐゴシック"/>
                <a:cs typeface="ＭＳ Ｐゴシック"/>
              </a:rPr>
              <a:t>Aepona</a:t>
            </a:r>
            <a:r>
              <a:rPr lang="en-US" sz="1400" dirty="0" smtClean="0">
                <a:ea typeface="ＭＳ Ｐゴシック"/>
                <a:cs typeface="ＭＳ Ｐゴシック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en-US" sz="1400" dirty="0" smtClean="0">
                <a:ea typeface="ＭＳ Ｐゴシック"/>
                <a:cs typeface="ＭＳ Ｐゴシック"/>
              </a:rPr>
              <a:t>Alcatel-Lucent </a:t>
            </a:r>
          </a:p>
          <a:p>
            <a:pPr>
              <a:lnSpc>
                <a:spcPct val="80000"/>
              </a:lnSpc>
            </a:pPr>
            <a:r>
              <a:rPr lang="en-US" sz="1400" dirty="0" smtClean="0">
                <a:ea typeface="ＭＳ Ｐゴシック"/>
                <a:cs typeface="ＭＳ Ｐゴシック"/>
              </a:rPr>
              <a:t>AT&amp;T </a:t>
            </a:r>
          </a:p>
          <a:p>
            <a:pPr>
              <a:lnSpc>
                <a:spcPct val="80000"/>
              </a:lnSpc>
            </a:pPr>
            <a:r>
              <a:rPr lang="en-US" sz="1400" dirty="0" smtClean="0">
                <a:ea typeface="ＭＳ Ｐゴシック"/>
                <a:cs typeface="ＭＳ Ｐゴシック"/>
              </a:rPr>
              <a:t>Bell Mobility </a:t>
            </a:r>
          </a:p>
          <a:p>
            <a:pPr>
              <a:lnSpc>
                <a:spcPct val="80000"/>
              </a:lnSpc>
            </a:pPr>
            <a:r>
              <a:rPr lang="en-US" sz="1400" dirty="0" err="1" smtClean="0">
                <a:ea typeface="ＭＳ Ｐゴシック"/>
                <a:cs typeface="ＭＳ Ｐゴシック"/>
              </a:rPr>
              <a:t>Birdstep</a:t>
            </a:r>
            <a:r>
              <a:rPr lang="en-US" sz="1400" dirty="0" smtClean="0">
                <a:ea typeface="ＭＳ Ｐゴシック"/>
                <a:cs typeface="ＭＳ Ｐゴシック"/>
              </a:rPr>
              <a:t> Technology </a:t>
            </a:r>
          </a:p>
          <a:p>
            <a:pPr>
              <a:lnSpc>
                <a:spcPct val="80000"/>
              </a:lnSpc>
            </a:pPr>
            <a:r>
              <a:rPr lang="en-US" sz="1400" dirty="0" smtClean="0">
                <a:ea typeface="ＭＳ Ｐゴシック"/>
                <a:cs typeface="ＭＳ Ｐゴシック"/>
              </a:rPr>
              <a:t>Cambridge Silicon Radio </a:t>
            </a:r>
          </a:p>
          <a:p>
            <a:pPr>
              <a:lnSpc>
                <a:spcPct val="80000"/>
              </a:lnSpc>
            </a:pPr>
            <a:r>
              <a:rPr lang="en-US" sz="1400" dirty="0" smtClean="0">
                <a:ea typeface="ＭＳ Ｐゴシック"/>
                <a:cs typeface="ＭＳ Ｐゴシック"/>
              </a:rPr>
              <a:t>China Mobile </a:t>
            </a:r>
          </a:p>
          <a:p>
            <a:pPr>
              <a:lnSpc>
                <a:spcPct val="80000"/>
              </a:lnSpc>
            </a:pPr>
            <a:r>
              <a:rPr lang="en-US" sz="1400" dirty="0" smtClean="0">
                <a:ea typeface="ＭＳ Ｐゴシック"/>
                <a:cs typeface="ＭＳ Ｐゴシック"/>
              </a:rPr>
              <a:t>China Unicom </a:t>
            </a:r>
          </a:p>
          <a:p>
            <a:pPr>
              <a:lnSpc>
                <a:spcPct val="80000"/>
              </a:lnSpc>
            </a:pPr>
            <a:r>
              <a:rPr lang="en-US" sz="1400" dirty="0" smtClean="0">
                <a:ea typeface="ＭＳ Ｐゴシック"/>
                <a:cs typeface="ＭＳ Ｐゴシック"/>
              </a:rPr>
              <a:t>China Telecom </a:t>
            </a:r>
          </a:p>
          <a:p>
            <a:pPr>
              <a:lnSpc>
                <a:spcPct val="80000"/>
              </a:lnSpc>
            </a:pPr>
            <a:r>
              <a:rPr lang="en-US" sz="1400" dirty="0" smtClean="0">
                <a:ea typeface="ＭＳ Ｐゴシック"/>
                <a:cs typeface="ＭＳ Ｐゴシック"/>
              </a:rPr>
              <a:t>Comverse </a:t>
            </a:r>
          </a:p>
        </p:txBody>
      </p:sp>
      <p:sp>
        <p:nvSpPr>
          <p:cNvPr id="30723" name="Rectangle 4"/>
          <p:cNvSpPr>
            <a:spLocks noGrp="1"/>
          </p:cNvSpPr>
          <p:nvPr>
            <p:ph type="body" sz="half" idx="2"/>
          </p:nvPr>
        </p:nvSpPr>
        <p:spPr>
          <a:xfrm>
            <a:off x="2987824" y="1268760"/>
            <a:ext cx="2916088" cy="25638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400" dirty="0" smtClean="0">
                <a:ea typeface="ＭＳ Ｐゴシック"/>
                <a:cs typeface="ＭＳ Ｐゴシック"/>
              </a:rPr>
              <a:t>Deutsche Telekom AG </a:t>
            </a:r>
          </a:p>
          <a:p>
            <a:pPr>
              <a:lnSpc>
                <a:spcPct val="80000"/>
              </a:lnSpc>
            </a:pPr>
            <a:r>
              <a:rPr lang="en-US" sz="1400" dirty="0" smtClean="0">
                <a:ea typeface="ＭＳ Ｐゴシック"/>
                <a:cs typeface="ＭＳ Ｐゴシック"/>
              </a:rPr>
              <a:t>Ericsson </a:t>
            </a:r>
          </a:p>
          <a:p>
            <a:pPr>
              <a:lnSpc>
                <a:spcPct val="80000"/>
              </a:lnSpc>
            </a:pPr>
            <a:r>
              <a:rPr lang="en-US" sz="1400" dirty="0" smtClean="0">
                <a:ea typeface="ＭＳ Ｐゴシック"/>
                <a:cs typeface="ＭＳ Ｐゴシック"/>
              </a:rPr>
              <a:t>ETRI </a:t>
            </a:r>
          </a:p>
          <a:p>
            <a:pPr>
              <a:lnSpc>
                <a:spcPct val="80000"/>
              </a:lnSpc>
            </a:pPr>
            <a:r>
              <a:rPr lang="en-US" sz="1400" dirty="0" smtClean="0">
                <a:ea typeface="ＭＳ Ｐゴシック"/>
                <a:cs typeface="ＭＳ Ｐゴシック"/>
              </a:rPr>
              <a:t>GSM Association (GSMA) </a:t>
            </a:r>
          </a:p>
          <a:p>
            <a:pPr>
              <a:lnSpc>
                <a:spcPct val="80000"/>
              </a:lnSpc>
            </a:pPr>
            <a:r>
              <a:rPr lang="en-US" sz="1400" dirty="0" err="1" smtClean="0">
                <a:ea typeface="ＭＳ Ｐゴシック"/>
                <a:cs typeface="ＭＳ Ｐゴシック"/>
              </a:rPr>
              <a:t>Hansol</a:t>
            </a:r>
            <a:r>
              <a:rPr lang="en-US" sz="1400" dirty="0" smtClean="0">
                <a:ea typeface="ＭＳ Ｐゴシック"/>
                <a:cs typeface="ＭＳ Ｐゴシック"/>
              </a:rPr>
              <a:t> </a:t>
            </a:r>
            <a:r>
              <a:rPr lang="en-US" sz="1400" dirty="0" err="1" smtClean="0">
                <a:ea typeface="ＭＳ Ｐゴシック"/>
                <a:cs typeface="ＭＳ Ｐゴシック"/>
              </a:rPr>
              <a:t>Inticube</a:t>
            </a:r>
            <a:r>
              <a:rPr lang="en-US" sz="1400" dirty="0" smtClean="0">
                <a:ea typeface="ＭＳ Ｐゴシック"/>
                <a:cs typeface="ＭＳ Ｐゴシック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en-US" sz="1400" dirty="0" smtClean="0">
                <a:ea typeface="ＭＳ Ｐゴシック"/>
                <a:cs typeface="ＭＳ Ｐゴシック"/>
              </a:rPr>
              <a:t>HTC </a:t>
            </a:r>
          </a:p>
          <a:p>
            <a:pPr>
              <a:lnSpc>
                <a:spcPct val="80000"/>
              </a:lnSpc>
            </a:pPr>
            <a:r>
              <a:rPr lang="en-US" sz="1400" dirty="0" smtClean="0">
                <a:ea typeface="ＭＳ Ｐゴシック"/>
                <a:cs typeface="ＭＳ Ｐゴシック"/>
              </a:rPr>
              <a:t>Huawei Technologies </a:t>
            </a:r>
          </a:p>
          <a:p>
            <a:pPr>
              <a:lnSpc>
                <a:spcPct val="80000"/>
              </a:lnSpc>
            </a:pPr>
            <a:r>
              <a:rPr lang="en-US" sz="1400" dirty="0" err="1" smtClean="0">
                <a:ea typeface="ＭＳ Ｐゴシック"/>
                <a:cs typeface="ＭＳ Ｐゴシック"/>
              </a:rPr>
              <a:t>Interop</a:t>
            </a:r>
            <a:r>
              <a:rPr lang="en-US" sz="1400" dirty="0" smtClean="0">
                <a:ea typeface="ＭＳ Ｐゴシック"/>
                <a:cs typeface="ＭＳ Ｐゴシック"/>
              </a:rPr>
              <a:t> Technologies </a:t>
            </a:r>
          </a:p>
          <a:p>
            <a:pPr>
              <a:lnSpc>
                <a:spcPct val="80000"/>
              </a:lnSpc>
            </a:pPr>
            <a:r>
              <a:rPr lang="en-US" sz="1400" dirty="0" smtClean="0">
                <a:ea typeface="ＭＳ Ｐゴシック"/>
                <a:cs typeface="ＭＳ Ｐゴシック"/>
              </a:rPr>
              <a:t>NEC Corporation </a:t>
            </a:r>
          </a:p>
          <a:p>
            <a:pPr>
              <a:lnSpc>
                <a:spcPct val="80000"/>
              </a:lnSpc>
            </a:pPr>
            <a:r>
              <a:rPr lang="en-US" sz="1400" dirty="0" smtClean="0">
                <a:ea typeface="ＭＳ Ｐゴシック"/>
                <a:cs typeface="ＭＳ Ｐゴシック"/>
              </a:rPr>
              <a:t>Nokia Siemens Networks</a:t>
            </a:r>
          </a:p>
          <a:p>
            <a:pPr>
              <a:lnSpc>
                <a:spcPct val="80000"/>
              </a:lnSpc>
            </a:pPr>
            <a:r>
              <a:rPr lang="en-US" sz="1400" dirty="0" err="1">
                <a:ea typeface="ＭＳ Ｐゴシック"/>
                <a:cs typeface="ＭＳ Ｐゴシック"/>
              </a:rPr>
              <a:t>Neustar</a:t>
            </a:r>
            <a:r>
              <a:rPr lang="en-US" sz="1400" dirty="0">
                <a:ea typeface="ＭＳ Ｐゴシック"/>
                <a:cs typeface="ＭＳ Ｐゴシック"/>
              </a:rPr>
              <a:t>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1400" dirty="0" smtClean="0">
                <a:ea typeface="ＭＳ Ｐゴシック"/>
                <a:cs typeface="ＭＳ Ｐゴシック"/>
              </a:rPr>
              <a:t> </a:t>
            </a:r>
          </a:p>
          <a:p>
            <a:pPr>
              <a:lnSpc>
                <a:spcPct val="80000"/>
              </a:lnSpc>
            </a:pPr>
            <a:endParaRPr lang="en-US" sz="1400" dirty="0" smtClean="0">
              <a:ea typeface="ＭＳ Ｐゴシック"/>
              <a:cs typeface="ＭＳ Ｐゴシック"/>
            </a:endParaRPr>
          </a:p>
          <a:p>
            <a:pPr>
              <a:lnSpc>
                <a:spcPct val="80000"/>
              </a:lnSpc>
            </a:pPr>
            <a:endParaRPr lang="en-US" sz="1400" dirty="0" smtClean="0">
              <a:ea typeface="ＭＳ Ｐゴシック"/>
              <a:cs typeface="ＭＳ Ｐゴシック"/>
            </a:endParaRPr>
          </a:p>
        </p:txBody>
      </p:sp>
      <p:sp>
        <p:nvSpPr>
          <p:cNvPr id="30724" name="Rectangle 3"/>
          <p:cNvSpPr>
            <a:spLocks/>
          </p:cNvSpPr>
          <p:nvPr/>
        </p:nvSpPr>
        <p:spPr bwMode="auto">
          <a:xfrm>
            <a:off x="6084168" y="1268760"/>
            <a:ext cx="2952328" cy="25781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SzPct val="75000"/>
              <a:buBlip>
                <a:blip r:embed="rId3"/>
              </a:buBlip>
            </a:pPr>
            <a:r>
              <a:rPr lang="en-US" sz="1400" dirty="0" smtClean="0">
                <a:solidFill>
                  <a:schemeClr val="bg2"/>
                </a:solidFill>
                <a:latin typeface="+mn-lt"/>
                <a:ea typeface="ＭＳ Ｐゴシック"/>
                <a:cs typeface="ＭＳ Ｐゴシック"/>
              </a:rPr>
              <a:t>Oracle </a:t>
            </a:r>
            <a:endParaRPr lang="en-US" sz="1400" dirty="0">
              <a:solidFill>
                <a:schemeClr val="bg2"/>
              </a:solidFill>
              <a:latin typeface="+mn-lt"/>
              <a:ea typeface="ＭＳ Ｐゴシック"/>
              <a:cs typeface="ＭＳ Ｐゴシック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SzPct val="75000"/>
              <a:buBlip>
                <a:blip r:embed="rId3"/>
              </a:buBlip>
            </a:pPr>
            <a:r>
              <a:rPr lang="en-US" sz="1400" dirty="0">
                <a:solidFill>
                  <a:schemeClr val="bg2"/>
                </a:solidFill>
                <a:latin typeface="+mn-lt"/>
                <a:ea typeface="ＭＳ Ｐゴシック"/>
                <a:cs typeface="ＭＳ Ｐゴシック"/>
              </a:rPr>
              <a:t>Orange SA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SzPct val="75000"/>
              <a:buBlip>
                <a:blip r:embed="rId3"/>
              </a:buBlip>
            </a:pPr>
            <a:r>
              <a:rPr lang="en-US" sz="1400" dirty="0">
                <a:solidFill>
                  <a:schemeClr val="bg2"/>
                </a:solidFill>
                <a:latin typeface="+mn-lt"/>
                <a:ea typeface="ＭＳ Ｐゴシック"/>
                <a:cs typeface="ＭＳ Ｐゴシック"/>
              </a:rPr>
              <a:t>Red Bend Software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SzPct val="75000"/>
              <a:buBlip>
                <a:blip r:embed="rId3"/>
              </a:buBlip>
            </a:pPr>
            <a:r>
              <a:rPr lang="en-US" sz="1400" dirty="0">
                <a:solidFill>
                  <a:schemeClr val="bg2"/>
                </a:solidFill>
                <a:latin typeface="+mn-lt"/>
                <a:ea typeface="ＭＳ Ｐゴシック"/>
                <a:cs typeface="ＭＳ Ｐゴシック"/>
              </a:rPr>
              <a:t>Smith Micro </a:t>
            </a:r>
            <a:r>
              <a:rPr lang="en-US" sz="1400" dirty="0" smtClean="0">
                <a:solidFill>
                  <a:schemeClr val="bg2"/>
                </a:solidFill>
                <a:latin typeface="+mn-lt"/>
                <a:ea typeface="ＭＳ Ｐゴシック"/>
                <a:cs typeface="ＭＳ Ｐゴシック"/>
              </a:rPr>
              <a:t>Software </a:t>
            </a:r>
            <a:endParaRPr lang="en-US" sz="1400" dirty="0">
              <a:solidFill>
                <a:schemeClr val="bg2"/>
              </a:solidFill>
              <a:latin typeface="+mn-lt"/>
              <a:ea typeface="ＭＳ Ｐゴシック"/>
              <a:cs typeface="ＭＳ Ｐゴシック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SzPct val="75000"/>
              <a:buBlip>
                <a:blip r:embed="rId3"/>
              </a:buBlip>
            </a:pPr>
            <a:r>
              <a:rPr lang="en-US" sz="1400" dirty="0" err="1">
                <a:solidFill>
                  <a:schemeClr val="bg2"/>
                </a:solidFill>
                <a:latin typeface="+mn-lt"/>
                <a:ea typeface="ＭＳ Ｐゴシック"/>
                <a:cs typeface="ＭＳ Ｐゴシック"/>
              </a:rPr>
              <a:t>Songdo</a:t>
            </a:r>
            <a:r>
              <a:rPr lang="en-US" sz="1400" dirty="0">
                <a:solidFill>
                  <a:schemeClr val="bg2"/>
                </a:solidFill>
                <a:latin typeface="+mn-lt"/>
                <a:ea typeface="ＭＳ Ｐゴシック"/>
                <a:cs typeface="ＭＳ Ｐゴシック"/>
              </a:rPr>
              <a:t> Telecom, Inc.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SzPct val="75000"/>
              <a:buBlip>
                <a:blip r:embed="rId3"/>
              </a:buBlip>
            </a:pPr>
            <a:r>
              <a:rPr lang="en-US" sz="1400" dirty="0">
                <a:solidFill>
                  <a:schemeClr val="bg2"/>
                </a:solidFill>
                <a:latin typeface="+mn-lt"/>
                <a:ea typeface="ＭＳ Ｐゴシック"/>
                <a:cs typeface="ＭＳ Ｐゴシック"/>
              </a:rPr>
              <a:t>Telecom </a:t>
            </a:r>
            <a:r>
              <a:rPr lang="en-US" sz="1400" dirty="0" err="1">
                <a:solidFill>
                  <a:schemeClr val="bg2"/>
                </a:solidFill>
                <a:latin typeface="+mn-lt"/>
                <a:ea typeface="ＭＳ Ｐゴシック"/>
                <a:cs typeface="ＭＳ Ｐゴシック"/>
              </a:rPr>
              <a:t>Itália</a:t>
            </a:r>
            <a:r>
              <a:rPr lang="en-US" sz="1400" dirty="0">
                <a:solidFill>
                  <a:schemeClr val="bg2"/>
                </a:solidFill>
                <a:latin typeface="+mn-lt"/>
                <a:ea typeface="ＭＳ Ｐゴシック"/>
                <a:cs typeface="ＭＳ Ｐゴシック"/>
              </a:rPr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SzPct val="75000"/>
              <a:buBlip>
                <a:blip r:embed="rId3"/>
              </a:buBlip>
            </a:pPr>
            <a:r>
              <a:rPr lang="en-US" sz="1400" dirty="0">
                <a:solidFill>
                  <a:schemeClr val="bg2"/>
                </a:solidFill>
                <a:latin typeface="+mn-lt"/>
                <a:ea typeface="ＭＳ Ｐゴシック"/>
                <a:cs typeface="ＭＳ Ｐゴシック"/>
              </a:rPr>
              <a:t>Telenor ASA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SzPct val="75000"/>
              <a:buBlip>
                <a:blip r:embed="rId3"/>
              </a:buBlip>
            </a:pPr>
            <a:r>
              <a:rPr lang="en-US" sz="1400" dirty="0" err="1">
                <a:solidFill>
                  <a:schemeClr val="bg2"/>
                </a:solidFill>
                <a:latin typeface="+mn-lt"/>
                <a:ea typeface="ＭＳ Ｐゴシック"/>
                <a:cs typeface="ＭＳ Ｐゴシック"/>
              </a:rPr>
              <a:t>TeliaSonera</a:t>
            </a:r>
            <a:r>
              <a:rPr lang="en-US" sz="1400" dirty="0">
                <a:solidFill>
                  <a:schemeClr val="bg2"/>
                </a:solidFill>
                <a:latin typeface="+mn-lt"/>
                <a:ea typeface="ＭＳ Ｐゴシック"/>
                <a:cs typeface="ＭＳ Ｐゴシック"/>
              </a:rPr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SzPct val="75000"/>
              <a:buBlip>
                <a:blip r:embed="rId3"/>
              </a:buBlip>
            </a:pPr>
            <a:r>
              <a:rPr lang="en-US" sz="1400" dirty="0">
                <a:solidFill>
                  <a:schemeClr val="bg2"/>
                </a:solidFill>
                <a:latin typeface="+mn-lt"/>
                <a:ea typeface="ＭＳ Ｐゴシック"/>
                <a:cs typeface="ＭＳ Ｐゴシック"/>
              </a:rPr>
              <a:t>U.S. Cellular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SzPct val="75000"/>
              <a:buBlip>
                <a:blip r:embed="rId3"/>
              </a:buBlip>
            </a:pPr>
            <a:r>
              <a:rPr lang="en-US" sz="1400" dirty="0">
                <a:solidFill>
                  <a:schemeClr val="bg2"/>
                </a:solidFill>
                <a:latin typeface="+mn-lt"/>
                <a:ea typeface="ＭＳ Ｐゴシック"/>
                <a:cs typeface="ＭＳ Ｐゴシック"/>
              </a:rPr>
              <a:t>ZTE Corporation </a:t>
            </a:r>
          </a:p>
        </p:txBody>
      </p:sp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222250" y="3894138"/>
            <a:ext cx="858690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2400" dirty="0">
                <a:solidFill>
                  <a:schemeClr val="bg2"/>
                </a:solidFill>
                <a:latin typeface="Calibri" pitchFamily="34" charset="0"/>
              </a:rPr>
              <a:t>These endorsing member companies represent a wide spectrum</a:t>
            </a:r>
          </a:p>
          <a:p>
            <a:pPr defTabSz="914400"/>
            <a:r>
              <a:rPr lang="en-US" sz="2400" dirty="0">
                <a:solidFill>
                  <a:schemeClr val="bg2"/>
                </a:solidFill>
                <a:latin typeface="Calibri" pitchFamily="34" charset="0"/>
              </a:rPr>
              <a:t>of industry players, including operators, equipment manufacturers,</a:t>
            </a:r>
          </a:p>
          <a:p>
            <a:pPr defTabSz="914400"/>
            <a:r>
              <a:rPr lang="en-US" sz="2400" dirty="0">
                <a:solidFill>
                  <a:schemeClr val="bg2"/>
                </a:solidFill>
                <a:latin typeface="Calibri" pitchFamily="34" charset="0"/>
              </a:rPr>
              <a:t>and software vendors from all geographies across the globe,</a:t>
            </a:r>
          </a:p>
          <a:p>
            <a:pPr defTabSz="914400"/>
            <a:r>
              <a:rPr lang="en-US" sz="2400" dirty="0">
                <a:solidFill>
                  <a:schemeClr val="bg2"/>
                </a:solidFill>
                <a:latin typeface="Calibri" pitchFamily="34" charset="0"/>
              </a:rPr>
              <a:t>signifying very strong signal of industry support! </a:t>
            </a:r>
          </a:p>
        </p:txBody>
      </p:sp>
      <p:pic>
        <p:nvPicPr>
          <p:cNvPr id="30726" name="Picture 5" descr="images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9400" y="5005388"/>
            <a:ext cx="2195513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14B0E9-7520-8640-94C5-20B1C8908A92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98009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Cooperation is the key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000" dirty="0" smtClean="0"/>
              <a:t>No single organization meets everyone’s needs.</a:t>
            </a:r>
          </a:p>
          <a:p>
            <a:pPr>
              <a:spcBef>
                <a:spcPts val="600"/>
              </a:spcBef>
            </a:pPr>
            <a:r>
              <a:rPr lang="en-US" sz="2000" smtClean="0"/>
              <a:t>OMA </a:t>
            </a:r>
            <a:r>
              <a:rPr lang="en-US" sz="2000" dirty="0" smtClean="0"/>
              <a:t>collaborates with other bodies—including GSMA &amp; ETSI</a:t>
            </a:r>
          </a:p>
          <a:p>
            <a:pPr>
              <a:spcBef>
                <a:spcPts val="600"/>
              </a:spcBef>
            </a:pPr>
            <a:r>
              <a:rPr lang="en-US" sz="2000" smtClean="0"/>
              <a:t>OMA </a:t>
            </a:r>
            <a:r>
              <a:rPr lang="en-US" sz="2000" dirty="0" smtClean="0"/>
              <a:t>maintains formal cooperation agreements or frameworks with nearly 50 industry bodies</a:t>
            </a:r>
          </a:p>
          <a:p>
            <a:pPr>
              <a:spcBef>
                <a:spcPts val="600"/>
              </a:spcBef>
            </a:pPr>
            <a:r>
              <a:rPr lang="en-US" sz="2000" dirty="0" smtClean="0"/>
              <a:t>A Board level program with appointed ambassadors to champion other bodies </a:t>
            </a:r>
            <a:r>
              <a:rPr lang="en-US" sz="2000" smtClean="0"/>
              <a:t>inside OMA</a:t>
            </a:r>
            <a:endParaRPr lang="en-US" sz="2000" dirty="0" smtClean="0"/>
          </a:p>
          <a:p>
            <a:pPr>
              <a:spcBef>
                <a:spcPts val="600"/>
              </a:spcBef>
            </a:pPr>
            <a:r>
              <a:rPr lang="en-US" sz="2000" dirty="0" smtClean="0"/>
              <a:t>IPR policies harmonized with many of the major SDOs including ETSI and ITU-T to make information exchange and cross-referencing as easy and effective as possible</a:t>
            </a:r>
          </a:p>
          <a:p>
            <a:pPr>
              <a:spcBef>
                <a:spcPts val="600"/>
              </a:spcBef>
            </a:pPr>
            <a:r>
              <a:rPr lang="en-US" sz="2000" smtClean="0"/>
              <a:t>OMA </a:t>
            </a:r>
            <a:r>
              <a:rPr lang="en-US" sz="2000" dirty="0" smtClean="0"/>
              <a:t>welcomes collaboration and input from other bodies in an effort to reduce duplication and fragmentation</a:t>
            </a:r>
          </a:p>
          <a:p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F306BB-0EA3-BA4C-85DF-169177D4420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505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Bridging the Standardization Gap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dirty="0" smtClean="0"/>
              <a:t>Companies that participate in Standardization work make a long term investment in their own success.  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The opportunity to work with a world-wide community of technologists who can help define the efficient protocols that can cope with the traffic and application demand of the future.</a:t>
            </a:r>
          </a:p>
          <a:p>
            <a:pPr>
              <a:spcBef>
                <a:spcPts val="0"/>
              </a:spcBef>
              <a:buFont typeface="Arial"/>
              <a:buChar char="•"/>
            </a:pPr>
            <a:endParaRPr lang="en-US" sz="2400" dirty="0" smtClean="0"/>
          </a:p>
          <a:p>
            <a:pPr>
              <a:spcBef>
                <a:spcPts val="0"/>
              </a:spcBef>
            </a:pPr>
            <a:r>
              <a:rPr lang="en-US" sz="2400" dirty="0" smtClean="0"/>
              <a:t>Helping ensure long-term interoperability of applications and ensure that services have the opportunity to work seamlessly between networks, between countries, between devices.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F306BB-0EA3-BA4C-85DF-169177D4420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204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12568"/>
          </a:xfrm>
        </p:spPr>
        <p:txBody>
          <a:bodyPr/>
          <a:lstStyle/>
          <a:p>
            <a:r>
              <a:rPr lang="en-US" sz="2000" dirty="0" smtClean="0"/>
              <a:t>Exponential growth in consumer-facing application. </a:t>
            </a:r>
            <a:endParaRPr lang="en-US" sz="2000" dirty="0"/>
          </a:p>
          <a:p>
            <a:r>
              <a:rPr lang="en-US" sz="2000" dirty="0" smtClean="0"/>
              <a:t>M2M applications poised to explode</a:t>
            </a:r>
            <a:endParaRPr lang="en-US" sz="2000" dirty="0"/>
          </a:p>
          <a:p>
            <a:r>
              <a:rPr lang="en-US" sz="2000" dirty="0" smtClean="0"/>
              <a:t>Will drive order</a:t>
            </a:r>
            <a:r>
              <a:rPr lang="en-US" sz="2000" dirty="0"/>
              <a:t>-of-magnitude increases in bandwidth consumption and provisioning and control actions.</a:t>
            </a:r>
          </a:p>
          <a:p>
            <a:r>
              <a:rPr lang="en-US" sz="2000" dirty="0"/>
              <a:t>Many </a:t>
            </a:r>
            <a:r>
              <a:rPr lang="en-US" sz="2000" dirty="0" smtClean="0"/>
              <a:t>applications </a:t>
            </a:r>
            <a:r>
              <a:rPr lang="en-US" sz="2000" dirty="0"/>
              <a:t>are poorly adapted for the constraints posed by wireless networks.   </a:t>
            </a:r>
          </a:p>
          <a:p>
            <a:r>
              <a:rPr lang="en-US" sz="2000" dirty="0"/>
              <a:t>But wireless is essential in bridging the digital divide especially in rural areas.</a:t>
            </a:r>
          </a:p>
          <a:p>
            <a:r>
              <a:rPr lang="en-US" sz="2000" dirty="0"/>
              <a:t>Protocols that manage the services and devices efficiently are essential if the promise of untethered applications is to be fulfilled.</a:t>
            </a:r>
          </a:p>
          <a:p>
            <a:r>
              <a:rPr lang="en-US" sz="2000" dirty="0"/>
              <a:t>How </a:t>
            </a:r>
            <a:r>
              <a:rPr lang="en-US" sz="2000" dirty="0" smtClean="0"/>
              <a:t>do </a:t>
            </a:r>
            <a:r>
              <a:rPr lang="en-US" sz="2000" dirty="0"/>
              <a:t>mobile operators deploy networks that efficiently </a:t>
            </a:r>
            <a:r>
              <a:rPr lang="en-US" sz="2000" dirty="0" smtClean="0"/>
              <a:t>serve </a:t>
            </a:r>
            <a:r>
              <a:rPr lang="en-US" sz="2000" dirty="0"/>
              <a:t>populated areas with their onslaught of M2M devices as well as rural areas that need both high speed data and M2M services</a:t>
            </a:r>
            <a:r>
              <a:rPr lang="en-US" sz="2000" dirty="0" smtClean="0"/>
              <a:t>?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192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411913"/>
            <a:ext cx="3827462" cy="2682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200" dirty="0" smtClean="0">
                <a:latin typeface="Univers" charset="0"/>
              </a:rPr>
              <a:t>Bangalore, India ,17-18 December 2012</a:t>
            </a:r>
            <a:endParaRPr lang="en-US" sz="1200" dirty="0">
              <a:latin typeface="Univers" charset="0"/>
            </a:endParaRPr>
          </a:p>
        </p:txBody>
      </p:sp>
      <p:sp>
        <p:nvSpPr>
          <p:cNvPr id="5123" name="Rectangle 10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>
                <a:latin typeface="Verdana" charset="0"/>
              </a:rPr>
              <a:t>OMA </a:t>
            </a:r>
            <a:r>
              <a:rPr lang="en-US" dirty="0" smtClean="0">
                <a:latin typeface="Verdana" charset="0"/>
              </a:rPr>
              <a:t>Device Management Architecture</a:t>
            </a:r>
            <a:endParaRPr lang="en-US" dirty="0">
              <a:latin typeface="Verdana" charset="0"/>
            </a:endParaRPr>
          </a:p>
        </p:txBody>
      </p:sp>
      <p:sp>
        <p:nvSpPr>
          <p:cNvPr id="5124" name="Rectangle 11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 err="1" smtClean="0">
                <a:latin typeface="Verdana" charset="0"/>
              </a:rPr>
              <a:t>Eshwar</a:t>
            </a:r>
            <a:r>
              <a:rPr lang="en-GB" b="1" dirty="0" smtClean="0">
                <a:latin typeface="Verdana" charset="0"/>
              </a:rPr>
              <a:t> </a:t>
            </a:r>
            <a:r>
              <a:rPr lang="en-GB" b="1" dirty="0" err="1" smtClean="0">
                <a:latin typeface="Verdana" charset="0"/>
              </a:rPr>
              <a:t>Pittampalli</a:t>
            </a:r>
            <a:r>
              <a:rPr lang="en-GB" b="1" dirty="0" smtClean="0">
                <a:latin typeface="Verdana" charset="0"/>
              </a:rPr>
              <a:t>, </a:t>
            </a:r>
            <a:r>
              <a:rPr lang="en-GB" b="1" dirty="0" err="1" smtClean="0">
                <a:latin typeface="Verdana" charset="0"/>
              </a:rPr>
              <a:t>Phd</a:t>
            </a:r>
            <a:r>
              <a:rPr lang="en-GB" b="1" dirty="0" smtClean="0">
                <a:latin typeface="Verdana" charset="0"/>
              </a:rPr>
              <a:t>.</a:t>
            </a:r>
            <a:endParaRPr lang="en-GB" b="1" dirty="0">
              <a:latin typeface="Verdana" charset="0"/>
            </a:endParaRPr>
          </a:p>
          <a:p>
            <a:r>
              <a:rPr lang="en-GB" b="1" dirty="0" smtClean="0">
                <a:latin typeface="Verdana" charset="0"/>
              </a:rPr>
              <a:t>Director, Market Development</a:t>
            </a:r>
          </a:p>
          <a:p>
            <a:r>
              <a:rPr lang="en-GB" b="1" dirty="0" smtClean="0">
                <a:latin typeface="Verdana" charset="0"/>
              </a:rPr>
              <a:t>Open Mobile Alliance Ltd.</a:t>
            </a:r>
          </a:p>
          <a:p>
            <a:r>
              <a:rPr lang="en-GB" b="1" dirty="0" err="1" smtClean="0">
                <a:latin typeface="Verdana" charset="0"/>
              </a:rPr>
              <a:t>epittampalli@omaorg.org</a:t>
            </a:r>
            <a:endParaRPr lang="en-US" b="1" dirty="0">
              <a:latin typeface="Verdana" charset="0"/>
            </a:endParaRPr>
          </a:p>
        </p:txBody>
      </p:sp>
      <p:sp>
        <p:nvSpPr>
          <p:cNvPr id="5125" name="Rectangle 13"/>
          <p:cNvSpPr>
            <a:spLocks noChangeArrowheads="1"/>
          </p:cNvSpPr>
          <p:nvPr/>
        </p:nvSpPr>
        <p:spPr bwMode="auto">
          <a:xfrm>
            <a:off x="0" y="404813"/>
            <a:ext cx="914400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en-US" sz="2400" b="1">
                <a:solidFill>
                  <a:schemeClr val="bg2"/>
                </a:solidFill>
              </a:rPr>
              <a:t>Joint ITU-GISFI Workshop on</a:t>
            </a:r>
          </a:p>
          <a:p>
            <a:pPr algn="ctr">
              <a:lnSpc>
                <a:spcPct val="80000"/>
              </a:lnSpc>
            </a:pPr>
            <a:r>
              <a:rPr lang="en-US" sz="2400" b="1">
                <a:solidFill>
                  <a:schemeClr val="bg2"/>
                </a:solidFill>
              </a:rPr>
              <a:t> </a:t>
            </a:r>
            <a:r>
              <a:rPr lang="ja-JP" altLang="en-US" sz="2400" b="1">
                <a:solidFill>
                  <a:srgbClr val="22228B"/>
                </a:solidFill>
              </a:rPr>
              <a:t>“</a:t>
            </a:r>
            <a:r>
              <a:rPr lang="en-US" sz="2400" b="1">
                <a:solidFill>
                  <a:srgbClr val="22228B"/>
                </a:solidFill>
              </a:rPr>
              <a:t>Bridging the Standardization Gap: Workshop on Sustainable Rural Communications</a:t>
            </a:r>
            <a:r>
              <a:rPr lang="ja-JP" altLang="en-US" sz="2400" b="1">
                <a:solidFill>
                  <a:srgbClr val="22228B"/>
                </a:solidFill>
              </a:rPr>
              <a:t>”</a:t>
            </a:r>
            <a:r>
              <a:rPr lang="en-US" sz="2400" b="1">
                <a:solidFill>
                  <a:schemeClr val="bg2"/>
                </a:solidFill>
              </a:rPr>
              <a:t/>
            </a:r>
            <a:br>
              <a:rPr lang="en-US" sz="2400" b="1">
                <a:solidFill>
                  <a:schemeClr val="bg2"/>
                </a:solidFill>
              </a:rPr>
            </a:br>
            <a:r>
              <a:rPr lang="en-US" sz="2400" b="1">
                <a:solidFill>
                  <a:schemeClr val="bg2"/>
                </a:solidFill>
              </a:rPr>
              <a:t/>
            </a:r>
            <a:br>
              <a:rPr lang="en-US" sz="2400" b="1">
                <a:solidFill>
                  <a:schemeClr val="bg2"/>
                </a:solidFill>
              </a:rPr>
            </a:br>
            <a:r>
              <a:rPr lang="en-US" sz="1800" b="1">
                <a:solidFill>
                  <a:schemeClr val="bg2"/>
                </a:solidFill>
              </a:rPr>
              <a:t>(Bangalore, India, 17-18 December 2012)</a:t>
            </a:r>
          </a:p>
        </p:txBody>
      </p:sp>
      <p:sp>
        <p:nvSpPr>
          <p:cNvPr id="5126" name="AutoShape 18" descr="image002"/>
          <p:cNvSpPr>
            <a:spLocks noChangeAspect="1" noChangeArrowheads="1"/>
          </p:cNvSpPr>
          <p:nvPr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7" name="AutoShape 20" descr="image002"/>
          <p:cNvSpPr>
            <a:spLocks noChangeAspect="1" noChangeArrowheads="1"/>
          </p:cNvSpPr>
          <p:nvPr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8" name="AutoShape 22" descr="image002"/>
          <p:cNvSpPr>
            <a:spLocks noChangeAspect="1" noChangeArrowheads="1"/>
          </p:cNvSpPr>
          <p:nvPr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9" name="AutoShape 24" descr="image002"/>
          <p:cNvSpPr>
            <a:spLocks noChangeAspect="1" noChangeArrowheads="1"/>
          </p:cNvSpPr>
          <p:nvPr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0" name="Rectangle 26"/>
          <p:cNvSpPr>
            <a:spLocks noChangeArrowheads="1"/>
          </p:cNvSpPr>
          <p:nvPr/>
        </p:nvSpPr>
        <p:spPr bwMode="auto">
          <a:xfrm>
            <a:off x="0" y="29289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pic>
        <p:nvPicPr>
          <p:cNvPr id="5131" name="Picture 16" descr="ITUserie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4" b="69327"/>
          <a:stretch>
            <a:fillRect/>
          </a:stretch>
        </p:blipFill>
        <p:spPr bwMode="auto">
          <a:xfrm>
            <a:off x="7613650" y="6237288"/>
            <a:ext cx="1350963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209616"/>
            <a:ext cx="1296144" cy="531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689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622300" y="76200"/>
            <a:ext cx="72263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217" tIns="39111" rIns="78217" bIns="39111" anchor="ctr"/>
          <a:lstStyle/>
          <a:p>
            <a:pPr algn="ctr" defTabSz="784225"/>
            <a:r>
              <a:rPr lang="en-US" altLang="zh-CN" sz="3600" b="1" dirty="0" smtClean="0">
                <a:solidFill>
                  <a:schemeClr val="bg2"/>
                </a:solidFill>
                <a:ea typeface="Arial Unicode MS" pitchFamily="34" charset="-122"/>
                <a:cs typeface="Arial Unicode MS" pitchFamily="34" charset="-122"/>
              </a:rPr>
              <a:t>DM-Introduction</a:t>
            </a:r>
            <a:endParaRPr lang="en-US" altLang="zh-CN" sz="3600" b="1" dirty="0">
              <a:solidFill>
                <a:schemeClr val="bg2"/>
              </a:solidFill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97868" y="3645024"/>
            <a:ext cx="4741168" cy="1771952"/>
            <a:chOff x="611560" y="3781648"/>
            <a:chExt cx="5029200" cy="1879600"/>
          </a:xfrm>
        </p:grpSpPr>
        <p:pic>
          <p:nvPicPr>
            <p:cNvPr id="1042" name="Picture 18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0560" y="3781648"/>
              <a:ext cx="781050" cy="104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" name="Group 20"/>
            <p:cNvGrpSpPr>
              <a:grpSpLocks/>
            </p:cNvGrpSpPr>
            <p:nvPr/>
          </p:nvGrpSpPr>
          <p:grpSpPr bwMode="auto">
            <a:xfrm>
              <a:off x="611560" y="4518248"/>
              <a:ext cx="5029200" cy="1143000"/>
              <a:chOff x="528" y="2592"/>
              <a:chExt cx="3168" cy="720"/>
            </a:xfrm>
          </p:grpSpPr>
          <p:sp>
            <p:nvSpPr>
              <p:cNvPr id="5131" name="TextBox 15"/>
              <p:cNvSpPr txBox="1">
                <a:spLocks noChangeArrowheads="1"/>
              </p:cNvSpPr>
              <p:nvPr/>
            </p:nvSpPr>
            <p:spPr bwMode="auto">
              <a:xfrm>
                <a:off x="1658" y="3120"/>
                <a:ext cx="1078" cy="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9291" tIns="44646" rIns="89291" bIns="44646">
                <a:spAutoFit/>
              </a:bodyPr>
              <a:lstStyle>
                <a:lvl1pPr defTabSz="892175" eaLnBrk="0" hangingPunct="0">
                  <a:defRPr sz="1200">
                    <a:solidFill>
                      <a:srgbClr val="008000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defTabSz="892175" eaLnBrk="0" hangingPunct="0">
                  <a:defRPr sz="1200">
                    <a:solidFill>
                      <a:srgbClr val="008000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defTabSz="892175" eaLnBrk="0" hangingPunct="0">
                  <a:defRPr sz="1200">
                    <a:solidFill>
                      <a:srgbClr val="008000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defTabSz="892175" eaLnBrk="0" hangingPunct="0">
                  <a:defRPr sz="1200">
                    <a:solidFill>
                      <a:srgbClr val="008000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defTabSz="892175" eaLnBrk="0" hangingPunct="0">
                  <a:defRPr sz="1200">
                    <a:solidFill>
                      <a:srgbClr val="008000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algn="ctr" defTabSz="8921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rgbClr val="008000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algn="ctr" defTabSz="8921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rgbClr val="008000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algn="ctr" defTabSz="8921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rgbClr val="008000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algn="ctr" defTabSz="8921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200">
                    <a:solidFill>
                      <a:srgbClr val="008000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>
                  <a:lnSpc>
                    <a:spcPct val="90000"/>
                  </a:lnSpc>
                </a:pPr>
                <a:r>
                  <a:rPr lang="en-GB" altLang="zh-CN" b="1">
                    <a:solidFill>
                      <a:srgbClr val="990000"/>
                    </a:solidFill>
                    <a:ea typeface="Arial Unicode MS" pitchFamily="34" charset="-122"/>
                    <a:cs typeface="Arial Unicode MS" pitchFamily="34" charset="-122"/>
                  </a:rPr>
                  <a:t>DM Protocol</a:t>
                </a:r>
              </a:p>
            </p:txBody>
          </p:sp>
          <p:sp>
            <p:nvSpPr>
              <p:cNvPr id="5132" name="AutoShape 16"/>
              <p:cNvSpPr>
                <a:spLocks noChangeArrowheads="1"/>
              </p:cNvSpPr>
              <p:nvPr/>
            </p:nvSpPr>
            <p:spPr bwMode="auto">
              <a:xfrm>
                <a:off x="960" y="2688"/>
                <a:ext cx="2256" cy="528"/>
              </a:xfrm>
              <a:prstGeom prst="leftRightArrow">
                <a:avLst>
                  <a:gd name="adj1" fmla="val 48611"/>
                  <a:gd name="adj2" fmla="val 24806"/>
                </a:avLst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r>
                  <a:rPr lang="en-US" altLang="zh-CN" sz="1000" dirty="0">
                    <a:solidFill>
                      <a:schemeClr val="tx1"/>
                    </a:solidFill>
                  </a:rPr>
                  <a:t>DM Commands:</a:t>
                </a:r>
              </a:p>
              <a:p>
                <a:r>
                  <a:rPr lang="en-US" altLang="zh-CN" sz="1000" dirty="0">
                    <a:solidFill>
                      <a:schemeClr val="tx1"/>
                    </a:solidFill>
                  </a:rPr>
                  <a:t>Add, Get, Replace, Delete, Exec, Alert, etc.</a:t>
                </a:r>
              </a:p>
            </p:txBody>
          </p:sp>
          <p:graphicFrame>
            <p:nvGraphicFramePr>
              <p:cNvPr id="5133" name="Object 17"/>
              <p:cNvGraphicFramePr>
                <a:graphicFrameLocks noChangeAspect="1"/>
              </p:cNvGraphicFramePr>
              <p:nvPr/>
            </p:nvGraphicFramePr>
            <p:xfrm>
              <a:off x="528" y="2661"/>
              <a:ext cx="439" cy="60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231" name="Visio" r:id="rId5" imgW="697611" imgH="957453" progId="Visio.Drawing.11">
                      <p:embed/>
                    </p:oleObj>
                  </mc:Choice>
                  <mc:Fallback>
                    <p:oleObj name="Visio" r:id="rId5" imgW="697611" imgH="957453" progId="Visio.Drawing.11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28" y="2661"/>
                            <a:ext cx="439" cy="60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 algn="ctr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134" name="Object 18"/>
              <p:cNvGraphicFramePr>
                <a:graphicFrameLocks noChangeAspect="1"/>
              </p:cNvGraphicFramePr>
              <p:nvPr/>
            </p:nvGraphicFramePr>
            <p:xfrm>
              <a:off x="3274" y="2592"/>
              <a:ext cx="422" cy="72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232" name="Visio" r:id="rId7" imgW="981075" imgH="1703832" progId="Visio.Drawing.11">
                      <p:embed/>
                    </p:oleObj>
                  </mc:Choice>
                  <mc:Fallback>
                    <p:oleObj name="Visio" r:id="rId7" imgW="981075" imgH="1703832" progId="Visio.Drawing.11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74" y="2592"/>
                            <a:ext cx="422" cy="72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 algn="ctr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6" name="Group 5"/>
          <p:cNvGrpSpPr/>
          <p:nvPr/>
        </p:nvGrpSpPr>
        <p:grpSpPr>
          <a:xfrm>
            <a:off x="5652120" y="3898838"/>
            <a:ext cx="1228600" cy="1627458"/>
            <a:chOff x="6012160" y="3886423"/>
            <a:chExt cx="1339850" cy="1774825"/>
          </a:xfrm>
        </p:grpSpPr>
        <p:sp>
          <p:nvSpPr>
            <p:cNvPr id="5126" name="TextBox 93"/>
            <p:cNvSpPr txBox="1">
              <a:spLocks noChangeArrowheads="1"/>
            </p:cNvSpPr>
            <p:nvPr/>
          </p:nvSpPr>
          <p:spPr bwMode="auto">
            <a:xfrm>
              <a:off x="6012160" y="5426298"/>
              <a:ext cx="1339850" cy="234950"/>
            </a:xfrm>
            <a:prstGeom prst="rect">
              <a:avLst/>
            </a:prstGeom>
            <a:noFill/>
            <a:ln w="9525">
              <a:solidFill>
                <a:srgbClr val="00B0F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9291" tIns="44646" rIns="89291" bIns="44646">
              <a:spAutoFit/>
            </a:bodyPr>
            <a:lstStyle>
              <a:lvl1pPr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GB" altLang="zh-CN" sz="1000" b="1">
                  <a:solidFill>
                    <a:srgbClr val="00B0F0"/>
                  </a:solidFill>
                </a:rPr>
                <a:t>Transports</a:t>
              </a:r>
            </a:p>
          </p:txBody>
        </p:sp>
        <p:sp>
          <p:nvSpPr>
            <p:cNvPr id="5127" name="TextBox 94"/>
            <p:cNvSpPr txBox="1">
              <a:spLocks noChangeArrowheads="1"/>
            </p:cNvSpPr>
            <p:nvPr/>
          </p:nvSpPr>
          <p:spPr bwMode="auto">
            <a:xfrm>
              <a:off x="6012160" y="4191223"/>
              <a:ext cx="1339850" cy="23495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9291" tIns="44646" rIns="89291" bIns="44646">
              <a:spAutoFit/>
            </a:bodyPr>
            <a:lstStyle>
              <a:lvl1pPr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GB" altLang="zh-CN" sz="1000" b="1">
                  <a:solidFill>
                    <a:srgbClr val="FF0000"/>
                  </a:solidFill>
                </a:rPr>
                <a:t>DM Protocol</a:t>
              </a:r>
            </a:p>
          </p:txBody>
        </p:sp>
        <p:sp>
          <p:nvSpPr>
            <p:cNvPr id="5128" name="TextBox 95"/>
            <p:cNvSpPr txBox="1">
              <a:spLocks noChangeArrowheads="1"/>
            </p:cNvSpPr>
            <p:nvPr/>
          </p:nvSpPr>
          <p:spPr bwMode="auto">
            <a:xfrm>
              <a:off x="6012160" y="4511898"/>
              <a:ext cx="1339850" cy="371475"/>
            </a:xfrm>
            <a:prstGeom prst="rect">
              <a:avLst/>
            </a:prstGeom>
            <a:noFill/>
            <a:ln w="9525">
              <a:solidFill>
                <a:srgbClr val="FF66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9291" tIns="44646" rIns="89291" bIns="44646">
              <a:spAutoFit/>
            </a:bodyPr>
            <a:lstStyle>
              <a:lvl1pPr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GB" altLang="zh-CN" sz="1000" b="1">
                  <a:solidFill>
                    <a:schemeClr val="tx1"/>
                  </a:solidFill>
                </a:rPr>
                <a:t>DM Representation</a:t>
              </a:r>
            </a:p>
          </p:txBody>
        </p:sp>
        <p:sp>
          <p:nvSpPr>
            <p:cNvPr id="5129" name="TextBox 96"/>
            <p:cNvSpPr txBox="1">
              <a:spLocks noChangeArrowheads="1"/>
            </p:cNvSpPr>
            <p:nvPr/>
          </p:nvSpPr>
          <p:spPr bwMode="auto">
            <a:xfrm>
              <a:off x="6012160" y="4969098"/>
              <a:ext cx="1339850" cy="371475"/>
            </a:xfrm>
            <a:prstGeom prst="rect">
              <a:avLst/>
            </a:prstGeom>
            <a:noFill/>
            <a:ln w="9525">
              <a:solidFill>
                <a:srgbClr val="00B05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9291" tIns="44646" rIns="89291" bIns="44646">
              <a:spAutoFit/>
            </a:bodyPr>
            <a:lstStyle>
              <a:lvl1pPr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GB" altLang="zh-CN" sz="1000" b="1">
                  <a:solidFill>
                    <a:srgbClr val="00B050"/>
                  </a:solidFill>
                </a:rPr>
                <a:t>Bindings to Transports</a:t>
              </a:r>
            </a:p>
          </p:txBody>
        </p:sp>
        <p:sp>
          <p:nvSpPr>
            <p:cNvPr id="5130" name="TextBox 94"/>
            <p:cNvSpPr txBox="1">
              <a:spLocks noChangeArrowheads="1"/>
            </p:cNvSpPr>
            <p:nvPr/>
          </p:nvSpPr>
          <p:spPr bwMode="auto">
            <a:xfrm>
              <a:off x="6012160" y="3886423"/>
              <a:ext cx="1339850" cy="2349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9291" tIns="44646" rIns="89291" bIns="44646">
              <a:spAutoFit/>
            </a:bodyPr>
            <a:lstStyle>
              <a:lvl1pPr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defTabSz="892175" eaLnBrk="0" hangingPunct="0"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ctr" defTabSz="892175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08000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GB" altLang="zh-CN" sz="1000" b="1" dirty="0">
                  <a:solidFill>
                    <a:schemeClr val="tx1"/>
                  </a:solidFill>
                </a:rPr>
                <a:t>Application MO</a:t>
              </a:r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457200" y="1052736"/>
            <a:ext cx="8229600" cy="247687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9"/>
              </a:buBlip>
              <a:defRPr sz="3200">
                <a:solidFill>
                  <a:schemeClr val="bg2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SzPct val="70000"/>
              <a:buFont typeface="ZapfDingbats BT" charset="0"/>
              <a:buBlip>
                <a:blip r:embed="rId10"/>
              </a:buBlip>
              <a:defRPr sz="2800">
                <a:solidFill>
                  <a:schemeClr val="bg2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9"/>
              </a:buBlip>
              <a:defRPr sz="2400">
                <a:solidFill>
                  <a:schemeClr val="bg2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70000"/>
              <a:buFont typeface="ZapfDingbats BT" charset="0"/>
              <a:buBlip>
                <a:blip r:embed="rId10"/>
              </a:buBlip>
              <a:defRPr sz="2000">
                <a:solidFill>
                  <a:schemeClr val="bg2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9"/>
              </a:buBlip>
              <a:defRPr sz="2000">
                <a:solidFill>
                  <a:schemeClr val="bg2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9"/>
              </a:buBlip>
              <a:defRPr sz="2000">
                <a:solidFill>
                  <a:schemeClr val="bg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9"/>
              </a:buBlip>
              <a:defRPr sz="2000">
                <a:solidFill>
                  <a:schemeClr val="bg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9"/>
              </a:buBlip>
              <a:defRPr sz="2000">
                <a:solidFill>
                  <a:schemeClr val="bg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9"/>
              </a:buBlip>
              <a:defRPr sz="2000">
                <a:solidFill>
                  <a:schemeClr val="bg2"/>
                </a:solidFill>
                <a:latin typeface="+mn-lt"/>
              </a:defRPr>
            </a:lvl9pPr>
          </a:lstStyle>
          <a:p>
            <a:r>
              <a:rPr lang="en-US" sz="2000" dirty="0" smtClean="0"/>
              <a:t>Technology that enables device customization and services configuration in a remote fashion</a:t>
            </a:r>
          </a:p>
          <a:p>
            <a:r>
              <a:rPr lang="en-US" sz="2000" dirty="0" smtClean="0"/>
              <a:t>The Enabler defines the syntax and semantics of the two-way message exchange protocol (DM Protocol)</a:t>
            </a:r>
          </a:p>
          <a:p>
            <a:r>
              <a:rPr lang="en-US" sz="2000" dirty="0" smtClean="0"/>
              <a:t>Configuration and management is exposed in a logical interface, which is represented under the structure of a MO (Management Object) within the management tree.</a:t>
            </a:r>
            <a:endParaRPr lang="en-US" sz="2000" dirty="0"/>
          </a:p>
        </p:txBody>
      </p:sp>
      <p:grpSp>
        <p:nvGrpSpPr>
          <p:cNvPr id="18" name="Group 65"/>
          <p:cNvGrpSpPr>
            <a:grpSpLocks/>
          </p:cNvGrpSpPr>
          <p:nvPr/>
        </p:nvGrpSpPr>
        <p:grpSpPr bwMode="auto">
          <a:xfrm>
            <a:off x="7562762" y="4916961"/>
            <a:ext cx="521438" cy="260163"/>
            <a:chOff x="6434137" y="3054350"/>
            <a:chExt cx="990600" cy="381000"/>
          </a:xfrm>
        </p:grpSpPr>
        <p:sp>
          <p:nvSpPr>
            <p:cNvPr id="19" name="Rounded Rectangle 32"/>
            <p:cNvSpPr>
              <a:spLocks noChangeArrowheads="1"/>
            </p:cNvSpPr>
            <p:nvPr/>
          </p:nvSpPr>
          <p:spPr bwMode="auto">
            <a:xfrm>
              <a:off x="6434137" y="3054350"/>
              <a:ext cx="990600" cy="381000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89291" tIns="44646" rIns="89291" bIns="44646"/>
            <a:lstStyle/>
            <a:p>
              <a:pPr defTabSz="892175" eaLnBrk="0" hangingPunct="0">
                <a:lnSpc>
                  <a:spcPct val="90000"/>
                </a:lnSpc>
              </a:pPr>
              <a:endParaRPr lang="en-GB" altLang="zh-CN" sz="500" b="1">
                <a:solidFill>
                  <a:schemeClr val="tx1"/>
                </a:solidFill>
              </a:endParaRPr>
            </a:p>
          </p:txBody>
        </p:sp>
        <p:sp>
          <p:nvSpPr>
            <p:cNvPr id="20" name="Rectangle 34"/>
            <p:cNvSpPr>
              <a:spLocks noChangeArrowheads="1"/>
            </p:cNvSpPr>
            <p:nvPr/>
          </p:nvSpPr>
          <p:spPr bwMode="auto">
            <a:xfrm>
              <a:off x="6586854" y="3130551"/>
              <a:ext cx="761523" cy="233457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291" tIns="44646" rIns="89291" bIns="44646">
              <a:spAutoFit/>
            </a:bodyPr>
            <a:lstStyle/>
            <a:p>
              <a:pPr defTabSz="892175" eaLnBrk="0" hangingPunct="0">
                <a:lnSpc>
                  <a:spcPct val="90000"/>
                </a:lnSpc>
              </a:pPr>
              <a:r>
                <a:rPr lang="en-GB" altLang="zh-CN" sz="500" b="1">
                  <a:solidFill>
                    <a:schemeClr val="bg1"/>
                  </a:solidFill>
                </a:rPr>
                <a:t>OBEX</a:t>
              </a:r>
              <a:r>
                <a:rPr lang="en-GB" altLang="zh-CN" sz="500" b="1">
                  <a:solidFill>
                    <a:schemeClr val="tx1"/>
                  </a:solidFill>
                </a:rPr>
                <a:t> </a:t>
              </a:r>
            </a:p>
          </p:txBody>
        </p:sp>
      </p:grpSp>
      <p:grpSp>
        <p:nvGrpSpPr>
          <p:cNvPr id="21" name="Group 66"/>
          <p:cNvGrpSpPr>
            <a:grpSpLocks/>
          </p:cNvGrpSpPr>
          <p:nvPr/>
        </p:nvGrpSpPr>
        <p:grpSpPr bwMode="auto">
          <a:xfrm>
            <a:off x="6937925" y="4910292"/>
            <a:ext cx="599265" cy="261275"/>
            <a:chOff x="3538537" y="3054350"/>
            <a:chExt cx="990600" cy="381000"/>
          </a:xfrm>
        </p:grpSpPr>
        <p:sp>
          <p:nvSpPr>
            <p:cNvPr id="22" name="Rounded Rectangle 23"/>
            <p:cNvSpPr>
              <a:spLocks noChangeArrowheads="1"/>
            </p:cNvSpPr>
            <p:nvPr/>
          </p:nvSpPr>
          <p:spPr bwMode="auto">
            <a:xfrm>
              <a:off x="3538537" y="3054350"/>
              <a:ext cx="990600" cy="381000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89291" tIns="44646" rIns="89291" bIns="44646"/>
            <a:lstStyle/>
            <a:p>
              <a:pPr defTabSz="892175" eaLnBrk="0" hangingPunct="0">
                <a:lnSpc>
                  <a:spcPct val="90000"/>
                </a:lnSpc>
              </a:pPr>
              <a:endParaRPr lang="en-GB" altLang="zh-CN" sz="500" b="1">
                <a:solidFill>
                  <a:schemeClr val="tx1"/>
                </a:solidFill>
              </a:endParaRPr>
            </a:p>
          </p:txBody>
        </p:sp>
        <p:sp>
          <p:nvSpPr>
            <p:cNvPr id="23" name="Rectangle 49"/>
            <p:cNvSpPr>
              <a:spLocks noChangeArrowheads="1"/>
            </p:cNvSpPr>
            <p:nvPr/>
          </p:nvSpPr>
          <p:spPr bwMode="auto">
            <a:xfrm>
              <a:off x="3613908" y="3130550"/>
              <a:ext cx="839856" cy="232463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291" tIns="44646" rIns="89291" bIns="44646">
              <a:spAutoFit/>
            </a:bodyPr>
            <a:lstStyle/>
            <a:p>
              <a:pPr defTabSz="892175" eaLnBrk="0" hangingPunct="0">
                <a:lnSpc>
                  <a:spcPct val="90000"/>
                </a:lnSpc>
              </a:pPr>
              <a:r>
                <a:rPr lang="en-GB" altLang="zh-CN" sz="500" b="1">
                  <a:solidFill>
                    <a:schemeClr val="bg1"/>
                  </a:solidFill>
                </a:rPr>
                <a:t>HTTP</a:t>
              </a:r>
              <a:r>
                <a:rPr lang="en-GB" altLang="zh-CN" sz="500" b="1">
                  <a:solidFill>
                    <a:schemeClr val="tx1"/>
                  </a:solidFill>
                </a:rPr>
                <a:t> </a:t>
              </a:r>
            </a:p>
          </p:txBody>
        </p:sp>
      </p:grpSp>
      <p:grpSp>
        <p:nvGrpSpPr>
          <p:cNvPr id="24" name="Group 67"/>
          <p:cNvGrpSpPr>
            <a:grpSpLocks/>
          </p:cNvGrpSpPr>
          <p:nvPr/>
        </p:nvGrpSpPr>
        <p:grpSpPr bwMode="auto">
          <a:xfrm>
            <a:off x="6937925" y="5192702"/>
            <a:ext cx="604824" cy="260164"/>
            <a:chOff x="3581498" y="4044950"/>
            <a:chExt cx="1034838" cy="381000"/>
          </a:xfrm>
        </p:grpSpPr>
        <p:sp>
          <p:nvSpPr>
            <p:cNvPr id="25" name="Rounded Rectangle 24"/>
            <p:cNvSpPr>
              <a:spLocks noChangeArrowheads="1"/>
            </p:cNvSpPr>
            <p:nvPr/>
          </p:nvSpPr>
          <p:spPr bwMode="auto">
            <a:xfrm>
              <a:off x="3581498" y="4044950"/>
              <a:ext cx="1034838" cy="381000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89291" tIns="44646" rIns="89291" bIns="44646"/>
            <a:lstStyle/>
            <a:p>
              <a:pPr defTabSz="892175" eaLnBrk="0" hangingPunct="0">
                <a:lnSpc>
                  <a:spcPct val="90000"/>
                </a:lnSpc>
              </a:pPr>
              <a:endParaRPr lang="en-GB" altLang="zh-CN" sz="500" b="1">
                <a:solidFill>
                  <a:schemeClr val="tx1"/>
                </a:solidFill>
              </a:endParaRPr>
            </a:p>
          </p:txBody>
        </p:sp>
        <p:sp>
          <p:nvSpPr>
            <p:cNvPr id="26" name="Rectangle 50"/>
            <p:cNvSpPr>
              <a:spLocks noChangeArrowheads="1"/>
            </p:cNvSpPr>
            <p:nvPr/>
          </p:nvSpPr>
          <p:spPr bwMode="auto">
            <a:xfrm>
              <a:off x="3670677" y="4089401"/>
              <a:ext cx="891782" cy="23345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291" tIns="44646" rIns="89291" bIns="44646">
              <a:spAutoFit/>
            </a:bodyPr>
            <a:lstStyle/>
            <a:p>
              <a:pPr defTabSz="892175" eaLnBrk="0" hangingPunct="0">
                <a:lnSpc>
                  <a:spcPct val="90000"/>
                </a:lnSpc>
              </a:pPr>
              <a:r>
                <a:rPr lang="en-GB" altLang="zh-CN" sz="500" b="1">
                  <a:solidFill>
                    <a:schemeClr val="bg1"/>
                  </a:solidFill>
                </a:rPr>
                <a:t>TCP / IP</a:t>
              </a:r>
            </a:p>
          </p:txBody>
        </p:sp>
      </p:grpSp>
      <p:grpSp>
        <p:nvGrpSpPr>
          <p:cNvPr id="27" name="Group 64"/>
          <p:cNvGrpSpPr>
            <a:grpSpLocks/>
          </p:cNvGrpSpPr>
          <p:nvPr/>
        </p:nvGrpSpPr>
        <p:grpSpPr bwMode="auto">
          <a:xfrm>
            <a:off x="8113107" y="4916964"/>
            <a:ext cx="573693" cy="260163"/>
            <a:chOff x="5138737" y="3054350"/>
            <a:chExt cx="990600" cy="381000"/>
          </a:xfrm>
        </p:grpSpPr>
        <p:sp>
          <p:nvSpPr>
            <p:cNvPr id="28" name="Rounded Rectangle 31"/>
            <p:cNvSpPr>
              <a:spLocks noChangeArrowheads="1"/>
            </p:cNvSpPr>
            <p:nvPr/>
          </p:nvSpPr>
          <p:spPr bwMode="auto">
            <a:xfrm>
              <a:off x="5138737" y="3054350"/>
              <a:ext cx="990600" cy="381000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89291" tIns="44646" rIns="89291" bIns="44646"/>
            <a:lstStyle/>
            <a:p>
              <a:pPr defTabSz="892175" eaLnBrk="0" hangingPunct="0">
                <a:lnSpc>
                  <a:spcPct val="90000"/>
                </a:lnSpc>
              </a:pPr>
              <a:endParaRPr lang="en-GB" altLang="zh-CN" sz="500" b="1">
                <a:solidFill>
                  <a:schemeClr val="tx1"/>
                </a:solidFill>
              </a:endParaRPr>
            </a:p>
          </p:txBody>
        </p:sp>
        <p:sp>
          <p:nvSpPr>
            <p:cNvPr id="29" name="Rectangle 53"/>
            <p:cNvSpPr>
              <a:spLocks noChangeArrowheads="1"/>
            </p:cNvSpPr>
            <p:nvPr/>
          </p:nvSpPr>
          <p:spPr bwMode="auto">
            <a:xfrm>
              <a:off x="5290705" y="3130551"/>
              <a:ext cx="686667" cy="23345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291" tIns="44646" rIns="89291" bIns="44646">
              <a:spAutoFit/>
            </a:bodyPr>
            <a:lstStyle/>
            <a:p>
              <a:pPr defTabSz="892175" eaLnBrk="0" hangingPunct="0">
                <a:lnSpc>
                  <a:spcPct val="90000"/>
                </a:lnSpc>
              </a:pPr>
              <a:r>
                <a:rPr lang="en-GB" altLang="zh-CN" sz="500" b="1">
                  <a:solidFill>
                    <a:schemeClr val="bg1"/>
                  </a:solidFill>
                </a:rPr>
                <a:t>WSP</a:t>
              </a:r>
              <a:r>
                <a:rPr lang="en-GB" altLang="zh-CN" sz="500" b="1">
                  <a:solidFill>
                    <a:schemeClr val="tx1"/>
                  </a:solidFill>
                </a:rPr>
                <a:t> </a:t>
              </a:r>
            </a:p>
          </p:txBody>
        </p:sp>
      </p:grpSp>
      <p:grpSp>
        <p:nvGrpSpPr>
          <p:cNvPr id="30" name="Group 72"/>
          <p:cNvGrpSpPr>
            <a:grpSpLocks/>
          </p:cNvGrpSpPr>
          <p:nvPr/>
        </p:nvGrpSpPr>
        <p:grpSpPr bwMode="auto">
          <a:xfrm>
            <a:off x="8106436" y="5200473"/>
            <a:ext cx="572582" cy="260163"/>
            <a:chOff x="4833937" y="3816350"/>
            <a:chExt cx="1219200" cy="381000"/>
          </a:xfrm>
        </p:grpSpPr>
        <p:sp>
          <p:nvSpPr>
            <p:cNvPr id="31" name="Rounded Rectangle 35"/>
            <p:cNvSpPr>
              <a:spLocks noChangeArrowheads="1"/>
            </p:cNvSpPr>
            <p:nvPr/>
          </p:nvSpPr>
          <p:spPr bwMode="auto">
            <a:xfrm>
              <a:off x="4833937" y="3816350"/>
              <a:ext cx="1219200" cy="381000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89291" tIns="44646" rIns="89291" bIns="44646"/>
            <a:lstStyle/>
            <a:p>
              <a:pPr defTabSz="892175" eaLnBrk="0" hangingPunct="0">
                <a:lnSpc>
                  <a:spcPct val="90000"/>
                </a:lnSpc>
              </a:pPr>
              <a:endParaRPr lang="en-GB" altLang="zh-CN" sz="500" b="1">
                <a:solidFill>
                  <a:schemeClr val="tx1"/>
                </a:solidFill>
              </a:endParaRPr>
            </a:p>
          </p:txBody>
        </p:sp>
        <p:sp>
          <p:nvSpPr>
            <p:cNvPr id="32" name="Rectangle 56"/>
            <p:cNvSpPr>
              <a:spLocks noChangeArrowheads="1"/>
            </p:cNvSpPr>
            <p:nvPr/>
          </p:nvSpPr>
          <p:spPr bwMode="auto">
            <a:xfrm>
              <a:off x="4986338" y="3892551"/>
              <a:ext cx="838200" cy="23345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291" tIns="44646" rIns="89291" bIns="44646">
              <a:spAutoFit/>
            </a:bodyPr>
            <a:lstStyle/>
            <a:p>
              <a:pPr defTabSz="892175" eaLnBrk="0" hangingPunct="0">
                <a:lnSpc>
                  <a:spcPct val="90000"/>
                </a:lnSpc>
              </a:pPr>
              <a:r>
                <a:rPr lang="en-GB" altLang="zh-CN" sz="500" b="1">
                  <a:solidFill>
                    <a:schemeClr val="bg1"/>
                  </a:solidFill>
                </a:rPr>
                <a:t>WAP</a:t>
              </a:r>
            </a:p>
          </p:txBody>
        </p:sp>
      </p:grpSp>
      <p:grpSp>
        <p:nvGrpSpPr>
          <p:cNvPr id="33" name="Group 71"/>
          <p:cNvGrpSpPr>
            <a:grpSpLocks/>
          </p:cNvGrpSpPr>
          <p:nvPr/>
        </p:nvGrpSpPr>
        <p:grpSpPr bwMode="auto">
          <a:xfrm>
            <a:off x="7570544" y="5194912"/>
            <a:ext cx="513656" cy="260163"/>
            <a:chOff x="6281737" y="3816350"/>
            <a:chExt cx="1219200" cy="381000"/>
          </a:xfrm>
        </p:grpSpPr>
        <p:sp>
          <p:nvSpPr>
            <p:cNvPr id="34" name="Rounded Rectangle 69"/>
            <p:cNvSpPr>
              <a:spLocks noChangeArrowheads="1"/>
            </p:cNvSpPr>
            <p:nvPr/>
          </p:nvSpPr>
          <p:spPr bwMode="auto">
            <a:xfrm>
              <a:off x="6281737" y="3816350"/>
              <a:ext cx="1219200" cy="381000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89291" tIns="44646" rIns="89291" bIns="44646"/>
            <a:lstStyle/>
            <a:p>
              <a:pPr defTabSz="892175" eaLnBrk="0" hangingPunct="0">
                <a:lnSpc>
                  <a:spcPct val="90000"/>
                </a:lnSpc>
              </a:pPr>
              <a:endParaRPr lang="en-GB" altLang="zh-CN" sz="500" b="1">
                <a:solidFill>
                  <a:schemeClr val="tx1"/>
                </a:solidFill>
              </a:endParaRPr>
            </a:p>
          </p:txBody>
        </p:sp>
        <p:sp>
          <p:nvSpPr>
            <p:cNvPr id="35" name="Rectangle 70"/>
            <p:cNvSpPr>
              <a:spLocks noChangeArrowheads="1"/>
            </p:cNvSpPr>
            <p:nvPr/>
          </p:nvSpPr>
          <p:spPr bwMode="auto">
            <a:xfrm>
              <a:off x="6433814" y="3833439"/>
              <a:ext cx="837715" cy="23345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291" tIns="44646" rIns="89291" bIns="44646">
              <a:spAutoFit/>
            </a:bodyPr>
            <a:lstStyle/>
            <a:p>
              <a:pPr defTabSz="892175" eaLnBrk="0" hangingPunct="0">
                <a:lnSpc>
                  <a:spcPct val="90000"/>
                </a:lnSpc>
              </a:pPr>
              <a:r>
                <a:rPr lang="en-GB" altLang="zh-CN" sz="500" b="1">
                  <a:solidFill>
                    <a:schemeClr val="bg1"/>
                  </a:solidFill>
                </a:rPr>
                <a:t>IrDA</a:t>
              </a:r>
            </a:p>
          </p:txBody>
        </p:sp>
      </p:grpSp>
      <p:pic>
        <p:nvPicPr>
          <p:cNvPr id="36" name="Picture 3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425" y="6309320"/>
            <a:ext cx="1152415" cy="47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FEFD26-CD0A-FF42-87E7-C44E1A1879A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9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411913"/>
            <a:ext cx="3827462" cy="2682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200" dirty="0" smtClean="0">
                <a:latin typeface="Univers" charset="0"/>
              </a:rPr>
              <a:t>Bangalore, India ,17-18 December 2012</a:t>
            </a:r>
            <a:endParaRPr lang="en-US" sz="1200" dirty="0">
              <a:latin typeface="Univer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343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0" name="Rectangle 3"/>
          <p:cNvSpPr>
            <a:spLocks noChangeArrowheads="1"/>
          </p:cNvSpPr>
          <p:nvPr/>
        </p:nvSpPr>
        <p:spPr bwMode="auto">
          <a:xfrm>
            <a:off x="622300" y="76200"/>
            <a:ext cx="72263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217" tIns="39111" rIns="78217" bIns="39111" anchor="ctr"/>
          <a:lstStyle/>
          <a:p>
            <a:pPr algn="ctr" defTabSz="784225"/>
            <a:r>
              <a:rPr lang="en-US" altLang="zh-CN" sz="3600" b="1" dirty="0" smtClean="0">
                <a:solidFill>
                  <a:srgbClr val="000099"/>
                </a:solidFill>
                <a:ea typeface="Arial Unicode MS" pitchFamily="34" charset="-122"/>
                <a:cs typeface="Arial Unicode MS" pitchFamily="34" charset="-122"/>
              </a:rPr>
              <a:t>DM-Architecture</a:t>
            </a:r>
            <a:endParaRPr lang="en-US" altLang="zh-CN" sz="3600" b="1" dirty="0">
              <a:solidFill>
                <a:srgbClr val="000099"/>
              </a:solidFill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3827463" y="2173288"/>
            <a:ext cx="744537" cy="371475"/>
            <a:chOff x="6434137" y="3054350"/>
            <a:chExt cx="990600" cy="381000"/>
          </a:xfrm>
        </p:grpSpPr>
        <p:sp>
          <p:nvSpPr>
            <p:cNvPr id="9264" name="Rounded Rectangle 32"/>
            <p:cNvSpPr>
              <a:spLocks noChangeArrowheads="1"/>
            </p:cNvSpPr>
            <p:nvPr/>
          </p:nvSpPr>
          <p:spPr bwMode="auto">
            <a:xfrm>
              <a:off x="6434137" y="3054350"/>
              <a:ext cx="990600" cy="381000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89291" tIns="44646" rIns="89291" bIns="44646"/>
            <a:lstStyle/>
            <a:p>
              <a:pPr defTabSz="892175" eaLnBrk="0" hangingPunct="0">
                <a:lnSpc>
                  <a:spcPct val="90000"/>
                </a:lnSpc>
              </a:pPr>
              <a:endParaRPr lang="en-GB" altLang="zh-CN" sz="1800">
                <a:solidFill>
                  <a:schemeClr val="tx1"/>
                </a:solidFill>
              </a:endParaRPr>
            </a:p>
          </p:txBody>
        </p:sp>
        <p:sp>
          <p:nvSpPr>
            <p:cNvPr id="9265" name="Rectangle 34"/>
            <p:cNvSpPr>
              <a:spLocks noChangeArrowheads="1"/>
            </p:cNvSpPr>
            <p:nvPr/>
          </p:nvSpPr>
          <p:spPr bwMode="auto">
            <a:xfrm>
              <a:off x="6586854" y="3130550"/>
              <a:ext cx="761523" cy="238125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291" tIns="44646" rIns="89291" bIns="44646">
              <a:spAutoFit/>
            </a:bodyPr>
            <a:lstStyle/>
            <a:p>
              <a:pPr defTabSz="892175" eaLnBrk="0" hangingPunct="0">
                <a:lnSpc>
                  <a:spcPct val="90000"/>
                </a:lnSpc>
              </a:pPr>
              <a:r>
                <a:rPr lang="en-GB" altLang="zh-CN" sz="1000">
                  <a:solidFill>
                    <a:schemeClr val="bg1"/>
                  </a:solidFill>
                </a:rPr>
                <a:t>OBEX</a:t>
              </a:r>
              <a:r>
                <a:rPr lang="en-GB" altLang="zh-CN" sz="1000">
                  <a:solidFill>
                    <a:schemeClr val="tx1"/>
                  </a:solidFill>
                </a:rPr>
                <a:t> </a:t>
              </a:r>
            </a:p>
          </p:txBody>
        </p:sp>
      </p:grpSp>
      <p:grpSp>
        <p:nvGrpSpPr>
          <p:cNvPr id="4" name="Group 73"/>
          <p:cNvGrpSpPr>
            <a:grpSpLocks/>
          </p:cNvGrpSpPr>
          <p:nvPr/>
        </p:nvGrpSpPr>
        <p:grpSpPr bwMode="auto">
          <a:xfrm>
            <a:off x="6656082" y="2163538"/>
            <a:ext cx="818095" cy="372000"/>
            <a:chOff x="7196136" y="1682750"/>
            <a:chExt cx="838200" cy="381000"/>
          </a:xfrm>
          <a:solidFill>
            <a:schemeClr val="accent6"/>
          </a:solidFill>
        </p:grpSpPr>
        <p:sp>
          <p:nvSpPr>
            <p:cNvPr id="3113" name="Rounded Rectangle 46"/>
            <p:cNvSpPr>
              <a:spLocks noChangeArrowheads="1"/>
            </p:cNvSpPr>
            <p:nvPr/>
          </p:nvSpPr>
          <p:spPr bwMode="auto">
            <a:xfrm>
              <a:off x="7196136" y="1682750"/>
              <a:ext cx="838200" cy="381000"/>
            </a:xfrm>
            <a:prstGeom prst="roundRect">
              <a:avLst>
                <a:gd name="adj" fmla="val 16667"/>
              </a:avLst>
            </a:prstGeom>
            <a:grpFill/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lnSpc>
                  <a:spcPct val="90000"/>
                </a:lnSpc>
                <a:defRPr/>
              </a:pPr>
              <a:endParaRPr lang="en-GB" sz="1800">
                <a:solidFill>
                  <a:schemeClr val="tx1"/>
                </a:solidFill>
                <a:ea typeface="+mn-ea"/>
              </a:endParaRPr>
            </a:p>
          </p:txBody>
        </p:sp>
        <p:sp>
          <p:nvSpPr>
            <p:cNvPr id="3114" name="Rectangle 48"/>
            <p:cNvSpPr>
              <a:spLocks noChangeArrowheads="1"/>
            </p:cNvSpPr>
            <p:nvPr/>
          </p:nvSpPr>
          <p:spPr bwMode="auto">
            <a:xfrm>
              <a:off x="7272336" y="1758950"/>
              <a:ext cx="685800" cy="23083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GB" sz="1000" dirty="0">
                  <a:solidFill>
                    <a:schemeClr val="bg1"/>
                  </a:solidFill>
                  <a:ea typeface="+mn-ea"/>
                </a:rPr>
                <a:t>PAP</a:t>
              </a:r>
            </a:p>
          </p:txBody>
        </p:sp>
      </p:grpSp>
      <p:grpSp>
        <p:nvGrpSpPr>
          <p:cNvPr id="7" name="Group 66"/>
          <p:cNvGrpSpPr>
            <a:grpSpLocks/>
          </p:cNvGrpSpPr>
          <p:nvPr/>
        </p:nvGrpSpPr>
        <p:grpSpPr bwMode="auto">
          <a:xfrm>
            <a:off x="2935288" y="2163763"/>
            <a:ext cx="855662" cy="373062"/>
            <a:chOff x="3538537" y="3054350"/>
            <a:chExt cx="990600" cy="381000"/>
          </a:xfrm>
        </p:grpSpPr>
        <p:sp>
          <p:nvSpPr>
            <p:cNvPr id="9262" name="Rounded Rectangle 23"/>
            <p:cNvSpPr>
              <a:spLocks noChangeArrowheads="1"/>
            </p:cNvSpPr>
            <p:nvPr/>
          </p:nvSpPr>
          <p:spPr bwMode="auto">
            <a:xfrm>
              <a:off x="3538537" y="3054350"/>
              <a:ext cx="990600" cy="381000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89291" tIns="44646" rIns="89291" bIns="44646"/>
            <a:lstStyle/>
            <a:p>
              <a:pPr defTabSz="892175" eaLnBrk="0" hangingPunct="0">
                <a:lnSpc>
                  <a:spcPct val="90000"/>
                </a:lnSpc>
              </a:pPr>
              <a:endParaRPr lang="en-GB" altLang="zh-CN" sz="1800">
                <a:solidFill>
                  <a:schemeClr val="tx1"/>
                </a:solidFill>
              </a:endParaRPr>
            </a:p>
          </p:txBody>
        </p:sp>
        <p:sp>
          <p:nvSpPr>
            <p:cNvPr id="9263" name="Rectangle 49"/>
            <p:cNvSpPr>
              <a:spLocks noChangeArrowheads="1"/>
            </p:cNvSpPr>
            <p:nvPr/>
          </p:nvSpPr>
          <p:spPr bwMode="auto">
            <a:xfrm>
              <a:off x="3613909" y="3130550"/>
              <a:ext cx="839857" cy="238125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291" tIns="44646" rIns="89291" bIns="44646">
              <a:spAutoFit/>
            </a:bodyPr>
            <a:lstStyle/>
            <a:p>
              <a:pPr defTabSz="892175" eaLnBrk="0" hangingPunct="0">
                <a:lnSpc>
                  <a:spcPct val="90000"/>
                </a:lnSpc>
              </a:pPr>
              <a:r>
                <a:rPr lang="en-GB" altLang="zh-CN" sz="1000">
                  <a:solidFill>
                    <a:schemeClr val="bg1"/>
                  </a:solidFill>
                </a:rPr>
                <a:t>HTTP</a:t>
              </a:r>
              <a:r>
                <a:rPr lang="en-GB" altLang="zh-CN" sz="1000">
                  <a:solidFill>
                    <a:schemeClr val="tx1"/>
                  </a:solidFill>
                </a:rPr>
                <a:t> </a:t>
              </a:r>
            </a:p>
          </p:txBody>
        </p:sp>
      </p:grpSp>
      <p:grpSp>
        <p:nvGrpSpPr>
          <p:cNvPr id="8" name="Group 67"/>
          <p:cNvGrpSpPr>
            <a:grpSpLocks/>
          </p:cNvGrpSpPr>
          <p:nvPr/>
        </p:nvGrpSpPr>
        <p:grpSpPr bwMode="auto">
          <a:xfrm>
            <a:off x="2935288" y="2566988"/>
            <a:ext cx="863600" cy="371475"/>
            <a:chOff x="3581498" y="4044950"/>
            <a:chExt cx="1034838" cy="381000"/>
          </a:xfrm>
        </p:grpSpPr>
        <p:sp>
          <p:nvSpPr>
            <p:cNvPr id="9260" name="Rounded Rectangle 24"/>
            <p:cNvSpPr>
              <a:spLocks noChangeArrowheads="1"/>
            </p:cNvSpPr>
            <p:nvPr/>
          </p:nvSpPr>
          <p:spPr bwMode="auto">
            <a:xfrm>
              <a:off x="3581498" y="4044950"/>
              <a:ext cx="1034838" cy="381000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89291" tIns="44646" rIns="89291" bIns="44646"/>
            <a:lstStyle/>
            <a:p>
              <a:pPr defTabSz="892175" eaLnBrk="0" hangingPunct="0">
                <a:lnSpc>
                  <a:spcPct val="90000"/>
                </a:lnSpc>
              </a:pPr>
              <a:endParaRPr lang="en-GB" altLang="zh-CN" sz="1800">
                <a:solidFill>
                  <a:schemeClr val="tx1"/>
                </a:solidFill>
              </a:endParaRPr>
            </a:p>
          </p:txBody>
        </p:sp>
        <p:sp>
          <p:nvSpPr>
            <p:cNvPr id="9261" name="Rectangle 50"/>
            <p:cNvSpPr>
              <a:spLocks noChangeArrowheads="1"/>
            </p:cNvSpPr>
            <p:nvPr/>
          </p:nvSpPr>
          <p:spPr bwMode="auto">
            <a:xfrm>
              <a:off x="3670676" y="4089400"/>
              <a:ext cx="891782" cy="23812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291" tIns="44646" rIns="89291" bIns="44646">
              <a:spAutoFit/>
            </a:bodyPr>
            <a:lstStyle/>
            <a:p>
              <a:pPr defTabSz="892175" eaLnBrk="0" hangingPunct="0">
                <a:lnSpc>
                  <a:spcPct val="90000"/>
                </a:lnSpc>
              </a:pPr>
              <a:r>
                <a:rPr lang="en-GB" altLang="zh-CN" sz="1000">
                  <a:solidFill>
                    <a:schemeClr val="bg1"/>
                  </a:solidFill>
                </a:rPr>
                <a:t>TCP / IP</a:t>
              </a:r>
            </a:p>
          </p:txBody>
        </p:sp>
      </p:grpSp>
      <p:grpSp>
        <p:nvGrpSpPr>
          <p:cNvPr id="9" name="Group 64"/>
          <p:cNvGrpSpPr>
            <a:grpSpLocks/>
          </p:cNvGrpSpPr>
          <p:nvPr/>
        </p:nvGrpSpPr>
        <p:grpSpPr bwMode="auto">
          <a:xfrm>
            <a:off x="4613275" y="2173288"/>
            <a:ext cx="819150" cy="371475"/>
            <a:chOff x="5138737" y="3054350"/>
            <a:chExt cx="990600" cy="381000"/>
          </a:xfrm>
        </p:grpSpPr>
        <p:sp>
          <p:nvSpPr>
            <p:cNvPr id="9258" name="Rounded Rectangle 31"/>
            <p:cNvSpPr>
              <a:spLocks noChangeArrowheads="1"/>
            </p:cNvSpPr>
            <p:nvPr/>
          </p:nvSpPr>
          <p:spPr bwMode="auto">
            <a:xfrm>
              <a:off x="5138737" y="3054350"/>
              <a:ext cx="990600" cy="381000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89291" tIns="44646" rIns="89291" bIns="44646"/>
            <a:lstStyle/>
            <a:p>
              <a:pPr defTabSz="892175" eaLnBrk="0" hangingPunct="0">
                <a:lnSpc>
                  <a:spcPct val="90000"/>
                </a:lnSpc>
              </a:pPr>
              <a:endParaRPr lang="en-GB" altLang="zh-CN" sz="1800">
                <a:solidFill>
                  <a:schemeClr val="tx1"/>
                </a:solidFill>
              </a:endParaRPr>
            </a:p>
          </p:txBody>
        </p:sp>
        <p:sp>
          <p:nvSpPr>
            <p:cNvPr id="9259" name="Rectangle 53"/>
            <p:cNvSpPr>
              <a:spLocks noChangeArrowheads="1"/>
            </p:cNvSpPr>
            <p:nvPr/>
          </p:nvSpPr>
          <p:spPr bwMode="auto">
            <a:xfrm>
              <a:off x="5290705" y="3130550"/>
              <a:ext cx="686666" cy="238125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291" tIns="44646" rIns="89291" bIns="44646">
              <a:spAutoFit/>
            </a:bodyPr>
            <a:lstStyle/>
            <a:p>
              <a:pPr defTabSz="892175" eaLnBrk="0" hangingPunct="0">
                <a:lnSpc>
                  <a:spcPct val="90000"/>
                </a:lnSpc>
              </a:pPr>
              <a:r>
                <a:rPr lang="en-GB" altLang="zh-CN" sz="1000">
                  <a:solidFill>
                    <a:schemeClr val="bg1"/>
                  </a:solidFill>
                </a:rPr>
                <a:t>WSP</a:t>
              </a:r>
              <a:r>
                <a:rPr lang="en-GB" altLang="zh-CN" sz="1000">
                  <a:solidFill>
                    <a:schemeClr val="tx1"/>
                  </a:solidFill>
                </a:rPr>
                <a:t> </a:t>
              </a:r>
            </a:p>
          </p:txBody>
        </p:sp>
      </p:grpSp>
      <p:grpSp>
        <p:nvGrpSpPr>
          <p:cNvPr id="10" name="Group 72"/>
          <p:cNvGrpSpPr>
            <a:grpSpLocks/>
          </p:cNvGrpSpPr>
          <p:nvPr/>
        </p:nvGrpSpPr>
        <p:grpSpPr bwMode="auto">
          <a:xfrm>
            <a:off x="4603750" y="2578100"/>
            <a:ext cx="817563" cy="371475"/>
            <a:chOff x="4833937" y="3816350"/>
            <a:chExt cx="1219200" cy="381000"/>
          </a:xfrm>
        </p:grpSpPr>
        <p:sp>
          <p:nvSpPr>
            <p:cNvPr id="9256" name="Rounded Rectangle 35"/>
            <p:cNvSpPr>
              <a:spLocks noChangeArrowheads="1"/>
            </p:cNvSpPr>
            <p:nvPr/>
          </p:nvSpPr>
          <p:spPr bwMode="auto">
            <a:xfrm>
              <a:off x="4833937" y="3816350"/>
              <a:ext cx="1219200" cy="381000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89291" tIns="44646" rIns="89291" bIns="44646"/>
            <a:lstStyle/>
            <a:p>
              <a:pPr defTabSz="892175" eaLnBrk="0" hangingPunct="0">
                <a:lnSpc>
                  <a:spcPct val="90000"/>
                </a:lnSpc>
              </a:pPr>
              <a:endParaRPr lang="en-GB" altLang="zh-CN" sz="1800">
                <a:solidFill>
                  <a:schemeClr val="tx1"/>
                </a:solidFill>
              </a:endParaRPr>
            </a:p>
          </p:txBody>
        </p:sp>
        <p:sp>
          <p:nvSpPr>
            <p:cNvPr id="9257" name="Rectangle 56"/>
            <p:cNvSpPr>
              <a:spLocks noChangeArrowheads="1"/>
            </p:cNvSpPr>
            <p:nvPr/>
          </p:nvSpPr>
          <p:spPr bwMode="auto">
            <a:xfrm>
              <a:off x="4986337" y="3892550"/>
              <a:ext cx="838199" cy="23812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291" tIns="44646" rIns="89291" bIns="44646">
              <a:spAutoFit/>
            </a:bodyPr>
            <a:lstStyle/>
            <a:p>
              <a:pPr defTabSz="892175" eaLnBrk="0" hangingPunct="0">
                <a:lnSpc>
                  <a:spcPct val="90000"/>
                </a:lnSpc>
              </a:pPr>
              <a:r>
                <a:rPr lang="en-GB" altLang="zh-CN" sz="1000">
                  <a:solidFill>
                    <a:schemeClr val="bg1"/>
                  </a:solidFill>
                </a:rPr>
                <a:t>WAP</a:t>
              </a:r>
            </a:p>
          </p:txBody>
        </p:sp>
      </p:grpSp>
      <p:grpSp>
        <p:nvGrpSpPr>
          <p:cNvPr id="11" name="Group 62"/>
          <p:cNvGrpSpPr>
            <a:grpSpLocks/>
          </p:cNvGrpSpPr>
          <p:nvPr/>
        </p:nvGrpSpPr>
        <p:grpSpPr bwMode="auto">
          <a:xfrm>
            <a:off x="3455988" y="1419225"/>
            <a:ext cx="1487487" cy="341313"/>
            <a:chOff x="3843338" y="1788984"/>
            <a:chExt cx="1010653" cy="228600"/>
          </a:xfrm>
        </p:grpSpPr>
        <p:sp>
          <p:nvSpPr>
            <p:cNvPr id="9254" name="Rounded Rectangle 61"/>
            <p:cNvSpPr>
              <a:spLocks noChangeArrowheads="1"/>
            </p:cNvSpPr>
            <p:nvPr/>
          </p:nvSpPr>
          <p:spPr bwMode="auto">
            <a:xfrm>
              <a:off x="3843338" y="1788984"/>
              <a:ext cx="1010653" cy="228600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89291" tIns="44646" rIns="89291" bIns="44646"/>
            <a:lstStyle/>
            <a:p>
              <a:pPr defTabSz="892175" eaLnBrk="0" hangingPunct="0">
                <a:lnSpc>
                  <a:spcPct val="90000"/>
                </a:lnSpc>
              </a:pPr>
              <a:endParaRPr lang="en-GB" altLang="zh-CN" sz="1000">
                <a:solidFill>
                  <a:schemeClr val="tx1"/>
                </a:solidFill>
              </a:endParaRPr>
            </a:p>
          </p:txBody>
        </p:sp>
        <p:sp>
          <p:nvSpPr>
            <p:cNvPr id="9255" name="Rectangle 59"/>
            <p:cNvSpPr>
              <a:spLocks noChangeArrowheads="1"/>
            </p:cNvSpPr>
            <p:nvPr/>
          </p:nvSpPr>
          <p:spPr bwMode="auto">
            <a:xfrm>
              <a:off x="3893871" y="1838787"/>
              <a:ext cx="914400" cy="15086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291" tIns="44646" rIns="89291" bIns="44646" anchor="ctr">
              <a:spAutoFit/>
            </a:bodyPr>
            <a:lstStyle/>
            <a:p>
              <a:pPr defTabSz="892175" eaLnBrk="0" hangingPunct="0">
                <a:lnSpc>
                  <a:spcPct val="90000"/>
                </a:lnSpc>
              </a:pPr>
              <a:r>
                <a:rPr lang="en-GB" altLang="zh-CN" sz="1000">
                  <a:solidFill>
                    <a:schemeClr val="bg1"/>
                  </a:solidFill>
                </a:rPr>
                <a:t>DM Payload</a:t>
              </a:r>
              <a:endParaRPr lang="en-GB" altLang="zh-CN" sz="100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71"/>
          <p:cNvGrpSpPr>
            <a:grpSpLocks/>
          </p:cNvGrpSpPr>
          <p:nvPr/>
        </p:nvGrpSpPr>
        <p:grpSpPr bwMode="auto">
          <a:xfrm>
            <a:off x="3838575" y="2570163"/>
            <a:ext cx="733425" cy="371475"/>
            <a:chOff x="6281737" y="3816350"/>
            <a:chExt cx="1219200" cy="381000"/>
          </a:xfrm>
        </p:grpSpPr>
        <p:sp>
          <p:nvSpPr>
            <p:cNvPr id="9252" name="Rounded Rectangle 69"/>
            <p:cNvSpPr>
              <a:spLocks noChangeArrowheads="1"/>
            </p:cNvSpPr>
            <p:nvPr/>
          </p:nvSpPr>
          <p:spPr bwMode="auto">
            <a:xfrm>
              <a:off x="6281737" y="3816350"/>
              <a:ext cx="1219200" cy="381000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89291" tIns="44646" rIns="89291" bIns="44646"/>
            <a:lstStyle/>
            <a:p>
              <a:pPr defTabSz="892175" eaLnBrk="0" hangingPunct="0">
                <a:lnSpc>
                  <a:spcPct val="90000"/>
                </a:lnSpc>
              </a:pPr>
              <a:endParaRPr lang="en-GB" altLang="zh-CN" sz="1800">
                <a:solidFill>
                  <a:schemeClr val="tx1"/>
                </a:solidFill>
              </a:endParaRPr>
            </a:p>
          </p:txBody>
        </p:sp>
        <p:sp>
          <p:nvSpPr>
            <p:cNvPr id="9253" name="Rectangle 70"/>
            <p:cNvSpPr>
              <a:spLocks noChangeArrowheads="1"/>
            </p:cNvSpPr>
            <p:nvPr/>
          </p:nvSpPr>
          <p:spPr bwMode="auto">
            <a:xfrm>
              <a:off x="6433816" y="3892550"/>
              <a:ext cx="837715" cy="23812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9291" tIns="44646" rIns="89291" bIns="44646">
              <a:spAutoFit/>
            </a:bodyPr>
            <a:lstStyle/>
            <a:p>
              <a:pPr defTabSz="892175" eaLnBrk="0" hangingPunct="0">
                <a:lnSpc>
                  <a:spcPct val="90000"/>
                </a:lnSpc>
              </a:pPr>
              <a:r>
                <a:rPr lang="en-GB" altLang="zh-CN" sz="1000">
                  <a:solidFill>
                    <a:schemeClr val="bg1"/>
                  </a:solidFill>
                </a:rPr>
                <a:t>IrDA</a:t>
              </a:r>
            </a:p>
          </p:txBody>
        </p:sp>
      </p:grpSp>
      <p:graphicFrame>
        <p:nvGraphicFramePr>
          <p:cNvPr id="4099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033624"/>
              </p:ext>
            </p:extLst>
          </p:nvPr>
        </p:nvGraphicFramePr>
        <p:xfrm>
          <a:off x="1744663" y="3354388"/>
          <a:ext cx="10763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1" name="Visio" r:id="rId4" imgW="1332419" imgH="1017891" progId="Visio.Drawing.11">
                  <p:embed/>
                </p:oleObj>
              </mc:Choice>
              <mc:Fallback>
                <p:oleObj name="Visio" r:id="rId4" imgW="1332419" imgH="101789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4663" y="3354388"/>
                        <a:ext cx="107632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749083"/>
              </p:ext>
            </p:extLst>
          </p:nvPr>
        </p:nvGraphicFramePr>
        <p:xfrm>
          <a:off x="5465763" y="2609850"/>
          <a:ext cx="998537" cy="128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2" name="Visio" r:id="rId6" imgW="1391866" imgH="1703691" progId="Visio.Drawing.11">
                  <p:embed/>
                </p:oleObj>
              </mc:Choice>
              <mc:Fallback>
                <p:oleObj name="Visio" r:id="rId6" imgW="1391866" imgH="170369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5763" y="2609850"/>
                        <a:ext cx="998537" cy="1284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245448"/>
              </p:ext>
            </p:extLst>
          </p:nvPr>
        </p:nvGraphicFramePr>
        <p:xfrm>
          <a:off x="5465763" y="3949700"/>
          <a:ext cx="998537" cy="128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3" name="Visio" r:id="rId8" imgW="1391850" imgH="1703717" progId="Visio.Drawing.11">
                  <p:embed/>
                </p:oleObj>
              </mc:Choice>
              <mc:Fallback>
                <p:oleObj name="Visio" r:id="rId8" imgW="1391850" imgH="170371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5763" y="3949700"/>
                        <a:ext cx="998537" cy="1284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7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4038" y="3578225"/>
            <a:ext cx="195262" cy="325438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graphicFrame>
        <p:nvGraphicFramePr>
          <p:cNvPr id="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961642"/>
              </p:ext>
            </p:extLst>
          </p:nvPr>
        </p:nvGraphicFramePr>
        <p:xfrm>
          <a:off x="7473950" y="2536825"/>
          <a:ext cx="1000125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4" name="Visio" r:id="rId11" imgW="1391850" imgH="1703717" progId="Visio.Drawing.11">
                  <p:embed/>
                </p:oleObj>
              </mc:Choice>
              <mc:Fallback>
                <p:oleObj name="Visio" r:id="rId11" imgW="1391850" imgH="170371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3950" y="2536825"/>
                        <a:ext cx="1000125" cy="1282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16" name="Straight Connector 48"/>
          <p:cNvCxnSpPr>
            <a:cxnSpLocks noChangeShapeType="1"/>
          </p:cNvCxnSpPr>
          <p:nvPr/>
        </p:nvCxnSpPr>
        <p:spPr bwMode="auto">
          <a:xfrm>
            <a:off x="871538" y="3816350"/>
            <a:ext cx="1219200" cy="1588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17" name="Straight Connector 54"/>
          <p:cNvCxnSpPr>
            <a:cxnSpLocks noChangeShapeType="1"/>
          </p:cNvCxnSpPr>
          <p:nvPr/>
        </p:nvCxnSpPr>
        <p:spPr bwMode="auto">
          <a:xfrm rot="10800000">
            <a:off x="2928938" y="3206750"/>
            <a:ext cx="2590800" cy="1588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18" name="Straight Connector 58"/>
          <p:cNvCxnSpPr>
            <a:cxnSpLocks noChangeShapeType="1"/>
          </p:cNvCxnSpPr>
          <p:nvPr/>
        </p:nvCxnSpPr>
        <p:spPr bwMode="auto">
          <a:xfrm rot="5400000">
            <a:off x="2661444" y="3474244"/>
            <a:ext cx="533400" cy="1588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19" name="Straight Connector 60"/>
          <p:cNvCxnSpPr>
            <a:cxnSpLocks noChangeShapeType="1"/>
          </p:cNvCxnSpPr>
          <p:nvPr/>
        </p:nvCxnSpPr>
        <p:spPr bwMode="auto">
          <a:xfrm rot="10800000">
            <a:off x="2547938" y="3740150"/>
            <a:ext cx="381000" cy="1588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20" name="Straight Connector 62"/>
          <p:cNvCxnSpPr>
            <a:cxnSpLocks noChangeShapeType="1"/>
          </p:cNvCxnSpPr>
          <p:nvPr/>
        </p:nvCxnSpPr>
        <p:spPr bwMode="auto">
          <a:xfrm rot="10800000">
            <a:off x="2928938" y="4730750"/>
            <a:ext cx="2590800" cy="1588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21" name="Straight Connector 64"/>
          <p:cNvCxnSpPr>
            <a:cxnSpLocks noChangeShapeType="1"/>
          </p:cNvCxnSpPr>
          <p:nvPr/>
        </p:nvCxnSpPr>
        <p:spPr bwMode="auto">
          <a:xfrm rot="5400000" flipH="1" flipV="1">
            <a:off x="2509044" y="4312444"/>
            <a:ext cx="838200" cy="1588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22" name="Straight Connector 66"/>
          <p:cNvCxnSpPr>
            <a:cxnSpLocks noChangeShapeType="1"/>
          </p:cNvCxnSpPr>
          <p:nvPr/>
        </p:nvCxnSpPr>
        <p:spPr bwMode="auto">
          <a:xfrm rot="10800000">
            <a:off x="2547938" y="3892550"/>
            <a:ext cx="381000" cy="1588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23" name="Straight Connector 68"/>
          <p:cNvCxnSpPr>
            <a:cxnSpLocks noChangeShapeType="1"/>
          </p:cNvCxnSpPr>
          <p:nvPr/>
        </p:nvCxnSpPr>
        <p:spPr bwMode="auto">
          <a:xfrm>
            <a:off x="6662738" y="3206750"/>
            <a:ext cx="1066800" cy="1588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3" name="Group 62"/>
          <p:cNvGrpSpPr>
            <a:grpSpLocks/>
          </p:cNvGrpSpPr>
          <p:nvPr/>
        </p:nvGrpSpPr>
        <p:grpSpPr bwMode="auto">
          <a:xfrm>
            <a:off x="3455650" y="1792021"/>
            <a:ext cx="1488049" cy="342300"/>
            <a:chOff x="3843338" y="1788984"/>
            <a:chExt cx="1010653" cy="228600"/>
          </a:xfrm>
          <a:solidFill>
            <a:srgbClr val="FFFF00"/>
          </a:solidFill>
        </p:grpSpPr>
        <p:sp>
          <p:nvSpPr>
            <p:cNvPr id="76" name="Rounded Rectangle 61"/>
            <p:cNvSpPr>
              <a:spLocks noChangeArrowheads="1"/>
            </p:cNvSpPr>
            <p:nvPr/>
          </p:nvSpPr>
          <p:spPr bwMode="auto">
            <a:xfrm>
              <a:off x="3843338" y="1788984"/>
              <a:ext cx="1010653" cy="228600"/>
            </a:xfrm>
            <a:prstGeom prst="roundRect">
              <a:avLst>
                <a:gd name="adj" fmla="val 16667"/>
              </a:avLst>
            </a:prstGeom>
            <a:grpFill/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lnSpc>
                  <a:spcPct val="90000"/>
                </a:lnSpc>
                <a:defRPr/>
              </a:pPr>
              <a:endParaRPr lang="en-GB" sz="1000">
                <a:solidFill>
                  <a:schemeClr val="tx1"/>
                </a:solidFill>
                <a:ea typeface="+mn-ea"/>
              </a:endParaRPr>
            </a:p>
          </p:txBody>
        </p:sp>
        <p:sp>
          <p:nvSpPr>
            <p:cNvPr id="77" name="Rectangle 59"/>
            <p:cNvSpPr>
              <a:spLocks noChangeArrowheads="1"/>
            </p:cNvSpPr>
            <p:nvPr/>
          </p:nvSpPr>
          <p:spPr bwMode="auto">
            <a:xfrm>
              <a:off x="3893871" y="1838787"/>
              <a:ext cx="914400" cy="1508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GB" sz="1000" b="1" dirty="0">
                  <a:solidFill>
                    <a:schemeClr val="tx1"/>
                  </a:solidFill>
                  <a:ea typeface="+mn-ea"/>
                </a:rPr>
                <a:t>DM Message</a:t>
              </a:r>
            </a:p>
          </p:txBody>
        </p:sp>
      </p:grpSp>
      <p:grpSp>
        <p:nvGrpSpPr>
          <p:cNvPr id="14" name="Group 73"/>
          <p:cNvGrpSpPr>
            <a:grpSpLocks/>
          </p:cNvGrpSpPr>
          <p:nvPr/>
        </p:nvGrpSpPr>
        <p:grpSpPr bwMode="auto">
          <a:xfrm>
            <a:off x="6645986" y="2579876"/>
            <a:ext cx="828189" cy="372106"/>
            <a:chOff x="7196136" y="1682750"/>
            <a:chExt cx="838200" cy="381000"/>
          </a:xfrm>
          <a:solidFill>
            <a:srgbClr val="00B0F0"/>
          </a:solidFill>
        </p:grpSpPr>
        <p:sp>
          <p:nvSpPr>
            <p:cNvPr id="79" name="Rounded Rectangle 46"/>
            <p:cNvSpPr>
              <a:spLocks noChangeArrowheads="1"/>
            </p:cNvSpPr>
            <p:nvPr/>
          </p:nvSpPr>
          <p:spPr bwMode="auto">
            <a:xfrm>
              <a:off x="7196136" y="1682750"/>
              <a:ext cx="838200" cy="381000"/>
            </a:xfrm>
            <a:prstGeom prst="roundRect">
              <a:avLst>
                <a:gd name="adj" fmla="val 16667"/>
              </a:avLst>
            </a:prstGeom>
            <a:grpFill/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lnSpc>
                  <a:spcPct val="90000"/>
                </a:lnSpc>
                <a:defRPr/>
              </a:pPr>
              <a:endParaRPr lang="en-GB" sz="1800">
                <a:solidFill>
                  <a:schemeClr val="tx1"/>
                </a:solidFill>
                <a:ea typeface="+mn-ea"/>
              </a:endParaRPr>
            </a:p>
          </p:txBody>
        </p:sp>
        <p:sp>
          <p:nvSpPr>
            <p:cNvPr id="80" name="Rectangle 48"/>
            <p:cNvSpPr>
              <a:spLocks noChangeArrowheads="1"/>
            </p:cNvSpPr>
            <p:nvPr/>
          </p:nvSpPr>
          <p:spPr bwMode="auto">
            <a:xfrm>
              <a:off x="7272336" y="1758950"/>
              <a:ext cx="762000" cy="23083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GB" sz="1000" dirty="0">
                  <a:solidFill>
                    <a:schemeClr val="bg1"/>
                  </a:solidFill>
                  <a:ea typeface="+mn-ea"/>
                </a:rPr>
                <a:t>TCP/IP</a:t>
              </a:r>
            </a:p>
          </p:txBody>
        </p:sp>
      </p:grpSp>
      <p:grpSp>
        <p:nvGrpSpPr>
          <p:cNvPr id="15" name="Group 73"/>
          <p:cNvGrpSpPr>
            <a:grpSpLocks/>
          </p:cNvGrpSpPr>
          <p:nvPr/>
        </p:nvGrpSpPr>
        <p:grpSpPr bwMode="auto">
          <a:xfrm>
            <a:off x="471148" y="4694020"/>
            <a:ext cx="1934140" cy="521208"/>
            <a:chOff x="7196136" y="1682750"/>
            <a:chExt cx="838200" cy="533400"/>
          </a:xfrm>
          <a:solidFill>
            <a:schemeClr val="accent6"/>
          </a:solidFill>
        </p:grpSpPr>
        <p:sp>
          <p:nvSpPr>
            <p:cNvPr id="82" name="Rounded Rectangle 46"/>
            <p:cNvSpPr>
              <a:spLocks noChangeArrowheads="1"/>
            </p:cNvSpPr>
            <p:nvPr/>
          </p:nvSpPr>
          <p:spPr bwMode="auto">
            <a:xfrm>
              <a:off x="7196136" y="1682750"/>
              <a:ext cx="838200" cy="533400"/>
            </a:xfrm>
            <a:prstGeom prst="roundRect">
              <a:avLst>
                <a:gd name="adj" fmla="val 16667"/>
              </a:avLst>
            </a:prstGeom>
            <a:grpFill/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lnSpc>
                  <a:spcPct val="90000"/>
                </a:lnSpc>
                <a:defRPr/>
              </a:pPr>
              <a:endParaRPr lang="en-GB" sz="1800">
                <a:solidFill>
                  <a:schemeClr val="tx1"/>
                </a:solidFill>
                <a:ea typeface="+mn-ea"/>
              </a:endParaRPr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7272336" y="1758951"/>
              <a:ext cx="685800" cy="36933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GB" sz="1000" dirty="0">
                  <a:solidFill>
                    <a:schemeClr val="bg1"/>
                  </a:solidFill>
                  <a:ea typeface="+mn-ea"/>
                </a:rPr>
                <a:t>OMA DMBOOT for DM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GB" sz="1000" dirty="0">
                  <a:solidFill>
                    <a:schemeClr val="bg1"/>
                  </a:solidFill>
                  <a:ea typeface="+mn-ea"/>
                </a:rPr>
                <a:t>OMA </a:t>
              </a:r>
              <a:r>
                <a:rPr lang="en-GB" sz="1000" dirty="0" err="1">
                  <a:solidFill>
                    <a:schemeClr val="bg1"/>
                  </a:solidFill>
                  <a:ea typeface="+mn-ea"/>
                </a:rPr>
                <a:t>ProvSC</a:t>
              </a:r>
              <a:r>
                <a:rPr lang="en-GB" sz="1000" dirty="0">
                  <a:solidFill>
                    <a:schemeClr val="bg1"/>
                  </a:solidFill>
                  <a:ea typeface="+mn-ea"/>
                </a:rPr>
                <a:t> for CP</a:t>
              </a:r>
            </a:p>
          </p:txBody>
        </p:sp>
      </p:grpSp>
      <p:grpSp>
        <p:nvGrpSpPr>
          <p:cNvPr id="16" name="Group 73"/>
          <p:cNvGrpSpPr>
            <a:grpSpLocks/>
          </p:cNvGrpSpPr>
          <p:nvPr/>
        </p:nvGrpSpPr>
        <p:grpSpPr bwMode="auto">
          <a:xfrm>
            <a:off x="471148" y="5289334"/>
            <a:ext cx="1934140" cy="595849"/>
            <a:chOff x="7196136" y="1682749"/>
            <a:chExt cx="838200" cy="467921"/>
          </a:xfrm>
          <a:solidFill>
            <a:srgbClr val="00B0F0"/>
          </a:solidFill>
        </p:grpSpPr>
        <p:sp>
          <p:nvSpPr>
            <p:cNvPr id="85" name="Rounded Rectangle 46"/>
            <p:cNvSpPr>
              <a:spLocks noChangeArrowheads="1"/>
            </p:cNvSpPr>
            <p:nvPr/>
          </p:nvSpPr>
          <p:spPr bwMode="auto">
            <a:xfrm>
              <a:off x="7196136" y="1682749"/>
              <a:ext cx="838200" cy="467921"/>
            </a:xfrm>
            <a:prstGeom prst="roundRect">
              <a:avLst>
                <a:gd name="adj" fmla="val 16667"/>
              </a:avLst>
            </a:prstGeom>
            <a:grpFill/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lnSpc>
                  <a:spcPct val="90000"/>
                </a:lnSpc>
                <a:defRPr/>
              </a:pPr>
              <a:endParaRPr lang="en-GB" sz="1800">
                <a:solidFill>
                  <a:schemeClr val="tx1"/>
                </a:solidFill>
                <a:ea typeface="+mn-ea"/>
              </a:endParaRPr>
            </a:p>
          </p:txBody>
        </p:sp>
        <p:sp>
          <p:nvSpPr>
            <p:cNvPr id="86" name="Rectangle 48"/>
            <p:cNvSpPr>
              <a:spLocks noChangeArrowheads="1"/>
            </p:cNvSpPr>
            <p:nvPr/>
          </p:nvSpPr>
          <p:spPr bwMode="auto">
            <a:xfrm>
              <a:off x="7242463" y="1759819"/>
              <a:ext cx="762000" cy="3908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GB" sz="1000" dirty="0">
                  <a:solidFill>
                    <a:schemeClr val="bg1"/>
                  </a:solidFill>
                  <a:ea typeface="+mn-ea"/>
                </a:rPr>
                <a:t>ETSI TS 102.221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GB" sz="1000" dirty="0">
                  <a:solidFill>
                    <a:schemeClr val="bg1"/>
                  </a:solidFill>
                  <a:ea typeface="+mn-ea"/>
                </a:rPr>
                <a:t>ISO 7816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GB" sz="1000" dirty="0">
                  <a:solidFill>
                    <a:schemeClr val="bg1"/>
                  </a:solidFill>
                  <a:ea typeface="+mn-ea"/>
                </a:rPr>
                <a:t>Smartcard</a:t>
              </a:r>
            </a:p>
          </p:txBody>
        </p:sp>
      </p:grpSp>
      <p:grpSp>
        <p:nvGrpSpPr>
          <p:cNvPr id="17" name="Group 73"/>
          <p:cNvGrpSpPr>
            <a:grpSpLocks/>
          </p:cNvGrpSpPr>
          <p:nvPr/>
        </p:nvGrpSpPr>
        <p:grpSpPr bwMode="auto">
          <a:xfrm>
            <a:off x="3231858" y="4694013"/>
            <a:ext cx="2010284" cy="372000"/>
            <a:chOff x="7196136" y="1682750"/>
            <a:chExt cx="838200" cy="381000"/>
          </a:xfrm>
          <a:solidFill>
            <a:srgbClr val="FF0000"/>
          </a:solidFill>
        </p:grpSpPr>
        <p:sp>
          <p:nvSpPr>
            <p:cNvPr id="88" name="Rounded Rectangle 46"/>
            <p:cNvSpPr>
              <a:spLocks noChangeArrowheads="1"/>
            </p:cNvSpPr>
            <p:nvPr/>
          </p:nvSpPr>
          <p:spPr bwMode="auto">
            <a:xfrm>
              <a:off x="7196136" y="1682750"/>
              <a:ext cx="838200" cy="381000"/>
            </a:xfrm>
            <a:prstGeom prst="roundRect">
              <a:avLst>
                <a:gd name="adj" fmla="val 16667"/>
              </a:avLst>
            </a:prstGeom>
            <a:grpFill/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lnSpc>
                  <a:spcPct val="90000"/>
                </a:lnSpc>
                <a:defRPr/>
              </a:pPr>
              <a:endParaRPr lang="en-GB" sz="1800">
                <a:solidFill>
                  <a:schemeClr val="tx1"/>
                </a:solidFill>
                <a:ea typeface="+mn-ea"/>
              </a:endParaRPr>
            </a:p>
          </p:txBody>
        </p:sp>
        <p:sp>
          <p:nvSpPr>
            <p:cNvPr id="89" name="Rectangle 48"/>
            <p:cNvSpPr>
              <a:spLocks noChangeArrowheads="1"/>
            </p:cNvSpPr>
            <p:nvPr/>
          </p:nvSpPr>
          <p:spPr bwMode="auto">
            <a:xfrm>
              <a:off x="7227180" y="1758950"/>
              <a:ext cx="770712" cy="23083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GB" sz="1000" dirty="0">
                  <a:solidFill>
                    <a:schemeClr val="bg1"/>
                  </a:solidFill>
                  <a:ea typeface="+mn-ea"/>
                </a:rPr>
                <a:t>DM Profile or CP Profile</a:t>
              </a:r>
            </a:p>
          </p:txBody>
        </p:sp>
      </p:grpSp>
      <p:grpSp>
        <p:nvGrpSpPr>
          <p:cNvPr id="18" name="Group 73"/>
          <p:cNvGrpSpPr>
            <a:grpSpLocks/>
          </p:cNvGrpSpPr>
          <p:nvPr/>
        </p:nvGrpSpPr>
        <p:grpSpPr bwMode="auto">
          <a:xfrm>
            <a:off x="3244244" y="5110351"/>
            <a:ext cx="1974298" cy="372106"/>
            <a:chOff x="7196136" y="1682750"/>
            <a:chExt cx="838200" cy="381000"/>
          </a:xfrm>
          <a:solidFill>
            <a:srgbClr val="00B0F0"/>
          </a:solidFill>
        </p:grpSpPr>
        <p:sp>
          <p:nvSpPr>
            <p:cNvPr id="91" name="Rounded Rectangle 46"/>
            <p:cNvSpPr>
              <a:spLocks noChangeArrowheads="1"/>
            </p:cNvSpPr>
            <p:nvPr/>
          </p:nvSpPr>
          <p:spPr bwMode="auto">
            <a:xfrm>
              <a:off x="7196136" y="1682750"/>
              <a:ext cx="838200" cy="381000"/>
            </a:xfrm>
            <a:prstGeom prst="roundRect">
              <a:avLst>
                <a:gd name="adj" fmla="val 16667"/>
              </a:avLst>
            </a:prstGeom>
            <a:grpFill/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lnSpc>
                  <a:spcPct val="90000"/>
                </a:lnSpc>
                <a:defRPr/>
              </a:pPr>
              <a:endParaRPr lang="en-GB" sz="1800">
                <a:solidFill>
                  <a:schemeClr val="tx1"/>
                </a:solidFill>
                <a:ea typeface="+mn-ea"/>
              </a:endParaRPr>
            </a:p>
          </p:txBody>
        </p:sp>
        <p:sp>
          <p:nvSpPr>
            <p:cNvPr id="92" name="Rectangle 48"/>
            <p:cNvSpPr>
              <a:spLocks noChangeArrowheads="1"/>
            </p:cNvSpPr>
            <p:nvPr/>
          </p:nvSpPr>
          <p:spPr bwMode="auto">
            <a:xfrm>
              <a:off x="7227578" y="1760621"/>
              <a:ext cx="762000" cy="23083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GB" sz="1000" dirty="0">
                  <a:solidFill>
                    <a:schemeClr val="bg1"/>
                  </a:solidFill>
                  <a:ea typeface="+mn-ea"/>
                </a:rPr>
                <a:t>SMS</a:t>
              </a:r>
            </a:p>
          </p:txBody>
        </p:sp>
      </p:grpSp>
      <p:grpSp>
        <p:nvGrpSpPr>
          <p:cNvPr id="19" name="Group 73"/>
          <p:cNvGrpSpPr>
            <a:grpSpLocks/>
          </p:cNvGrpSpPr>
          <p:nvPr/>
        </p:nvGrpSpPr>
        <p:grpSpPr bwMode="auto">
          <a:xfrm>
            <a:off x="471148" y="4188633"/>
            <a:ext cx="1934140" cy="371963"/>
            <a:chOff x="7196136" y="1682750"/>
            <a:chExt cx="838201" cy="381000"/>
          </a:xfrm>
          <a:solidFill>
            <a:srgbClr val="FF0000"/>
          </a:solidFill>
        </p:grpSpPr>
        <p:sp>
          <p:nvSpPr>
            <p:cNvPr id="100" name="Rounded Rectangle 46"/>
            <p:cNvSpPr>
              <a:spLocks noChangeArrowheads="1"/>
            </p:cNvSpPr>
            <p:nvPr/>
          </p:nvSpPr>
          <p:spPr bwMode="auto">
            <a:xfrm>
              <a:off x="7196136" y="1682750"/>
              <a:ext cx="838200" cy="381000"/>
            </a:xfrm>
            <a:prstGeom prst="roundRect">
              <a:avLst>
                <a:gd name="adj" fmla="val 16667"/>
              </a:avLst>
            </a:prstGeom>
            <a:grpFill/>
            <a:ln w="12700" cap="rnd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lnSpc>
                  <a:spcPct val="90000"/>
                </a:lnSpc>
                <a:defRPr/>
              </a:pPr>
              <a:endParaRPr lang="en-GB" sz="1800">
                <a:solidFill>
                  <a:schemeClr val="tx1"/>
                </a:solidFill>
                <a:ea typeface="+mn-ea"/>
              </a:endParaRPr>
            </a:p>
          </p:txBody>
        </p:sp>
        <p:sp>
          <p:nvSpPr>
            <p:cNvPr id="101" name="Rectangle 48"/>
            <p:cNvSpPr>
              <a:spLocks noChangeArrowheads="1"/>
            </p:cNvSpPr>
            <p:nvPr/>
          </p:nvSpPr>
          <p:spPr bwMode="auto">
            <a:xfrm>
              <a:off x="7240251" y="1758950"/>
              <a:ext cx="794086" cy="23083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GB" sz="1000" dirty="0">
                  <a:solidFill>
                    <a:schemeClr val="bg1"/>
                  </a:solidFill>
                  <a:ea typeface="+mn-ea"/>
                </a:rPr>
                <a:t>DM or CP Profile</a:t>
              </a:r>
            </a:p>
          </p:txBody>
        </p:sp>
      </p:grp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3902075" y="3205163"/>
            <a:ext cx="669925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291" tIns="44646" rIns="89291" bIns="44646">
            <a:spAutoFit/>
          </a:bodyPr>
          <a:lstStyle>
            <a:lvl1pPr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defTabSz="892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defTabSz="892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defTabSz="892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defTabSz="892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>
              <a:lnSpc>
                <a:spcPct val="90000"/>
              </a:lnSpc>
            </a:pPr>
            <a:r>
              <a:rPr lang="en-GB" altLang="zh-CN" sz="1000">
                <a:solidFill>
                  <a:schemeClr val="tx1"/>
                </a:solidFill>
              </a:rPr>
              <a:t>DM-1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6729413" y="3279775"/>
            <a:ext cx="669925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291" tIns="44646" rIns="89291" bIns="44646">
            <a:spAutoFit/>
          </a:bodyPr>
          <a:lstStyle>
            <a:lvl1pPr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defTabSz="892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defTabSz="892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defTabSz="892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defTabSz="892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>
              <a:lnSpc>
                <a:spcPct val="90000"/>
              </a:lnSpc>
            </a:pPr>
            <a:r>
              <a:rPr lang="en-GB" altLang="zh-CN" sz="1000">
                <a:solidFill>
                  <a:schemeClr val="tx1"/>
                </a:solidFill>
              </a:rPr>
              <a:t>DM-2</a:t>
            </a: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3902075" y="4248150"/>
            <a:ext cx="669925" cy="22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291" tIns="44646" rIns="89291" bIns="44646">
            <a:spAutoFit/>
          </a:bodyPr>
          <a:lstStyle>
            <a:lvl1pPr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defTabSz="892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defTabSz="892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defTabSz="892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defTabSz="892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>
              <a:lnSpc>
                <a:spcPct val="90000"/>
              </a:lnSpc>
            </a:pPr>
            <a:r>
              <a:rPr lang="en-GB" altLang="zh-CN" sz="1000">
                <a:solidFill>
                  <a:schemeClr val="tx1"/>
                </a:solidFill>
              </a:rPr>
              <a:t>DM-4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1149350" y="3429000"/>
            <a:ext cx="669925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291" tIns="44646" rIns="89291" bIns="44646">
            <a:spAutoFit/>
          </a:bodyPr>
          <a:lstStyle>
            <a:lvl1pPr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92175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defTabSz="892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defTabSz="892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defTabSz="892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defTabSz="89217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>
              <a:lnSpc>
                <a:spcPct val="90000"/>
              </a:lnSpc>
            </a:pPr>
            <a:r>
              <a:rPr lang="en-GB" altLang="zh-CN" sz="1000">
                <a:solidFill>
                  <a:schemeClr val="tx1"/>
                </a:solidFill>
              </a:rPr>
              <a:t>DM-3</a:t>
            </a:r>
          </a:p>
        </p:txBody>
      </p:sp>
      <p:sp>
        <p:nvSpPr>
          <p:cNvPr id="482362" name="Text Box 58"/>
          <p:cNvSpPr txBox="1">
            <a:spLocks noChangeArrowheads="1"/>
          </p:cNvSpPr>
          <p:nvPr/>
        </p:nvSpPr>
        <p:spPr bwMode="auto">
          <a:xfrm>
            <a:off x="609600" y="1295400"/>
            <a:ext cx="2057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8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1000" dirty="0">
                <a:solidFill>
                  <a:srgbClr val="990000"/>
                </a:solidFill>
                <a:ea typeface="Arial Unicode MS" pitchFamily="34" charset="-122"/>
                <a:cs typeface="Arial Unicode MS" pitchFamily="34" charset="-122"/>
              </a:rPr>
              <a:t>DM-1: DM Protocol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1000" dirty="0">
                <a:solidFill>
                  <a:srgbClr val="990000"/>
                </a:solidFill>
                <a:ea typeface="Arial Unicode MS" pitchFamily="34" charset="-122"/>
                <a:cs typeface="Arial Unicode MS" pitchFamily="34" charset="-122"/>
              </a:rPr>
              <a:t>DM-2: DM Notification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1000" dirty="0">
                <a:solidFill>
                  <a:srgbClr val="990000"/>
                </a:solidFill>
                <a:ea typeface="Arial Unicode MS" pitchFamily="34" charset="-122"/>
                <a:cs typeface="Arial Unicode MS" pitchFamily="34" charset="-122"/>
              </a:rPr>
              <a:t>DM-3: Smartcard Bootstrap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1000" dirty="0">
                <a:solidFill>
                  <a:srgbClr val="990000"/>
                </a:solidFill>
                <a:ea typeface="Arial Unicode MS" pitchFamily="34" charset="-122"/>
                <a:cs typeface="Arial Unicode MS" pitchFamily="34" charset="-122"/>
              </a:rPr>
              <a:t>DM-4: DM Bootstrap &amp; CP</a:t>
            </a:r>
          </a:p>
        </p:txBody>
      </p:sp>
      <p:pic>
        <p:nvPicPr>
          <p:cNvPr id="68" name="Picture 3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425" y="6309320"/>
            <a:ext cx="1152415" cy="47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FEFD26-CD0A-FF42-87E7-C44E1A1879A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7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411913"/>
            <a:ext cx="3827462" cy="2682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200" dirty="0" smtClean="0">
                <a:latin typeface="Univers" charset="0"/>
              </a:rPr>
              <a:t>Bangalore, India ,17-18 December 2012</a:t>
            </a:r>
            <a:endParaRPr lang="en-US" sz="1200" dirty="0">
              <a:latin typeface="Univer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743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6516216" y="3573016"/>
            <a:ext cx="1800200" cy="36004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6313488"/>
            <a:ext cx="1657350" cy="13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5603" name="Rectangle 2"/>
          <p:cNvSpPr txBox="1">
            <a:spLocks/>
          </p:cNvSpPr>
          <p:nvPr/>
        </p:nvSpPr>
        <p:spPr bwMode="auto">
          <a:xfrm>
            <a:off x="288925" y="228600"/>
            <a:ext cx="88201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 defTabSz="4572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defTabSz="4572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defTabSz="4572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defTabSz="4572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2800" b="1" dirty="0">
                <a:solidFill>
                  <a:srgbClr val="000099"/>
                </a:solidFill>
                <a:ea typeface="Arial Unicode MS" pitchFamily="34" charset="-122"/>
                <a:cs typeface="Arial Unicode MS" pitchFamily="34" charset="-122"/>
              </a:rPr>
              <a:t>OMA DM already in M2M </a:t>
            </a:r>
            <a:r>
              <a:rPr lang="en-US" sz="2800" b="1" dirty="0" smtClean="0">
                <a:solidFill>
                  <a:srgbClr val="000099"/>
                </a:solidFill>
                <a:ea typeface="Arial Unicode MS" pitchFamily="34" charset="-122"/>
                <a:cs typeface="Arial Unicode MS" pitchFamily="34" charset="-122"/>
              </a:rPr>
              <a:t>specifications</a:t>
            </a:r>
            <a:endParaRPr lang="en-US" sz="2800" b="1" dirty="0">
              <a:solidFill>
                <a:srgbClr val="000099"/>
              </a:solidFill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5604" name="Group 8"/>
          <p:cNvGrpSpPr>
            <a:grpSpLocks/>
          </p:cNvGrpSpPr>
          <p:nvPr/>
        </p:nvGrpSpPr>
        <p:grpSpPr bwMode="auto">
          <a:xfrm>
            <a:off x="835025" y="1381125"/>
            <a:ext cx="7653338" cy="4424363"/>
            <a:chOff x="1143000" y="1959732"/>
            <a:chExt cx="7417480" cy="4288668"/>
          </a:xfrm>
        </p:grpSpPr>
        <p:pic>
          <p:nvPicPr>
            <p:cNvPr id="25611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0" y="2057400"/>
              <a:ext cx="6921740" cy="419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25612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1000" y="2514600"/>
              <a:ext cx="4369480" cy="3288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524567" y="1959732"/>
              <a:ext cx="3429489" cy="32622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614" name="TextBox 3"/>
            <p:cNvSpPr txBox="1">
              <a:spLocks noChangeArrowheads="1"/>
            </p:cNvSpPr>
            <p:nvPr/>
          </p:nvSpPr>
          <p:spPr bwMode="auto">
            <a:xfrm>
              <a:off x="1428314" y="1978223"/>
              <a:ext cx="4212500" cy="339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9pPr>
            </a:lstStyle>
            <a:p>
              <a:r>
                <a:rPr lang="en-US" sz="1400"/>
                <a:t>4.1.2 OMA-DM/BBF-TR069 Integration*</a:t>
              </a:r>
            </a:p>
          </p:txBody>
        </p:sp>
      </p:grpSp>
      <p:pic>
        <p:nvPicPr>
          <p:cNvPr id="25605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920750"/>
            <a:ext cx="2817812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5606" name="TextBox 9"/>
          <p:cNvSpPr txBox="1">
            <a:spLocks noChangeArrowheads="1"/>
          </p:cNvSpPr>
          <p:nvPr/>
        </p:nvSpPr>
        <p:spPr bwMode="auto">
          <a:xfrm>
            <a:off x="677863" y="6262688"/>
            <a:ext cx="3143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600"/>
              <a:t>*</a:t>
            </a:r>
          </a:p>
        </p:txBody>
      </p:sp>
      <p:cxnSp>
        <p:nvCxnSpPr>
          <p:cNvPr id="25610" name="Straight Arrow Connector 14"/>
          <p:cNvCxnSpPr>
            <a:cxnSpLocks noChangeShapeType="1"/>
          </p:cNvCxnSpPr>
          <p:nvPr/>
        </p:nvCxnSpPr>
        <p:spPr bwMode="auto">
          <a:xfrm flipH="1">
            <a:off x="7057108" y="3784291"/>
            <a:ext cx="683244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Rectangle 2"/>
          <p:cNvSpPr/>
          <p:nvPr/>
        </p:nvSpPr>
        <p:spPr bwMode="auto">
          <a:xfrm>
            <a:off x="5004817" y="1844824"/>
            <a:ext cx="1295375" cy="14401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cxnSp>
        <p:nvCxnSpPr>
          <p:cNvPr id="20" name="Straight Arrow Connector 14"/>
          <p:cNvCxnSpPr>
            <a:cxnSpLocks noChangeShapeType="1"/>
          </p:cNvCxnSpPr>
          <p:nvPr/>
        </p:nvCxnSpPr>
        <p:spPr bwMode="auto">
          <a:xfrm>
            <a:off x="5844990" y="1130262"/>
            <a:ext cx="239178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7" name="Picture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425" y="6309320"/>
            <a:ext cx="1152415" cy="47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FEFD26-CD0A-FF42-87E7-C44E1A1879A6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21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411913"/>
            <a:ext cx="3827462" cy="2682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200" dirty="0" smtClean="0">
                <a:latin typeface="Univers" charset="0"/>
              </a:rPr>
              <a:t>Bangalore, India ,17-18 December 2012</a:t>
            </a:r>
            <a:endParaRPr lang="en-US" sz="1200" dirty="0">
              <a:latin typeface="Univer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762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1"/>
          <p:cNvSpPr txBox="1">
            <a:spLocks noChangeArrowheads="1"/>
          </p:cNvSpPr>
          <p:nvPr/>
        </p:nvSpPr>
        <p:spPr bwMode="auto">
          <a:xfrm>
            <a:off x="539750" y="254000"/>
            <a:ext cx="84597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GB" sz="2800" b="1" dirty="0">
                <a:solidFill>
                  <a:srgbClr val="000099"/>
                </a:solidFill>
                <a:ea typeface="Arial Unicode MS" pitchFamily="34" charset="-122"/>
                <a:cs typeface="Arial Unicode MS" pitchFamily="34" charset="-122"/>
              </a:rPr>
              <a:t>M2M </a:t>
            </a:r>
            <a:r>
              <a:rPr lang="en-GB" sz="2800" b="1" dirty="0" smtClean="0">
                <a:solidFill>
                  <a:srgbClr val="000099"/>
                </a:solidFill>
                <a:ea typeface="Arial Unicode MS" pitchFamily="34" charset="-122"/>
                <a:cs typeface="Arial Unicode MS" pitchFamily="34" charset="-122"/>
              </a:rPr>
              <a:t>Use cases and terminology</a:t>
            </a:r>
            <a:endParaRPr lang="en-US" sz="2800" b="1" dirty="0">
              <a:solidFill>
                <a:srgbClr val="000099"/>
              </a:solidFill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253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253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995616"/>
              </p:ext>
            </p:extLst>
          </p:nvPr>
        </p:nvGraphicFramePr>
        <p:xfrm>
          <a:off x="899592" y="1268760"/>
          <a:ext cx="7438851" cy="1881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r:id="rId4" imgW="11980926" imgH="3039618" progId="Visio.Drawing.11">
                  <p:embed/>
                </p:oleObj>
              </mc:Choice>
              <mc:Fallback>
                <p:oleObj r:id="rId4" imgW="11980926" imgH="303961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268760"/>
                        <a:ext cx="7438851" cy="18815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4725144"/>
            <a:ext cx="3178696" cy="1224136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 smtClean="0"/>
              <a:t>Use Cases (Some Examples):</a:t>
            </a:r>
            <a:endParaRPr lang="en-US" sz="1400" dirty="0"/>
          </a:p>
          <a:p>
            <a:r>
              <a:rPr lang="en-US" sz="1400" dirty="0" smtClean="0"/>
              <a:t>Streetlight control</a:t>
            </a:r>
          </a:p>
          <a:p>
            <a:r>
              <a:rPr lang="en-US" sz="1400" dirty="0" smtClean="0">
                <a:sym typeface="Wingdings" pitchFamily="2" charset="2"/>
              </a:rPr>
              <a:t>Air conditioning</a:t>
            </a:r>
          </a:p>
          <a:p>
            <a:r>
              <a:rPr lang="en-US" sz="1400" dirty="0" smtClean="0">
                <a:sym typeface="Wingdings" pitchFamily="2" charset="2"/>
              </a:rPr>
              <a:t>Movable Asset Management</a:t>
            </a:r>
          </a:p>
        </p:txBody>
      </p:sp>
      <p:pic>
        <p:nvPicPr>
          <p:cNvPr id="11" name="Picture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425" y="6309320"/>
            <a:ext cx="1152415" cy="47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14" name="Slide Number Placeholder 3"/>
          <p:cNvSpPr txBox="1">
            <a:spLocks/>
          </p:cNvSpPr>
          <p:nvPr/>
        </p:nvSpPr>
        <p:spPr bwMode="auto">
          <a:xfrm>
            <a:off x="3491880" y="6453584"/>
            <a:ext cx="79077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5pPr>
            <a:lvl6pPr marL="22860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6pPr>
            <a:lvl7pPr marL="27432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7pPr>
            <a:lvl8pPr marL="32004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8pPr>
            <a:lvl9pPr marL="36576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9pPr>
          </a:lstStyle>
          <a:p>
            <a:fld id="{2FFEFD26-CD0A-FF42-87E7-C44E1A1879A6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15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411913"/>
            <a:ext cx="3827462" cy="2682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200" dirty="0" smtClean="0">
                <a:latin typeface="Univers" charset="0"/>
              </a:rPr>
              <a:t>Bangalore, India ,17-18 December 2012</a:t>
            </a:r>
            <a:endParaRPr lang="en-US" sz="1200" dirty="0">
              <a:latin typeface="Univers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467544" y="3429000"/>
            <a:ext cx="8229600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7"/>
              </a:buBlip>
              <a:defRPr sz="3200">
                <a:solidFill>
                  <a:schemeClr val="bg2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SzPct val="70000"/>
              <a:buFont typeface="ZapfDingbats BT" charset="0"/>
              <a:buBlip>
                <a:blip r:embed="rId8"/>
              </a:buBlip>
              <a:defRPr sz="2800">
                <a:solidFill>
                  <a:schemeClr val="bg2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7"/>
              </a:buBlip>
              <a:defRPr sz="2400">
                <a:solidFill>
                  <a:schemeClr val="bg2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70000"/>
              <a:buFont typeface="ZapfDingbats BT" charset="0"/>
              <a:buBlip>
                <a:blip r:embed="rId8"/>
              </a:buBlip>
              <a:defRPr sz="2000">
                <a:solidFill>
                  <a:schemeClr val="bg2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7"/>
              </a:buBlip>
              <a:defRPr sz="2000">
                <a:solidFill>
                  <a:schemeClr val="bg2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7"/>
              </a:buBlip>
              <a:defRPr sz="2000">
                <a:solidFill>
                  <a:schemeClr val="bg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7"/>
              </a:buBlip>
              <a:defRPr sz="2000">
                <a:solidFill>
                  <a:schemeClr val="bg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7"/>
              </a:buBlip>
              <a:defRPr sz="2000">
                <a:solidFill>
                  <a:schemeClr val="bg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7"/>
              </a:buBlip>
              <a:defRPr sz="2000">
                <a:solidFill>
                  <a:schemeClr val="bg2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1400" dirty="0" smtClean="0"/>
              <a:t>M2M Use Case Terminology:</a:t>
            </a:r>
          </a:p>
          <a:p>
            <a:r>
              <a:rPr lang="en-US" sz="1400" dirty="0" smtClean="0"/>
              <a:t>M2M Network Provider</a:t>
            </a:r>
          </a:p>
          <a:p>
            <a:r>
              <a:rPr lang="en-US" sz="1400" dirty="0" smtClean="0">
                <a:sym typeface="Wingdings" pitchFamily="2" charset="2"/>
              </a:rPr>
              <a:t>M2M Service Provider</a:t>
            </a:r>
          </a:p>
          <a:p>
            <a:r>
              <a:rPr lang="en-US" sz="1400" dirty="0" smtClean="0">
                <a:sym typeface="Wingdings" pitchFamily="2" charset="2"/>
              </a:rPr>
              <a:t>M2M User</a:t>
            </a:r>
          </a:p>
        </p:txBody>
      </p:sp>
    </p:spTree>
    <p:extLst>
      <p:ext uri="{BB962C8B-B14F-4D97-AF65-F5344CB8AC3E}">
        <p14:creationId xmlns:p14="http://schemas.microsoft.com/office/powerpoint/2010/main" val="4212167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>
          <a:xfrm>
            <a:off x="444500" y="188913"/>
            <a:ext cx="8543925" cy="685800"/>
          </a:xfrm>
        </p:spPr>
        <p:txBody>
          <a:bodyPr/>
          <a:lstStyle/>
          <a:p>
            <a:pPr algn="l">
              <a:defRPr/>
            </a:pPr>
            <a:r>
              <a:rPr lang="en-US" altLang="zh-CN" sz="2800" kern="1200" dirty="0" err="1">
                <a:solidFill>
                  <a:srgbClr val="000099"/>
                </a:solidFill>
                <a:latin typeface="Verdana" charset="0"/>
                <a:ea typeface="Arial Unicode MS" pitchFamily="34" charset="-122"/>
                <a:cs typeface="Arial Unicode MS" pitchFamily="34" charset="-122"/>
              </a:rPr>
              <a:t>LightWeight</a:t>
            </a:r>
            <a:r>
              <a:rPr lang="en-US" altLang="zh-CN" sz="2800" kern="1200" dirty="0">
                <a:solidFill>
                  <a:srgbClr val="000099"/>
                </a:solidFill>
                <a:latin typeface="Verdana" charset="0"/>
                <a:ea typeface="Arial Unicode MS" pitchFamily="34" charset="-122"/>
                <a:cs typeface="Arial Unicode MS" pitchFamily="34" charset="-122"/>
              </a:rPr>
              <a:t> M2M (LWM2M) </a:t>
            </a:r>
            <a:r>
              <a:rPr lang="en-US" altLang="zh-CN" sz="2800" kern="1200" dirty="0" smtClean="0">
                <a:solidFill>
                  <a:srgbClr val="000099"/>
                </a:solidFill>
                <a:latin typeface="Verdana" charset="0"/>
                <a:ea typeface="Arial Unicode MS" pitchFamily="34" charset="-122"/>
                <a:cs typeface="Arial Unicode MS" pitchFamily="34" charset="-122"/>
              </a:rPr>
              <a:t>Architecture</a:t>
            </a:r>
            <a:endParaRPr lang="en-US" altLang="zh-CN" sz="2800" kern="1200" dirty="0">
              <a:solidFill>
                <a:srgbClr val="000099"/>
              </a:solidFill>
              <a:latin typeface="Verdana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8675" name="Rectangle 11"/>
          <p:cNvSpPr>
            <a:spLocks noChangeArrowheads="1"/>
          </p:cNvSpPr>
          <p:nvPr/>
        </p:nvSpPr>
        <p:spPr bwMode="auto">
          <a:xfrm>
            <a:off x="0" y="1408113"/>
            <a:ext cx="18097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291" tIns="44646" rIns="89291" bIns="44646" anchor="ctr">
            <a:spAutoFit/>
          </a:bodyPr>
          <a:lstStyle/>
          <a:p>
            <a:endParaRPr lang="en-GB" altLang="zh-CN">
              <a:ea typeface="宋体" charset="0"/>
              <a:cs typeface="宋体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-290513"/>
            <a:ext cx="180975" cy="581026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lIns="89291" tIns="44646" rIns="89291" bIns="44646" anchor="ctr">
            <a:spAutoFit/>
          </a:bodyPr>
          <a:lstStyle/>
          <a:p>
            <a:pPr>
              <a:defRPr/>
            </a:pPr>
            <a:endParaRPr lang="zh-CN" altLang="en-US"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617410"/>
              </p:ext>
            </p:extLst>
          </p:nvPr>
        </p:nvGraphicFramePr>
        <p:xfrm>
          <a:off x="899592" y="1570245"/>
          <a:ext cx="3319226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" r:id="rId4" imgW="4387079" imgH="3808763" progId="Visio.Drawing.11">
                  <p:embed/>
                </p:oleObj>
              </mc:Choice>
              <mc:Fallback>
                <p:oleObj r:id="rId4" imgW="4387079" imgH="380876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570245"/>
                        <a:ext cx="3319226" cy="28803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17223" y="4941168"/>
            <a:ext cx="8229600" cy="1080120"/>
          </a:xfrm>
        </p:spPr>
        <p:txBody>
          <a:bodyPr/>
          <a:lstStyle/>
          <a:p>
            <a:r>
              <a:rPr lang="en-US" sz="1400" dirty="0" smtClean="0"/>
              <a:t>LWM2M enabler focuses not only on management but also on service enablement of LWM2M devices</a:t>
            </a:r>
            <a:endParaRPr lang="en-US" sz="1400" dirty="0"/>
          </a:p>
          <a:p>
            <a:r>
              <a:rPr lang="en-US" sz="1400" dirty="0"/>
              <a:t>The LWM2M </a:t>
            </a:r>
            <a:r>
              <a:rPr lang="en-US" sz="1400" dirty="0" smtClean="0"/>
              <a:t>devices are in particular Resource Constrained (consumes low power and is limited in its CPU, memory, I/O for processing requests)</a:t>
            </a:r>
          </a:p>
          <a:p>
            <a:r>
              <a:rPr lang="en-US" sz="1400" dirty="0" smtClean="0"/>
              <a:t>LWM2M protocol provides a light and compact protocol and a flat data structure</a:t>
            </a:r>
            <a:endParaRPr lang="en-US" sz="1400" dirty="0"/>
          </a:p>
        </p:txBody>
      </p:sp>
      <p:grpSp>
        <p:nvGrpSpPr>
          <p:cNvPr id="4" name="Group 3"/>
          <p:cNvGrpSpPr/>
          <p:nvPr/>
        </p:nvGrpSpPr>
        <p:grpSpPr>
          <a:xfrm>
            <a:off x="4688191" y="1340768"/>
            <a:ext cx="3412201" cy="3240360"/>
            <a:chOff x="3735199" y="980728"/>
            <a:chExt cx="4704080" cy="4467180"/>
          </a:xfrm>
        </p:grpSpPr>
        <p:pic>
          <p:nvPicPr>
            <p:cNvPr id="10" name="Picture 9"/>
            <p:cNvPicPr/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479419" y="980728"/>
              <a:ext cx="3959860" cy="1210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0"/>
            <p:cNvPicPr/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735199" y="2063176"/>
              <a:ext cx="4704080" cy="1203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1"/>
            <p:cNvPicPr/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479419" y="3138639"/>
              <a:ext cx="3959860" cy="1210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2"/>
            <p:cNvPicPr/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427984" y="4221088"/>
              <a:ext cx="4011295" cy="1226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TextBox 4"/>
          <p:cNvSpPr txBox="1"/>
          <p:nvPr/>
        </p:nvSpPr>
        <p:spPr>
          <a:xfrm>
            <a:off x="4198251" y="2132856"/>
            <a:ext cx="98296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/>
              <a:t>SIM </a:t>
            </a:r>
            <a:r>
              <a:rPr lang="en-US" sz="700" dirty="0" smtClean="0">
                <a:sym typeface="Wingdings" pitchFamily="2" charset="2"/>
              </a:rPr>
              <a:t> Smartcard</a:t>
            </a:r>
            <a:endParaRPr lang="en-US" sz="700" dirty="0"/>
          </a:p>
        </p:txBody>
      </p:sp>
      <p:pic>
        <p:nvPicPr>
          <p:cNvPr id="15" name="Picture 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425" y="6309320"/>
            <a:ext cx="1152415" cy="47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18" name="Slide Number Placeholder 3"/>
          <p:cNvSpPr txBox="1">
            <a:spLocks/>
          </p:cNvSpPr>
          <p:nvPr/>
        </p:nvSpPr>
        <p:spPr bwMode="auto">
          <a:xfrm>
            <a:off x="3491880" y="6453584"/>
            <a:ext cx="79077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5pPr>
            <a:lvl6pPr marL="22860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6pPr>
            <a:lvl7pPr marL="27432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7pPr>
            <a:lvl8pPr marL="32004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8pPr>
            <a:lvl9pPr marL="36576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9pPr>
          </a:lstStyle>
          <a:p>
            <a:fld id="{2FFEFD26-CD0A-FF42-87E7-C44E1A1879A6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19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411913"/>
            <a:ext cx="3827462" cy="2682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200" dirty="0" smtClean="0">
                <a:latin typeface="Univers" charset="0"/>
              </a:rPr>
              <a:t>Bangalore, India ,17-18 December 2012</a:t>
            </a:r>
            <a:endParaRPr lang="en-US" sz="1200" dirty="0">
              <a:latin typeface="Univer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330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>
          <a:xfrm>
            <a:off x="180975" y="230188"/>
            <a:ext cx="8963025" cy="685800"/>
          </a:xfrm>
        </p:spPr>
        <p:txBody>
          <a:bodyPr/>
          <a:lstStyle/>
          <a:p>
            <a:pPr lvl="1" defTabSz="457200">
              <a:defRPr/>
            </a:pPr>
            <a:r>
              <a:rPr lang="en-GB" sz="2800" kern="1200" dirty="0">
                <a:solidFill>
                  <a:srgbClr val="000099"/>
                </a:solidFill>
                <a:latin typeface="Verdana" charset="0"/>
                <a:ea typeface="Arial Unicode MS" pitchFamily="34" charset="-122"/>
                <a:cs typeface="Arial Unicode MS" pitchFamily="34" charset="-122"/>
              </a:rPr>
              <a:t>LWM2M Entity Relationship Overview (</a:t>
            </a:r>
            <a:r>
              <a:rPr lang="en-GB" sz="2800" kern="1200" dirty="0" smtClean="0">
                <a:solidFill>
                  <a:srgbClr val="000099"/>
                </a:solidFill>
                <a:latin typeface="Verdana" charset="0"/>
                <a:ea typeface="Arial Unicode MS" pitchFamily="34" charset="-122"/>
                <a:cs typeface="Arial Unicode MS" pitchFamily="34" charset="-122"/>
              </a:rPr>
              <a:t>1/3)</a:t>
            </a:r>
            <a:endParaRPr lang="en-US" sz="2800" kern="1200" dirty="0">
              <a:solidFill>
                <a:srgbClr val="000099"/>
              </a:solidFill>
              <a:latin typeface="Verdana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699" name="Rectangle 11"/>
          <p:cNvSpPr>
            <a:spLocks noChangeArrowheads="1"/>
          </p:cNvSpPr>
          <p:nvPr/>
        </p:nvSpPr>
        <p:spPr bwMode="auto">
          <a:xfrm>
            <a:off x="0" y="1408113"/>
            <a:ext cx="18097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291" tIns="44646" rIns="89291" bIns="44646" anchor="ctr">
            <a:spAutoFit/>
          </a:bodyPr>
          <a:lstStyle/>
          <a:p>
            <a:endParaRPr lang="en-GB" altLang="zh-CN">
              <a:ea typeface="宋体" charset="0"/>
              <a:cs typeface="宋体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-290513"/>
            <a:ext cx="180975" cy="581026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lIns="89291" tIns="44646" rIns="89291" bIns="44646" anchor="ctr">
            <a:spAutoFit/>
          </a:bodyPr>
          <a:lstStyle/>
          <a:p>
            <a:pPr>
              <a:defRPr/>
            </a:pPr>
            <a:endParaRPr lang="zh-CN" altLang="en-US"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2970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97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47677"/>
              </p:ext>
            </p:extLst>
          </p:nvPr>
        </p:nvGraphicFramePr>
        <p:xfrm>
          <a:off x="1043608" y="1376512"/>
          <a:ext cx="7142842" cy="2016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7" r:id="rId4" imgW="8676170" imgH="2438310" progId="Visio.Drawing.11">
                  <p:embed/>
                </p:oleObj>
              </mc:Choice>
              <mc:Fallback>
                <p:oleObj r:id="rId4" imgW="8676170" imgH="24383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376512"/>
                        <a:ext cx="7142842" cy="20162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Left-Right Arrow 6"/>
          <p:cNvSpPr/>
          <p:nvPr/>
        </p:nvSpPr>
        <p:spPr bwMode="auto">
          <a:xfrm>
            <a:off x="2627784" y="2810272"/>
            <a:ext cx="2448272" cy="144016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8" name="Left-Right-Up Arrow 7"/>
          <p:cNvSpPr/>
          <p:nvPr/>
        </p:nvSpPr>
        <p:spPr bwMode="auto">
          <a:xfrm>
            <a:off x="5940152" y="2277269"/>
            <a:ext cx="1296144" cy="144016"/>
          </a:xfrm>
          <a:prstGeom prst="leftRight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3223926"/>
              </p:ext>
            </p:extLst>
          </p:nvPr>
        </p:nvGraphicFramePr>
        <p:xfrm>
          <a:off x="1043608" y="3673551"/>
          <a:ext cx="7200800" cy="2309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8" r:id="rId6" imgW="8818698" imgH="2816217" progId="Visio.Drawing.11">
                  <p:embed/>
                </p:oleObj>
              </mc:Choice>
              <mc:Fallback>
                <p:oleObj r:id="rId6" imgW="8818698" imgH="281621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3673551"/>
                        <a:ext cx="7200800" cy="23096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Left-Right-Up Arrow 10"/>
          <p:cNvSpPr/>
          <p:nvPr/>
        </p:nvSpPr>
        <p:spPr bwMode="auto">
          <a:xfrm>
            <a:off x="3347864" y="5301208"/>
            <a:ext cx="1872208" cy="144016"/>
          </a:xfrm>
          <a:prstGeom prst="leftRightUpArrow">
            <a:avLst/>
          </a:prstGeom>
          <a:solidFill>
            <a:srgbClr val="33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2" name="Left-Right Arrow 11"/>
          <p:cNvSpPr/>
          <p:nvPr/>
        </p:nvSpPr>
        <p:spPr bwMode="auto">
          <a:xfrm>
            <a:off x="5724128" y="4941168"/>
            <a:ext cx="576064" cy="144016"/>
          </a:xfrm>
          <a:prstGeom prst="leftRightArrow">
            <a:avLst/>
          </a:prstGeom>
          <a:solidFill>
            <a:srgbClr val="33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7740352" y="3933056"/>
            <a:ext cx="144016" cy="144016"/>
          </a:xfrm>
          <a:prstGeom prst="ellipse">
            <a:avLst/>
          </a:prstGeom>
          <a:solidFill>
            <a:srgbClr val="CC6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2123728" y="5157192"/>
            <a:ext cx="144016" cy="144016"/>
          </a:xfrm>
          <a:prstGeom prst="ellipse">
            <a:avLst/>
          </a:prstGeom>
          <a:solidFill>
            <a:srgbClr val="CC6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5436096" y="5157192"/>
            <a:ext cx="144016" cy="144016"/>
          </a:xfrm>
          <a:prstGeom prst="ellipse">
            <a:avLst/>
          </a:prstGeom>
          <a:solidFill>
            <a:srgbClr val="CC6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7524328" y="5373216"/>
            <a:ext cx="144016" cy="144016"/>
          </a:xfrm>
          <a:prstGeom prst="ellipse">
            <a:avLst/>
          </a:prstGeom>
          <a:solidFill>
            <a:srgbClr val="CC6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63888" y="6021288"/>
            <a:ext cx="19399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Single M2M Server </a:t>
            </a:r>
            <a:endParaRPr lang="en-US" sz="1400" dirty="0"/>
          </a:p>
        </p:txBody>
      </p:sp>
      <p:pic>
        <p:nvPicPr>
          <p:cNvPr id="21" name="Picture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425" y="6309320"/>
            <a:ext cx="1152415" cy="47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26" name="Slide Number Placeholder 3"/>
          <p:cNvSpPr txBox="1">
            <a:spLocks/>
          </p:cNvSpPr>
          <p:nvPr/>
        </p:nvSpPr>
        <p:spPr bwMode="auto">
          <a:xfrm>
            <a:off x="3491880" y="6453584"/>
            <a:ext cx="79077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5pPr>
            <a:lvl6pPr marL="22860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6pPr>
            <a:lvl7pPr marL="27432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7pPr>
            <a:lvl8pPr marL="32004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8pPr>
            <a:lvl9pPr marL="36576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9pPr>
          </a:lstStyle>
          <a:p>
            <a:fld id="{2FFEFD26-CD0A-FF42-87E7-C44E1A1879A6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27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411913"/>
            <a:ext cx="3827462" cy="2682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200" dirty="0" smtClean="0">
                <a:latin typeface="Univers" charset="0"/>
              </a:rPr>
              <a:t>Bangalore, India ,17-18 December 2012</a:t>
            </a:r>
            <a:endParaRPr lang="en-US" sz="1200" dirty="0">
              <a:latin typeface="Univer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48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>
          <a:xfrm>
            <a:off x="35496" y="230188"/>
            <a:ext cx="9053512" cy="685800"/>
          </a:xfrm>
        </p:spPr>
        <p:txBody>
          <a:bodyPr/>
          <a:lstStyle/>
          <a:p>
            <a:pPr lvl="1" defTabSz="457200">
              <a:defRPr/>
            </a:pPr>
            <a:r>
              <a:rPr lang="en-GB" sz="2800" kern="1200" dirty="0">
                <a:solidFill>
                  <a:srgbClr val="000099"/>
                </a:solidFill>
                <a:latin typeface="Verdana" charset="0"/>
                <a:ea typeface="Arial Unicode MS" pitchFamily="34" charset="-122"/>
                <a:cs typeface="Arial Unicode MS" pitchFamily="34" charset="-122"/>
              </a:rPr>
              <a:t>LWM2M Entity Relationship Overview (</a:t>
            </a:r>
            <a:r>
              <a:rPr lang="en-GB" sz="2800" kern="1200" dirty="0" smtClean="0">
                <a:solidFill>
                  <a:srgbClr val="000099"/>
                </a:solidFill>
                <a:latin typeface="Verdana" charset="0"/>
                <a:ea typeface="Arial Unicode MS" pitchFamily="34" charset="-122"/>
                <a:cs typeface="Arial Unicode MS" pitchFamily="34" charset="-122"/>
              </a:rPr>
              <a:t>2/3)</a:t>
            </a:r>
            <a:endParaRPr lang="en-US" sz="2800" kern="1200" dirty="0">
              <a:solidFill>
                <a:srgbClr val="000099"/>
              </a:solidFill>
              <a:latin typeface="Verdana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723" name="Rectangle 11"/>
          <p:cNvSpPr>
            <a:spLocks noChangeArrowheads="1"/>
          </p:cNvSpPr>
          <p:nvPr/>
        </p:nvSpPr>
        <p:spPr bwMode="auto">
          <a:xfrm>
            <a:off x="0" y="1408113"/>
            <a:ext cx="18097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291" tIns="44646" rIns="89291" bIns="44646" anchor="ctr">
            <a:spAutoFit/>
          </a:bodyPr>
          <a:lstStyle/>
          <a:p>
            <a:endParaRPr lang="en-GB" altLang="zh-CN">
              <a:ea typeface="宋体" charset="0"/>
              <a:cs typeface="宋体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-290513"/>
            <a:ext cx="180975" cy="581026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lIns="89291" tIns="44646" rIns="89291" bIns="44646" anchor="ctr">
            <a:spAutoFit/>
          </a:bodyPr>
          <a:lstStyle/>
          <a:p>
            <a:pPr>
              <a:defRPr/>
            </a:pPr>
            <a:endParaRPr lang="zh-CN" altLang="en-US"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307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072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072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8955580"/>
              </p:ext>
            </p:extLst>
          </p:nvPr>
        </p:nvGraphicFramePr>
        <p:xfrm>
          <a:off x="1115616" y="1429470"/>
          <a:ext cx="6856040" cy="2593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3" r:id="rId4" imgW="8862159" imgH="3368771" progId="Visio.Drawing.11">
                  <p:embed/>
                </p:oleObj>
              </mc:Choice>
              <mc:Fallback>
                <p:oleObj r:id="rId4" imgW="8862159" imgH="336877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429470"/>
                        <a:ext cx="6856040" cy="25935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275856" y="4077072"/>
            <a:ext cx="21804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Multiple M2M Servers </a:t>
            </a:r>
            <a:endParaRPr lang="en-US" sz="1400" dirty="0"/>
          </a:p>
        </p:txBody>
      </p:sp>
      <p:sp>
        <p:nvSpPr>
          <p:cNvPr id="14" name="Oval 13"/>
          <p:cNvSpPr/>
          <p:nvPr/>
        </p:nvSpPr>
        <p:spPr bwMode="auto">
          <a:xfrm>
            <a:off x="6084168" y="2016224"/>
            <a:ext cx="144016" cy="144016"/>
          </a:xfrm>
          <a:prstGeom prst="ellipse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6084168" y="3501008"/>
            <a:ext cx="144016" cy="144016"/>
          </a:xfrm>
          <a:prstGeom prst="ellipse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2195736" y="2924944"/>
            <a:ext cx="144016" cy="144016"/>
          </a:xfrm>
          <a:prstGeom prst="ellipse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28184" y="2462699"/>
            <a:ext cx="1880643" cy="246221"/>
          </a:xfrm>
          <a:prstGeom prst="rect">
            <a:avLst/>
          </a:prstGeom>
          <a:solidFill>
            <a:srgbClr val="99CCFF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/>
              <a:t>M2M Service Provider 1</a:t>
            </a:r>
            <a:endParaRPr lang="en-US" sz="1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219749" y="3974867"/>
            <a:ext cx="1880643" cy="24622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/>
              <a:t>M2M Service Provider 2</a:t>
            </a:r>
            <a:endParaRPr lang="en-US" sz="1000" b="1" dirty="0"/>
          </a:p>
        </p:txBody>
      </p: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457200" y="5200601"/>
            <a:ext cx="8229600" cy="964703"/>
          </a:xfrm>
        </p:spPr>
        <p:txBody>
          <a:bodyPr/>
          <a:lstStyle/>
          <a:p>
            <a:r>
              <a:rPr lang="en-US" sz="2000" dirty="0"/>
              <a:t>An M2M User may subscribe to multiple M2M Service Providers that run multiple and get multiple services</a:t>
            </a:r>
          </a:p>
        </p:txBody>
      </p:sp>
      <p:pic>
        <p:nvPicPr>
          <p:cNvPr id="21" name="Picture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425" y="6309320"/>
            <a:ext cx="1152415" cy="47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23" name="Slide Number Placeholder 3"/>
          <p:cNvSpPr txBox="1">
            <a:spLocks/>
          </p:cNvSpPr>
          <p:nvPr/>
        </p:nvSpPr>
        <p:spPr bwMode="auto">
          <a:xfrm>
            <a:off x="3491880" y="6453584"/>
            <a:ext cx="79077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5pPr>
            <a:lvl6pPr marL="22860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6pPr>
            <a:lvl7pPr marL="27432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7pPr>
            <a:lvl8pPr marL="32004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8pPr>
            <a:lvl9pPr marL="36576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9pPr>
          </a:lstStyle>
          <a:p>
            <a:fld id="{2FFEFD26-CD0A-FF42-87E7-C44E1A1879A6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2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411913"/>
            <a:ext cx="3827462" cy="2682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200" dirty="0" smtClean="0">
                <a:latin typeface="Univers" charset="0"/>
              </a:rPr>
              <a:t>Bangalore, India ,17-18 December 2012</a:t>
            </a:r>
            <a:endParaRPr lang="en-US" sz="1200" dirty="0">
              <a:latin typeface="Univer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716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>
          <a:xfrm>
            <a:off x="90488" y="230188"/>
            <a:ext cx="9018016" cy="685800"/>
          </a:xfrm>
        </p:spPr>
        <p:txBody>
          <a:bodyPr/>
          <a:lstStyle/>
          <a:p>
            <a:pPr lvl="1" defTabSz="457200">
              <a:defRPr/>
            </a:pPr>
            <a:r>
              <a:rPr lang="en-GB" sz="2800" kern="1200" dirty="0">
                <a:solidFill>
                  <a:srgbClr val="000099"/>
                </a:solidFill>
                <a:latin typeface="Verdana" charset="0"/>
                <a:ea typeface="Arial Unicode MS" pitchFamily="34" charset="-122"/>
                <a:cs typeface="Arial Unicode MS" pitchFamily="34" charset="-122"/>
              </a:rPr>
              <a:t>LWM2M Entity Relationship Overview </a:t>
            </a:r>
            <a:r>
              <a:rPr lang="en-GB" sz="2800" kern="1200" dirty="0" smtClean="0">
                <a:solidFill>
                  <a:srgbClr val="000099"/>
                </a:solidFill>
                <a:latin typeface="Verdana" charset="0"/>
                <a:ea typeface="Arial Unicode MS" pitchFamily="34" charset="-122"/>
                <a:cs typeface="Arial Unicode MS" pitchFamily="34" charset="-122"/>
              </a:rPr>
              <a:t>(3/3)</a:t>
            </a:r>
            <a:endParaRPr lang="en-US" sz="2800" kern="1200" dirty="0">
              <a:solidFill>
                <a:srgbClr val="000099"/>
              </a:solidFill>
              <a:latin typeface="Verdana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723" name="Rectangle 11"/>
          <p:cNvSpPr>
            <a:spLocks noChangeArrowheads="1"/>
          </p:cNvSpPr>
          <p:nvPr/>
        </p:nvSpPr>
        <p:spPr bwMode="auto">
          <a:xfrm>
            <a:off x="0" y="1408113"/>
            <a:ext cx="18097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291" tIns="44646" rIns="89291" bIns="44646" anchor="ctr">
            <a:spAutoFit/>
          </a:bodyPr>
          <a:lstStyle/>
          <a:p>
            <a:endParaRPr lang="en-GB" altLang="zh-CN">
              <a:ea typeface="宋体" charset="0"/>
              <a:cs typeface="宋体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-290513"/>
            <a:ext cx="180975" cy="581026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lIns="89291" tIns="44646" rIns="89291" bIns="44646" anchor="ctr">
            <a:spAutoFit/>
          </a:bodyPr>
          <a:lstStyle/>
          <a:p>
            <a:pPr>
              <a:defRPr/>
            </a:pPr>
            <a:endParaRPr lang="zh-CN" altLang="en-US"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307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072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072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479622"/>
              </p:ext>
            </p:extLst>
          </p:nvPr>
        </p:nvGraphicFramePr>
        <p:xfrm>
          <a:off x="5076056" y="1997905"/>
          <a:ext cx="3616681" cy="1368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5" r:id="rId4" imgW="8862159" imgH="3368771" progId="Visio.Drawing.11">
                  <p:embed/>
                </p:oleObj>
              </mc:Choice>
              <mc:Fallback>
                <p:oleObj r:id="rId4" imgW="8862159" imgH="336877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1997905"/>
                        <a:ext cx="3616681" cy="13681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030644" y="3245709"/>
            <a:ext cx="113364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b="1" dirty="0" smtClean="0"/>
              <a:t>Multiple M2M Servers </a:t>
            </a:r>
            <a:endParaRPr lang="en-US" sz="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395635" y="2503350"/>
            <a:ext cx="1197764" cy="184666"/>
          </a:xfrm>
          <a:prstGeom prst="rect">
            <a:avLst/>
          </a:prstGeom>
          <a:solidFill>
            <a:srgbClr val="99CCFF"/>
          </a:solidFill>
        </p:spPr>
        <p:txBody>
          <a:bodyPr wrap="none" rtlCol="0">
            <a:spAutoFit/>
          </a:bodyPr>
          <a:lstStyle/>
          <a:p>
            <a:r>
              <a:rPr lang="en-US" sz="600" b="1" dirty="0" smtClean="0"/>
              <a:t>M2M Service Provider 1</a:t>
            </a:r>
            <a:endParaRPr lang="en-US" sz="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395635" y="3316342"/>
            <a:ext cx="1197764" cy="184666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600" b="1" dirty="0" smtClean="0"/>
              <a:t>M2M Service Provider 2</a:t>
            </a:r>
            <a:endParaRPr lang="en-US" sz="600" b="1" dirty="0"/>
          </a:p>
        </p:txBody>
      </p: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457200" y="5085184"/>
            <a:ext cx="8229600" cy="964703"/>
          </a:xfrm>
        </p:spPr>
        <p:txBody>
          <a:bodyPr/>
          <a:lstStyle/>
          <a:p>
            <a:r>
              <a:rPr lang="en-US" sz="2000" dirty="0" smtClean="0"/>
              <a:t>Although a device is connected to </a:t>
            </a:r>
            <a:r>
              <a:rPr lang="en-US" sz="2000" dirty="0"/>
              <a:t>multiple M2M </a:t>
            </a:r>
            <a:r>
              <a:rPr lang="en-US" sz="2000" dirty="0" smtClean="0"/>
              <a:t>Servers, it can switch from one to another to perform some specific tasks</a:t>
            </a:r>
            <a:endParaRPr lang="en-US" sz="20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169338"/>
              </p:ext>
            </p:extLst>
          </p:nvPr>
        </p:nvGraphicFramePr>
        <p:xfrm>
          <a:off x="828976" y="1340768"/>
          <a:ext cx="3886097" cy="3456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6" name="Visio" r:id="rId6" imgW="7727061" imgH="6866763" progId="Visio.Drawing.11">
                  <p:embed/>
                </p:oleObj>
              </mc:Choice>
              <mc:Fallback>
                <p:oleObj name="Visio" r:id="rId6" imgW="7727061" imgH="686676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976" y="1340768"/>
                        <a:ext cx="3886097" cy="34563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425" y="6309320"/>
            <a:ext cx="1152415" cy="47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21" name="Slide Number Placeholder 3"/>
          <p:cNvSpPr txBox="1">
            <a:spLocks/>
          </p:cNvSpPr>
          <p:nvPr/>
        </p:nvSpPr>
        <p:spPr bwMode="auto">
          <a:xfrm>
            <a:off x="3491880" y="6453584"/>
            <a:ext cx="79077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5pPr>
            <a:lvl6pPr marL="22860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6pPr>
            <a:lvl7pPr marL="27432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7pPr>
            <a:lvl8pPr marL="32004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8pPr>
            <a:lvl9pPr marL="3657600" algn="l" defTabSz="457200" rtl="0" eaLnBrk="1" latinLnBrk="0" hangingPunct="1">
              <a:defRPr sz="32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+mn-cs"/>
              </a:defRPr>
            </a:lvl9pPr>
          </a:lstStyle>
          <a:p>
            <a:fld id="{2FFEFD26-CD0A-FF42-87E7-C44E1A1879A6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22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411913"/>
            <a:ext cx="3827462" cy="2682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200" dirty="0" smtClean="0">
                <a:latin typeface="Univers" charset="0"/>
              </a:rPr>
              <a:t>Bangalore, India ,17-18 December 2012</a:t>
            </a:r>
            <a:endParaRPr lang="en-US" sz="1200" dirty="0">
              <a:latin typeface="Univer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681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0" y="3759175"/>
            <a:ext cx="9144000" cy="1470025"/>
          </a:xfrm>
        </p:spPr>
        <p:txBody>
          <a:bodyPr/>
          <a:lstStyle/>
          <a:p>
            <a:r>
              <a:rPr lang="en-US" dirty="0">
                <a:latin typeface="Verdana" charset="0"/>
              </a:rPr>
              <a:t>Sustainable Rural Broadband Communications</a:t>
            </a:r>
          </a:p>
        </p:txBody>
      </p:sp>
      <p:sp>
        <p:nvSpPr>
          <p:cNvPr id="5125" name="Rectangle 13"/>
          <p:cNvSpPr>
            <a:spLocks noChangeArrowheads="1"/>
          </p:cNvSpPr>
          <p:nvPr/>
        </p:nvSpPr>
        <p:spPr bwMode="auto">
          <a:xfrm>
            <a:off x="0" y="2033563"/>
            <a:ext cx="914400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en-US" sz="2400" b="1" dirty="0">
                <a:solidFill>
                  <a:schemeClr val="bg2"/>
                </a:solidFill>
              </a:rPr>
              <a:t>Joint ITU-GISFI Workshop on</a:t>
            </a:r>
          </a:p>
          <a:p>
            <a:pPr algn="ctr">
              <a:lnSpc>
                <a:spcPct val="80000"/>
              </a:lnSpc>
            </a:pPr>
            <a:r>
              <a:rPr lang="en-US" sz="2400" b="1" dirty="0">
                <a:solidFill>
                  <a:schemeClr val="bg2"/>
                </a:solidFill>
              </a:rPr>
              <a:t> </a:t>
            </a:r>
            <a:r>
              <a:rPr lang="ja-JP" altLang="en-US" sz="2400" b="1" dirty="0">
                <a:solidFill>
                  <a:srgbClr val="22228B"/>
                </a:solidFill>
              </a:rPr>
              <a:t>“</a:t>
            </a:r>
            <a:r>
              <a:rPr lang="en-US" sz="2400" b="1" dirty="0">
                <a:solidFill>
                  <a:srgbClr val="22228B"/>
                </a:solidFill>
              </a:rPr>
              <a:t>Bridging the Standardization Gap: Workshop on Sustainable Rural Communications</a:t>
            </a:r>
            <a:r>
              <a:rPr lang="ja-JP" altLang="en-US" sz="2400" b="1" dirty="0">
                <a:solidFill>
                  <a:srgbClr val="22228B"/>
                </a:solidFill>
              </a:rPr>
              <a:t>”</a:t>
            </a:r>
            <a:r>
              <a:rPr lang="en-US" sz="2400" b="1" dirty="0">
                <a:solidFill>
                  <a:schemeClr val="bg2"/>
                </a:solidFill>
              </a:rPr>
              <a:t/>
            </a:r>
            <a:br>
              <a:rPr lang="en-US" sz="2400" b="1" dirty="0">
                <a:solidFill>
                  <a:schemeClr val="bg2"/>
                </a:solidFill>
              </a:rPr>
            </a:br>
            <a:r>
              <a:rPr lang="en-US" sz="2400" b="1" dirty="0">
                <a:solidFill>
                  <a:schemeClr val="bg2"/>
                </a:solidFill>
              </a:rPr>
              <a:t/>
            </a:r>
            <a:br>
              <a:rPr lang="en-US" sz="2400" b="1" dirty="0">
                <a:solidFill>
                  <a:schemeClr val="bg2"/>
                </a:solidFill>
              </a:rPr>
            </a:br>
            <a:r>
              <a:rPr lang="en-US" sz="1800" b="1" dirty="0">
                <a:solidFill>
                  <a:schemeClr val="bg2"/>
                </a:solidFill>
              </a:rPr>
              <a:t>(Bangalore, India, 17-18 December 2012)</a:t>
            </a:r>
          </a:p>
        </p:txBody>
      </p:sp>
      <p:sp>
        <p:nvSpPr>
          <p:cNvPr id="5126" name="AutoShape 18" descr="image002"/>
          <p:cNvSpPr>
            <a:spLocks noChangeAspect="1" noChangeArrowheads="1"/>
          </p:cNvSpPr>
          <p:nvPr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7" name="AutoShape 20" descr="image002"/>
          <p:cNvSpPr>
            <a:spLocks noChangeAspect="1" noChangeArrowheads="1"/>
          </p:cNvSpPr>
          <p:nvPr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8" name="AutoShape 22" descr="image002"/>
          <p:cNvSpPr>
            <a:spLocks noChangeAspect="1" noChangeArrowheads="1"/>
          </p:cNvSpPr>
          <p:nvPr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9" name="AutoShape 24" descr="image002"/>
          <p:cNvSpPr>
            <a:spLocks noChangeAspect="1" noChangeArrowheads="1"/>
          </p:cNvSpPr>
          <p:nvPr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0" name="Rectangle 26"/>
          <p:cNvSpPr>
            <a:spLocks noChangeArrowheads="1"/>
          </p:cNvSpPr>
          <p:nvPr/>
        </p:nvSpPr>
        <p:spPr bwMode="auto">
          <a:xfrm>
            <a:off x="0" y="29289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pic>
        <p:nvPicPr>
          <p:cNvPr id="5131" name="Picture 16" descr="ITUserie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4" b="69327"/>
          <a:stretch>
            <a:fillRect/>
          </a:stretch>
        </p:blipFill>
        <p:spPr bwMode="auto">
          <a:xfrm>
            <a:off x="7613650" y="6237288"/>
            <a:ext cx="1350963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209616"/>
            <a:ext cx="1296144" cy="531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15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411913"/>
            <a:ext cx="3827462" cy="2682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200" dirty="0" smtClean="0">
                <a:latin typeface="Univers" charset="0"/>
              </a:rPr>
              <a:t>Bangalore, India ,17-18 December 2012</a:t>
            </a:r>
            <a:endParaRPr lang="en-US" sz="1200" dirty="0">
              <a:latin typeface="Univer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174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tandards </a:t>
            </a:r>
            <a:r>
              <a:rPr lang="en-US" dirty="0"/>
              <a:t>D</a:t>
            </a:r>
            <a:r>
              <a:rPr lang="en-US" dirty="0" smtClean="0"/>
              <a:t>evelopment Organizations </a:t>
            </a:r>
            <a:r>
              <a:rPr lang="en-US" dirty="0"/>
              <a:t>play an important role in development of efficient protocols.  </a:t>
            </a:r>
          </a:p>
          <a:p>
            <a:r>
              <a:rPr lang="en-US" dirty="0"/>
              <a:t>They are the one place where the technical merits of a particular approach can be debated and decided by the relevant body of operators and suppliers – where all come together with an equal voice.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741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OMA </a:t>
            </a:r>
            <a:r>
              <a:rPr lang="en-US" dirty="0" smtClean="0"/>
              <a:t>– Mission and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96752"/>
            <a:ext cx="8424936" cy="4896544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The mission of the Open Mobile Alliance is to facilitate </a:t>
            </a:r>
            <a:r>
              <a:rPr lang="en-US" sz="2400" b="1" dirty="0" smtClean="0"/>
              <a:t>global</a:t>
            </a:r>
            <a:r>
              <a:rPr lang="en-US" sz="2400" dirty="0" smtClean="0"/>
              <a:t> user adoption of mobile data services by specifying </a:t>
            </a:r>
            <a:r>
              <a:rPr lang="en-US" sz="2400" b="1" dirty="0" smtClean="0"/>
              <a:t>market driven </a:t>
            </a:r>
            <a:r>
              <a:rPr lang="en-US" sz="2400" dirty="0" smtClean="0"/>
              <a:t>mobile service enablers that ensure service </a:t>
            </a:r>
            <a:r>
              <a:rPr lang="en-US" sz="2400" b="1" dirty="0" smtClean="0"/>
              <a:t>interoperability</a:t>
            </a:r>
            <a:r>
              <a:rPr lang="en-US" sz="2400" dirty="0" smtClean="0"/>
              <a:t> across devices, geographies, service providers, operators, and networks while allowing businesses to compete through innovation and differentiation.</a:t>
            </a:r>
          </a:p>
          <a:p>
            <a:r>
              <a:rPr lang="en-US" sz="2400" dirty="0" smtClean="0"/>
              <a:t>Founded in June 2002</a:t>
            </a:r>
          </a:p>
          <a:p>
            <a:r>
              <a:rPr lang="en-US" sz="2400" dirty="0" smtClean="0"/>
              <a:t>Telecommunications Operators, Telecommunications Equipment, Terminal and Software vendors, Content providers and ICT companies with members evenly represented from Europe, Asia, and the Americas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Bangalore, India ,17-18 December 2012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653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A Broad Set of Technologies</a:t>
            </a:r>
            <a:br>
              <a:rPr lang="en-US" smtClean="0"/>
            </a:br>
            <a:r>
              <a:rPr lang="en-US" smtClean="0"/>
              <a:t>A Vibrant Work Program</a:t>
            </a:r>
            <a:br>
              <a:rPr lang="en-US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1000" dirty="0" smtClean="0"/>
              <a:t>Game Service Application Programming Interface V1.0 AER</a:t>
            </a:r>
          </a:p>
          <a:p>
            <a:pPr marL="0" indent="0">
              <a:buNone/>
            </a:pPr>
            <a:r>
              <a:rPr lang="en-US" sz="1000" dirty="0" smtClean="0"/>
              <a:t>Simplified Converged Address Book V1.0 CER</a:t>
            </a:r>
            <a:br>
              <a:rPr lang="en-US" sz="1000" dirty="0" smtClean="0"/>
            </a:br>
            <a:r>
              <a:rPr lang="en-US" sz="1000" dirty="0" smtClean="0"/>
              <a:t>Converged Address Book V1.1 CER</a:t>
            </a:r>
            <a:br>
              <a:rPr lang="en-US" sz="1000" dirty="0" smtClean="0"/>
            </a:br>
            <a:r>
              <a:rPr lang="en-US" sz="1000" dirty="0" smtClean="0"/>
              <a:t>SIP/SIMPLE Based IM Service Definition V1.0 AER</a:t>
            </a:r>
            <a:br>
              <a:rPr lang="en-US" sz="1000" dirty="0" smtClean="0"/>
            </a:br>
            <a:r>
              <a:rPr lang="en-US" sz="1000" dirty="0" smtClean="0"/>
              <a:t>SIP/SIMPLE Based IM Service Definition V2.0 CER</a:t>
            </a:r>
            <a:br>
              <a:rPr lang="en-US" sz="1000" dirty="0" smtClean="0"/>
            </a:br>
            <a:r>
              <a:rPr lang="en-US" sz="1000" dirty="0" smtClean="0"/>
              <a:t>Enhanced Visual Voice Mail Service V1.0 CER</a:t>
            </a:r>
            <a:br>
              <a:rPr lang="en-US" sz="1000" dirty="0" smtClean="0"/>
            </a:br>
            <a:r>
              <a:rPr lang="en-US" sz="1000" dirty="0" smtClean="0"/>
              <a:t>Policy Evaluation, Enforcement and Management V1.0 AER</a:t>
            </a:r>
            <a:br>
              <a:rPr lang="en-US" sz="1000" dirty="0" smtClean="0"/>
            </a:br>
            <a:r>
              <a:rPr lang="en-US" sz="1000" dirty="0" err="1" smtClean="0"/>
              <a:t>RESTful</a:t>
            </a:r>
            <a:r>
              <a:rPr lang="en-US" sz="1000" dirty="0" smtClean="0"/>
              <a:t> bindings for Parlay X Web Services V2.0 AER </a:t>
            </a:r>
          </a:p>
          <a:p>
            <a:pPr marL="0" indent="0">
              <a:buNone/>
            </a:pPr>
            <a:r>
              <a:rPr lang="en-US" sz="1000" dirty="0" smtClean="0"/>
              <a:t>Presence SIMPLE V2.0 AER</a:t>
            </a:r>
            <a:br>
              <a:rPr lang="en-US" sz="1000" dirty="0" smtClean="0"/>
            </a:br>
            <a:r>
              <a:rPr lang="en-US" sz="1000" dirty="0" smtClean="0"/>
              <a:t>Key Performance Indicators for OMA Enablers V1.0 AER</a:t>
            </a:r>
            <a:br>
              <a:rPr lang="en-US" sz="1000" dirty="0" smtClean="0"/>
            </a:br>
            <a:r>
              <a:rPr lang="en-US" sz="1000" dirty="0" smtClean="0"/>
              <a:t>XML Document Management V2.2 CER </a:t>
            </a:r>
            <a:br>
              <a:rPr lang="en-US" sz="1000" dirty="0" smtClean="0"/>
            </a:br>
            <a:r>
              <a:rPr lang="en-US" sz="1000" dirty="0" smtClean="0"/>
              <a:t>Application Layer Security Common Functions V1.1 AER</a:t>
            </a:r>
            <a:br>
              <a:rPr lang="en-US" sz="1000" dirty="0" smtClean="0"/>
            </a:br>
            <a:r>
              <a:rPr lang="en-US" sz="1000" dirty="0" smtClean="0"/>
              <a:t>Mobile Search Framework V1.0 AER</a:t>
            </a:r>
          </a:p>
          <a:p>
            <a:pPr marL="0" indent="0">
              <a:buNone/>
            </a:pPr>
            <a:r>
              <a:rPr lang="en-US" sz="1000" dirty="0" smtClean="0"/>
              <a:t>Converged IP Messaging V1.0 AER</a:t>
            </a:r>
            <a:br>
              <a:rPr lang="en-US" sz="1000" dirty="0" smtClean="0"/>
            </a:br>
            <a:r>
              <a:rPr lang="en-US" sz="1000" dirty="0" smtClean="0"/>
              <a:t>Mobile Spam Reporting V1.0 AER</a:t>
            </a:r>
          </a:p>
          <a:p>
            <a:pPr marL="0" indent="0">
              <a:buNone/>
            </a:pPr>
            <a:r>
              <a:rPr lang="en-US" sz="1000" dirty="0" smtClean="0"/>
              <a:t>Converged Address Book API V1.0 CER</a:t>
            </a:r>
          </a:p>
          <a:p>
            <a:pPr marL="0" indent="0">
              <a:buNone/>
            </a:pPr>
            <a:r>
              <a:rPr lang="en-US" sz="1000" dirty="0" smtClean="0"/>
              <a:t>Telecom Application Store V1.0 CER</a:t>
            </a:r>
          </a:p>
          <a:p>
            <a:pPr marL="0" indent="0">
              <a:buNone/>
            </a:pPr>
            <a:r>
              <a:rPr lang="en-US" sz="1000" dirty="0" smtClean="0"/>
              <a:t>Open Connection Manager API V1.0 CER</a:t>
            </a:r>
          </a:p>
          <a:p>
            <a:pPr marL="0" indent="0">
              <a:buNone/>
            </a:pPr>
            <a:r>
              <a:rPr lang="en-US" sz="1000" dirty="0" smtClean="0"/>
              <a:t>LPP* Extensions V1.1 CER</a:t>
            </a:r>
          </a:p>
          <a:p>
            <a:pPr marL="0" indent="0">
              <a:buNone/>
            </a:pPr>
            <a:r>
              <a:rPr lang="en-US" sz="1000" dirty="0" smtClean="0"/>
              <a:t>Next Generation Services Interface V 1.0 AER</a:t>
            </a:r>
            <a:br>
              <a:rPr lang="en-US" sz="1000" dirty="0" smtClean="0"/>
            </a:br>
            <a:r>
              <a:rPr lang="en-US" sz="1000" dirty="0" smtClean="0"/>
              <a:t>Next Generation Service Interfaces-SOAP V1.0 AER</a:t>
            </a:r>
            <a:br>
              <a:rPr lang="en-US" sz="1000" dirty="0" smtClean="0"/>
            </a:br>
            <a:r>
              <a:rPr lang="en-US" sz="1000" dirty="0" smtClean="0"/>
              <a:t>Service User Profile Management V1.0 AER</a:t>
            </a:r>
            <a:br>
              <a:rPr lang="en-US" sz="1000" dirty="0" smtClean="0"/>
            </a:br>
            <a:r>
              <a:rPr lang="en-US" sz="1000" dirty="0" smtClean="0"/>
              <a:t>Mobile Location Service V1.3 CER</a:t>
            </a:r>
            <a:br>
              <a:rPr lang="en-US" sz="1000" dirty="0" smtClean="0"/>
            </a:br>
            <a:r>
              <a:rPr lang="en-US" sz="1000" dirty="0" smtClean="0"/>
              <a:t>Secure User Plane Location V2.1 CER</a:t>
            </a:r>
          </a:p>
          <a:p>
            <a:pPr marL="0" indent="0">
              <a:buNone/>
            </a:pPr>
            <a:r>
              <a:rPr lang="en-US" sz="1000" dirty="0" smtClean="0"/>
              <a:t>Secure User Plane Location V2.0 AER</a:t>
            </a:r>
          </a:p>
          <a:p>
            <a:pPr marL="0" indent="0">
              <a:buNone/>
            </a:pPr>
            <a:r>
              <a:rPr lang="en-US" sz="1000" dirty="0" smtClean="0"/>
              <a:t>Lock and Wipe Management Object V1.0 AER</a:t>
            </a:r>
            <a:br>
              <a:rPr lang="en-US" sz="1000" dirty="0" smtClean="0"/>
            </a:br>
            <a:endParaRPr lang="en-US" sz="1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860032" y="1600200"/>
            <a:ext cx="410445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3"/>
              </a:buBlip>
              <a:defRPr sz="3200">
                <a:solidFill>
                  <a:schemeClr val="bg2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SzPct val="70000"/>
              <a:buFont typeface="ZapfDingbats BT" charset="0"/>
              <a:buBlip>
                <a:blip r:embed="rId4"/>
              </a:buBlip>
              <a:defRPr sz="2800">
                <a:solidFill>
                  <a:schemeClr val="bg2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400">
                <a:solidFill>
                  <a:schemeClr val="bg2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70000"/>
              <a:buFont typeface="ZapfDingbats BT" charset="0"/>
              <a:buBlip>
                <a:blip r:embed="rId4"/>
              </a:buBlip>
              <a:defRPr sz="2000">
                <a:solidFill>
                  <a:schemeClr val="bg2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000" dirty="0" smtClean="0"/>
              <a:t>Gateway </a:t>
            </a:r>
            <a:r>
              <a:rPr lang="en-US" sz="1000" dirty="0"/>
              <a:t>Management Object V1.0 CER </a:t>
            </a:r>
            <a:endParaRPr lang="en-US" sz="1000" dirty="0" smtClean="0"/>
          </a:p>
          <a:p>
            <a:pPr marL="0" indent="0">
              <a:buNone/>
            </a:pPr>
            <a:r>
              <a:rPr lang="en-US" sz="1000" dirty="0" smtClean="0"/>
              <a:t>OMA </a:t>
            </a:r>
            <a:r>
              <a:rPr lang="en-US" sz="1000" dirty="0"/>
              <a:t>Web Runtime API V1.0 </a:t>
            </a:r>
            <a:r>
              <a:rPr lang="en-US" sz="1000" dirty="0" smtClean="0"/>
              <a:t>CER</a:t>
            </a:r>
          </a:p>
          <a:p>
            <a:pPr marL="0" indent="0">
              <a:buNone/>
            </a:pPr>
            <a:r>
              <a:rPr lang="en-US" sz="1000" dirty="0" smtClean="0"/>
              <a:t>Games </a:t>
            </a:r>
            <a:r>
              <a:rPr lang="en-US" sz="1000" dirty="0"/>
              <a:t>Services API V1.0 CRR</a:t>
            </a:r>
          </a:p>
          <a:p>
            <a:pPr marL="0" indent="0">
              <a:buNone/>
            </a:pPr>
            <a:r>
              <a:rPr lang="en-US" sz="1000" dirty="0" err="1" smtClean="0"/>
              <a:t>RESTful</a:t>
            </a:r>
            <a:r>
              <a:rPr lang="en-US" sz="1000" dirty="0" smtClean="0"/>
              <a:t> </a:t>
            </a:r>
            <a:r>
              <a:rPr lang="en-US" sz="1000" dirty="0"/>
              <a:t>Network API Chat V1.0 </a:t>
            </a:r>
            <a:r>
              <a:rPr lang="en-US" sz="1000" dirty="0" smtClean="0"/>
              <a:t>CER</a:t>
            </a:r>
          </a:p>
          <a:p>
            <a:pPr marL="0" indent="0">
              <a:buNone/>
            </a:pPr>
            <a:r>
              <a:rPr lang="en-US" sz="1000" dirty="0" smtClean="0"/>
              <a:t>Rich </a:t>
            </a:r>
            <a:r>
              <a:rPr lang="en-US" sz="1000" dirty="0"/>
              <a:t>Communication APIs V1.0 CER</a:t>
            </a:r>
            <a:br>
              <a:rPr lang="en-US" sz="1000" dirty="0"/>
            </a:br>
            <a:r>
              <a:rPr lang="en-US" sz="1000" dirty="0" err="1" smtClean="0"/>
              <a:t>RESTful</a:t>
            </a:r>
            <a:r>
              <a:rPr lang="en-US" sz="1000" dirty="0" smtClean="0"/>
              <a:t> </a:t>
            </a:r>
            <a:r>
              <a:rPr lang="en-US" sz="1000" dirty="0"/>
              <a:t>Network API File Transfer V1.0 CER</a:t>
            </a:r>
          </a:p>
          <a:p>
            <a:pPr marL="0" indent="0">
              <a:buNone/>
            </a:pPr>
            <a:r>
              <a:rPr lang="en-US" sz="1000" dirty="0" smtClean="0"/>
              <a:t>Mobile </a:t>
            </a:r>
            <a:r>
              <a:rPr lang="en-US" sz="1000" dirty="0"/>
              <a:t>Advertising V1.0 AER</a:t>
            </a:r>
            <a:br>
              <a:rPr lang="en-US" sz="1000" dirty="0"/>
            </a:br>
            <a:r>
              <a:rPr lang="en-US" sz="1000" dirty="0" smtClean="0"/>
              <a:t>Customized </a:t>
            </a:r>
            <a:r>
              <a:rPr lang="en-US" sz="1000" dirty="0"/>
              <a:t>Multimedia Ringing V1.0 AER</a:t>
            </a:r>
            <a:br>
              <a:rPr lang="en-US" sz="1000" dirty="0"/>
            </a:br>
            <a:r>
              <a:rPr lang="en-US" sz="1000" dirty="0" smtClean="0"/>
              <a:t>Secure </a:t>
            </a:r>
            <a:r>
              <a:rPr lang="en-US" sz="1000" dirty="0"/>
              <a:t>Content Identification Mechanism V1.0 AER</a:t>
            </a:r>
            <a:br>
              <a:rPr lang="en-US" sz="1000" dirty="0"/>
            </a:br>
            <a:r>
              <a:rPr lang="en-US" sz="1000" dirty="0" smtClean="0"/>
              <a:t>Rights </a:t>
            </a:r>
            <a:r>
              <a:rPr lang="en-US" sz="1000" dirty="0"/>
              <a:t>Issuer Common Domain V1.0 AER</a:t>
            </a:r>
          </a:p>
          <a:p>
            <a:pPr marL="0" indent="0">
              <a:buNone/>
            </a:pPr>
            <a:r>
              <a:rPr lang="en-US" sz="1000" dirty="0" smtClean="0"/>
              <a:t>Device </a:t>
            </a:r>
            <a:r>
              <a:rPr lang="en-US" sz="1000" dirty="0"/>
              <a:t>Management V1.3 CER</a:t>
            </a:r>
            <a:br>
              <a:rPr lang="en-US" sz="1000" dirty="0"/>
            </a:br>
            <a:r>
              <a:rPr lang="en-US" sz="1000" dirty="0" smtClean="0"/>
              <a:t>Gateway </a:t>
            </a:r>
            <a:r>
              <a:rPr lang="en-US" sz="1000" dirty="0"/>
              <a:t>Management Object V1.0 CER</a:t>
            </a:r>
            <a:br>
              <a:rPr lang="en-US" sz="1000" dirty="0"/>
            </a:br>
            <a:r>
              <a:rPr lang="en-US" sz="1000" dirty="0" smtClean="0"/>
              <a:t>Condition </a:t>
            </a:r>
            <a:r>
              <a:rPr lang="en-US" sz="1000" dirty="0"/>
              <a:t>Based URIs Selection V1_0 AER </a:t>
            </a:r>
            <a:br>
              <a:rPr lang="en-US" sz="1000" dirty="0"/>
            </a:br>
            <a:r>
              <a:rPr lang="en-US" sz="1000" dirty="0" err="1" smtClean="0"/>
              <a:t>RESTful</a:t>
            </a:r>
            <a:r>
              <a:rPr lang="en-US" sz="1000" dirty="0" smtClean="0"/>
              <a:t> </a:t>
            </a:r>
            <a:r>
              <a:rPr lang="en-US" sz="1000" dirty="0"/>
              <a:t>Network API Presence V1.0 CER</a:t>
            </a:r>
          </a:p>
          <a:p>
            <a:pPr marL="0" indent="0">
              <a:buNone/>
            </a:pPr>
            <a:r>
              <a:rPr lang="en-US" sz="1000" dirty="0" smtClean="0"/>
              <a:t>Guidelines </a:t>
            </a:r>
            <a:r>
              <a:rPr lang="en-US" sz="1000" dirty="0"/>
              <a:t>for </a:t>
            </a:r>
            <a:r>
              <a:rPr lang="en-US" sz="1000" dirty="0" err="1"/>
              <a:t>RESTful</a:t>
            </a:r>
            <a:r>
              <a:rPr lang="en-US" sz="1000" dirty="0"/>
              <a:t> Network APIs V1_0 CRR</a:t>
            </a:r>
          </a:p>
          <a:p>
            <a:pPr marL="0" indent="0">
              <a:buNone/>
            </a:pPr>
            <a:r>
              <a:rPr lang="en-US" sz="1000" dirty="0" err="1" smtClean="0"/>
              <a:t>RESTful</a:t>
            </a:r>
            <a:r>
              <a:rPr lang="en-US" sz="1000" dirty="0" smtClean="0"/>
              <a:t> </a:t>
            </a:r>
            <a:r>
              <a:rPr lang="en-US" sz="1000" dirty="0"/>
              <a:t>Network for API Address Book V1_0 CER</a:t>
            </a:r>
          </a:p>
          <a:p>
            <a:pPr marL="0" indent="0">
              <a:buNone/>
            </a:pPr>
            <a:r>
              <a:rPr lang="en-US" sz="1000" dirty="0" err="1" smtClean="0"/>
              <a:t>RESTful</a:t>
            </a:r>
            <a:r>
              <a:rPr lang="en-US" sz="1000" dirty="0" smtClean="0"/>
              <a:t> </a:t>
            </a:r>
            <a:r>
              <a:rPr lang="en-US" sz="1000" dirty="0"/>
              <a:t>Network API for Payment V1_0 CER</a:t>
            </a:r>
            <a:br>
              <a:rPr lang="en-US" sz="1000" dirty="0"/>
            </a:br>
            <a:r>
              <a:rPr lang="en-US" sz="1000" dirty="0" err="1" smtClean="0"/>
              <a:t>RESTful</a:t>
            </a:r>
            <a:r>
              <a:rPr lang="en-US" sz="1000" dirty="0" smtClean="0"/>
              <a:t> </a:t>
            </a:r>
            <a:r>
              <a:rPr lang="en-US" sz="1000" dirty="0"/>
              <a:t>Network API for Messaging V1_0 CER</a:t>
            </a:r>
            <a:br>
              <a:rPr lang="en-US" sz="1000" dirty="0"/>
            </a:br>
            <a:r>
              <a:rPr lang="en-US" sz="1000" dirty="0" err="1" smtClean="0"/>
              <a:t>RESTful</a:t>
            </a:r>
            <a:r>
              <a:rPr lang="en-US" sz="1000" dirty="0" smtClean="0"/>
              <a:t> </a:t>
            </a:r>
            <a:r>
              <a:rPr lang="en-US" sz="1000" dirty="0"/>
              <a:t>Network for API Address Book V1_0 CER</a:t>
            </a:r>
            <a:br>
              <a:rPr lang="en-US" sz="1000" dirty="0"/>
            </a:br>
            <a:r>
              <a:rPr lang="en-US" sz="1000" dirty="0" smtClean="0"/>
              <a:t>Guidelines </a:t>
            </a:r>
            <a:r>
              <a:rPr lang="en-US" sz="1000" dirty="0"/>
              <a:t>for </a:t>
            </a:r>
            <a:r>
              <a:rPr lang="en-US" sz="1000" dirty="0" err="1"/>
              <a:t>RESTful</a:t>
            </a:r>
            <a:r>
              <a:rPr lang="en-US" sz="1000" dirty="0"/>
              <a:t> Network APIs V1_0 CRR</a:t>
            </a:r>
            <a:br>
              <a:rPr lang="en-US" sz="1000" dirty="0"/>
            </a:br>
            <a:r>
              <a:rPr lang="en-US" sz="1000" dirty="0" err="1" smtClean="0"/>
              <a:t>RESTful</a:t>
            </a:r>
            <a:r>
              <a:rPr lang="en-US" sz="1000" dirty="0" smtClean="0"/>
              <a:t> </a:t>
            </a:r>
            <a:r>
              <a:rPr lang="en-US" sz="1000" dirty="0"/>
              <a:t>Network API for Notification Channel V1_0 CER</a:t>
            </a:r>
          </a:p>
          <a:p>
            <a:pPr marL="0" indent="0">
              <a:buNone/>
            </a:pPr>
            <a:r>
              <a:rPr lang="en-US" sz="1000" dirty="0" err="1" smtClean="0"/>
              <a:t>RESTful</a:t>
            </a:r>
            <a:r>
              <a:rPr lang="en-US" sz="1000" dirty="0" smtClean="0"/>
              <a:t> </a:t>
            </a:r>
            <a:r>
              <a:rPr lang="en-US" sz="1000" dirty="0"/>
              <a:t>Network API for Device Capabilities V1_0 CER</a:t>
            </a:r>
          </a:p>
          <a:p>
            <a:pPr marL="0" indent="0">
              <a:buNone/>
            </a:pPr>
            <a:r>
              <a:rPr lang="en-US" sz="1000" dirty="0" err="1" smtClean="0"/>
              <a:t>RESTful</a:t>
            </a:r>
            <a:r>
              <a:rPr lang="en-US" sz="1000" dirty="0" smtClean="0"/>
              <a:t> </a:t>
            </a:r>
            <a:r>
              <a:rPr lang="en-US" sz="1000" dirty="0"/>
              <a:t>Network API for Short Messaging V1_0 CER</a:t>
            </a:r>
          </a:p>
          <a:p>
            <a:pPr marL="0" indent="0">
              <a:buNone/>
            </a:pPr>
            <a:r>
              <a:rPr lang="en-US" sz="1000" dirty="0" smtClean="0"/>
              <a:t>Location </a:t>
            </a:r>
            <a:r>
              <a:rPr lang="en-US" sz="1000" dirty="0"/>
              <a:t>in SIP/IP Core V1_0 AER</a:t>
            </a:r>
          </a:p>
          <a:p>
            <a:pPr marL="0" indent="0">
              <a:buNone/>
            </a:pPr>
            <a:r>
              <a:rPr lang="en-US" sz="1000" dirty="0" smtClean="0"/>
              <a:t>General </a:t>
            </a:r>
            <a:r>
              <a:rPr lang="en-US" sz="1000" dirty="0"/>
              <a:t>Service Subscription Management V1_0 CRR</a:t>
            </a:r>
          </a:p>
          <a:p>
            <a:pPr marL="0" indent="0">
              <a:buNone/>
            </a:pPr>
            <a:r>
              <a:rPr lang="en-US" sz="1000" dirty="0" smtClean="0"/>
              <a:t>Diagnostic </a:t>
            </a:r>
            <a:r>
              <a:rPr lang="en-US" sz="1000" dirty="0"/>
              <a:t>Monitoring V1_1 AER</a:t>
            </a:r>
          </a:p>
          <a:p>
            <a:endParaRPr lang="en-US" sz="1100" dirty="0" smtClean="0"/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467544" y="1249015"/>
            <a:ext cx="559205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 defTabSz="4572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defTabSz="4572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defTabSz="4572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defTabSz="4572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 smtClean="0">
                <a:solidFill>
                  <a:schemeClr val="bg2"/>
                </a:solidFill>
                <a:latin typeface="Arial" charset="0"/>
                <a:cs typeface="ＭＳ Ｐゴシック" charset="0"/>
              </a:rPr>
              <a:t>52 </a:t>
            </a:r>
            <a:r>
              <a:rPr lang="en-US" sz="1400" b="1" dirty="0" smtClean="0">
                <a:solidFill>
                  <a:schemeClr val="bg2"/>
                </a:solidFill>
                <a:latin typeface="Arial" charset="0"/>
                <a:cs typeface="ＭＳ Ｐゴシック" charset="0"/>
              </a:rPr>
              <a:t>Enablers </a:t>
            </a:r>
            <a:r>
              <a:rPr lang="en-US" sz="1400" b="1" dirty="0" smtClean="0">
                <a:solidFill>
                  <a:schemeClr val="bg2"/>
                </a:solidFill>
                <a:latin typeface="Arial" charset="0"/>
                <a:cs typeface="ＭＳ Ｐゴシック" charset="0"/>
              </a:rPr>
              <a:t>published during January through September 2012</a:t>
            </a:r>
            <a:endParaRPr lang="en-US" sz="2000" dirty="0">
              <a:solidFill>
                <a:schemeClr val="bg2"/>
              </a:solidFill>
              <a:latin typeface="Arial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623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F03A1214.WAV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" y="5138738"/>
            <a:ext cx="296863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788988" y="4767263"/>
          <a:ext cx="633412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2" name="Visio" r:id="rId7" imgW="648000" imgH="1057005" progId="Visio.Drawing.11">
                  <p:embed/>
                </p:oleObj>
              </mc:Choice>
              <mc:Fallback>
                <p:oleObj name="Visio" r:id="rId7" imgW="648000" imgH="105700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988" y="4767263"/>
                        <a:ext cx="633412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14"/>
          <p:cNvGraphicFramePr>
            <a:graphicFrameLocks noChangeAspect="1"/>
          </p:cNvGraphicFramePr>
          <p:nvPr/>
        </p:nvGraphicFramePr>
        <p:xfrm>
          <a:off x="1309688" y="4767263"/>
          <a:ext cx="1077912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" name="Visio" r:id="rId9" imgW="1332450" imgH="1017917" progId="Visio.Drawing.11">
                  <p:embed/>
                </p:oleObj>
              </mc:Choice>
              <mc:Fallback>
                <p:oleObj name="Visio" r:id="rId9" imgW="1332450" imgH="101791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9688" y="4767263"/>
                        <a:ext cx="1077912" cy="81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6"/>
          <p:cNvGraphicFramePr>
            <a:graphicFrameLocks noChangeAspect="1"/>
          </p:cNvGraphicFramePr>
          <p:nvPr/>
        </p:nvGraphicFramePr>
        <p:xfrm>
          <a:off x="6931025" y="4038600"/>
          <a:ext cx="1298575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4" name="Visio" r:id="rId11" imgW="1391850" imgH="1703717" progId="Visio.Drawing.11">
                  <p:embed/>
                </p:oleObj>
              </mc:Choice>
              <mc:Fallback>
                <p:oleObj name="Visio" r:id="rId11" imgW="1391850" imgH="170371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1025" y="4038600"/>
                        <a:ext cx="1298575" cy="166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Oval Callout 20"/>
          <p:cNvSpPr>
            <a:spLocks noChangeArrowheads="1"/>
          </p:cNvSpPr>
          <p:nvPr/>
        </p:nvSpPr>
        <p:spPr bwMode="auto">
          <a:xfrm>
            <a:off x="2320925" y="1447800"/>
            <a:ext cx="1793875" cy="714375"/>
          </a:xfrm>
          <a:prstGeom prst="wedgeEllipseCallout">
            <a:avLst>
              <a:gd name="adj1" fmla="val -56903"/>
              <a:gd name="adj2" fmla="val 48667"/>
            </a:avLst>
          </a:prstGeom>
          <a:noFill/>
          <a:ln w="12700" cap="rnd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9291" tIns="44646" rIns="89291" bIns="44646"/>
          <a:lstStyle/>
          <a:p>
            <a:pPr defTabSz="892175">
              <a:lnSpc>
                <a:spcPct val="90000"/>
              </a:lnSpc>
            </a:pPr>
            <a:r>
              <a:rPr lang="en-GB" altLang="zh-CN" sz="1000">
                <a:ea typeface="宋体" charset="0"/>
                <a:cs typeface="宋体" charset="0"/>
              </a:rPr>
              <a:t>Call Centre! </a:t>
            </a:r>
          </a:p>
          <a:p>
            <a:pPr defTabSz="892175">
              <a:lnSpc>
                <a:spcPct val="90000"/>
              </a:lnSpc>
            </a:pPr>
            <a:r>
              <a:rPr lang="en-GB" altLang="zh-CN" sz="1000">
                <a:ea typeface="宋体" charset="0"/>
                <a:cs typeface="宋体" charset="0"/>
              </a:rPr>
              <a:t>How can I help you?</a:t>
            </a:r>
          </a:p>
        </p:txBody>
      </p:sp>
      <p:sp>
        <p:nvSpPr>
          <p:cNvPr id="23" name="Oval Callout 22"/>
          <p:cNvSpPr>
            <a:spLocks noChangeArrowheads="1"/>
          </p:cNvSpPr>
          <p:nvPr/>
        </p:nvSpPr>
        <p:spPr bwMode="auto">
          <a:xfrm>
            <a:off x="714375" y="3886200"/>
            <a:ext cx="2105025" cy="731838"/>
          </a:xfrm>
          <a:prstGeom prst="wedgeEllipseCallout">
            <a:avLst>
              <a:gd name="adj1" fmla="val -20741"/>
              <a:gd name="adj2" fmla="val 74296"/>
            </a:avLst>
          </a:prstGeom>
          <a:noFill/>
          <a:ln w="12700" cap="rnd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9291" tIns="44646" rIns="89291" bIns="44646"/>
          <a:lstStyle/>
          <a:p>
            <a:pPr defTabSz="892175">
              <a:lnSpc>
                <a:spcPct val="90000"/>
              </a:lnSpc>
            </a:pPr>
            <a:r>
              <a:rPr lang="en-GB" altLang="zh-CN" sz="1000">
                <a:ea typeface="宋体" charset="0"/>
                <a:cs typeface="宋体" charset="0"/>
              </a:rPr>
              <a:t>I cannot send MMS from my phone. </a:t>
            </a:r>
          </a:p>
          <a:p>
            <a:pPr defTabSz="892175">
              <a:lnSpc>
                <a:spcPct val="90000"/>
              </a:lnSpc>
            </a:pPr>
            <a:r>
              <a:rPr lang="en-GB" altLang="zh-CN" sz="1000">
                <a:ea typeface="宋体" charset="0"/>
                <a:cs typeface="宋体" charset="0"/>
              </a:rPr>
              <a:t>What can I do?</a:t>
            </a:r>
          </a:p>
        </p:txBody>
      </p:sp>
      <p:pic>
        <p:nvPicPr>
          <p:cNvPr id="29701" name="Picture 5" descr="C:\Users\Joaquin\AppData\Local\Microsoft\Windows\Temporary Internet Files\Content.IE5\1C3FKCSA\MCj04349490000[1].wmf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2600"/>
            <a:ext cx="144780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Oval Callout 23"/>
          <p:cNvSpPr>
            <a:spLocks noChangeArrowheads="1"/>
          </p:cNvSpPr>
          <p:nvPr/>
        </p:nvSpPr>
        <p:spPr bwMode="auto">
          <a:xfrm>
            <a:off x="2393950" y="2386013"/>
            <a:ext cx="1797050" cy="595312"/>
          </a:xfrm>
          <a:prstGeom prst="wedgeEllipseCallout">
            <a:avLst>
              <a:gd name="adj1" fmla="val -61574"/>
              <a:gd name="adj2" fmla="val -63866"/>
            </a:avLst>
          </a:prstGeom>
          <a:noFill/>
          <a:ln w="12700" cap="rnd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9291" tIns="44646" rIns="89291" bIns="44646"/>
          <a:lstStyle/>
          <a:p>
            <a:pPr defTabSz="892175">
              <a:lnSpc>
                <a:spcPct val="90000"/>
              </a:lnSpc>
            </a:pPr>
            <a:r>
              <a:rPr lang="en-GB" altLang="zh-CN" sz="1000">
                <a:ea typeface="宋体" charset="0"/>
                <a:cs typeface="宋体" charset="0"/>
              </a:rPr>
              <a:t>Let me investigate</a:t>
            </a:r>
          </a:p>
          <a:p>
            <a:pPr defTabSz="892175">
              <a:lnSpc>
                <a:spcPct val="90000"/>
              </a:lnSpc>
            </a:pPr>
            <a:r>
              <a:rPr lang="en-GB" altLang="zh-CN" sz="1000">
                <a:ea typeface="宋体" charset="0"/>
                <a:cs typeface="宋体" charset="0"/>
              </a:rPr>
              <a:t>Please stand by …</a:t>
            </a:r>
          </a:p>
        </p:txBody>
      </p:sp>
      <p:cxnSp>
        <p:nvCxnSpPr>
          <p:cNvPr id="28" name="Straight Arrow Connector 27"/>
          <p:cNvCxnSpPr>
            <a:cxnSpLocks noChangeShapeType="1"/>
          </p:cNvCxnSpPr>
          <p:nvPr/>
        </p:nvCxnSpPr>
        <p:spPr bwMode="auto">
          <a:xfrm>
            <a:off x="2133600" y="2895600"/>
            <a:ext cx="4910138" cy="168275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TextBox 28"/>
          <p:cNvSpPr txBox="1">
            <a:spLocks noChangeArrowheads="1"/>
          </p:cNvSpPr>
          <p:nvPr/>
        </p:nvSpPr>
        <p:spPr bwMode="auto">
          <a:xfrm rot="1140000">
            <a:off x="3894524" y="3490591"/>
            <a:ext cx="2373330" cy="369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9291" tIns="44646" rIns="89291" bIns="44646">
            <a:spAutoFit/>
          </a:bodyPr>
          <a:lstStyle>
            <a:lvl1pPr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zh-CN" sz="1000" dirty="0">
                <a:latin typeface="Arial" charset="0"/>
                <a:ea typeface="宋体" charset="0"/>
                <a:cs typeface="宋体" charset="0"/>
              </a:rPr>
              <a:t>Open a remote connection to the User Device &amp; identify the problem</a:t>
            </a:r>
          </a:p>
        </p:txBody>
      </p:sp>
      <p:sp>
        <p:nvSpPr>
          <p:cNvPr id="30" name="AutoShape 26"/>
          <p:cNvSpPr>
            <a:spLocks noChangeArrowheads="1"/>
          </p:cNvSpPr>
          <p:nvPr/>
        </p:nvSpPr>
        <p:spPr bwMode="auto">
          <a:xfrm rot="10800000" flipH="1">
            <a:off x="7391400" y="5573713"/>
            <a:ext cx="446088" cy="4460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344" y="12926"/>
                </a:moveTo>
                <a:cubicBezTo>
                  <a:pt x="15656" y="12261"/>
                  <a:pt x="15818" y="11535"/>
                  <a:pt x="15818" y="10800"/>
                </a:cubicBezTo>
                <a:cubicBezTo>
                  <a:pt x="15818" y="8028"/>
                  <a:pt x="13571" y="5782"/>
                  <a:pt x="10800" y="5782"/>
                </a:cubicBezTo>
                <a:cubicBezTo>
                  <a:pt x="8028" y="5782"/>
                  <a:pt x="5782" y="8028"/>
                  <a:pt x="5782" y="10800"/>
                </a:cubicBezTo>
                <a:cubicBezTo>
                  <a:pt x="5781" y="12265"/>
                  <a:pt x="6422" y="13657"/>
                  <a:pt x="7534" y="14610"/>
                </a:cubicBezTo>
                <a:lnTo>
                  <a:pt x="3772" y="19001"/>
                </a:lnTo>
                <a:cubicBezTo>
                  <a:pt x="1378" y="16949"/>
                  <a:pt x="0" y="13953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2382"/>
                  <a:pt x="21252" y="13944"/>
                  <a:pt x="20581" y="15377"/>
                </a:cubicBezTo>
                <a:lnTo>
                  <a:pt x="23027" y="16522"/>
                </a:lnTo>
                <a:lnTo>
                  <a:pt x="15593" y="19216"/>
                </a:lnTo>
                <a:lnTo>
                  <a:pt x="12899" y="11782"/>
                </a:lnTo>
                <a:lnTo>
                  <a:pt x="15344" y="12926"/>
                </a:lnTo>
                <a:close/>
              </a:path>
            </a:pathLst>
          </a:custGeom>
          <a:gradFill rotWithShape="1">
            <a:gsLst>
              <a:gs pos="0">
                <a:srgbClr val="790000"/>
              </a:gs>
              <a:gs pos="100000">
                <a:srgbClr val="FF0000"/>
              </a:gs>
            </a:gsLst>
            <a:lin ang="5400000" scaled="1"/>
          </a:gradFill>
          <a:ln w="12700">
            <a:solidFill>
              <a:srgbClr val="330066"/>
            </a:solidFill>
            <a:miter lim="800000"/>
            <a:headEnd/>
            <a:tailEnd/>
          </a:ln>
        </p:spPr>
        <p:txBody>
          <a:bodyPr rot="10800000" wrap="none" lIns="89291" tIns="44646" rIns="89291" bIns="44646" anchor="ctr"/>
          <a:lstStyle/>
          <a:p>
            <a:endParaRPr lang="en-US"/>
          </a:p>
        </p:txBody>
      </p:sp>
      <p:cxnSp>
        <p:nvCxnSpPr>
          <p:cNvPr id="32" name="Straight Arrow Connector 31"/>
          <p:cNvCxnSpPr>
            <a:cxnSpLocks noChangeShapeType="1"/>
          </p:cNvCxnSpPr>
          <p:nvPr/>
        </p:nvCxnSpPr>
        <p:spPr bwMode="auto">
          <a:xfrm>
            <a:off x="2057400" y="5181600"/>
            <a:ext cx="4986338" cy="7938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566988" y="4956175"/>
            <a:ext cx="3376612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291" tIns="44646" rIns="89291" bIns="44646">
            <a:spAutoFit/>
          </a:bodyPr>
          <a:lstStyle>
            <a:lvl1pPr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zh-CN" sz="1000">
                <a:latin typeface="Arial" charset="0"/>
                <a:ea typeface="宋体" charset="0"/>
                <a:cs typeface="宋体" charset="0"/>
              </a:rPr>
              <a:t>Identifies that MMS configuration was lost or corrupted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622550" y="5181600"/>
            <a:ext cx="3397250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291" tIns="44646" rIns="89291" bIns="44646">
            <a:spAutoFit/>
          </a:bodyPr>
          <a:lstStyle>
            <a:lvl1pPr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zh-CN" sz="1000">
                <a:latin typeface="Arial" charset="0"/>
                <a:ea typeface="宋体" charset="0"/>
                <a:cs typeface="宋体" charset="0"/>
              </a:rPr>
              <a:t>Server sends a new MMS configuration file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355976" y="1169709"/>
            <a:ext cx="4572000" cy="175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9291" tIns="44646" rIns="89291" bIns="44646">
            <a:spAutoFit/>
          </a:bodyPr>
          <a:lstStyle>
            <a:lvl1pPr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defTabSz="892175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defTabSz="8921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zh-CN" sz="1400" b="1" dirty="0">
                <a:solidFill>
                  <a:srgbClr val="990000"/>
                </a:solidFill>
                <a:latin typeface="Arial" charset="0"/>
                <a:cs typeface="Arial Unicode MS" charset="0"/>
              </a:rPr>
              <a:t>Device Management</a:t>
            </a:r>
            <a:r>
              <a:rPr lang="en-GB" altLang="zh-CN" sz="1400" dirty="0">
                <a:latin typeface="Arial" charset="0"/>
                <a:ea typeface="宋体" charset="0"/>
                <a:cs typeface="宋体" charset="0"/>
              </a:rPr>
              <a:t> performs the following operations on Devices that have already been deployed in the market</a:t>
            </a:r>
            <a:r>
              <a:rPr lang="en-GB" altLang="zh-CN" sz="1400" dirty="0" smtClean="0">
                <a:latin typeface="Arial" charset="0"/>
                <a:ea typeface="宋体" charset="0"/>
                <a:cs typeface="宋体" charset="0"/>
              </a:rPr>
              <a:t>:</a:t>
            </a:r>
          </a:p>
          <a:p>
            <a:pPr marL="171450" indent="-171450">
              <a:lnSpc>
                <a:spcPct val="90000"/>
              </a:lnSpc>
              <a:buFont typeface="Arial"/>
              <a:buChar char="•"/>
            </a:pPr>
            <a:r>
              <a:rPr lang="en-GB" altLang="zh-CN" sz="1100" u="sng" dirty="0">
                <a:ea typeface="宋体" charset="0"/>
                <a:cs typeface="宋体" charset="0"/>
              </a:rPr>
              <a:t>Provisioning</a:t>
            </a:r>
            <a:r>
              <a:rPr lang="en-GB" altLang="zh-CN" sz="1100" dirty="0">
                <a:ea typeface="宋体" charset="0"/>
                <a:cs typeface="宋体" charset="0"/>
              </a:rPr>
              <a:t> of configurations for services supported by the device, </a:t>
            </a:r>
            <a:endParaRPr lang="en-GB" altLang="zh-CN" sz="1100" dirty="0" smtClean="0">
              <a:ea typeface="宋体" charset="0"/>
              <a:cs typeface="宋体" charset="0"/>
            </a:endParaRPr>
          </a:p>
          <a:p>
            <a:pPr marL="171450" indent="-171450">
              <a:lnSpc>
                <a:spcPct val="90000"/>
              </a:lnSpc>
              <a:buFont typeface="Arial"/>
              <a:buChar char="•"/>
            </a:pPr>
            <a:r>
              <a:rPr lang="en-GB" altLang="zh-CN" sz="1100" u="sng" dirty="0">
                <a:ea typeface="宋体" charset="0"/>
                <a:cs typeface="宋体" charset="0"/>
              </a:rPr>
              <a:t>Remove, install and activate Software Components</a:t>
            </a:r>
            <a:r>
              <a:rPr lang="en-GB" altLang="zh-CN" sz="1100" dirty="0" smtClean="0">
                <a:ea typeface="宋体" charset="0"/>
                <a:cs typeface="宋体" charset="0"/>
              </a:rPr>
              <a:t>,</a:t>
            </a:r>
            <a:endParaRPr lang="en-GB" altLang="zh-CN" sz="1100" dirty="0">
              <a:ea typeface="宋体" charset="0"/>
              <a:cs typeface="宋体" charset="0"/>
            </a:endParaRPr>
          </a:p>
          <a:p>
            <a:pPr marL="171450" indent="-171450">
              <a:lnSpc>
                <a:spcPct val="90000"/>
              </a:lnSpc>
              <a:buFont typeface="Arial"/>
              <a:buChar char="•"/>
            </a:pPr>
            <a:r>
              <a:rPr lang="en-GB" altLang="zh-CN" sz="1100" u="sng" dirty="0" smtClean="0">
                <a:ea typeface="宋体" charset="0"/>
                <a:cs typeface="宋体" charset="0"/>
              </a:rPr>
              <a:t>Update </a:t>
            </a:r>
            <a:r>
              <a:rPr lang="en-GB" altLang="zh-CN" sz="1100" u="sng" dirty="0">
                <a:ea typeface="宋体" charset="0"/>
                <a:cs typeface="宋体" charset="0"/>
              </a:rPr>
              <a:t>Firmware </a:t>
            </a:r>
            <a:r>
              <a:rPr lang="en-GB" altLang="zh-CN" sz="1100" dirty="0">
                <a:ea typeface="宋体" charset="0"/>
                <a:cs typeface="宋体" charset="0"/>
              </a:rPr>
              <a:t>on faulty devices</a:t>
            </a:r>
            <a:r>
              <a:rPr lang="en-GB" altLang="zh-CN" sz="1100" dirty="0" smtClean="0">
                <a:ea typeface="宋体" charset="0"/>
                <a:cs typeface="宋体" charset="0"/>
              </a:rPr>
              <a:t>,</a:t>
            </a:r>
          </a:p>
          <a:p>
            <a:pPr marL="171450" indent="-171450">
              <a:lnSpc>
                <a:spcPct val="90000"/>
              </a:lnSpc>
              <a:buFont typeface="Arial"/>
              <a:buChar char="•"/>
            </a:pPr>
            <a:r>
              <a:rPr lang="en-GB" altLang="zh-CN" sz="1100" u="sng" dirty="0">
                <a:ea typeface="宋体" charset="0"/>
                <a:cs typeface="宋体" charset="0"/>
              </a:rPr>
              <a:t>Perform Diagnostics and Monitoring operations </a:t>
            </a:r>
            <a:r>
              <a:rPr lang="en-GB" altLang="zh-CN" sz="1100" dirty="0">
                <a:ea typeface="宋体" charset="0"/>
                <a:cs typeface="宋体" charset="0"/>
              </a:rPr>
              <a:t>on the devices</a:t>
            </a:r>
          </a:p>
          <a:p>
            <a:pPr>
              <a:lnSpc>
                <a:spcPct val="90000"/>
              </a:lnSpc>
            </a:pPr>
            <a:endParaRPr lang="en-GB" altLang="zh-CN" sz="1200" dirty="0">
              <a:latin typeface="Arial" charset="0"/>
              <a:ea typeface="宋体" charset="0"/>
              <a:cs typeface="宋体" charset="0"/>
            </a:endParaRPr>
          </a:p>
        </p:txBody>
      </p:sp>
      <p:sp>
        <p:nvSpPr>
          <p:cNvPr id="21526" name="Rectangle 3"/>
          <p:cNvSpPr>
            <a:spLocks noChangeArrowheads="1"/>
          </p:cNvSpPr>
          <p:nvPr/>
        </p:nvSpPr>
        <p:spPr bwMode="auto">
          <a:xfrm>
            <a:off x="683568" y="260648"/>
            <a:ext cx="72263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217" tIns="39111" rIns="78217" bIns="39111" anchor="ctr"/>
          <a:lstStyle/>
          <a:p>
            <a:pPr defTabSz="784225"/>
            <a:r>
              <a:rPr lang="en-US" altLang="zh-CN" b="1" dirty="0" smtClean="0">
                <a:latin typeface="Calibri" charset="0"/>
                <a:cs typeface="ＭＳ Ｐゴシック" charset="0"/>
              </a:rPr>
              <a:t>Device Management (DM) </a:t>
            </a:r>
            <a:r>
              <a:rPr lang="en-US" altLang="zh-CN" b="1" dirty="0">
                <a:latin typeface="Calibri" charset="0"/>
                <a:cs typeface="ＭＳ Ｐゴシック" charset="0"/>
              </a:rPr>
              <a:t>Use Case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FEFD26-CD0A-FF42-87E7-C44E1A1879A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988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4" grpId="0" animBg="1"/>
      <p:bldP spid="29" grpId="0"/>
      <p:bldP spid="30" grpId="0" animBg="1"/>
      <p:bldP spid="33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 Adoption </a:t>
            </a:r>
            <a:r>
              <a:rPr lang="en-US" dirty="0"/>
              <a:t>on a global </a:t>
            </a:r>
            <a:r>
              <a:rPr lang="en-US" dirty="0" smtClean="0"/>
              <a:t>scale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r>
              <a:rPr lang="en-US" sz="2800" dirty="0"/>
              <a:t>More than  60 Management Objects </a:t>
            </a:r>
            <a:r>
              <a:rPr lang="en-US" sz="2800" dirty="0" smtClean="0"/>
              <a:t>have </a:t>
            </a:r>
            <a:r>
              <a:rPr lang="en-US" sz="2800" dirty="0"/>
              <a:t>been registered by </a:t>
            </a:r>
            <a:r>
              <a:rPr lang="en-US" sz="2800" dirty="0" smtClean="0"/>
              <a:t>OMA </a:t>
            </a:r>
            <a:r>
              <a:rPr lang="en-US" sz="2800" dirty="0"/>
              <a:t>Working Groups </a:t>
            </a:r>
          </a:p>
          <a:p>
            <a:r>
              <a:rPr lang="en-US" sz="2800" dirty="0"/>
              <a:t>M</a:t>
            </a:r>
            <a:r>
              <a:rPr lang="en-US" sz="2800" dirty="0" smtClean="0"/>
              <a:t>ore </a:t>
            </a:r>
            <a:r>
              <a:rPr lang="en-US" sz="2800" dirty="0"/>
              <a:t>than 30 Management Objects </a:t>
            </a:r>
            <a:r>
              <a:rPr lang="en-US" sz="2800" dirty="0" smtClean="0"/>
              <a:t>from </a:t>
            </a:r>
            <a:r>
              <a:rPr lang="en-US" sz="2800" dirty="0"/>
              <a:t>other </a:t>
            </a:r>
            <a:r>
              <a:rPr lang="en-US" sz="2800" dirty="0" smtClean="0"/>
              <a:t>SDOs</a:t>
            </a:r>
            <a:endParaRPr lang="en-US" sz="2400" dirty="0"/>
          </a:p>
          <a:p>
            <a:pPr lvl="1"/>
            <a:r>
              <a:rPr lang="en-US" sz="2400" dirty="0"/>
              <a:t>3GPP, ETSI, </a:t>
            </a:r>
            <a:r>
              <a:rPr lang="en-US" sz="2400" dirty="0" err="1"/>
              <a:t>WiMax</a:t>
            </a:r>
            <a:r>
              <a:rPr lang="en-US" sz="2400" dirty="0"/>
              <a:t> Forum among </a:t>
            </a:r>
            <a:r>
              <a:rPr lang="en-US" sz="2400" dirty="0" smtClean="0"/>
              <a:t>them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89040"/>
            <a:ext cx="3561222" cy="240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08105" y="3861048"/>
            <a:ext cx="331236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A Management Object is </a:t>
            </a:r>
            <a:r>
              <a:rPr lang="en-US" sz="1800" dirty="0" smtClean="0">
                <a:solidFill>
                  <a:srgbClr val="FF0000"/>
                </a:solidFill>
              </a:rPr>
              <a:t>a data model that is </a:t>
            </a:r>
            <a:r>
              <a:rPr lang="en-US" sz="1800" dirty="0">
                <a:solidFill>
                  <a:srgbClr val="FF0000"/>
                </a:solidFill>
              </a:rPr>
              <a:t>used </a:t>
            </a:r>
            <a:r>
              <a:rPr lang="en-US" sz="1800" dirty="0" smtClean="0">
                <a:solidFill>
                  <a:srgbClr val="FF0000"/>
                </a:solidFill>
              </a:rPr>
              <a:t>in conjunction with </a:t>
            </a:r>
            <a:r>
              <a:rPr lang="en-US" sz="1800" dirty="0">
                <a:solidFill>
                  <a:srgbClr val="FF0000"/>
                </a:solidFill>
              </a:rPr>
              <a:t>OMA DM to </a:t>
            </a:r>
            <a:r>
              <a:rPr lang="en-US" sz="1800" dirty="0" smtClean="0">
                <a:solidFill>
                  <a:srgbClr val="FF0000"/>
                </a:solidFill>
              </a:rPr>
              <a:t>allow both server </a:t>
            </a:r>
            <a:r>
              <a:rPr lang="en-US" sz="1800" dirty="0">
                <a:solidFill>
                  <a:srgbClr val="FF0000"/>
                </a:solidFill>
              </a:rPr>
              <a:t>and client </a:t>
            </a:r>
            <a:r>
              <a:rPr lang="en-US" sz="1800" dirty="0" smtClean="0">
                <a:solidFill>
                  <a:srgbClr val="FF0000"/>
                </a:solidFill>
              </a:rPr>
              <a:t>to perform </a:t>
            </a:r>
            <a:r>
              <a:rPr lang="en-US" sz="1800" dirty="0">
                <a:solidFill>
                  <a:srgbClr val="FF0000"/>
                </a:solidFill>
              </a:rPr>
              <a:t>certain functions </a:t>
            </a:r>
            <a:r>
              <a:rPr lang="en-US" sz="1800" dirty="0" smtClean="0">
                <a:solidFill>
                  <a:srgbClr val="FF0000"/>
                </a:solidFill>
              </a:rPr>
              <a:t>while being agnostic </a:t>
            </a:r>
            <a:r>
              <a:rPr lang="en-US" sz="1800" dirty="0">
                <a:solidFill>
                  <a:srgbClr val="FF0000"/>
                </a:solidFill>
              </a:rPr>
              <a:t>to vendor implementations.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714325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Commercial </a:t>
            </a:r>
            <a:r>
              <a:rPr lang="en-US" dirty="0" smtClean="0"/>
              <a:t>DM Deployment </a:t>
            </a:r>
            <a:r>
              <a:rPr lang="en-US" dirty="0"/>
              <a:t>on a G</a:t>
            </a:r>
            <a:r>
              <a:rPr lang="en-US" dirty="0" smtClean="0"/>
              <a:t>lobal </a:t>
            </a:r>
            <a:r>
              <a:rPr lang="en-US" dirty="0"/>
              <a:t>S</a:t>
            </a:r>
            <a:r>
              <a:rPr lang="en-US" dirty="0" smtClean="0"/>
              <a:t>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7"/>
            <a:ext cx="8229600" cy="2232248"/>
          </a:xfrm>
        </p:spPr>
        <p:txBody>
          <a:bodyPr/>
          <a:lstStyle/>
          <a:p>
            <a:r>
              <a:rPr lang="en-US" dirty="0" smtClean="0"/>
              <a:t>OMA </a:t>
            </a:r>
            <a:r>
              <a:rPr lang="en-US" dirty="0"/>
              <a:t>has </a:t>
            </a:r>
            <a:r>
              <a:rPr lang="en-US" dirty="0" smtClean="0"/>
              <a:t>achieved commercial </a:t>
            </a:r>
            <a:r>
              <a:rPr lang="en-US" dirty="0"/>
              <a:t>deployment of 1.4 </a:t>
            </a:r>
            <a:r>
              <a:rPr lang="en-US" dirty="0" smtClean="0"/>
              <a:t>Billion devices </a:t>
            </a:r>
            <a:r>
              <a:rPr lang="en-US" dirty="0"/>
              <a:t>implementing </a:t>
            </a:r>
            <a:r>
              <a:rPr lang="en-US" dirty="0" smtClean="0"/>
              <a:t>the </a:t>
            </a:r>
            <a:r>
              <a:rPr lang="en-US" dirty="0"/>
              <a:t>Firmware Update Management Object </a:t>
            </a:r>
            <a:r>
              <a:rPr lang="en-US" dirty="0" smtClean="0"/>
              <a:t>enabler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 descr="phoneGlob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3829" y="3685230"/>
            <a:ext cx="3781465" cy="2768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41587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 in M2M </a:t>
            </a:r>
            <a:r>
              <a:rPr lang="en-US"/>
              <a:t>related </a:t>
            </a:r>
            <a:r>
              <a:rPr lang="en-US" smtClean="0"/>
              <a:t>OMA </a:t>
            </a:r>
            <a:r>
              <a:rPr lang="en-US" dirty="0"/>
              <a:t>activities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In addition </a:t>
            </a:r>
            <a:r>
              <a:rPr lang="en-US" sz="2400"/>
              <a:t>to </a:t>
            </a:r>
            <a:r>
              <a:rPr lang="en-US" sz="2400" smtClean="0"/>
              <a:t>OMA </a:t>
            </a:r>
            <a:r>
              <a:rPr lang="en-US" sz="2400" dirty="0"/>
              <a:t>DM (v 1.3), </a:t>
            </a:r>
            <a:r>
              <a:rPr lang="en-US" sz="2400"/>
              <a:t>several </a:t>
            </a:r>
            <a:r>
              <a:rPr lang="en-US" sz="2400" smtClean="0"/>
              <a:t>OMA </a:t>
            </a:r>
            <a:r>
              <a:rPr lang="en-US" sz="2400" dirty="0"/>
              <a:t>Enablers</a:t>
            </a:r>
            <a:r>
              <a:rPr lang="en-US" sz="2400" dirty="0" smtClean="0"/>
              <a:t>, already </a:t>
            </a:r>
            <a:r>
              <a:rPr lang="en-US" sz="2400" dirty="0"/>
              <a:t>developed or </a:t>
            </a:r>
            <a:r>
              <a:rPr lang="en-US" sz="2400" dirty="0" smtClean="0"/>
              <a:t>under specification, may fit </a:t>
            </a:r>
            <a:r>
              <a:rPr lang="en-US" sz="2400" dirty="0"/>
              <a:t>in M2M scenarios in different ways</a:t>
            </a:r>
            <a:r>
              <a:rPr lang="en-US" sz="2400" dirty="0" smtClean="0"/>
              <a:t>.</a:t>
            </a:r>
            <a:endParaRPr lang="en-US" sz="2400" dirty="0"/>
          </a:p>
          <a:p>
            <a:pPr lvl="1">
              <a:spcBef>
                <a:spcPts val="800"/>
              </a:spcBef>
            </a:pPr>
            <a:r>
              <a:rPr lang="en-US" sz="2000" smtClean="0"/>
              <a:t>OMA </a:t>
            </a:r>
            <a:r>
              <a:rPr lang="en-US" sz="2000" dirty="0"/>
              <a:t>DM 1.3 Profiling (specifically for M2M context</a:t>
            </a:r>
            <a:r>
              <a:rPr lang="en-US" sz="2000" dirty="0" smtClean="0"/>
              <a:t>)</a:t>
            </a:r>
            <a:endParaRPr lang="en-US" sz="2000" dirty="0"/>
          </a:p>
          <a:p>
            <a:pPr lvl="1">
              <a:spcBef>
                <a:spcPts val="800"/>
              </a:spcBef>
            </a:pPr>
            <a:r>
              <a:rPr lang="en-US" sz="2000" smtClean="0"/>
              <a:t>OMA </a:t>
            </a:r>
            <a:r>
              <a:rPr lang="en-US" sz="2000" dirty="0"/>
              <a:t>DM 2.0 (next generation </a:t>
            </a:r>
            <a:r>
              <a:rPr lang="en-US" sz="2000" dirty="0" err="1"/>
              <a:t>RESTful</a:t>
            </a:r>
            <a:r>
              <a:rPr lang="en-US" sz="2000" dirty="0"/>
              <a:t> based DM Protocol</a:t>
            </a:r>
            <a:r>
              <a:rPr lang="en-US" sz="2000" dirty="0" smtClean="0"/>
              <a:t>)</a:t>
            </a:r>
            <a:endParaRPr lang="en-US" sz="2000" dirty="0"/>
          </a:p>
          <a:p>
            <a:pPr lvl="1">
              <a:spcBef>
                <a:spcPts val="800"/>
              </a:spcBef>
            </a:pPr>
            <a:r>
              <a:rPr lang="en-US" sz="2000" dirty="0"/>
              <a:t>Lightweight M2M (protocol for service delivery and management of constrained device</a:t>
            </a:r>
            <a:r>
              <a:rPr lang="en-US" sz="2000" dirty="0" smtClean="0"/>
              <a:t>)</a:t>
            </a:r>
            <a:endParaRPr lang="en-US" sz="2000" dirty="0"/>
          </a:p>
          <a:p>
            <a:pPr lvl="1">
              <a:spcBef>
                <a:spcPts val="800"/>
              </a:spcBef>
            </a:pPr>
            <a:r>
              <a:rPr lang="en-US" sz="2000" smtClean="0"/>
              <a:t>OMA </a:t>
            </a:r>
            <a:r>
              <a:rPr lang="en-US" sz="2000" dirty="0"/>
              <a:t>DM Gateway (for managing device through a Gateway</a:t>
            </a:r>
            <a:r>
              <a:rPr lang="en-US" sz="2000" dirty="0" smtClean="0"/>
              <a:t>)</a:t>
            </a:r>
            <a:endParaRPr lang="en-US" sz="2000" dirty="0"/>
          </a:p>
          <a:p>
            <a:pPr lvl="1">
              <a:spcBef>
                <a:spcPts val="800"/>
              </a:spcBef>
            </a:pPr>
            <a:r>
              <a:rPr lang="en-US" sz="2000" smtClean="0"/>
              <a:t>OMA </a:t>
            </a:r>
            <a:r>
              <a:rPr lang="en-US" sz="2000" dirty="0"/>
              <a:t>CPNS</a:t>
            </a:r>
            <a:r>
              <a:rPr lang="en-US" sz="2000"/>
              <a:t>, </a:t>
            </a:r>
            <a:r>
              <a:rPr lang="en-US" sz="2000" smtClean="0"/>
              <a:t>OMA </a:t>
            </a:r>
            <a:r>
              <a:rPr lang="en-US" sz="2000" dirty="0"/>
              <a:t>SUPL, the Device API Program, </a:t>
            </a:r>
            <a:r>
              <a:rPr lang="en-US" sz="2000" dirty="0" smtClean="0"/>
              <a:t>…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Bangalore, India ,17-18 December 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117C2-4886-0841-BB48-203FA4888B2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570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peakers_Template_Joint_ ITU_GISFI-V2">
  <a:themeElements>
    <a:clrScheme name="ITU-e 3">
      <a:dk1>
        <a:srgbClr val="000000"/>
      </a:dk1>
      <a:lt1>
        <a:srgbClr val="FFFFFF"/>
      </a:lt1>
      <a:dk2>
        <a:srgbClr val="000000"/>
      </a:dk2>
      <a:lt2>
        <a:srgbClr val="000099"/>
      </a:lt2>
      <a:accent1>
        <a:srgbClr val="FFCC00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E2AA"/>
      </a:accent5>
      <a:accent6>
        <a:srgbClr val="2D2DB9"/>
      </a:accent6>
      <a:hlink>
        <a:srgbClr val="3399FF"/>
      </a:hlink>
      <a:folHlink>
        <a:srgbClr val="5F5F5F"/>
      </a:folHlink>
    </a:clrScheme>
    <a:fontScheme name="ITU-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ITU-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2">
        <a:dk1>
          <a:srgbClr val="000000"/>
        </a:dk1>
        <a:lt1>
          <a:srgbClr val="FFFFFF"/>
        </a:lt1>
        <a:dk2>
          <a:srgbClr val="000000"/>
        </a:dk2>
        <a:lt2>
          <a:srgbClr val="0000FF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99FF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3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FF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2D2DB9"/>
        </a:accent6>
        <a:hlink>
          <a:srgbClr val="3399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F27374425C8B4AA259DE02A7DE7C7F" ma:contentTypeVersion="1" ma:contentTypeDescription="Create a new document." ma:contentTypeScope="" ma:versionID="7c278bb641dc93f714d508b9c718bd0f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3A2B6E1-03E3-4D0A-B7E1-FA35E026E8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F6F8DAD-13B7-44CE-BE04-A268989A2D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Speakers_Template_Joint_ ITU_GISFI-V2.potx</Template>
  <TotalTime>2555</TotalTime>
  <Words>2019</Words>
  <Application>Microsoft Macintosh PowerPoint</Application>
  <PresentationFormat>On-screen Show (4:3)</PresentationFormat>
  <Paragraphs>358</Paragraphs>
  <Slides>29</Slides>
  <Notes>29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Speakers_Template_Joint_ ITU_GISFI-V2</vt:lpstr>
      <vt:lpstr>Visio</vt:lpstr>
      <vt:lpstr>Visio.Drawing.11</vt:lpstr>
      <vt:lpstr>Sustainable Rural Broadband Communications</vt:lpstr>
      <vt:lpstr>Problem Statement</vt:lpstr>
      <vt:lpstr>Standardization</vt:lpstr>
      <vt:lpstr>OMA – Mission and Background</vt:lpstr>
      <vt:lpstr> A Broad Set of Technologies A Vibrant Work Program </vt:lpstr>
      <vt:lpstr>PowerPoint Presentation</vt:lpstr>
      <vt:lpstr>DM Adoption on a global scale</vt:lpstr>
      <vt:lpstr>Commercial DM Deployment on a Global Scale</vt:lpstr>
      <vt:lpstr>DM in M2M related OMA activities </vt:lpstr>
      <vt:lpstr>OMA DM used in M2M applications</vt:lpstr>
      <vt:lpstr>OMA and oneM2M</vt:lpstr>
      <vt:lpstr>M2M and Rural Broadband </vt:lpstr>
      <vt:lpstr>Making the Enablers Available</vt:lpstr>
      <vt:lpstr>OMA APIs Standardize Access to Unique Resources within Operator Networks</vt:lpstr>
      <vt:lpstr>APIs Proliferate</vt:lpstr>
      <vt:lpstr>The Value of Standardized APIs</vt:lpstr>
      <vt:lpstr>31 Members Endorsing the API Program</vt:lpstr>
      <vt:lpstr>Cooperation is the key</vt:lpstr>
      <vt:lpstr>Bridging the Standardization Gap</vt:lpstr>
      <vt:lpstr>OMA Device Management Architecture</vt:lpstr>
      <vt:lpstr>PowerPoint Presentation</vt:lpstr>
      <vt:lpstr>PowerPoint Presentation</vt:lpstr>
      <vt:lpstr>PowerPoint Presentation</vt:lpstr>
      <vt:lpstr>PowerPoint Presentation</vt:lpstr>
      <vt:lpstr>LightWeight M2M (LWM2M) Architecture</vt:lpstr>
      <vt:lpstr>LWM2M Entity Relationship Overview (1/3)</vt:lpstr>
      <vt:lpstr>LWM2M Entity Relationship Overview (2/3)</vt:lpstr>
      <vt:lpstr>LWM2M Entity Relationship Overview (3/3)</vt:lpstr>
      <vt:lpstr>Sustainable Rural Broadband Communications</vt:lpstr>
    </vt:vector>
  </TitlesOfParts>
  <Company>ITU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International  Telecommunication  Union</dc:title>
  <dc:creator>P.Rosa</dc:creator>
  <cp:lastModifiedBy>Seth Newberry</cp:lastModifiedBy>
  <cp:revision>394</cp:revision>
  <cp:lastPrinted>2001-11-25T13:41:09Z</cp:lastPrinted>
  <dcterms:created xsi:type="dcterms:W3CDTF">2007-02-20T15:47:31Z</dcterms:created>
  <dcterms:modified xsi:type="dcterms:W3CDTF">2012-12-06T19:09:40Z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ublishingExpirationDate">
    <vt:lpwstr/>
  </property>
  <property fmtid="{D5CDD505-2E9C-101B-9397-08002B2CF9AE}" pid="3" name="PublishingStartDate">
    <vt:lpwstr/>
  </property>
</Properties>
</file>