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WAV" ContentType="audio/wav"/>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1"/>
  </p:notesMasterIdLst>
  <p:handoutMasterIdLst>
    <p:handoutMasterId r:id="rId52"/>
  </p:handoutMasterIdLst>
  <p:sldIdLst>
    <p:sldId id="256" r:id="rId2"/>
    <p:sldId id="383" r:id="rId3"/>
    <p:sldId id="300" r:id="rId4"/>
    <p:sldId id="384" r:id="rId5"/>
    <p:sldId id="298" r:id="rId6"/>
    <p:sldId id="393" r:id="rId7"/>
    <p:sldId id="369" r:id="rId8"/>
    <p:sldId id="370" r:id="rId9"/>
    <p:sldId id="371" r:id="rId10"/>
    <p:sldId id="372" r:id="rId11"/>
    <p:sldId id="374" r:id="rId12"/>
    <p:sldId id="373" r:id="rId13"/>
    <p:sldId id="376" r:id="rId14"/>
    <p:sldId id="377" r:id="rId15"/>
    <p:sldId id="379" r:id="rId16"/>
    <p:sldId id="385" r:id="rId17"/>
    <p:sldId id="375" r:id="rId18"/>
    <p:sldId id="386" r:id="rId19"/>
    <p:sldId id="394" r:id="rId20"/>
    <p:sldId id="360" r:id="rId21"/>
    <p:sldId id="361" r:id="rId22"/>
    <p:sldId id="362" r:id="rId23"/>
    <p:sldId id="363" r:id="rId24"/>
    <p:sldId id="395" r:id="rId25"/>
    <p:sldId id="338" r:id="rId26"/>
    <p:sldId id="387" r:id="rId27"/>
    <p:sldId id="390" r:id="rId28"/>
    <p:sldId id="388" r:id="rId29"/>
    <p:sldId id="389" r:id="rId30"/>
    <p:sldId id="396" r:id="rId31"/>
    <p:sldId id="342" r:id="rId32"/>
    <p:sldId id="343" r:id="rId33"/>
    <p:sldId id="344" r:id="rId34"/>
    <p:sldId id="397" r:id="rId35"/>
    <p:sldId id="399" r:id="rId36"/>
    <p:sldId id="400" r:id="rId37"/>
    <p:sldId id="401" r:id="rId38"/>
    <p:sldId id="402" r:id="rId39"/>
    <p:sldId id="403" r:id="rId40"/>
    <p:sldId id="365" r:id="rId41"/>
    <p:sldId id="398" r:id="rId42"/>
    <p:sldId id="303" r:id="rId43"/>
    <p:sldId id="332" r:id="rId44"/>
    <p:sldId id="333" r:id="rId45"/>
    <p:sldId id="353" r:id="rId46"/>
    <p:sldId id="354" r:id="rId47"/>
    <p:sldId id="355" r:id="rId48"/>
    <p:sldId id="356" r:id="rId49"/>
    <p:sldId id="357" r:id="rId5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elecom Italia S.p.A." initials="TI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ECE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76" autoAdjust="0"/>
    <p:restoredTop sz="94660"/>
  </p:normalViewPr>
  <p:slideViewPr>
    <p:cSldViewPr snapToGrid="0" snapToObjects="1">
      <p:cViewPr varScale="1">
        <p:scale>
          <a:sx n="86" d="100"/>
          <a:sy n="86" d="100"/>
        </p:scale>
        <p:origin x="-798" y="-78"/>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image" Target="../media/image37.emf"/><Relationship Id="rId4" Type="http://schemas.openxmlformats.org/officeDocument/2006/relationships/image" Target="../media/image40.e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49.emf"/><Relationship Id="rId3" Type="http://schemas.openxmlformats.org/officeDocument/2006/relationships/image" Target="../media/image44.emf"/><Relationship Id="rId7" Type="http://schemas.openxmlformats.org/officeDocument/2006/relationships/image" Target="../media/image48.emf"/><Relationship Id="rId12" Type="http://schemas.openxmlformats.org/officeDocument/2006/relationships/image" Target="../media/image53.emf"/><Relationship Id="rId2" Type="http://schemas.openxmlformats.org/officeDocument/2006/relationships/image" Target="../media/image43.emf"/><Relationship Id="rId1" Type="http://schemas.openxmlformats.org/officeDocument/2006/relationships/image" Target="../media/image42.emf"/><Relationship Id="rId6" Type="http://schemas.openxmlformats.org/officeDocument/2006/relationships/image" Target="../media/image47.emf"/><Relationship Id="rId11" Type="http://schemas.openxmlformats.org/officeDocument/2006/relationships/image" Target="../media/image52.emf"/><Relationship Id="rId5" Type="http://schemas.openxmlformats.org/officeDocument/2006/relationships/image" Target="../media/image46.emf"/><Relationship Id="rId10" Type="http://schemas.openxmlformats.org/officeDocument/2006/relationships/image" Target="../media/image51.emf"/><Relationship Id="rId4" Type="http://schemas.openxmlformats.org/officeDocument/2006/relationships/image" Target="../media/image45.emf"/><Relationship Id="rId9" Type="http://schemas.openxmlformats.org/officeDocument/2006/relationships/image" Target="../media/image5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F2CC08-3EC7-1246-952D-71DE81925A1A}" type="datetimeFigureOut">
              <a:rPr lang="en-US" smtClean="0"/>
              <a:t>9/9/2013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0441205-EA7D-3F4B-92F8-AA44B2BD3DCA}" type="slidenum">
              <a:rPr lang="en-US" smtClean="0"/>
              <a:t>‹#›</a:t>
            </a:fld>
            <a:endParaRPr lang="en-US"/>
          </a:p>
        </p:txBody>
      </p:sp>
    </p:spTree>
    <p:extLst>
      <p:ext uri="{BB962C8B-B14F-4D97-AF65-F5344CB8AC3E}">
        <p14:creationId xmlns:p14="http://schemas.microsoft.com/office/powerpoint/2010/main" val="25853998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0A9D62-86C0-EF43-9440-E3526533F0E3}" type="datetimeFigureOut">
              <a:rPr lang="en-US" smtClean="0"/>
              <a:t>9/9/2013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4AA30F-43C9-254D-9C05-203888F9F541}" type="slidenum">
              <a:rPr lang="en-US" smtClean="0"/>
              <a:t>‹#›</a:t>
            </a:fld>
            <a:endParaRPr lang="en-US"/>
          </a:p>
        </p:txBody>
      </p:sp>
    </p:spTree>
    <p:extLst>
      <p:ext uri="{BB962C8B-B14F-4D97-AF65-F5344CB8AC3E}">
        <p14:creationId xmlns:p14="http://schemas.microsoft.com/office/powerpoint/2010/main" val="26191019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5" name="Slide Number Placeholder 3"/>
          <p:cNvSpPr>
            <a:spLocks noGrp="1"/>
          </p:cNvSpPr>
          <p:nvPr>
            <p:ph type="sldNum" sz="quarter" idx="5"/>
          </p:nvPr>
        </p:nvSpPr>
        <p:spPr>
          <a:noFill/>
        </p:spPr>
        <p:txBody>
          <a:bodyPr/>
          <a:lstStyle/>
          <a:p>
            <a:pPr defTabSz="461963"/>
            <a:fld id="{20E2D716-42F5-439F-82F3-4DDAB76AC7B3}" type="slidenum">
              <a:rPr lang="en-US" smtClean="0">
                <a:solidFill>
                  <a:srgbClr val="000000"/>
                </a:solidFill>
                <a:ea typeface="MS PGothic" pitchFamily="34" charset="-128"/>
              </a:rPr>
              <a:pPr defTabSz="461963"/>
              <a:t>2</a:t>
            </a:fld>
            <a:endParaRPr lang="en-US" smtClean="0">
              <a:solidFill>
                <a:srgbClr val="000000"/>
              </a:solidFill>
              <a:ea typeface="MS PGothic" pitchFamily="34" charset="-128"/>
            </a:endParaRPr>
          </a:p>
        </p:txBody>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GB" altLang="zh-CN" smtClean="0"/>
              <a:t>Summarizes what is Device Management: protocol that allows to interrogate and obtain data information from a handset</a:t>
            </a:r>
          </a:p>
          <a:p>
            <a:r>
              <a:rPr lang="en-GB" altLang="zh-CN" smtClean="0"/>
              <a:t>The information contained in the Device is exposed to the Server via a logical interface, Management Object, MO. MO is a XML based structure that accepts commands which in turn trigger certain behaviours in the handset, e.g. download software components from a specific location, execute an internal routine, etc</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xfrm>
            <a:off x="609600" y="4115828"/>
            <a:ext cx="5715000" cy="4781507"/>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GB" altLang="zh-CN" b="1" smtClean="0"/>
              <a:t>(DM-1) Protocol between DM Server and DM Client</a:t>
            </a:r>
          </a:p>
          <a:p>
            <a:pPr>
              <a:buFontTx/>
              <a:buChar char="•"/>
            </a:pPr>
            <a:r>
              <a:rPr lang="en-GB" altLang="zh-CN" smtClean="0"/>
              <a:t>Device Management Protocol is a bearer agnostic protocol, meaning it can be transported over any bearer: </a:t>
            </a:r>
          </a:p>
          <a:p>
            <a:pPr lvl="1">
              <a:buFontTx/>
              <a:buChar char="•"/>
            </a:pPr>
            <a:r>
              <a:rPr lang="en-GB" altLang="zh-CN" smtClean="0"/>
              <a:t> IP network, </a:t>
            </a:r>
          </a:p>
          <a:p>
            <a:pPr lvl="1">
              <a:buFontTx/>
              <a:buChar char="•"/>
            </a:pPr>
            <a:r>
              <a:rPr lang="en-GB" altLang="zh-CN" smtClean="0"/>
              <a:t> Wireless, </a:t>
            </a:r>
          </a:p>
          <a:p>
            <a:pPr lvl="1">
              <a:buFontTx/>
              <a:buChar char="•"/>
            </a:pPr>
            <a:r>
              <a:rPr lang="en-GB" altLang="zh-CN" smtClean="0"/>
              <a:t> Infrared or Bluetooth support</a:t>
            </a:r>
          </a:p>
          <a:p>
            <a:pPr>
              <a:buFontTx/>
              <a:buChar char="•"/>
            </a:pPr>
            <a:r>
              <a:rPr lang="en-GB" altLang="zh-CN" smtClean="0"/>
              <a:t>The figure depictures possible bindings of DM Protocol using different bearers:</a:t>
            </a:r>
          </a:p>
          <a:p>
            <a:pPr lvl="1">
              <a:buFontTx/>
              <a:buChar char="•"/>
            </a:pPr>
            <a:r>
              <a:rPr lang="en-GB" altLang="zh-CN" smtClean="0"/>
              <a:t> TCP/IP in IP networks</a:t>
            </a:r>
          </a:p>
          <a:p>
            <a:pPr lvl="1">
              <a:buFontTx/>
              <a:buChar char="•"/>
            </a:pPr>
            <a:r>
              <a:rPr lang="en-GB" altLang="zh-CN" smtClean="0"/>
              <a:t> Wireless Access Protocol (WAP) in Wireless connections (Telecoms Networks)</a:t>
            </a:r>
          </a:p>
          <a:p>
            <a:pPr lvl="1">
              <a:buFontTx/>
              <a:buChar char="•"/>
            </a:pPr>
            <a:r>
              <a:rPr lang="en-GB" altLang="zh-CN" smtClean="0"/>
              <a:t> Infrared Data Association (IrDA) for Bluetooth or Infrared connections</a:t>
            </a:r>
          </a:p>
          <a:p>
            <a:pPr>
              <a:buFontTx/>
              <a:buChar char="•"/>
            </a:pPr>
            <a:r>
              <a:rPr lang="en-GB" altLang="zh-CN" smtClean="0"/>
              <a:t>These bearers use additional protocols at the application layer. DM messages will be embedded on one of the following application layer protocols:</a:t>
            </a:r>
          </a:p>
          <a:p>
            <a:pPr lvl="1">
              <a:buFontTx/>
              <a:buChar char="•"/>
            </a:pPr>
            <a:r>
              <a:rPr lang="en-GB" altLang="zh-CN" smtClean="0"/>
              <a:t> Hypertext Transfer Protocol (HTTP) for IP networks</a:t>
            </a:r>
          </a:p>
          <a:p>
            <a:pPr lvl="1">
              <a:buFontTx/>
              <a:buChar char="•"/>
            </a:pPr>
            <a:r>
              <a:rPr lang="en-GB" altLang="zh-CN" smtClean="0"/>
              <a:t> Wireless Session Protocol (WSP) for WAP networks</a:t>
            </a:r>
          </a:p>
          <a:p>
            <a:pPr lvl="1">
              <a:buFontTx/>
              <a:buChar char="•"/>
            </a:pPr>
            <a:r>
              <a:rPr lang="en-GB" altLang="zh-CN" smtClean="0"/>
              <a:t> Object Exchange Protocol (OBEX) for IrDA networks</a:t>
            </a:r>
          </a:p>
          <a:p>
            <a:pPr>
              <a:buFontTx/>
              <a:buChar char="•"/>
            </a:pPr>
            <a:r>
              <a:rPr lang="en-GB" altLang="zh-CN" smtClean="0"/>
              <a:t>SyncML provides a container (header &amp; body) in which DM messages are encapsulated.</a:t>
            </a:r>
          </a:p>
          <a:p>
            <a:r>
              <a:rPr lang="en-GB" altLang="zh-CN" b="1" smtClean="0"/>
              <a:t>(DM-2) Protocol between PPG (Push Proxy Gateway) and DM Server</a:t>
            </a:r>
          </a:p>
          <a:p>
            <a:pPr>
              <a:buFontTx/>
              <a:buChar char="•"/>
            </a:pPr>
            <a:r>
              <a:rPr lang="en-GB" altLang="zh-CN" smtClean="0"/>
              <a:t>Here is used Push Access Protocol</a:t>
            </a:r>
          </a:p>
          <a:p>
            <a:r>
              <a:rPr lang="en-GB" altLang="zh-CN" b="1" smtClean="0"/>
              <a:t>(DM-4) Bootstrap Server and DM Client</a:t>
            </a:r>
          </a:p>
          <a:p>
            <a:r>
              <a:rPr lang="en-GB" altLang="zh-CN" smtClean="0"/>
              <a:t>The Bootstrap Server sends bootstrap information to the DM Client via some push mechanism, i.e. SMS. This functionality can be provided by DM Server or CP Server. There are two possible profiles: DM Profile or CP Profile</a:t>
            </a:r>
          </a:p>
          <a:p>
            <a:r>
              <a:rPr lang="en-GB" altLang="zh-CN" b="1" smtClean="0"/>
              <a:t>(DM-3) Protocol between Smartcard and DM Client</a:t>
            </a:r>
          </a:p>
          <a:p>
            <a:r>
              <a:rPr lang="en-GB" altLang="zh-CN" smtClean="0"/>
              <a:t>The Smartcard can bootstrap the DM Client with DM provisioning information. There are two profiles to bootstrap the DM Client from the Smartcard: DM Profile or CP Profile</a:t>
            </a:r>
          </a:p>
          <a:p>
            <a:endParaRPr lang="en-GB"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GB" altLang="zh-CN" smtClean="0"/>
              <a:t>Device Management Protocol</a:t>
            </a:r>
          </a:p>
          <a:p>
            <a:r>
              <a:rPr lang="en-GB" altLang="zh-CN" smtClean="0"/>
              <a:t>It package depictures in the diagram has been explained in the previous slide</a:t>
            </a:r>
          </a:p>
          <a:p>
            <a:r>
              <a:rPr lang="en-GB" altLang="zh-CN" smtClean="0"/>
              <a:t>The DM session is composed by three states:</a:t>
            </a:r>
          </a:p>
          <a:p>
            <a:pPr lvl="1"/>
            <a:r>
              <a:rPr lang="en-GB" altLang="zh-CN" smtClean="0"/>
              <a:t>1/ Client “wake up” using an encrypted SMS</a:t>
            </a:r>
          </a:p>
          <a:p>
            <a:pPr lvl="1"/>
            <a:r>
              <a:rPr lang="en-GB" altLang="zh-CN" smtClean="0"/>
              <a:t>2/ Identification of Device Information and exchange of Client and Server Credentials in order to authenticate and authorized each other</a:t>
            </a:r>
          </a:p>
          <a:p>
            <a:pPr lvl="1"/>
            <a:r>
              <a:rPr lang="en-GB" altLang="zh-CN" smtClean="0"/>
              <a:t>3/ Exchange of Device Management commands (operations) and Results and Status to previous operations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txBox="1">
            <a:spLocks noGrp="1" noChangeArrowheads="1"/>
          </p:cNvSpPr>
          <p:nvPr/>
        </p:nvSpPr>
        <p:spPr bwMode="auto">
          <a:xfrm>
            <a:off x="3884613" y="8685457"/>
            <a:ext cx="2971800" cy="45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gn="r"/>
            <a:fld id="{DCA3AF2E-F171-4C18-B780-FBD489808FFF}" type="slidenum">
              <a:rPr lang="en-US" altLang="zh-CN"/>
              <a:pPr algn="r"/>
              <a:t>49</a:t>
            </a:fld>
            <a:endParaRPr lang="en-US" altLang="zh-CN"/>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eaLnBrk="1" hangingPunct="1"/>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pPr>
              <a:defRPr/>
            </a:pPr>
            <a:fld id="{81297E40-B4B1-4207-816B-6041CD49F4A0}" type="slidenum">
              <a:rPr lang="en-US" smtClean="0"/>
              <a:pPr>
                <a:defRPr/>
              </a:pPr>
              <a:t>7</a:t>
            </a:fld>
            <a:endParaRPr lang="en-US" dirty="0"/>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59763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581025" y="793750"/>
            <a:ext cx="5695950" cy="3205163"/>
          </a:xfrm>
          <a:ln/>
        </p:spPr>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pPr>
              <a:defRPr/>
            </a:pPr>
            <a:fld id="{81297E40-B4B1-4207-816B-6041CD49F4A0}" type="slidenum">
              <a:rPr lang="en-US" smtClean="0"/>
              <a:pPr>
                <a:defRPr/>
              </a:pPr>
              <a:t>12</a:t>
            </a:fld>
            <a:endParaRPr lang="en-US" dirty="0"/>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424176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pPr>
              <a:defRPr/>
            </a:pPr>
            <a:fld id="{81297E40-B4B1-4207-816B-6041CD49F4A0}" type="slidenum">
              <a:rPr lang="en-US" smtClean="0"/>
              <a:pPr>
                <a:defRPr/>
              </a:pPr>
              <a:t>15</a:t>
            </a:fld>
            <a:endParaRPr lang="en-US" dirty="0"/>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96839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106499" name="Slide Number Placeholder 3"/>
          <p:cNvSpPr>
            <a:spLocks noGrp="1"/>
          </p:cNvSpPr>
          <p:nvPr>
            <p:ph type="sldNum" sz="quarter" idx="5"/>
          </p:nvPr>
        </p:nvSpPr>
        <p:spPr>
          <a:noFill/>
        </p:spPr>
        <p:txBody>
          <a:bodyPr/>
          <a:lstStyle/>
          <a:p>
            <a:pPr defTabSz="461963"/>
            <a:fld id="{B784913B-408F-43D5-A3FD-18793F7BE687}" type="slidenum">
              <a:rPr lang="en-US" smtClean="0">
                <a:ea typeface="MS PGothic" pitchFamily="34" charset="-128"/>
              </a:rPr>
              <a:pPr defTabSz="461963"/>
              <a:t>17</a:t>
            </a:fld>
            <a:endParaRPr lang="en-US" smtClean="0">
              <a:ea typeface="MS PGothic" pitchFamily="34" charset="-128"/>
            </a:endParaRPr>
          </a:p>
        </p:txBody>
      </p:sp>
      <p:sp>
        <p:nvSpPr>
          <p:cNvPr id="2" name="Notes Placeholder 1"/>
          <p:cNvSpPr>
            <a:spLocks noGrp="1"/>
          </p:cNvSpPr>
          <p:nvPr>
            <p:ph type="body" sz="quarter" idx="10"/>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7388"/>
            <a:ext cx="6092825" cy="34274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D31C6E-1251-634F-872E-07C3B51857B4}" type="slidenum">
              <a:rPr lang="en-US" smtClean="0"/>
              <a:pPr/>
              <a:t>18</a:t>
            </a:fld>
            <a:endParaRPr lang="en-US" dirty="0"/>
          </a:p>
        </p:txBody>
      </p:sp>
    </p:spTree>
    <p:extLst>
      <p:ext uri="{BB962C8B-B14F-4D97-AF65-F5344CB8AC3E}">
        <p14:creationId xmlns:p14="http://schemas.microsoft.com/office/powerpoint/2010/main" val="1805221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pPr>
              <a:lnSpc>
                <a:spcPct val="70000"/>
              </a:lnSpc>
            </a:pPr>
            <a:r>
              <a:rPr lang="en-GB" altLang="zh-CN" sz="800" smtClean="0"/>
              <a:t>This slides depictures the different types of Device Management messages, their structure and content.</a:t>
            </a:r>
          </a:p>
          <a:p>
            <a:pPr>
              <a:lnSpc>
                <a:spcPct val="70000"/>
              </a:lnSpc>
            </a:pPr>
            <a:r>
              <a:rPr lang="en-GB" altLang="zh-CN" sz="800" smtClean="0"/>
              <a:t>Device Management protocol is based on SyncML messages. </a:t>
            </a:r>
          </a:p>
          <a:p>
            <a:pPr>
              <a:lnSpc>
                <a:spcPct val="70000"/>
              </a:lnSpc>
            </a:pPr>
            <a:r>
              <a:rPr lang="en-GB" altLang="zh-CN" sz="800" smtClean="0"/>
              <a:t>The </a:t>
            </a:r>
            <a:r>
              <a:rPr lang="en-GB" altLang="zh-CN" sz="800" i="1" smtClean="0"/>
              <a:t>Header</a:t>
            </a:r>
            <a:r>
              <a:rPr lang="en-GB" altLang="zh-CN" sz="800" smtClean="0"/>
              <a:t> contains routing information and credentials and the </a:t>
            </a:r>
            <a:r>
              <a:rPr lang="en-GB" altLang="zh-CN" sz="800" i="1" smtClean="0"/>
              <a:t>Body </a:t>
            </a:r>
            <a:r>
              <a:rPr lang="en-GB" altLang="zh-CN" sz="800" smtClean="0"/>
              <a:t>contains </a:t>
            </a:r>
            <a:r>
              <a:rPr lang="en-GB" altLang="zh-CN" sz="800" u="sng" smtClean="0"/>
              <a:t>Alerts</a:t>
            </a:r>
            <a:r>
              <a:rPr lang="en-GB" altLang="zh-CN" sz="800" smtClean="0"/>
              <a:t> (notifications generated in the Client and sent to the Server to be processed), </a:t>
            </a:r>
            <a:r>
              <a:rPr lang="en-GB" altLang="zh-CN" sz="800" u="sng" smtClean="0"/>
              <a:t>Results</a:t>
            </a:r>
            <a:r>
              <a:rPr lang="en-GB" altLang="zh-CN" sz="800" smtClean="0"/>
              <a:t> to previous Server commands (Management Operations) or User Interactions (behaviours) sent by the Server to the Device, and Status to parameters contained in previous </a:t>
            </a:r>
            <a:r>
              <a:rPr lang="en-GB" altLang="zh-CN" sz="800" i="1" smtClean="0"/>
              <a:t>Header</a:t>
            </a:r>
            <a:r>
              <a:rPr lang="en-GB" altLang="zh-CN" sz="800" smtClean="0"/>
              <a:t> packages</a:t>
            </a:r>
          </a:p>
          <a:p>
            <a:pPr>
              <a:lnSpc>
                <a:spcPct val="70000"/>
              </a:lnSpc>
            </a:pPr>
            <a:r>
              <a:rPr lang="en-GB" altLang="zh-CN" sz="800" b="1" smtClean="0"/>
              <a:t>Package#0: </a:t>
            </a:r>
          </a:p>
          <a:p>
            <a:pPr>
              <a:lnSpc>
                <a:spcPct val="70000"/>
              </a:lnSpc>
            </a:pPr>
            <a:r>
              <a:rPr lang="en-GB" altLang="zh-CN" sz="800" smtClean="0"/>
              <a:t>Message sent by the Server to the handset</a:t>
            </a:r>
          </a:p>
          <a:p>
            <a:pPr>
              <a:lnSpc>
                <a:spcPct val="70000"/>
              </a:lnSpc>
            </a:pPr>
            <a:r>
              <a:rPr lang="en-GB" altLang="zh-CN" sz="800" smtClean="0"/>
              <a:t>It is a encrypted SMS which intention is to “wake up” the handset, so it can start a Device Management connection to the Server.</a:t>
            </a:r>
          </a:p>
          <a:p>
            <a:pPr>
              <a:lnSpc>
                <a:spcPct val="70000"/>
              </a:lnSpc>
            </a:pPr>
            <a:endParaRPr lang="en-GB" altLang="zh-CN" sz="800" smtClean="0"/>
          </a:p>
          <a:p>
            <a:pPr>
              <a:lnSpc>
                <a:spcPct val="70000"/>
              </a:lnSpc>
            </a:pPr>
            <a:r>
              <a:rPr lang="en-GB" altLang="zh-CN" sz="800" b="1" smtClean="0"/>
              <a:t>Package#1:</a:t>
            </a:r>
          </a:p>
          <a:p>
            <a:pPr>
              <a:lnSpc>
                <a:spcPct val="70000"/>
              </a:lnSpc>
            </a:pPr>
            <a:r>
              <a:rPr lang="en-GB" altLang="zh-CN" sz="800" smtClean="0"/>
              <a:t>Message sent by the Client to the Server</a:t>
            </a:r>
          </a:p>
          <a:p>
            <a:pPr>
              <a:lnSpc>
                <a:spcPct val="70000"/>
              </a:lnSpc>
            </a:pPr>
            <a:r>
              <a:rPr lang="en-GB" altLang="zh-CN" sz="800" smtClean="0"/>
              <a:t>The </a:t>
            </a:r>
            <a:r>
              <a:rPr lang="en-GB" altLang="zh-CN" sz="800" i="1" smtClean="0"/>
              <a:t>Header</a:t>
            </a:r>
            <a:r>
              <a:rPr lang="en-GB" altLang="zh-CN" sz="800" smtClean="0"/>
              <a:t> contains routing information and Client Credentials that will be used by the Server to authenticate and authorise the Client</a:t>
            </a:r>
          </a:p>
          <a:p>
            <a:pPr>
              <a:lnSpc>
                <a:spcPct val="70000"/>
              </a:lnSpc>
            </a:pPr>
            <a:r>
              <a:rPr lang="en-GB" altLang="zh-CN" sz="800" smtClean="0"/>
              <a:t>The </a:t>
            </a:r>
            <a:r>
              <a:rPr lang="en-GB" altLang="zh-CN" sz="800" i="1" smtClean="0"/>
              <a:t>Body</a:t>
            </a:r>
            <a:r>
              <a:rPr lang="en-GB" altLang="zh-CN" sz="800" smtClean="0"/>
              <a:t> of the message contains Device Information, and Alerts (notifications) created in the Client</a:t>
            </a:r>
          </a:p>
          <a:p>
            <a:pPr>
              <a:lnSpc>
                <a:spcPct val="70000"/>
              </a:lnSpc>
            </a:pPr>
            <a:endParaRPr lang="en-GB" altLang="zh-CN" sz="800" smtClean="0"/>
          </a:p>
          <a:p>
            <a:pPr>
              <a:lnSpc>
                <a:spcPct val="70000"/>
              </a:lnSpc>
            </a:pPr>
            <a:r>
              <a:rPr lang="en-GB" altLang="zh-CN" sz="800" b="1" smtClean="0"/>
              <a:t>Package#2:</a:t>
            </a:r>
          </a:p>
          <a:p>
            <a:pPr>
              <a:lnSpc>
                <a:spcPct val="70000"/>
              </a:lnSpc>
            </a:pPr>
            <a:r>
              <a:rPr lang="en-GB" altLang="zh-CN" sz="800" smtClean="0"/>
              <a:t>Sent by the Server to the Client</a:t>
            </a:r>
          </a:p>
          <a:p>
            <a:pPr>
              <a:lnSpc>
                <a:spcPct val="70000"/>
              </a:lnSpc>
            </a:pPr>
            <a:r>
              <a:rPr lang="en-GB" altLang="zh-CN" sz="800" i="1" smtClean="0"/>
              <a:t>Header</a:t>
            </a:r>
            <a:r>
              <a:rPr lang="en-GB" altLang="zh-CN" sz="800" smtClean="0"/>
              <a:t> contains routing information and Server Credentials, that will be used by the Client to authenticate and authorise the Server</a:t>
            </a:r>
          </a:p>
          <a:p>
            <a:pPr>
              <a:lnSpc>
                <a:spcPct val="70000"/>
              </a:lnSpc>
            </a:pPr>
            <a:r>
              <a:rPr lang="en-GB" altLang="zh-CN" sz="800" i="1" smtClean="0"/>
              <a:t>Body</a:t>
            </a:r>
            <a:r>
              <a:rPr lang="en-GB" altLang="zh-CN" sz="800" smtClean="0"/>
              <a:t> contains Status to content in </a:t>
            </a:r>
            <a:r>
              <a:rPr lang="en-GB" altLang="zh-CN" sz="800" i="1" smtClean="0"/>
              <a:t>Package#1</a:t>
            </a:r>
            <a:r>
              <a:rPr lang="en-GB" altLang="zh-CN" sz="800" smtClean="0"/>
              <a:t> and possible management operations and User Interactions behaviours</a:t>
            </a:r>
          </a:p>
          <a:p>
            <a:pPr>
              <a:lnSpc>
                <a:spcPct val="70000"/>
              </a:lnSpc>
            </a:pPr>
            <a:endParaRPr lang="en-GB" altLang="zh-CN" sz="800" smtClean="0"/>
          </a:p>
          <a:p>
            <a:pPr>
              <a:lnSpc>
                <a:spcPct val="70000"/>
              </a:lnSpc>
            </a:pPr>
            <a:r>
              <a:rPr lang="en-GB" altLang="zh-CN" sz="800" b="1" smtClean="0"/>
              <a:t>Package#3:</a:t>
            </a:r>
          </a:p>
          <a:p>
            <a:pPr>
              <a:lnSpc>
                <a:spcPct val="70000"/>
              </a:lnSpc>
            </a:pPr>
            <a:r>
              <a:rPr lang="en-GB" altLang="zh-CN" sz="800" smtClean="0"/>
              <a:t>Sent by the Client to the Server</a:t>
            </a:r>
          </a:p>
          <a:p>
            <a:pPr>
              <a:lnSpc>
                <a:spcPct val="70000"/>
              </a:lnSpc>
            </a:pPr>
            <a:r>
              <a:rPr lang="en-GB" altLang="zh-CN" sz="800" i="1" smtClean="0"/>
              <a:t>Header</a:t>
            </a:r>
            <a:r>
              <a:rPr lang="en-GB" altLang="zh-CN" sz="800" smtClean="0"/>
              <a:t> contains routing information </a:t>
            </a:r>
          </a:p>
          <a:p>
            <a:pPr>
              <a:lnSpc>
                <a:spcPct val="70000"/>
              </a:lnSpc>
            </a:pPr>
            <a:r>
              <a:rPr lang="en-GB" altLang="zh-CN" sz="800" i="1" smtClean="0"/>
              <a:t>Body</a:t>
            </a:r>
            <a:r>
              <a:rPr lang="en-GB" altLang="zh-CN" sz="800" smtClean="0"/>
              <a:t> contains Status for </a:t>
            </a:r>
            <a:r>
              <a:rPr lang="en-GB" altLang="zh-CN" sz="800" i="1" smtClean="0"/>
              <a:t>Header</a:t>
            </a:r>
            <a:r>
              <a:rPr lang="en-GB" altLang="zh-CN" sz="800" smtClean="0"/>
              <a:t> content in </a:t>
            </a:r>
            <a:r>
              <a:rPr lang="en-GB" altLang="zh-CN" sz="800" i="1" smtClean="0"/>
              <a:t>Package#2</a:t>
            </a:r>
            <a:r>
              <a:rPr lang="en-GB" altLang="zh-CN" sz="800" smtClean="0"/>
              <a:t>, Results to Management Operations (commands) and Client generated </a:t>
            </a:r>
            <a:r>
              <a:rPr lang="en-GB" altLang="zh-CN" sz="800" i="1" smtClean="0"/>
              <a:t>Alerts</a:t>
            </a:r>
            <a:r>
              <a:rPr lang="en-GB" altLang="zh-CN" sz="800" smtClean="0"/>
              <a:t> </a:t>
            </a:r>
          </a:p>
          <a:p>
            <a:pPr>
              <a:lnSpc>
                <a:spcPct val="70000"/>
              </a:lnSpc>
            </a:pPr>
            <a:endParaRPr lang="en-GB" altLang="zh-CN" sz="800" smtClean="0"/>
          </a:p>
          <a:p>
            <a:pPr>
              <a:lnSpc>
                <a:spcPct val="70000"/>
              </a:lnSpc>
            </a:pPr>
            <a:r>
              <a:rPr lang="en-GB" altLang="zh-CN" sz="800" b="1" smtClean="0"/>
              <a:t>Package#4:</a:t>
            </a:r>
          </a:p>
          <a:p>
            <a:pPr>
              <a:lnSpc>
                <a:spcPct val="70000"/>
              </a:lnSpc>
            </a:pPr>
            <a:r>
              <a:rPr lang="en-GB" altLang="zh-CN" sz="800" smtClean="0"/>
              <a:t>Sent by the Server to the Client</a:t>
            </a:r>
          </a:p>
          <a:p>
            <a:pPr>
              <a:lnSpc>
                <a:spcPct val="70000"/>
              </a:lnSpc>
            </a:pPr>
            <a:r>
              <a:rPr lang="en-GB" altLang="zh-CN" sz="800" i="1" smtClean="0"/>
              <a:t>Header</a:t>
            </a:r>
            <a:r>
              <a:rPr lang="en-GB" altLang="zh-CN" sz="800" smtClean="0"/>
              <a:t> contains routing information</a:t>
            </a:r>
          </a:p>
          <a:p>
            <a:pPr>
              <a:lnSpc>
                <a:spcPct val="70000"/>
              </a:lnSpc>
            </a:pPr>
            <a:r>
              <a:rPr lang="en-GB" altLang="zh-CN" sz="800" i="1" smtClean="0"/>
              <a:t>Body</a:t>
            </a:r>
            <a:r>
              <a:rPr lang="en-GB" altLang="zh-CN" sz="800" smtClean="0"/>
              <a:t> contains Status for </a:t>
            </a:r>
            <a:r>
              <a:rPr lang="en-GB" altLang="zh-CN" sz="800" i="1" smtClean="0"/>
              <a:t>Header</a:t>
            </a:r>
            <a:r>
              <a:rPr lang="en-GB" altLang="zh-CN" sz="800" smtClean="0"/>
              <a:t> and </a:t>
            </a:r>
            <a:r>
              <a:rPr lang="en-GB" altLang="zh-CN" sz="800" i="1" smtClean="0"/>
              <a:t>Alerts</a:t>
            </a:r>
            <a:r>
              <a:rPr lang="en-GB" altLang="zh-CN" sz="800" smtClean="0"/>
              <a:t> received in </a:t>
            </a:r>
            <a:r>
              <a:rPr lang="en-GB" altLang="zh-CN" sz="800" i="1" smtClean="0"/>
              <a:t>Package#3</a:t>
            </a:r>
            <a:r>
              <a:rPr lang="en-GB" altLang="zh-CN" sz="800" smtClean="0"/>
              <a:t> and Management Operations (commands) sent by the Server to be executed in the Device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GB" altLang="zh-CN" smtClean="0"/>
              <a:t>Summarizes what is Device Management: protocol that allows to interrogate and obtain data information from a handset</a:t>
            </a:r>
          </a:p>
          <a:p>
            <a:r>
              <a:rPr lang="en-GB" altLang="zh-CN" smtClean="0"/>
              <a:t>The information contained in the Device is exposed to the Server via a logical interface, Management Object, MO. MO is a XML based structure that accepts commands which in turn trigger certain behaviours in the handset, e.g. download software components from a specific location, execute an internal routine,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sz="800"/>
            </a:lvl1pPr>
          </a:lstStyle>
          <a:p>
            <a:r>
              <a:rPr lang="en-US" dirty="0" smtClean="0"/>
              <a:t>The information in this presentation is public.     |     Copyright © 2013  Open Mobile Alliance Ltd. All rights reserved.  </a:t>
            </a:r>
            <a:endParaRPr lang="en-US" dirty="0"/>
          </a:p>
        </p:txBody>
      </p:sp>
      <p:sp>
        <p:nvSpPr>
          <p:cNvPr id="8" name="Rectangle 7"/>
          <p:cNvSpPr/>
          <p:nvPr userDrawn="1"/>
        </p:nvSpPr>
        <p:spPr>
          <a:xfrm>
            <a:off x="0" y="2287129"/>
            <a:ext cx="9144000" cy="1881890"/>
          </a:xfrm>
          <a:prstGeom prst="rect">
            <a:avLst/>
          </a:prstGeom>
          <a:solidFill>
            <a:schemeClr val="tx1">
              <a:alpha val="63000"/>
            </a:schemeClr>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9" name="Title 1"/>
          <p:cNvSpPr>
            <a:spLocks noGrp="1"/>
          </p:cNvSpPr>
          <p:nvPr>
            <p:ph type="ctrTitle"/>
          </p:nvPr>
        </p:nvSpPr>
        <p:spPr>
          <a:xfrm>
            <a:off x="838200" y="2377268"/>
            <a:ext cx="7772400" cy="645068"/>
          </a:xfrm>
        </p:spPr>
        <p:txBody>
          <a:bodyPr/>
          <a:lstStyle>
            <a:lvl1pPr algn="l">
              <a:defRPr>
                <a:solidFill>
                  <a:schemeClr val="bg1"/>
                </a:solidFill>
              </a:defRPr>
            </a:lvl1pPr>
          </a:lstStyle>
          <a:p>
            <a:r>
              <a:rPr lang="en-US" dirty="0" smtClean="0"/>
              <a:t>Click to edit Master title style</a:t>
            </a:r>
            <a:endParaRPr lang="en-US" dirty="0"/>
          </a:p>
        </p:txBody>
      </p:sp>
      <p:sp>
        <p:nvSpPr>
          <p:cNvPr id="10" name="Subtitle 2"/>
          <p:cNvSpPr>
            <a:spLocks noGrp="1"/>
          </p:cNvSpPr>
          <p:nvPr>
            <p:ph type="subTitle" idx="1"/>
          </p:nvPr>
        </p:nvSpPr>
        <p:spPr>
          <a:xfrm>
            <a:off x="838200" y="3036278"/>
            <a:ext cx="7772400" cy="131445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56380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018092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411284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4112844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411284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0" y="2287129"/>
            <a:ext cx="9144000" cy="1881890"/>
          </a:xfrm>
          <a:prstGeom prst="rect">
            <a:avLst/>
          </a:prstGeom>
          <a:solidFill>
            <a:schemeClr val="tx1">
              <a:alpha val="63000"/>
            </a:schemeClr>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3" name="Footer Placeholder 2"/>
          <p:cNvSpPr>
            <a:spLocks noGrp="1"/>
          </p:cNvSpPr>
          <p:nvPr>
            <p:ph type="ftr" sz="quarter" idx="10"/>
          </p:nvPr>
        </p:nvSpPr>
        <p:spPr/>
        <p:txBody>
          <a:bodyPr/>
          <a:lstStyle/>
          <a:p>
            <a:r>
              <a:rPr lang="en-US" dirty="0" smtClean="0"/>
              <a:t>The information in this presentation is public.     |     Copyright © 2013  Open Mobile Alliance Ltd. All rights reserved.  </a:t>
            </a:r>
            <a:endParaRPr lang="en-US" dirty="0"/>
          </a:p>
        </p:txBody>
      </p:sp>
      <p:sp>
        <p:nvSpPr>
          <p:cNvPr id="8" name="Title 1"/>
          <p:cNvSpPr>
            <a:spLocks noGrp="1"/>
          </p:cNvSpPr>
          <p:nvPr>
            <p:ph type="ctrTitle"/>
          </p:nvPr>
        </p:nvSpPr>
        <p:spPr>
          <a:xfrm>
            <a:off x="838200" y="2377268"/>
            <a:ext cx="7772400" cy="645068"/>
          </a:xfrm>
        </p:spPr>
        <p:txBody>
          <a:bodyPr/>
          <a:lstStyle>
            <a:lvl1pPr algn="l">
              <a:defRPr>
                <a:solidFill>
                  <a:schemeClr val="bg1"/>
                </a:solidFill>
              </a:defRPr>
            </a:lvl1pPr>
          </a:lstStyle>
          <a:p>
            <a:r>
              <a:rPr lang="en-US" dirty="0" smtClean="0"/>
              <a:t>Click to edit Master title style</a:t>
            </a:r>
            <a:endParaRPr lang="en-US" dirty="0"/>
          </a:p>
        </p:txBody>
      </p:sp>
      <p:sp>
        <p:nvSpPr>
          <p:cNvPr id="9" name="Subtitle 2"/>
          <p:cNvSpPr>
            <a:spLocks noGrp="1"/>
          </p:cNvSpPr>
          <p:nvPr>
            <p:ph type="subTitle" idx="1"/>
          </p:nvPr>
        </p:nvSpPr>
        <p:spPr>
          <a:xfrm>
            <a:off x="838200" y="3036278"/>
            <a:ext cx="7772400" cy="131445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52740456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99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81571"/>
            <a:ext cx="8229600" cy="85725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719925"/>
            <a:ext cx="8229600" cy="287469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457200" y="4779710"/>
            <a:ext cx="8229600" cy="248949"/>
          </a:xfrm>
          <a:prstGeom prst="rect">
            <a:avLst/>
          </a:prstGeom>
        </p:spPr>
        <p:txBody>
          <a:bodyPr vert="horz" lIns="91440" tIns="45720" rIns="91440" bIns="45720" rtlCol="0" anchor="ctr"/>
          <a:lstStyle>
            <a:lvl1pPr algn="ctr">
              <a:defRPr sz="800" b="1" i="0">
                <a:solidFill>
                  <a:schemeClr val="tx1">
                    <a:tint val="75000"/>
                  </a:schemeClr>
                </a:solidFill>
              </a:defRPr>
            </a:lvl1pPr>
          </a:lstStyle>
          <a:p>
            <a:r>
              <a:rPr lang="en-US" dirty="0" smtClean="0"/>
              <a:t>The information in this presentation is public.     |     Copyright © 2013  Open Mobile Alliance Ltd. All rights reserved.  </a:t>
            </a:r>
            <a:endParaRPr lang="en-US" dirty="0"/>
          </a:p>
        </p:txBody>
      </p:sp>
      <p:sp>
        <p:nvSpPr>
          <p:cNvPr id="4" name="TextBox 3"/>
          <p:cNvSpPr txBox="1"/>
          <p:nvPr userDrawn="1"/>
        </p:nvSpPr>
        <p:spPr>
          <a:xfrm>
            <a:off x="8746506" y="4784513"/>
            <a:ext cx="356188" cy="261610"/>
          </a:xfrm>
          <a:prstGeom prst="rect">
            <a:avLst/>
          </a:prstGeom>
          <a:noFill/>
        </p:spPr>
        <p:txBody>
          <a:bodyPr wrap="none" rtlCol="0">
            <a:spAutoFit/>
          </a:bodyPr>
          <a:lstStyle/>
          <a:p>
            <a:fld id="{EB63168F-A693-48BB-875A-ED2B8255F57B}" type="slidenum">
              <a:rPr lang="en-US" sz="1100" smtClean="0"/>
              <a:t>‹#›</a:t>
            </a:fld>
            <a:endParaRPr lang="en-US" sz="1100" dirty="0"/>
          </a:p>
        </p:txBody>
      </p:sp>
    </p:spTree>
    <p:extLst>
      <p:ext uri="{BB962C8B-B14F-4D97-AF65-F5344CB8AC3E}">
        <p14:creationId xmlns:p14="http://schemas.microsoft.com/office/powerpoint/2010/main" val="1516663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60" r:id="rId4"/>
    <p:sldLayoutId id="2147483661" r:id="rId5"/>
    <p:sldLayoutId id="2147483658" r:id="rId6"/>
    <p:sldLayoutId id="2147483662" r:id="rId7"/>
  </p:sldLayoutIdLst>
  <p:hf sldNum="0" hdr="0" dt="0"/>
  <p:txStyles>
    <p:titleStyle>
      <a:lvl1pPr algn="ctr" defTabSz="457200" rtl="0" eaLnBrk="1" latinLnBrk="0" hangingPunct="1">
        <a:spcBef>
          <a:spcPct val="0"/>
        </a:spcBef>
        <a:buNone/>
        <a:defRPr sz="2400" b="1" i="0" kern="1200" cap="all">
          <a:solidFill>
            <a:schemeClr val="tx1"/>
          </a:solidFill>
          <a:latin typeface="+mj-lt"/>
          <a:ea typeface="+mj-ea"/>
          <a:cs typeface="+mj-cs"/>
        </a:defRPr>
      </a:lvl1pPr>
    </p:titleStyle>
    <p:bodyStyle>
      <a:lvl1pPr marL="514350" indent="-514350" algn="l" defTabSz="457200" rtl="0" eaLnBrk="1" latinLnBrk="0" hangingPunct="1">
        <a:spcBef>
          <a:spcPct val="20000"/>
        </a:spcBef>
        <a:buClr>
          <a:srgbClr val="00ECEF"/>
        </a:buClr>
        <a:buFont typeface="+mj-lt"/>
        <a:buAutoNum type="arabicPeriod"/>
        <a:defRPr sz="2000" kern="1200">
          <a:solidFill>
            <a:schemeClr val="tx1"/>
          </a:solidFill>
          <a:latin typeface="+mn-lt"/>
          <a:ea typeface="+mn-ea"/>
          <a:cs typeface="+mn-cs"/>
        </a:defRPr>
      </a:lvl1pPr>
      <a:lvl2pPr marL="971550" indent="-514350" algn="l" defTabSz="457200" rtl="0" eaLnBrk="1" latinLnBrk="0" hangingPunct="1">
        <a:spcBef>
          <a:spcPct val="20000"/>
        </a:spcBef>
        <a:buClr>
          <a:srgbClr val="00ECEF"/>
        </a:buClr>
        <a:buFont typeface="+mj-lt"/>
        <a:buAutoNum type="arabicPeriod"/>
        <a:defRPr sz="1800" kern="1200">
          <a:solidFill>
            <a:schemeClr val="tx1"/>
          </a:solidFill>
          <a:latin typeface="+mn-lt"/>
          <a:ea typeface="+mn-ea"/>
          <a:cs typeface="+mn-cs"/>
        </a:defRPr>
      </a:lvl2pPr>
      <a:lvl3pPr marL="1371600" indent="-457200" algn="l" defTabSz="457200" rtl="0" eaLnBrk="1" latinLnBrk="0" hangingPunct="1">
        <a:spcBef>
          <a:spcPct val="20000"/>
        </a:spcBef>
        <a:buClr>
          <a:srgbClr val="00ECEF"/>
        </a:buClr>
        <a:buFont typeface="+mj-lt"/>
        <a:buAutoNum type="arabicPeriod"/>
        <a:defRPr sz="1600" kern="1200">
          <a:solidFill>
            <a:schemeClr val="tx1"/>
          </a:solidFill>
          <a:latin typeface="+mn-lt"/>
          <a:ea typeface="+mn-ea"/>
          <a:cs typeface="+mn-cs"/>
        </a:defRPr>
      </a:lvl3pPr>
      <a:lvl4pPr marL="1828800" indent="-457200" algn="l" defTabSz="457200" rtl="0" eaLnBrk="1" latinLnBrk="0" hangingPunct="1">
        <a:spcBef>
          <a:spcPct val="20000"/>
        </a:spcBef>
        <a:buClr>
          <a:srgbClr val="00ECEF"/>
        </a:buClr>
        <a:buFont typeface="+mj-lt"/>
        <a:buAutoNum type="arabicPeriod"/>
        <a:defRPr sz="1400" kern="1200">
          <a:solidFill>
            <a:schemeClr val="tx1"/>
          </a:solidFill>
          <a:latin typeface="+mn-lt"/>
          <a:ea typeface="+mn-ea"/>
          <a:cs typeface="+mn-cs"/>
        </a:defRPr>
      </a:lvl4pPr>
      <a:lvl5pPr marL="2286000" indent="-457200" algn="l" defTabSz="457200" rtl="0" eaLnBrk="1" latinLnBrk="0" hangingPunct="1">
        <a:spcBef>
          <a:spcPct val="20000"/>
        </a:spcBef>
        <a:buClr>
          <a:srgbClr val="00ECEF"/>
        </a:buClr>
        <a:buFont typeface="+mj-lt"/>
        <a:buAutoNum type="arabicPeriod"/>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hyperlink" Target="http://newsroom.sprint.com/news-releases/metrum-tollgrade-and-sprint-make-the-smart-grid-smarter.ht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www.sensinode.com/EN/news/sensinode-announces-commercial-support-of-oma-lightweight-m2m-at-mobile-world-congress.html"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technical.openmobilealliance.org/Technical/current_releases.aspx" TargetMode="External"/><Relationship Id="rId2" Type="http://schemas.openxmlformats.org/officeDocument/2006/relationships/hyperlink" Target="http://openmobilealliance.org/about-oma/work-program/" TargetMode="External"/><Relationship Id="rId1" Type="http://schemas.openxmlformats.org/officeDocument/2006/relationships/slideLayout" Target="../slideLayouts/slideLayout2.xml"/><Relationship Id="rId5" Type="http://schemas.openxmlformats.org/officeDocument/2006/relationships/hyperlink" Target="http://technical.openmobilealliance.org/API/" TargetMode="External"/><Relationship Id="rId4" Type="http://schemas.openxmlformats.org/officeDocument/2006/relationships/hyperlink" Target="http://technical.openmobilealliance.org/Technical/incubator_group_documents.aspx"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4.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image" Target="../media/image33.emf"/><Relationship Id="rId4" Type="http://schemas.openxmlformats.org/officeDocument/2006/relationships/oleObject" Target="../embeddings/oleObject6.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36.e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9.bin"/><Relationship Id="rId5" Type="http://schemas.openxmlformats.org/officeDocument/2006/relationships/image" Target="../media/image35.emf"/><Relationship Id="rId4" Type="http://schemas.openxmlformats.org/officeDocument/2006/relationships/oleObject" Target="../embeddings/oleObject8.bin"/></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11.xml"/><Relationship Id="rId7" Type="http://schemas.openxmlformats.org/officeDocument/2006/relationships/image" Target="../media/image38.emf"/><Relationship Id="rId12" Type="http://schemas.openxmlformats.org/officeDocument/2006/relationships/image" Target="../media/image40.e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1.bin"/><Relationship Id="rId11" Type="http://schemas.openxmlformats.org/officeDocument/2006/relationships/oleObject" Target="../embeddings/oleObject13.bin"/><Relationship Id="rId5" Type="http://schemas.openxmlformats.org/officeDocument/2006/relationships/image" Target="../media/image37.emf"/><Relationship Id="rId10" Type="http://schemas.openxmlformats.org/officeDocument/2006/relationships/image" Target="../media/image41.png"/><Relationship Id="rId4" Type="http://schemas.openxmlformats.org/officeDocument/2006/relationships/oleObject" Target="../embeddings/oleObject10.bin"/><Relationship Id="rId9" Type="http://schemas.openxmlformats.org/officeDocument/2006/relationships/image" Target="../media/image39.emf"/></Relationships>
</file>

<file path=ppt/slides/_rels/slide48.xml.rels><?xml version="1.0" encoding="UTF-8" standalone="yes"?>
<Relationships xmlns="http://schemas.openxmlformats.org/package/2006/relationships"><Relationship Id="rId8" Type="http://schemas.openxmlformats.org/officeDocument/2006/relationships/image" Target="../media/image43.emf"/><Relationship Id="rId13" Type="http://schemas.openxmlformats.org/officeDocument/2006/relationships/oleObject" Target="../embeddings/oleObject18.bin"/><Relationship Id="rId18" Type="http://schemas.openxmlformats.org/officeDocument/2006/relationships/image" Target="../media/image48.emf"/><Relationship Id="rId26" Type="http://schemas.openxmlformats.org/officeDocument/2006/relationships/image" Target="../media/image52.emf"/><Relationship Id="rId3" Type="http://schemas.openxmlformats.org/officeDocument/2006/relationships/notesSlide" Target="../notesSlides/notesSlide12.xml"/><Relationship Id="rId21" Type="http://schemas.openxmlformats.org/officeDocument/2006/relationships/oleObject" Target="../embeddings/oleObject22.bin"/><Relationship Id="rId7" Type="http://schemas.openxmlformats.org/officeDocument/2006/relationships/oleObject" Target="../embeddings/oleObject15.bin"/><Relationship Id="rId12" Type="http://schemas.openxmlformats.org/officeDocument/2006/relationships/image" Target="../media/image45.emf"/><Relationship Id="rId17" Type="http://schemas.openxmlformats.org/officeDocument/2006/relationships/oleObject" Target="../embeddings/oleObject20.bin"/><Relationship Id="rId25" Type="http://schemas.openxmlformats.org/officeDocument/2006/relationships/oleObject" Target="../embeddings/oleObject24.bin"/><Relationship Id="rId2" Type="http://schemas.openxmlformats.org/officeDocument/2006/relationships/slideLayout" Target="../slideLayouts/slideLayout2.xml"/><Relationship Id="rId16" Type="http://schemas.openxmlformats.org/officeDocument/2006/relationships/image" Target="../media/image47.emf"/><Relationship Id="rId20" Type="http://schemas.openxmlformats.org/officeDocument/2006/relationships/image" Target="../media/image49.emf"/><Relationship Id="rId29" Type="http://schemas.openxmlformats.org/officeDocument/2006/relationships/oleObject" Target="../embeddings/oleObject26.bin"/><Relationship Id="rId1" Type="http://schemas.openxmlformats.org/officeDocument/2006/relationships/vmlDrawing" Target="../drawings/vmlDrawing6.vml"/><Relationship Id="rId6" Type="http://schemas.openxmlformats.org/officeDocument/2006/relationships/image" Target="../media/image42.emf"/><Relationship Id="rId11" Type="http://schemas.openxmlformats.org/officeDocument/2006/relationships/oleObject" Target="../embeddings/oleObject17.bin"/><Relationship Id="rId24" Type="http://schemas.openxmlformats.org/officeDocument/2006/relationships/image" Target="../media/image51.emf"/><Relationship Id="rId5" Type="http://schemas.openxmlformats.org/officeDocument/2006/relationships/oleObject" Target="../embeddings/oleObject14.bin"/><Relationship Id="rId15" Type="http://schemas.openxmlformats.org/officeDocument/2006/relationships/oleObject" Target="../embeddings/oleObject19.bin"/><Relationship Id="rId23" Type="http://schemas.openxmlformats.org/officeDocument/2006/relationships/oleObject" Target="../embeddings/oleObject23.bin"/><Relationship Id="rId28" Type="http://schemas.openxmlformats.org/officeDocument/2006/relationships/image" Target="../media/image53.emf"/><Relationship Id="rId10" Type="http://schemas.openxmlformats.org/officeDocument/2006/relationships/image" Target="../media/image44.emf"/><Relationship Id="rId19" Type="http://schemas.openxmlformats.org/officeDocument/2006/relationships/oleObject" Target="../embeddings/oleObject21.bin"/><Relationship Id="rId4" Type="http://schemas.openxmlformats.org/officeDocument/2006/relationships/image" Target="../media/image54.jpeg"/><Relationship Id="rId9" Type="http://schemas.openxmlformats.org/officeDocument/2006/relationships/oleObject" Target="../embeddings/oleObject16.bin"/><Relationship Id="rId14" Type="http://schemas.openxmlformats.org/officeDocument/2006/relationships/image" Target="../media/image46.emf"/><Relationship Id="rId22" Type="http://schemas.openxmlformats.org/officeDocument/2006/relationships/image" Target="../media/image50.emf"/><Relationship Id="rId27" Type="http://schemas.openxmlformats.org/officeDocument/2006/relationships/oleObject" Target="../embeddings/oleObject25.bin"/><Relationship Id="rId30" Type="http://schemas.openxmlformats.org/officeDocument/2006/relationships/oleObject" Target="../embeddings/oleObject27.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55.emf"/><Relationship Id="rId4" Type="http://schemas.openxmlformats.org/officeDocument/2006/relationships/oleObject" Target="../embeddings/oleObject28.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notesSlide" Target="../notesSlides/notesSlide2.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2.emf"/><Relationship Id="rId5" Type="http://schemas.openxmlformats.org/officeDocument/2006/relationships/oleObject" Target="../embeddings/oleObject1.bin"/><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15.emf"/><Relationship Id="rId13" Type="http://schemas.openxmlformats.org/officeDocument/2006/relationships/image" Target="../media/image19.wmf"/><Relationship Id="rId3" Type="http://schemas.openxmlformats.org/officeDocument/2006/relationships/audio" Target="../media/media1.WAV"/><Relationship Id="rId7" Type="http://schemas.openxmlformats.org/officeDocument/2006/relationships/oleObject" Target="../embeddings/oleObject3.bin"/><Relationship Id="rId12" Type="http://schemas.openxmlformats.org/officeDocument/2006/relationships/image" Target="../media/image17.emf"/><Relationship Id="rId2" Type="http://schemas.microsoft.com/office/2007/relationships/media" Target="../media/media1.WAV"/><Relationship Id="rId1" Type="http://schemas.openxmlformats.org/officeDocument/2006/relationships/vmlDrawing" Target="../drawings/vmlDrawing2.vml"/><Relationship Id="rId6" Type="http://schemas.openxmlformats.org/officeDocument/2006/relationships/image" Target="../media/image18.png"/><Relationship Id="rId11" Type="http://schemas.openxmlformats.org/officeDocument/2006/relationships/oleObject" Target="../embeddings/oleObject5.bin"/><Relationship Id="rId5" Type="http://schemas.openxmlformats.org/officeDocument/2006/relationships/notesSlide" Target="../notesSlides/notesSlide3.xml"/><Relationship Id="rId10" Type="http://schemas.openxmlformats.org/officeDocument/2006/relationships/image" Target="../media/image16.emf"/><Relationship Id="rId4" Type="http://schemas.openxmlformats.org/officeDocument/2006/relationships/slideLayout" Target="../slideLayouts/slideLayout2.xml"/><Relationship Id="rId9"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t>OMA Briefing for Continua</a:t>
            </a:r>
            <a:endParaRPr lang="en-US" dirty="0"/>
          </a:p>
        </p:txBody>
      </p:sp>
      <p:sp>
        <p:nvSpPr>
          <p:cNvPr id="10" name="Subtitle 9"/>
          <p:cNvSpPr>
            <a:spLocks noGrp="1"/>
          </p:cNvSpPr>
          <p:nvPr>
            <p:ph type="subTitle" idx="1"/>
          </p:nvPr>
        </p:nvSpPr>
        <p:spPr/>
        <p:txBody>
          <a:bodyPr/>
          <a:lstStyle/>
          <a:p>
            <a:r>
              <a:rPr lang="en-US" b="1" dirty="0" smtClean="0"/>
              <a:t>September, 2013</a:t>
            </a:r>
          </a:p>
          <a:p>
            <a:r>
              <a:rPr lang="en-US" dirty="0" smtClean="0"/>
              <a:t>by Francesco </a:t>
            </a:r>
            <a:r>
              <a:rPr lang="en-US" dirty="0" err="1" smtClean="0"/>
              <a:t>Vadalà</a:t>
            </a:r>
            <a:r>
              <a:rPr lang="en-US" dirty="0" smtClean="0"/>
              <a:t>, Telecom Italia</a:t>
            </a:r>
          </a:p>
          <a:p>
            <a:r>
              <a:rPr lang="en-US" dirty="0" smtClean="0"/>
              <a:t>OMA Technical Plenary Chairman</a:t>
            </a:r>
          </a:p>
        </p:txBody>
      </p:sp>
    </p:spTree>
    <p:extLst>
      <p:ext uri="{BB962C8B-B14F-4D97-AF65-F5344CB8AC3E}">
        <p14:creationId xmlns:p14="http://schemas.microsoft.com/office/powerpoint/2010/main" val="5572686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Autofit/>
          </a:bodyPr>
          <a:lstStyle/>
          <a:p>
            <a:r>
              <a:rPr lang="en-US" dirty="0"/>
              <a:t>OMA DM Gateway Management Object (</a:t>
            </a:r>
            <a:r>
              <a:rPr lang="en-US" dirty="0" err="1"/>
              <a:t>GwMO</a:t>
            </a:r>
            <a:r>
              <a:rPr lang="en-US" dirty="0"/>
              <a:t>)</a:t>
            </a:r>
          </a:p>
        </p:txBody>
      </p:sp>
      <p:sp>
        <p:nvSpPr>
          <p:cNvPr id="3" name="Content Placeholder 2"/>
          <p:cNvSpPr>
            <a:spLocks noGrp="1"/>
          </p:cNvSpPr>
          <p:nvPr>
            <p:ph idx="1"/>
          </p:nvPr>
        </p:nvSpPr>
        <p:spPr>
          <a:xfrm>
            <a:off x="457200" y="1477554"/>
            <a:ext cx="8229600" cy="2874698"/>
          </a:xfrm>
        </p:spPr>
        <p:txBody>
          <a:bodyPr vert="horz" lIns="45720" tIns="0" rIns="0" bIns="0" rtlCol="0">
            <a:noAutofit/>
          </a:bodyPr>
          <a:lstStyle/>
          <a:p>
            <a:pPr marL="176213" indent="-176213" defTabSz="914400">
              <a:lnSpc>
                <a:spcPct val="80000"/>
              </a:lnSpc>
              <a:buFont typeface="Arial" pitchFamily="34" charset="0"/>
              <a:buChar char="•"/>
            </a:pPr>
            <a:r>
              <a:rPr lang="en-GB" sz="1800" dirty="0">
                <a:latin typeface="Calibri" pitchFamily="34" charset="0"/>
              </a:rPr>
              <a:t>Three different supported modes</a:t>
            </a:r>
          </a:p>
          <a:p>
            <a:pPr marL="452438" lvl="1" indent="-187325" defTabSz="914400">
              <a:lnSpc>
                <a:spcPct val="80000"/>
              </a:lnSpc>
              <a:buFont typeface="Arial" pitchFamily="34" charset="0"/>
              <a:buChar char="•"/>
            </a:pPr>
            <a:r>
              <a:rPr lang="en-GB" sz="1400" dirty="0">
                <a:latin typeface="Calibri" pitchFamily="34" charset="0"/>
              </a:rPr>
              <a:t>Transparent: </a:t>
            </a:r>
            <a:r>
              <a:rPr lang="en-US" sz="1400" dirty="0">
                <a:latin typeface="Calibri" pitchFamily="34" charset="0"/>
              </a:rPr>
              <a:t>The DM Gateway assists the DM Server in sending a DM Notification to the End Device(s) behind the DM Gateway</a:t>
            </a:r>
          </a:p>
          <a:p>
            <a:pPr marL="452438" lvl="1" indent="-187325" defTabSz="914400">
              <a:lnSpc>
                <a:spcPct val="80000"/>
              </a:lnSpc>
              <a:buFont typeface="Arial" pitchFamily="34" charset="0"/>
              <a:buChar char="•"/>
            </a:pPr>
            <a:r>
              <a:rPr lang="en-GB" sz="1400" dirty="0">
                <a:latin typeface="Calibri" pitchFamily="34" charset="0"/>
              </a:rPr>
              <a:t>Proxy: </a:t>
            </a:r>
            <a:r>
              <a:rPr lang="en-US" sz="1400" dirty="0">
                <a:latin typeface="Calibri" pitchFamily="34" charset="0"/>
              </a:rPr>
              <a:t>The DM Gateway manages End Device(s) behind the DM Gateway on behalf of the DM Server over DM protocol</a:t>
            </a:r>
            <a:endParaRPr lang="en-GB" sz="1400" dirty="0">
              <a:latin typeface="Calibri" pitchFamily="34" charset="0"/>
            </a:endParaRPr>
          </a:p>
          <a:p>
            <a:pPr marL="452438" lvl="1" indent="-187325" defTabSz="914400">
              <a:lnSpc>
                <a:spcPct val="80000"/>
              </a:lnSpc>
              <a:buFont typeface="Arial" pitchFamily="34" charset="0"/>
              <a:buChar char="•"/>
            </a:pPr>
            <a:r>
              <a:rPr lang="en-GB" sz="1400" dirty="0">
                <a:latin typeface="Calibri" pitchFamily="34" charset="0"/>
              </a:rPr>
              <a:t>Adaptation: </a:t>
            </a:r>
            <a:r>
              <a:rPr lang="en-US" sz="1400" dirty="0">
                <a:latin typeface="Calibri" pitchFamily="34" charset="0"/>
              </a:rPr>
              <a:t>Similar to the Proxy Mode with the difference that the DM Gateway manages End Device(s) behind the DM Gateway on behalf of the DM Server over non-OMA-DM protocols (such as UPnP DM, TR069, etc.)</a:t>
            </a:r>
          </a:p>
        </p:txBody>
      </p:sp>
      <p:pic>
        <p:nvPicPr>
          <p:cNvPr id="5" name="Picture 35"/>
          <p:cNvPicPr>
            <a:picLocks noChangeAspect="1" noChangeArrowheads="1"/>
          </p:cNvPicPr>
          <p:nvPr/>
        </p:nvPicPr>
        <p:blipFill>
          <a:blip r:embed="rId2" cstate="print"/>
          <a:srcRect/>
          <a:stretch>
            <a:fillRect/>
          </a:stretch>
        </p:blipFill>
        <p:spPr bwMode="auto">
          <a:xfrm>
            <a:off x="2318510" y="2933418"/>
            <a:ext cx="4698407" cy="1877913"/>
          </a:xfrm>
          <a:prstGeom prst="rect">
            <a:avLst/>
          </a:prstGeom>
          <a:noFill/>
          <a:ln w="12700">
            <a:noFill/>
            <a:miter lim="800000"/>
            <a:headEnd/>
            <a:tailEnd/>
          </a:ln>
        </p:spPr>
      </p:pic>
      <p:sp>
        <p:nvSpPr>
          <p:cNvPr id="7" name="Footer Placeholder 6"/>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017695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vert="horz" lIns="91440" tIns="45720" rIns="91440" bIns="45720" rtlCol="0" anchor="ctr">
            <a:noAutofit/>
          </a:bodyPr>
          <a:lstStyle/>
          <a:p>
            <a:r>
              <a:rPr lang="en-GB" dirty="0"/>
              <a:t>M2M Profile of OMA Device Management v1.3</a:t>
            </a:r>
          </a:p>
        </p:txBody>
      </p:sp>
      <p:sp>
        <p:nvSpPr>
          <p:cNvPr id="58371" name="Rectangle 5"/>
          <p:cNvSpPr>
            <a:spLocks noGrp="1" noChangeArrowheads="1"/>
          </p:cNvSpPr>
          <p:nvPr>
            <p:ph idx="1"/>
          </p:nvPr>
        </p:nvSpPr>
        <p:spPr>
          <a:xfrm>
            <a:off x="4395730" y="2313545"/>
            <a:ext cx="4572000" cy="2027104"/>
          </a:xfrm>
        </p:spPr>
        <p:txBody>
          <a:bodyPr vert="horz" lIns="45720" tIns="0" rIns="0" bIns="0" rtlCol="0">
            <a:noAutofit/>
          </a:bodyPr>
          <a:lstStyle/>
          <a:p>
            <a:pPr marL="176213" indent="-176213" defTabSz="914400">
              <a:lnSpc>
                <a:spcPct val="80000"/>
              </a:lnSpc>
              <a:buFont typeface="Arial" pitchFamily="34" charset="0"/>
              <a:buChar char="•"/>
            </a:pPr>
            <a:r>
              <a:rPr lang="en-US" sz="1800" dirty="0">
                <a:latin typeface="Calibri" pitchFamily="34" charset="0"/>
              </a:rPr>
              <a:t>This specification is addressing deployment and operational considerations for constraint devices, selecting a subset of the OMA Device Management v1.3 functionality for this. </a:t>
            </a:r>
          </a:p>
          <a:p>
            <a:pPr marL="176213" indent="-176213" defTabSz="914400">
              <a:lnSpc>
                <a:spcPct val="80000"/>
              </a:lnSpc>
              <a:buFont typeface="Arial" pitchFamily="34" charset="0"/>
              <a:buChar char="•"/>
            </a:pPr>
            <a:r>
              <a:rPr lang="en-US" sz="1800" dirty="0">
                <a:latin typeface="Calibri" pitchFamily="34" charset="0"/>
              </a:rPr>
              <a:t>It aims to reduce the effort and time needed to create DM Clients compliant with that could be used with existing OMA DM servers in all kind of environments including M2M</a:t>
            </a:r>
            <a:endParaRPr lang="en-GB" sz="1800" dirty="0">
              <a:latin typeface="Calibri" pitchFamily="34" charset="0"/>
            </a:endParaRPr>
          </a:p>
        </p:txBody>
      </p:sp>
      <p:pic>
        <p:nvPicPr>
          <p:cNvPr id="58424" name="Picture 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837" y="1990067"/>
            <a:ext cx="4147742" cy="2859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sp>
        <p:nvSpPr>
          <p:cNvPr id="58425" name="Rectangle 5"/>
          <p:cNvSpPr>
            <a:spLocks noChangeArrowheads="1"/>
          </p:cNvSpPr>
          <p:nvPr/>
        </p:nvSpPr>
        <p:spPr bwMode="auto">
          <a:xfrm>
            <a:off x="140026" y="1577362"/>
            <a:ext cx="8962608" cy="334839"/>
          </a:xfrm>
          <a:prstGeom prst="rect">
            <a:avLst/>
          </a:prstGeom>
        </p:spPr>
        <p:txBody>
          <a:bodyPr vert="horz" lIns="45720" tIns="0" rIns="0" bIns="0" rtlCol="0">
            <a:noAutofit/>
          </a:bodyPr>
          <a:lstStyle/>
          <a:p>
            <a:pPr defTabSz="914400">
              <a:lnSpc>
                <a:spcPct val="80000"/>
              </a:lnSpc>
              <a:spcBef>
                <a:spcPct val="20000"/>
              </a:spcBef>
              <a:buClr>
                <a:srgbClr val="00ECEF"/>
              </a:buClr>
            </a:pPr>
            <a:r>
              <a:rPr lang="en-US" dirty="0">
                <a:latin typeface="Calibri" pitchFamily="34" charset="0"/>
              </a:rPr>
              <a:t>The goal is to profile the OMA DM enablers to create an OMA DM compliant service for M2M</a:t>
            </a:r>
            <a:endParaRPr lang="en-GB" dirty="0">
              <a:latin typeface="Calibri" pitchFamily="34" charset="0"/>
            </a:endParaRPr>
          </a:p>
        </p:txBody>
      </p:sp>
      <p:sp>
        <p:nvSpPr>
          <p:cNvPr id="4" name="Footer Placeholder 3"/>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4208128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5556" y="4251333"/>
            <a:ext cx="7815594" cy="523220"/>
          </a:xfrm>
          <a:prstGeom prst="rect">
            <a:avLst/>
          </a:prstGeom>
          <a:solidFill>
            <a:srgbClr val="92D050"/>
          </a:solidFill>
        </p:spPr>
        <p:txBody>
          <a:bodyPr wrap="square">
            <a:spAutoFit/>
          </a:bodyPr>
          <a:lstStyle/>
          <a:p>
            <a:pPr algn="ctr"/>
            <a:r>
              <a:rPr lang="en-GB" sz="1400" b="1" dirty="0" smtClean="0"/>
              <a:t>ETSI </a:t>
            </a:r>
            <a:r>
              <a:rPr lang="en-GB" sz="1400" b="1" dirty="0"/>
              <a:t>TC M2M reuses OMA DM </a:t>
            </a:r>
            <a:r>
              <a:rPr lang="en-GB" sz="1400" b="1" dirty="0" smtClean="0"/>
              <a:t>(and </a:t>
            </a:r>
            <a:r>
              <a:rPr lang="en-GB" sz="1400" b="1" dirty="0"/>
              <a:t>BBF </a:t>
            </a:r>
            <a:r>
              <a:rPr lang="en-GB" sz="1400" b="1" dirty="0" smtClean="0"/>
              <a:t>TR069)  </a:t>
            </a:r>
            <a:r>
              <a:rPr lang="en-GB" sz="1400" b="1" dirty="0"/>
              <a:t>for managing M2M Devices.  </a:t>
            </a:r>
            <a:endParaRPr lang="en-GB" sz="1400" b="1" dirty="0" smtClean="0"/>
          </a:p>
          <a:p>
            <a:pPr algn="ctr"/>
            <a:r>
              <a:rPr lang="en-GB" sz="1400" b="1" dirty="0" smtClean="0"/>
              <a:t>Release-1 </a:t>
            </a:r>
            <a:r>
              <a:rPr lang="en-GB" sz="1400" b="1" dirty="0"/>
              <a:t>includes </a:t>
            </a:r>
            <a:r>
              <a:rPr lang="en-GB" sz="1400" b="1" dirty="0" smtClean="0"/>
              <a:t>‘TS </a:t>
            </a:r>
            <a:r>
              <a:rPr lang="en-GB" sz="1400" b="1" dirty="0"/>
              <a:t>101 404  OMA DM compatible Management </a:t>
            </a:r>
            <a:r>
              <a:rPr lang="en-GB" sz="1400" b="1" dirty="0" smtClean="0"/>
              <a:t>Objects’</a:t>
            </a:r>
            <a:endParaRPr lang="en-US" sz="1400" b="1" dirty="0"/>
          </a:p>
        </p:txBody>
      </p:sp>
      <p:sp>
        <p:nvSpPr>
          <p:cNvPr id="5" name="Title 4"/>
          <p:cNvSpPr>
            <a:spLocks noGrp="1"/>
          </p:cNvSpPr>
          <p:nvPr>
            <p:ph type="title"/>
          </p:nvPr>
        </p:nvSpPr>
        <p:spPr/>
        <p:txBody>
          <a:bodyPr/>
          <a:lstStyle/>
          <a:p>
            <a:r>
              <a:rPr lang="en-US" dirty="0"/>
              <a:t>OMA DM already in M2M </a:t>
            </a:r>
            <a:r>
              <a:rPr lang="en-US" dirty="0" smtClean="0"/>
              <a:t>specifications</a:t>
            </a:r>
            <a:endParaRPr lang="en-US" dirty="0"/>
          </a:p>
        </p:txBody>
      </p:sp>
      <p:sp>
        <p:nvSpPr>
          <p:cNvPr id="11" name="Footer Placeholder 10"/>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73" y="1387158"/>
            <a:ext cx="6865880" cy="2790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04636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Autofit/>
          </a:bodyPr>
          <a:lstStyle/>
          <a:p>
            <a:r>
              <a:rPr lang="it-IT" dirty="0" smtClean="0"/>
              <a:t>OMA Device Management </a:t>
            </a:r>
            <a:r>
              <a:rPr lang="it-IT" dirty="0"/>
              <a:t>2.0</a:t>
            </a:r>
            <a:endParaRPr lang="en-US" dirty="0"/>
          </a:p>
        </p:txBody>
      </p:sp>
      <p:sp>
        <p:nvSpPr>
          <p:cNvPr id="3" name="Content Placeholder 2"/>
          <p:cNvSpPr>
            <a:spLocks noGrp="1"/>
          </p:cNvSpPr>
          <p:nvPr>
            <p:ph idx="1"/>
          </p:nvPr>
        </p:nvSpPr>
        <p:spPr/>
        <p:txBody>
          <a:bodyPr vert="horz" lIns="45720" tIns="0" rIns="0" bIns="0" rtlCol="0">
            <a:noAutofit/>
          </a:bodyPr>
          <a:lstStyle/>
          <a:p>
            <a:pPr marL="176213" indent="-176213" defTabSz="914400">
              <a:lnSpc>
                <a:spcPct val="80000"/>
              </a:lnSpc>
              <a:buFont typeface="Arial" pitchFamily="34" charset="0"/>
              <a:buChar char="•"/>
            </a:pPr>
            <a:r>
              <a:rPr lang="en-US" dirty="0">
                <a:latin typeface="Calibri" pitchFamily="34" charset="0"/>
              </a:rPr>
              <a:t>In order to </a:t>
            </a:r>
            <a:r>
              <a:rPr lang="en-US" dirty="0" smtClean="0">
                <a:latin typeface="Calibri" pitchFamily="34" charset="0"/>
              </a:rPr>
              <a:t>address new market needs related to device management, </a:t>
            </a:r>
            <a:r>
              <a:rPr lang="en-US" dirty="0">
                <a:latin typeface="Calibri" pitchFamily="34" charset="0"/>
              </a:rPr>
              <a:t>the OMA DM protocol </a:t>
            </a:r>
            <a:r>
              <a:rPr lang="en-US" dirty="0" smtClean="0">
                <a:latin typeface="Calibri" pitchFamily="34" charset="0"/>
              </a:rPr>
              <a:t>has been evolved adding new features, simplifying some </a:t>
            </a:r>
            <a:r>
              <a:rPr lang="en-US" dirty="0">
                <a:latin typeface="Calibri" pitchFamily="34" charset="0"/>
              </a:rPr>
              <a:t>concepts and </a:t>
            </a:r>
            <a:r>
              <a:rPr lang="en-US" dirty="0" smtClean="0">
                <a:latin typeface="Calibri" pitchFamily="34" charset="0"/>
              </a:rPr>
              <a:t>making </a:t>
            </a:r>
            <a:r>
              <a:rPr lang="en-US" dirty="0">
                <a:latin typeface="Calibri" pitchFamily="34" charset="0"/>
              </a:rPr>
              <a:t>the protocol more flexible. </a:t>
            </a:r>
            <a:endParaRPr lang="en-US" dirty="0" smtClean="0">
              <a:latin typeface="Calibri" pitchFamily="34" charset="0"/>
            </a:endParaRPr>
          </a:p>
          <a:p>
            <a:pPr marL="176213" indent="-176213" defTabSz="914400">
              <a:lnSpc>
                <a:spcPct val="80000"/>
              </a:lnSpc>
              <a:buFont typeface="Arial" pitchFamily="34" charset="0"/>
              <a:buChar char="•"/>
            </a:pPr>
            <a:r>
              <a:rPr lang="en-US" dirty="0" smtClean="0">
                <a:latin typeface="Calibri" pitchFamily="34" charset="0"/>
              </a:rPr>
              <a:t>The </a:t>
            </a:r>
            <a:r>
              <a:rPr lang="en-US" dirty="0">
                <a:latin typeface="Calibri" pitchFamily="34" charset="0"/>
              </a:rPr>
              <a:t>principles </a:t>
            </a:r>
            <a:r>
              <a:rPr lang="en-US" dirty="0" smtClean="0">
                <a:latin typeface="Calibri" pitchFamily="34" charset="0"/>
              </a:rPr>
              <a:t>at the basis of DM 2.0 are:</a:t>
            </a:r>
            <a:endParaRPr lang="en-GB" dirty="0">
              <a:latin typeface="Calibri" pitchFamily="34" charset="0"/>
            </a:endParaRPr>
          </a:p>
          <a:p>
            <a:pPr marL="633413" lvl="1" indent="-176213" defTabSz="914400">
              <a:lnSpc>
                <a:spcPct val="80000"/>
              </a:lnSpc>
              <a:buFont typeface="Arial" pitchFamily="34" charset="0"/>
              <a:buChar char="•"/>
            </a:pPr>
            <a:r>
              <a:rPr lang="en-GB" dirty="0" err="1">
                <a:latin typeface="Calibri" pitchFamily="34" charset="0"/>
              </a:rPr>
              <a:t>RESTfull</a:t>
            </a:r>
            <a:r>
              <a:rPr lang="en-GB" dirty="0">
                <a:latin typeface="Calibri" pitchFamily="34" charset="0"/>
              </a:rPr>
              <a:t> architecture for the better scalability and management performance</a:t>
            </a:r>
            <a:r>
              <a:rPr lang="it-IT" dirty="0">
                <a:latin typeface="Calibri" pitchFamily="34" charset="0"/>
              </a:rPr>
              <a:t>;</a:t>
            </a:r>
          </a:p>
          <a:p>
            <a:pPr marL="633413" lvl="1" indent="-176213" defTabSz="914400">
              <a:lnSpc>
                <a:spcPct val="80000"/>
              </a:lnSpc>
              <a:buFont typeface="Arial" pitchFamily="34" charset="0"/>
              <a:buChar char="•"/>
            </a:pPr>
            <a:r>
              <a:rPr lang="en-US" dirty="0">
                <a:latin typeface="Calibri" pitchFamily="34" charset="0"/>
              </a:rPr>
              <a:t>Transaction model HTTP based;</a:t>
            </a:r>
          </a:p>
          <a:p>
            <a:pPr marL="633413" lvl="1" indent="-176213" defTabSz="914400">
              <a:lnSpc>
                <a:spcPct val="80000"/>
              </a:lnSpc>
              <a:buFont typeface="Arial" pitchFamily="34" charset="0"/>
              <a:buChar char="•"/>
            </a:pPr>
            <a:r>
              <a:rPr lang="en-US" dirty="0">
                <a:latin typeface="Calibri" pitchFamily="34" charset="0"/>
              </a:rPr>
              <a:t>Separation between data model and Command;</a:t>
            </a:r>
          </a:p>
          <a:p>
            <a:pPr marL="633413" lvl="1" indent="-176213" defTabSz="914400">
              <a:lnSpc>
                <a:spcPct val="80000"/>
              </a:lnSpc>
              <a:buFont typeface="Arial" pitchFamily="34" charset="0"/>
              <a:buChar char="•"/>
            </a:pPr>
            <a:r>
              <a:rPr lang="en-GB" dirty="0">
                <a:latin typeface="Calibri" pitchFamily="34" charset="0"/>
              </a:rPr>
              <a:t>Support for the web-based user interaction</a:t>
            </a:r>
            <a:r>
              <a:rPr lang="it-IT" dirty="0">
                <a:latin typeface="Calibri" pitchFamily="34" charset="0"/>
              </a:rPr>
              <a:t>.</a:t>
            </a:r>
            <a:endParaRPr lang="en-US"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275329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Autofit/>
          </a:bodyPr>
          <a:lstStyle/>
          <a:p>
            <a:r>
              <a:rPr lang="it-IT" dirty="0" smtClean="0"/>
              <a:t>OMA DM </a:t>
            </a:r>
            <a:r>
              <a:rPr lang="it-IT" dirty="0"/>
              <a:t>2.0 vs </a:t>
            </a:r>
            <a:r>
              <a:rPr lang="it-IT" dirty="0" smtClean="0"/>
              <a:t>OMA DM </a:t>
            </a:r>
            <a:r>
              <a:rPr lang="it-IT" dirty="0"/>
              <a:t>1.3</a:t>
            </a:r>
            <a:endParaRPr lang="en-US" dirty="0"/>
          </a:p>
        </p:txBody>
      </p:sp>
      <p:sp>
        <p:nvSpPr>
          <p:cNvPr id="3" name="Content Placeholder 2"/>
          <p:cNvSpPr>
            <a:spLocks noGrp="1"/>
          </p:cNvSpPr>
          <p:nvPr>
            <p:ph idx="1"/>
          </p:nvPr>
        </p:nvSpPr>
        <p:spPr>
          <a:xfrm>
            <a:off x="457200" y="1542361"/>
            <a:ext cx="8229600" cy="3052262"/>
          </a:xfrm>
        </p:spPr>
        <p:txBody>
          <a:bodyPr vert="horz" lIns="45720" tIns="0" rIns="0" bIns="0" rtlCol="0">
            <a:noAutofit/>
          </a:bodyPr>
          <a:lstStyle/>
          <a:p>
            <a:pPr marL="176213" indent="-176213" defTabSz="914400">
              <a:lnSpc>
                <a:spcPct val="80000"/>
              </a:lnSpc>
              <a:buFont typeface="Arial" pitchFamily="34" charset="0"/>
              <a:buChar char="•"/>
            </a:pPr>
            <a:r>
              <a:rPr lang="en-US" dirty="0">
                <a:latin typeface="Calibri" pitchFamily="34" charset="0"/>
              </a:rPr>
              <a:t>Transition from data encoding based on XML  to one based on JSON;</a:t>
            </a:r>
          </a:p>
          <a:p>
            <a:pPr marL="176213" indent="-176213" defTabSz="914400">
              <a:lnSpc>
                <a:spcPct val="80000"/>
              </a:lnSpc>
              <a:buFont typeface="Arial" pitchFamily="34" charset="0"/>
              <a:buChar char="•"/>
            </a:pPr>
            <a:r>
              <a:rPr lang="en-US" dirty="0" smtClean="0">
                <a:latin typeface="Calibri" pitchFamily="34" charset="0"/>
              </a:rPr>
              <a:t>Innovation </a:t>
            </a:r>
            <a:r>
              <a:rPr lang="en-US" dirty="0">
                <a:latin typeface="Calibri" pitchFamily="34" charset="0"/>
              </a:rPr>
              <a:t>in addressing mechanisms: from Node based model to a M</a:t>
            </a:r>
            <a:r>
              <a:rPr lang="en-US" dirty="0">
                <a:latin typeface="Calibri" pitchFamily="34" charset="0"/>
                <a:sym typeface="Wingdings" pitchFamily="2" charset="2"/>
              </a:rPr>
              <a:t>O based</a:t>
            </a:r>
            <a:r>
              <a:rPr lang="en-US" dirty="0">
                <a:latin typeface="Calibri" pitchFamily="34" charset="0"/>
              </a:rPr>
              <a:t> one</a:t>
            </a:r>
          </a:p>
          <a:p>
            <a:pPr marL="176213" indent="-176213" defTabSz="914400">
              <a:lnSpc>
                <a:spcPct val="80000"/>
              </a:lnSpc>
              <a:buFont typeface="Arial" pitchFamily="34" charset="0"/>
              <a:buChar char="•"/>
            </a:pPr>
            <a:r>
              <a:rPr lang="en-US" dirty="0" smtClean="0">
                <a:latin typeface="Calibri" pitchFamily="34" charset="0"/>
              </a:rPr>
              <a:t>Time </a:t>
            </a:r>
            <a:r>
              <a:rPr lang="en-US" dirty="0">
                <a:latin typeface="Calibri" pitchFamily="34" charset="0"/>
              </a:rPr>
              <a:t>reduction of session, thanks to simplification of the transaction model and package flow; </a:t>
            </a:r>
          </a:p>
          <a:p>
            <a:pPr marL="176213" indent="-176213" defTabSz="914400">
              <a:lnSpc>
                <a:spcPct val="80000"/>
              </a:lnSpc>
              <a:buFont typeface="Arial" pitchFamily="34" charset="0"/>
              <a:buChar char="•"/>
            </a:pPr>
            <a:r>
              <a:rPr lang="en-GB" dirty="0" smtClean="0">
                <a:latin typeface="Calibri" pitchFamily="34" charset="0"/>
              </a:rPr>
              <a:t>Support </a:t>
            </a:r>
            <a:r>
              <a:rPr lang="en-GB" dirty="0">
                <a:latin typeface="Calibri" pitchFamily="34" charset="0"/>
              </a:rPr>
              <a:t>the web-based user interaction, which enables the DM Server to use the web pages to interact with the user.</a:t>
            </a:r>
          </a:p>
          <a:p>
            <a:pPr marL="176213" indent="-176213" defTabSz="914400">
              <a:lnSpc>
                <a:spcPct val="80000"/>
              </a:lnSpc>
              <a:buFont typeface="Arial" pitchFamily="34" charset="0"/>
              <a:buChar char="•"/>
            </a:pPr>
            <a:endParaRPr lang="en-GB" dirty="0">
              <a:latin typeface="Calibri" pitchFamily="34" charset="0"/>
            </a:endParaRPr>
          </a:p>
          <a:p>
            <a:pPr marL="176213" indent="-176213" defTabSz="914400">
              <a:lnSpc>
                <a:spcPct val="80000"/>
              </a:lnSpc>
              <a:buFont typeface="Arial" pitchFamily="34" charset="0"/>
              <a:buChar char="•"/>
            </a:pPr>
            <a:r>
              <a:rPr lang="en-GB" dirty="0">
                <a:latin typeface="Calibri" pitchFamily="34" charset="0"/>
              </a:rPr>
              <a:t>DM 2.0 protocol is not backward compatible with DM 1.3 at transaction level, but is fully compatible with </a:t>
            </a:r>
            <a:r>
              <a:rPr lang="en-GB" dirty="0" smtClean="0">
                <a:latin typeface="Calibri" pitchFamily="34" charset="0"/>
              </a:rPr>
              <a:t>Management Objects (</a:t>
            </a:r>
            <a:r>
              <a:rPr lang="en-GB" dirty="0" err="1" smtClean="0">
                <a:latin typeface="Calibri" pitchFamily="34" charset="0"/>
              </a:rPr>
              <a:t>Mos</a:t>
            </a:r>
            <a:r>
              <a:rPr lang="en-GB" dirty="0" smtClean="0">
                <a:latin typeface="Calibri" pitchFamily="34" charset="0"/>
              </a:rPr>
              <a:t>) </a:t>
            </a:r>
            <a:r>
              <a:rPr lang="en-GB" dirty="0">
                <a:latin typeface="Calibri" pitchFamily="34" charset="0"/>
              </a:rPr>
              <a:t>defined and used with DM 1.3.</a:t>
            </a:r>
            <a:endParaRPr lang="en-US"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7321608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Grp="1"/>
          </p:cNvSpPr>
          <p:nvPr>
            <p:ph type="title"/>
          </p:nvPr>
        </p:nvSpPr>
        <p:spPr/>
        <p:txBody>
          <a:bodyPr/>
          <a:lstStyle/>
          <a:p>
            <a:r>
              <a:rPr lang="en-GB" dirty="0" smtClean="0"/>
              <a:t>OMA Lightweight M2M (LWM2M)</a:t>
            </a:r>
            <a:endParaRPr lang="en-US" dirty="0"/>
          </a:p>
        </p:txBody>
      </p:sp>
      <p:sp>
        <p:nvSpPr>
          <p:cNvPr id="103426" name="Rectangle 3"/>
          <p:cNvSpPr>
            <a:spLocks noGrp="1"/>
          </p:cNvSpPr>
          <p:nvPr>
            <p:ph idx="1"/>
          </p:nvPr>
        </p:nvSpPr>
        <p:spPr>
          <a:xfrm>
            <a:off x="457200" y="1638821"/>
            <a:ext cx="8229600" cy="2955802"/>
          </a:xfrm>
        </p:spPr>
        <p:txBody>
          <a:bodyPr vert="horz" lIns="45720" tIns="0" rIns="0" bIns="0" rtlCol="0">
            <a:noAutofit/>
          </a:bodyPr>
          <a:lstStyle/>
          <a:p>
            <a:pPr marL="176213" indent="-176213" defTabSz="914400">
              <a:lnSpc>
                <a:spcPct val="80000"/>
              </a:lnSpc>
              <a:buFont typeface="Arial" pitchFamily="34" charset="0"/>
              <a:buChar char="•"/>
            </a:pPr>
            <a:r>
              <a:rPr lang="en-US" dirty="0">
                <a:latin typeface="Calibri" pitchFamily="34" charset="0"/>
              </a:rPr>
              <a:t>Lightweight M2M is focused on constrained M2M devices</a:t>
            </a:r>
          </a:p>
          <a:p>
            <a:pPr marL="176213" indent="-176213" defTabSz="914400">
              <a:lnSpc>
                <a:spcPct val="80000"/>
              </a:lnSpc>
              <a:buFont typeface="Arial" pitchFamily="34" charset="0"/>
              <a:buChar char="•"/>
            </a:pPr>
            <a:r>
              <a:rPr lang="en-US" dirty="0" smtClean="0">
                <a:latin typeface="Calibri" pitchFamily="34" charset="0"/>
              </a:rPr>
              <a:t>Applicable </a:t>
            </a:r>
            <a:r>
              <a:rPr lang="en-US" dirty="0">
                <a:latin typeface="Calibri" pitchFamily="34" charset="0"/>
              </a:rPr>
              <a:t>to Cellular, 6LoWPAN, </a:t>
            </a:r>
            <a:r>
              <a:rPr lang="en-US" dirty="0" err="1">
                <a:latin typeface="Calibri" pitchFamily="34" charset="0"/>
              </a:rPr>
              <a:t>WiFi</a:t>
            </a:r>
            <a:r>
              <a:rPr lang="en-US" dirty="0">
                <a:latin typeface="Calibri" pitchFamily="34" charset="0"/>
              </a:rPr>
              <a:t> and </a:t>
            </a:r>
            <a:r>
              <a:rPr lang="en-US" dirty="0" err="1">
                <a:latin typeface="Calibri" pitchFamily="34" charset="0"/>
              </a:rPr>
              <a:t>ZigBee</a:t>
            </a:r>
            <a:r>
              <a:rPr lang="en-US" dirty="0">
                <a:latin typeface="Calibri" pitchFamily="34" charset="0"/>
              </a:rPr>
              <a:t> IP or any other IP based constrained devices or networks</a:t>
            </a:r>
          </a:p>
          <a:p>
            <a:pPr marL="176213" indent="-176213" defTabSz="914400">
              <a:lnSpc>
                <a:spcPct val="80000"/>
              </a:lnSpc>
              <a:buFont typeface="Arial" pitchFamily="34" charset="0"/>
              <a:buChar char="•"/>
            </a:pPr>
            <a:r>
              <a:rPr lang="en-US" dirty="0">
                <a:latin typeface="Calibri" pitchFamily="34" charset="0"/>
              </a:rPr>
              <a:t>Can be combined with existing DM offerings</a:t>
            </a:r>
          </a:p>
          <a:p>
            <a:pPr marL="176213" indent="-176213" defTabSz="914400">
              <a:lnSpc>
                <a:spcPct val="80000"/>
              </a:lnSpc>
              <a:buFont typeface="Arial" pitchFamily="34" charset="0"/>
              <a:buChar char="•"/>
            </a:pPr>
            <a:r>
              <a:rPr lang="en-US" dirty="0">
                <a:latin typeface="Calibri" pitchFamily="34" charset="0"/>
              </a:rPr>
              <a:t>OMA Lightweight M2M protocol supports both device management and service logic. </a:t>
            </a:r>
          </a:p>
          <a:p>
            <a:pPr marL="633413" lvl="1" indent="-176213" defTabSz="914400">
              <a:lnSpc>
                <a:spcPct val="80000"/>
              </a:lnSpc>
              <a:buFont typeface="Arial" pitchFamily="34" charset="0"/>
              <a:buChar char="•"/>
            </a:pPr>
            <a:r>
              <a:rPr lang="en-US" dirty="0">
                <a:latin typeface="Calibri" pitchFamily="34" charset="0"/>
              </a:rPr>
              <a:t>The rational behind is that in many M2M scenarios, the service logic is very simple and similar to device management.</a:t>
            </a:r>
          </a:p>
          <a:p>
            <a:pPr marL="633413" lvl="1" indent="-176213" defTabSz="914400">
              <a:lnSpc>
                <a:spcPct val="80000"/>
              </a:lnSpc>
              <a:buFont typeface="Arial" pitchFamily="34" charset="0"/>
              <a:buChar char="•"/>
            </a:pPr>
            <a:r>
              <a:rPr lang="en-US" dirty="0" smtClean="0">
                <a:latin typeface="Calibri" pitchFamily="34" charset="0"/>
              </a:rPr>
              <a:t>LWM2M can be </a:t>
            </a:r>
            <a:r>
              <a:rPr lang="en-US" dirty="0">
                <a:latin typeface="Calibri" pitchFamily="34" charset="0"/>
              </a:rPr>
              <a:t>extended to satisfy the requirements of specific service </a:t>
            </a:r>
            <a:r>
              <a:rPr lang="en-US" dirty="0" smtClean="0">
                <a:latin typeface="Calibri" pitchFamily="34" charset="0"/>
              </a:rPr>
              <a:t>logic</a:t>
            </a:r>
          </a:p>
          <a:p>
            <a:pPr marL="176213" indent="-176213" defTabSz="914400">
              <a:lnSpc>
                <a:spcPct val="80000"/>
              </a:lnSpc>
              <a:buFont typeface="Arial" pitchFamily="34" charset="0"/>
              <a:buChar char="•"/>
            </a:pPr>
            <a:r>
              <a:rPr lang="en-US" dirty="0">
                <a:latin typeface="Calibri" pitchFamily="34" charset="0"/>
              </a:rPr>
              <a:t>Public registry of Objects from OMA, other SDOs or </a:t>
            </a:r>
            <a:r>
              <a:rPr lang="en-US" dirty="0" smtClean="0">
                <a:latin typeface="Calibri" pitchFamily="34" charset="0"/>
              </a:rPr>
              <a:t>enterprises</a:t>
            </a:r>
            <a:endParaRPr lang="en-US" dirty="0">
              <a:latin typeface="Calibri" pitchFamily="34" charset="0"/>
            </a:endParaRPr>
          </a:p>
        </p:txBody>
      </p:sp>
      <p:sp>
        <p:nvSpPr>
          <p:cNvPr id="3" name="Footer Placeholder 2"/>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1247827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OMA </a:t>
            </a:r>
            <a:r>
              <a:rPr lang="en-US" dirty="0" smtClean="0"/>
              <a:t>Lightweight </a:t>
            </a:r>
            <a:r>
              <a:rPr lang="en-US" dirty="0"/>
              <a:t>M2M (LWM2M)</a:t>
            </a:r>
          </a:p>
        </p:txBody>
      </p:sp>
      <p:sp>
        <p:nvSpPr>
          <p:cNvPr id="3" name="Content Placeholder 2"/>
          <p:cNvSpPr>
            <a:spLocks noGrp="1"/>
          </p:cNvSpPr>
          <p:nvPr>
            <p:ph idx="1"/>
          </p:nvPr>
        </p:nvSpPr>
        <p:spPr>
          <a:xfrm>
            <a:off x="4153359" y="1520328"/>
            <a:ext cx="4786831" cy="3085312"/>
          </a:xfrm>
        </p:spPr>
        <p:txBody>
          <a:bodyPr vert="horz" lIns="45720" tIns="0" rIns="0" bIns="0" rtlCol="0">
            <a:noAutofit/>
          </a:bodyPr>
          <a:lstStyle/>
          <a:p>
            <a:pPr marL="176213" indent="-176213" defTabSz="914400">
              <a:lnSpc>
                <a:spcPct val="80000"/>
              </a:lnSpc>
              <a:buFont typeface="Arial" pitchFamily="34" charset="0"/>
              <a:buChar char="•"/>
            </a:pPr>
            <a:r>
              <a:rPr lang="en-US" sz="1800" dirty="0">
                <a:latin typeface="Calibri" pitchFamily="34" charset="0"/>
              </a:rPr>
              <a:t>Device-Server Protocol based on open IETF standards</a:t>
            </a:r>
          </a:p>
          <a:p>
            <a:pPr marL="633413" lvl="1" indent="-176213" defTabSz="914400">
              <a:lnSpc>
                <a:spcPct val="80000"/>
              </a:lnSpc>
              <a:buFont typeface="Arial" pitchFamily="34" charset="0"/>
              <a:buChar char="•"/>
            </a:pPr>
            <a:r>
              <a:rPr lang="en-US" sz="1600" dirty="0" err="1">
                <a:latin typeface="Calibri" pitchFamily="34" charset="0"/>
              </a:rPr>
              <a:t>CoAP</a:t>
            </a:r>
            <a:r>
              <a:rPr lang="en-US" sz="1600" dirty="0">
                <a:latin typeface="Calibri" pitchFamily="34" charset="0"/>
              </a:rPr>
              <a:t> and DTLS bound to UDP or SMS</a:t>
            </a:r>
          </a:p>
          <a:p>
            <a:pPr marL="176213" indent="-176213" defTabSz="914400">
              <a:lnSpc>
                <a:spcPct val="80000"/>
              </a:lnSpc>
              <a:buFont typeface="Arial" pitchFamily="34" charset="0"/>
              <a:buChar char="•"/>
            </a:pPr>
            <a:r>
              <a:rPr lang="en-US" sz="1800" dirty="0">
                <a:latin typeface="Calibri" pitchFamily="34" charset="0"/>
              </a:rPr>
              <a:t>Extensible Object and Resource model for application semantics</a:t>
            </a:r>
          </a:p>
          <a:p>
            <a:pPr marL="633413" lvl="1" indent="-176213" defTabSz="914400">
              <a:lnSpc>
                <a:spcPct val="80000"/>
              </a:lnSpc>
              <a:buFont typeface="Arial" pitchFamily="34" charset="0"/>
              <a:buChar char="•"/>
            </a:pPr>
            <a:r>
              <a:rPr lang="en-US" sz="1600" dirty="0">
                <a:latin typeface="Calibri" pitchFamily="34" charset="0"/>
              </a:rPr>
              <a:t>A Client has one or more Object Instances</a:t>
            </a:r>
          </a:p>
          <a:p>
            <a:pPr marL="633413" lvl="1" indent="-176213" defTabSz="914400">
              <a:lnSpc>
                <a:spcPct val="80000"/>
              </a:lnSpc>
              <a:buFont typeface="Arial" pitchFamily="34" charset="0"/>
              <a:buChar char="•"/>
            </a:pPr>
            <a:r>
              <a:rPr lang="en-US" sz="1600" dirty="0">
                <a:latin typeface="Calibri" pitchFamily="34" charset="0"/>
              </a:rPr>
              <a:t>An Object is a collection of Resources</a:t>
            </a:r>
          </a:p>
          <a:p>
            <a:pPr marL="633413" lvl="1" indent="-176213" defTabSz="914400">
              <a:lnSpc>
                <a:spcPct val="80000"/>
              </a:lnSpc>
              <a:buFont typeface="Arial" pitchFamily="34" charset="0"/>
              <a:buChar char="•"/>
            </a:pPr>
            <a:r>
              <a:rPr lang="en-US" sz="1600" dirty="0">
                <a:latin typeface="Calibri" pitchFamily="34" charset="0"/>
              </a:rPr>
              <a:t>A Resource is an atomic piece of information</a:t>
            </a:r>
          </a:p>
          <a:p>
            <a:pPr lvl="2">
              <a:buFont typeface="Arial" pitchFamily="34" charset="0"/>
              <a:buChar char="•"/>
            </a:pPr>
            <a:r>
              <a:rPr lang="en-US" sz="1400" dirty="0"/>
              <a:t>Read, Written or Executed</a:t>
            </a:r>
          </a:p>
          <a:p>
            <a:pPr marL="633413" lvl="1" indent="-176213" defTabSz="914400">
              <a:lnSpc>
                <a:spcPct val="80000"/>
              </a:lnSpc>
              <a:buFont typeface="Arial" pitchFamily="34" charset="0"/>
              <a:buChar char="•"/>
            </a:pPr>
            <a:r>
              <a:rPr lang="en-US" sz="1600" dirty="0">
                <a:latin typeface="Calibri" pitchFamily="34" charset="0"/>
              </a:rPr>
              <a:t>Resources can have multiple instances</a:t>
            </a:r>
          </a:p>
          <a:p>
            <a:pPr marL="176213" indent="-176213" defTabSz="914400">
              <a:lnSpc>
                <a:spcPct val="80000"/>
              </a:lnSpc>
              <a:buFont typeface="Arial" pitchFamily="34" charset="0"/>
              <a:buChar char="•"/>
            </a:pPr>
            <a:r>
              <a:rPr lang="en-US" sz="1800" dirty="0">
                <a:latin typeface="Calibri" pitchFamily="34" charset="0"/>
              </a:rPr>
              <a:t>Timeline</a:t>
            </a:r>
          </a:p>
          <a:p>
            <a:pPr marL="633413" lvl="1" indent="-176213" defTabSz="914400">
              <a:lnSpc>
                <a:spcPct val="80000"/>
              </a:lnSpc>
              <a:buFont typeface="Arial" pitchFamily="34" charset="0"/>
              <a:buChar char="•"/>
            </a:pPr>
            <a:r>
              <a:rPr lang="en-US" sz="1600" dirty="0">
                <a:latin typeface="Calibri" pitchFamily="34" charset="0"/>
              </a:rPr>
              <a:t>Standard to be published by end of 2013</a:t>
            </a:r>
          </a:p>
          <a:p>
            <a:pPr marL="176213" indent="-176213" defTabSz="914400">
              <a:lnSpc>
                <a:spcPct val="80000"/>
              </a:lnSpc>
              <a:buFont typeface="Arial" pitchFamily="34" charset="0"/>
              <a:buChar char="•"/>
            </a:pPr>
            <a:endParaRPr lang="en-US" sz="1800" dirty="0">
              <a:latin typeface="Calibri" pitchFamily="34" charset="0"/>
            </a:endParaRPr>
          </a:p>
        </p:txBody>
      </p:sp>
      <p:sp>
        <p:nvSpPr>
          <p:cNvPr id="4" name="Footer Placeholder 3"/>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pic>
        <p:nvPicPr>
          <p:cNvPr id="5" name="Picture 4" descr="architectur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9833" y="1671872"/>
            <a:ext cx="2636332" cy="331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1447" y="3967895"/>
            <a:ext cx="1389775" cy="865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device-object-resourc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802" y="3815896"/>
            <a:ext cx="1121408" cy="1225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40139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p:cNvSpPr>
            <a:spLocks noGrp="1"/>
          </p:cNvSpPr>
          <p:nvPr>
            <p:ph type="title"/>
          </p:nvPr>
        </p:nvSpPr>
        <p:spPr/>
        <p:txBody>
          <a:bodyPr vert="horz" lIns="91440" tIns="45720" rIns="91440" bIns="45720" rtlCol="0" anchor="ctr">
            <a:noAutofit/>
          </a:bodyPr>
          <a:lstStyle/>
          <a:p>
            <a:r>
              <a:rPr lang="en-US"/>
              <a:t>OMA and oneM2M</a:t>
            </a:r>
          </a:p>
        </p:txBody>
      </p:sp>
      <p:sp>
        <p:nvSpPr>
          <p:cNvPr id="105474" name="Content Placeholder 2"/>
          <p:cNvSpPr>
            <a:spLocks noGrp="1"/>
          </p:cNvSpPr>
          <p:nvPr>
            <p:ph idx="1"/>
          </p:nvPr>
        </p:nvSpPr>
        <p:spPr/>
        <p:txBody>
          <a:bodyPr vert="horz" lIns="45720" tIns="0" rIns="0" bIns="0" rtlCol="0">
            <a:noAutofit/>
          </a:bodyPr>
          <a:lstStyle/>
          <a:p>
            <a:pPr marL="176213" indent="-176213" defTabSz="914400">
              <a:lnSpc>
                <a:spcPct val="80000"/>
              </a:lnSpc>
              <a:buFont typeface="Arial" pitchFamily="34" charset="0"/>
              <a:buChar char="•"/>
            </a:pPr>
            <a:r>
              <a:rPr lang="en-US" dirty="0">
                <a:latin typeface="Calibri" pitchFamily="34" charset="0"/>
              </a:rPr>
              <a:t>OMA collaborated with ETSI TC M2M during the specification of ETSI M2M Release 1</a:t>
            </a:r>
          </a:p>
          <a:p>
            <a:pPr marL="176213" indent="-176213" defTabSz="914400">
              <a:lnSpc>
                <a:spcPct val="80000"/>
              </a:lnSpc>
              <a:buFont typeface="Arial" pitchFamily="34" charset="0"/>
              <a:buChar char="•"/>
            </a:pPr>
            <a:r>
              <a:rPr lang="en-US" dirty="0">
                <a:latin typeface="Calibri" pitchFamily="34" charset="0"/>
              </a:rPr>
              <a:t>OMA DM is natively included in the ETSI M2M R1 Functional Architecture and several OMA DM Management Objects have been specified.</a:t>
            </a:r>
          </a:p>
          <a:p>
            <a:pPr marL="176213" indent="-176213" defTabSz="914400">
              <a:lnSpc>
                <a:spcPct val="80000"/>
              </a:lnSpc>
              <a:buFont typeface="Arial" pitchFamily="34" charset="0"/>
              <a:buChar char="•"/>
            </a:pPr>
            <a:r>
              <a:rPr lang="en-US" dirty="0">
                <a:latin typeface="Calibri" pitchFamily="34" charset="0"/>
              </a:rPr>
              <a:t>OMA, in the very best interest of collaboration, harmonization and  coordination, welcomes oneM2M Global Initiative.</a:t>
            </a:r>
          </a:p>
          <a:p>
            <a:pPr marL="452438" lvl="1" indent="-187325" defTabSz="914400">
              <a:lnSpc>
                <a:spcPct val="80000"/>
              </a:lnSpc>
              <a:buFont typeface="Arial" pitchFamily="34" charset="0"/>
              <a:buChar char="•"/>
            </a:pPr>
            <a:r>
              <a:rPr lang="en-US" sz="1600" dirty="0">
                <a:latin typeface="Calibri" pitchFamily="34" charset="0"/>
              </a:rPr>
              <a:t>OMA is a oneM2M Partner Type 2 and </a:t>
            </a:r>
            <a:r>
              <a:rPr lang="en-US" sz="1600" dirty="0" smtClean="0">
                <a:latin typeface="Calibri" pitchFamily="34" charset="0"/>
              </a:rPr>
              <a:t>participating </a:t>
            </a:r>
            <a:r>
              <a:rPr lang="en-US" sz="1600" dirty="0">
                <a:latin typeface="Calibri" pitchFamily="34" charset="0"/>
              </a:rPr>
              <a:t>in oneM2M activities</a:t>
            </a:r>
          </a:p>
        </p:txBody>
      </p:sp>
      <p:grpSp>
        <p:nvGrpSpPr>
          <p:cNvPr id="2" name="Group 1"/>
          <p:cNvGrpSpPr/>
          <p:nvPr/>
        </p:nvGrpSpPr>
        <p:grpSpPr>
          <a:xfrm>
            <a:off x="1254226" y="3977667"/>
            <a:ext cx="6598069" cy="551656"/>
            <a:chOff x="1030288" y="4800600"/>
            <a:chExt cx="7205662" cy="803275"/>
          </a:xfrm>
        </p:grpSpPr>
        <p:pic>
          <p:nvPicPr>
            <p:cNvPr id="105475" name="Picture 6" descr="E:\header_logo.gif"/>
            <p:cNvPicPr>
              <a:picLocks noChangeAspect="1" noChangeArrowheads="1"/>
            </p:cNvPicPr>
            <p:nvPr/>
          </p:nvPicPr>
          <p:blipFill>
            <a:blip r:embed="rId3"/>
            <a:srcRect/>
            <a:stretch>
              <a:fillRect/>
            </a:stretch>
          </p:blipFill>
          <p:spPr bwMode="auto">
            <a:xfrm>
              <a:off x="3478213" y="4873625"/>
              <a:ext cx="2952750" cy="560388"/>
            </a:xfrm>
            <a:prstGeom prst="rect">
              <a:avLst/>
            </a:prstGeom>
            <a:noFill/>
            <a:ln w="9525">
              <a:noFill/>
              <a:miter lim="800000"/>
              <a:headEnd/>
              <a:tailEnd/>
            </a:ln>
          </p:spPr>
        </p:pic>
        <p:pic>
          <p:nvPicPr>
            <p:cNvPr id="105476" name="Picture 7" descr="E:\oneM2M Logo C.JPG"/>
            <p:cNvPicPr>
              <a:picLocks noChangeAspect="1" noChangeArrowheads="1"/>
            </p:cNvPicPr>
            <p:nvPr/>
          </p:nvPicPr>
          <p:blipFill>
            <a:blip r:embed="rId4"/>
            <a:srcRect/>
            <a:stretch>
              <a:fillRect/>
            </a:stretch>
          </p:blipFill>
          <p:spPr bwMode="auto">
            <a:xfrm>
              <a:off x="7007225" y="4873625"/>
              <a:ext cx="1228725" cy="730250"/>
            </a:xfrm>
            <a:prstGeom prst="rect">
              <a:avLst/>
            </a:prstGeom>
            <a:noFill/>
            <a:ln w="9525">
              <a:noFill/>
              <a:miter lim="800000"/>
              <a:headEnd/>
              <a:tailEnd/>
            </a:ln>
          </p:spPr>
        </p:pic>
        <p:pic>
          <p:nvPicPr>
            <p:cNvPr id="105477" name="Picture 3"/>
            <p:cNvPicPr>
              <a:picLocks noChangeAspect="1"/>
            </p:cNvPicPr>
            <p:nvPr/>
          </p:nvPicPr>
          <p:blipFill>
            <a:blip r:embed="rId5"/>
            <a:srcRect/>
            <a:stretch>
              <a:fillRect/>
            </a:stretch>
          </p:blipFill>
          <p:spPr bwMode="auto">
            <a:xfrm>
              <a:off x="1030288" y="4800600"/>
              <a:ext cx="1584325" cy="649288"/>
            </a:xfrm>
            <a:prstGeom prst="rect">
              <a:avLst/>
            </a:prstGeom>
            <a:noFill/>
            <a:ln w="9525">
              <a:noFill/>
              <a:miter lim="800000"/>
              <a:headEnd/>
              <a:tailEnd/>
            </a:ln>
          </p:spPr>
        </p:pic>
      </p:gr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4072978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1571"/>
            <a:ext cx="8433412" cy="857250"/>
          </a:xfrm>
        </p:spPr>
        <p:txBody>
          <a:bodyPr vert="horz" lIns="91440" tIns="45720" rIns="91440" bIns="45720" rtlCol="0" anchor="ctr">
            <a:noAutofit/>
          </a:bodyPr>
          <a:lstStyle/>
          <a:p>
            <a:r>
              <a:rPr lang="en-US" dirty="0"/>
              <a:t>Commercial DM Deployment on a Global Scale</a:t>
            </a:r>
          </a:p>
        </p:txBody>
      </p:sp>
      <p:sp>
        <p:nvSpPr>
          <p:cNvPr id="3" name="Content Placeholder 2"/>
          <p:cNvSpPr>
            <a:spLocks noGrp="1"/>
          </p:cNvSpPr>
          <p:nvPr>
            <p:ph idx="1"/>
          </p:nvPr>
        </p:nvSpPr>
        <p:spPr>
          <a:xfrm>
            <a:off x="457200" y="1719925"/>
            <a:ext cx="8433412" cy="2874698"/>
          </a:xfrm>
        </p:spPr>
        <p:txBody>
          <a:bodyPr vert="horz" lIns="45720" tIns="0" rIns="0" bIns="0" rtlCol="0">
            <a:noAutofit/>
          </a:bodyPr>
          <a:lstStyle/>
          <a:p>
            <a:pPr marL="176213" indent="-176213" defTabSz="914400">
              <a:lnSpc>
                <a:spcPct val="80000"/>
              </a:lnSpc>
              <a:buFont typeface="Arial" pitchFamily="34" charset="0"/>
              <a:buChar char="•"/>
            </a:pPr>
            <a:r>
              <a:rPr lang="en-US" dirty="0">
                <a:latin typeface="Calibri" pitchFamily="34" charset="0"/>
              </a:rPr>
              <a:t>OMA has achieved commercial deployment of 1.6 Billion devices implementing the Firmware Update Management Object enabler (February 2013)</a:t>
            </a:r>
          </a:p>
          <a:p>
            <a:pPr marL="176213" indent="-176213" defTabSz="914400">
              <a:lnSpc>
                <a:spcPct val="80000"/>
              </a:lnSpc>
              <a:buFont typeface="Arial" pitchFamily="34" charset="0"/>
              <a:buChar char="•"/>
            </a:pPr>
            <a:r>
              <a:rPr lang="en-US" dirty="0">
                <a:latin typeface="Calibri" pitchFamily="34" charset="0"/>
              </a:rPr>
              <a:t>Press release, May 21st 2012 – Sprint, </a:t>
            </a:r>
            <a:r>
              <a:rPr lang="en-US" dirty="0" err="1">
                <a:latin typeface="Calibri" pitchFamily="34" charset="0"/>
              </a:rPr>
              <a:t>Metrum</a:t>
            </a:r>
            <a:r>
              <a:rPr lang="en-US" dirty="0">
                <a:latin typeface="Calibri" pitchFamily="34" charset="0"/>
              </a:rPr>
              <a:t>, </a:t>
            </a:r>
            <a:r>
              <a:rPr lang="en-US" dirty="0" err="1">
                <a:latin typeface="Calibri" pitchFamily="34" charset="0"/>
              </a:rPr>
              <a:t>Tollgrade</a:t>
            </a:r>
            <a:r>
              <a:rPr lang="en-US" dirty="0">
                <a:latin typeface="Calibri" pitchFamily="34" charset="0"/>
              </a:rPr>
              <a:t> </a:t>
            </a:r>
            <a:r>
              <a:rPr lang="en-US" dirty="0" smtClean="0">
                <a:latin typeface="Calibri" pitchFamily="34" charset="0"/>
              </a:rPr>
              <a:t>Make </a:t>
            </a:r>
            <a:r>
              <a:rPr lang="en-US" dirty="0">
                <a:latin typeface="Calibri" pitchFamily="34" charset="0"/>
              </a:rPr>
              <a:t>Smart Grid Smarter </a:t>
            </a:r>
            <a:r>
              <a:rPr lang="en-US" dirty="0" smtClean="0">
                <a:latin typeface="Calibri" pitchFamily="34" charset="0"/>
              </a:rPr>
              <a:t>Enabling </a:t>
            </a:r>
            <a:r>
              <a:rPr lang="en-US" dirty="0">
                <a:latin typeface="Calibri" pitchFamily="34" charset="0"/>
              </a:rPr>
              <a:t>smart meters with wireless </a:t>
            </a:r>
            <a:r>
              <a:rPr lang="en-US" dirty="0" smtClean="0">
                <a:latin typeface="Calibri" pitchFamily="34" charset="0"/>
              </a:rPr>
              <a:t>connectivity (</a:t>
            </a:r>
            <a:r>
              <a:rPr lang="en-US" dirty="0" smtClean="0">
                <a:latin typeface="Calibri" pitchFamily="34" charset="0"/>
                <a:hlinkClick r:id="rId3"/>
              </a:rPr>
              <a:t>link</a:t>
            </a:r>
            <a:r>
              <a:rPr lang="en-US" dirty="0" smtClean="0">
                <a:latin typeface="Calibri" pitchFamily="34" charset="0"/>
              </a:rPr>
              <a:t>)</a:t>
            </a:r>
          </a:p>
          <a:p>
            <a:pPr marL="176213" indent="-176213" defTabSz="914400">
              <a:lnSpc>
                <a:spcPct val="80000"/>
              </a:lnSpc>
              <a:buFont typeface="Arial" pitchFamily="34" charset="0"/>
              <a:buChar char="•"/>
            </a:pPr>
            <a:r>
              <a:rPr lang="en-US" dirty="0" err="1">
                <a:latin typeface="Calibri" pitchFamily="34" charset="0"/>
              </a:rPr>
              <a:t>Sensinode</a:t>
            </a:r>
            <a:r>
              <a:rPr lang="en-US" dirty="0">
                <a:latin typeface="Calibri" pitchFamily="34" charset="0"/>
              </a:rPr>
              <a:t> Announces Commercial Support of OMA </a:t>
            </a:r>
            <a:r>
              <a:rPr lang="en-US" dirty="0" smtClean="0">
                <a:latin typeface="Calibri" pitchFamily="34" charset="0"/>
              </a:rPr>
              <a:t>Lightweight M2M at Mobile World Congress, February 27 2013 (</a:t>
            </a:r>
            <a:r>
              <a:rPr lang="en-US" dirty="0" smtClean="0">
                <a:latin typeface="Calibri" pitchFamily="34" charset="0"/>
                <a:hlinkClick r:id="rId4"/>
              </a:rPr>
              <a:t>link</a:t>
            </a:r>
            <a:r>
              <a:rPr lang="en-US" dirty="0" smtClean="0">
                <a:latin typeface="Calibri" pitchFamily="34" charset="0"/>
              </a:rPr>
              <a:t>)</a:t>
            </a:r>
            <a:endParaRPr lang="en-US" dirty="0">
              <a:latin typeface="Calibri" pitchFamily="34" charset="0"/>
            </a:endParaRPr>
          </a:p>
          <a:p>
            <a:pPr marL="176213" indent="-176213" defTabSz="914400">
              <a:lnSpc>
                <a:spcPct val="80000"/>
              </a:lnSpc>
              <a:buFont typeface="Arial" pitchFamily="34" charset="0"/>
              <a:buChar char="•"/>
            </a:pPr>
            <a:endParaRPr lang="en-US" dirty="0">
              <a:latin typeface="Calibri" pitchFamily="34" charset="0"/>
            </a:endParaRPr>
          </a:p>
        </p:txBody>
      </p:sp>
      <p:sp>
        <p:nvSpPr>
          <p:cNvPr id="7" name="Footer Placeholder 6"/>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5964287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details</a:t>
            </a:r>
            <a:endParaRPr lang="en-US" dirty="0"/>
          </a:p>
        </p:txBody>
      </p:sp>
      <p:sp>
        <p:nvSpPr>
          <p:cNvPr id="3" name="Content Placeholder 2"/>
          <p:cNvSpPr>
            <a:spLocks noGrp="1"/>
          </p:cNvSpPr>
          <p:nvPr>
            <p:ph idx="1"/>
          </p:nvPr>
        </p:nvSpPr>
        <p:spPr/>
        <p:txBody>
          <a:bodyPr vert="horz" lIns="45720" tIns="0" rIns="0" bIns="0" rtlCol="0">
            <a:noAutofit/>
          </a:bodyPr>
          <a:lstStyle/>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Device Management and M2M</a:t>
            </a:r>
          </a:p>
          <a:p>
            <a:pPr marL="176213" indent="-176213" defTabSz="914400">
              <a:lnSpc>
                <a:spcPct val="80000"/>
              </a:lnSpc>
              <a:buFont typeface="Arial" pitchFamily="34" charset="0"/>
              <a:buChar char="•"/>
            </a:pPr>
            <a:r>
              <a:rPr lang="en-US" sz="2800" dirty="0">
                <a:latin typeface="Calibri" pitchFamily="34" charset="0"/>
              </a:rPr>
              <a:t>Personal Networks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Network APIs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Device APIs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Location</a:t>
            </a:r>
          </a:p>
          <a:p>
            <a:pPr marL="176213" indent="-176213" defTabSz="914400">
              <a:lnSpc>
                <a:spcPct val="80000"/>
              </a:lnSpc>
              <a:buFont typeface="Arial" pitchFamily="34" charset="0"/>
              <a:buChar char="•"/>
            </a:pPr>
            <a:endParaRPr lang="en-US" sz="2800"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018777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OMA – Mission and Background</a:t>
            </a:r>
            <a:endParaRPr lang="en-US" dirty="0"/>
          </a:p>
        </p:txBody>
      </p:sp>
      <p:sp>
        <p:nvSpPr>
          <p:cNvPr id="94210" name="Content Placeholder 2"/>
          <p:cNvSpPr>
            <a:spLocks noGrp="1"/>
          </p:cNvSpPr>
          <p:nvPr>
            <p:ph idx="1"/>
          </p:nvPr>
        </p:nvSpPr>
        <p:spPr/>
        <p:txBody>
          <a:bodyPr>
            <a:noAutofit/>
          </a:bodyPr>
          <a:lstStyle/>
          <a:p>
            <a:pPr marL="176213" indent="-176213">
              <a:buFont typeface="Arial" pitchFamily="34" charset="0"/>
              <a:buChar char="•"/>
            </a:pPr>
            <a:r>
              <a:rPr lang="en-US" sz="1600" dirty="0" smtClean="0"/>
              <a:t>At OMA, we develop specifications for the application layer called Service Enablers that help our member companies achieve interoperability in the global marketplace.  </a:t>
            </a:r>
          </a:p>
          <a:p>
            <a:pPr marL="452438" lvl="1" indent="-187325">
              <a:buFont typeface="Arial" pitchFamily="34" charset="0"/>
              <a:buChar char="•"/>
            </a:pPr>
            <a:r>
              <a:rPr lang="en-US" sz="1400" dirty="0" smtClean="0"/>
              <a:t>They provide standardized approach to tasks such as data gathering and transporting information from a network to a device and/or server.</a:t>
            </a:r>
          </a:p>
          <a:p>
            <a:pPr marL="176213" indent="-176213">
              <a:buFont typeface="Arial" pitchFamily="34" charset="0"/>
              <a:buChar char="•"/>
            </a:pPr>
            <a:r>
              <a:rPr lang="en-US" sz="1600" dirty="0" smtClean="0"/>
              <a:t>The OMA API program provides standardized interfaces to the service infrastructure residing within communication networks and on devices.</a:t>
            </a:r>
          </a:p>
          <a:p>
            <a:pPr marL="452438" lvl="1" indent="-187325">
              <a:buFont typeface="Arial" pitchFamily="34" charset="0"/>
              <a:buChar char="•"/>
            </a:pPr>
            <a:r>
              <a:rPr lang="en-US" sz="1400" dirty="0" smtClean="0"/>
              <a:t>By deploying OMA APIs, fundamental capabilities such as SMS, MMS, Location Services, Payment and other core network assets are now exposed in a standardized way.</a:t>
            </a:r>
          </a:p>
          <a:p>
            <a:pPr marL="176213" indent="-176213">
              <a:buFont typeface="Arial" pitchFamily="34" charset="0"/>
              <a:buChar char="•"/>
            </a:pPr>
            <a:r>
              <a:rPr lang="en-US" sz="1600" dirty="0" smtClean="0"/>
              <a:t>OMA has developed, and is developing, several enablers that might be of interest </a:t>
            </a:r>
            <a:r>
              <a:rPr lang="en-US" sz="1600" dirty="0"/>
              <a:t>for </a:t>
            </a:r>
            <a:r>
              <a:rPr lang="en-US" sz="1600" dirty="0" smtClean="0"/>
              <a:t>Continua, covering some of the features needed </a:t>
            </a:r>
            <a:r>
              <a:rPr lang="en-US" sz="1600" dirty="0"/>
              <a:t>for “Personal Connected Health” </a:t>
            </a:r>
            <a:r>
              <a:rPr lang="en-US" sz="1600" dirty="0" smtClean="0"/>
              <a:t>program.</a:t>
            </a:r>
          </a:p>
          <a:p>
            <a:pPr>
              <a:buFont typeface="Arial" pitchFamily="34" charset="0"/>
              <a:buChar char="•"/>
            </a:pPr>
            <a:endParaRPr lang="en-US" sz="1600" dirty="0" smtClean="0"/>
          </a:p>
        </p:txBody>
      </p:sp>
      <p:sp>
        <p:nvSpPr>
          <p:cNvPr id="8" name="Footer Placeholder 7"/>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5751745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6"/>
          <p:cNvSpPr>
            <a:spLocks noChangeArrowheads="1"/>
          </p:cNvSpPr>
          <p:nvPr/>
        </p:nvSpPr>
        <p:spPr bwMode="auto">
          <a:xfrm>
            <a:off x="0" y="0"/>
            <a:ext cx="9144000" cy="114300"/>
          </a:xfrm>
          <a:prstGeom prst="rect">
            <a:avLst/>
          </a:prstGeom>
          <a:solidFill>
            <a:srgbClr val="E2DACA"/>
          </a:solidFill>
          <a:ln w="9525">
            <a:noFill/>
            <a:miter lim="800000"/>
            <a:headEnd/>
            <a:tailEnd/>
          </a:ln>
        </p:spPr>
        <p:txBody>
          <a:bodyPr wrap="none" anchor="ctr">
            <a:prstTxWarp prst="textNoShape">
              <a:avLst/>
            </a:prstTxWarp>
          </a:bodyPr>
          <a:lstStyle/>
          <a:p>
            <a:endParaRPr lang="en-US">
              <a:latin typeface="Calibri" charset="0"/>
            </a:endParaRPr>
          </a:p>
        </p:txBody>
      </p:sp>
      <p:sp>
        <p:nvSpPr>
          <p:cNvPr id="18436" name="Text Box 7"/>
          <p:cNvSpPr txBox="1">
            <a:spLocks noChangeArrowheads="1"/>
          </p:cNvSpPr>
          <p:nvPr/>
        </p:nvSpPr>
        <p:spPr bwMode="auto">
          <a:xfrm>
            <a:off x="186690" y="1454318"/>
            <a:ext cx="8500110" cy="2000548"/>
          </a:xfrm>
          <a:prstGeom prst="rect">
            <a:avLst/>
          </a:prstGeom>
        </p:spPr>
        <p:txBody>
          <a:bodyPr vert="horz" lIns="45720" tIns="0" rIns="0" bIns="0" rtlCol="0">
            <a:noAutofit/>
          </a:bodyPr>
          <a:lstStyle>
            <a:lvl1pPr marL="176213" indent="-176213" defTabSz="914400">
              <a:lnSpc>
                <a:spcPct val="80000"/>
              </a:lnSpc>
              <a:spcBef>
                <a:spcPct val="20000"/>
              </a:spcBef>
              <a:buClr>
                <a:srgbClr val="00ECEF"/>
              </a:buClr>
              <a:buFont typeface="Arial" pitchFamily="34" charset="0"/>
              <a:buChar char="•"/>
              <a:defRPr sz="2000">
                <a:latin typeface="Calibri" pitchFamily="34" charset="0"/>
              </a:defRPr>
            </a:lvl1pPr>
            <a:lvl2pPr marL="971550" indent="-514350">
              <a:spcBef>
                <a:spcPct val="20000"/>
              </a:spcBef>
              <a:buClr>
                <a:srgbClr val="00ECEF"/>
              </a:buClr>
              <a:buFont typeface="+mj-lt"/>
              <a:buAutoNum type="arabicPeriod"/>
            </a:lvl2pPr>
            <a:lvl3pPr marL="1371600" indent="-457200">
              <a:spcBef>
                <a:spcPct val="20000"/>
              </a:spcBef>
              <a:buClr>
                <a:srgbClr val="00ECEF"/>
              </a:buClr>
              <a:buFont typeface="+mj-lt"/>
              <a:buAutoNum type="arabicPeriod"/>
              <a:defRPr sz="1600"/>
            </a:lvl3pPr>
            <a:lvl4pPr marL="1828800" indent="-457200">
              <a:spcBef>
                <a:spcPct val="20000"/>
              </a:spcBef>
              <a:buClr>
                <a:srgbClr val="00ECEF"/>
              </a:buClr>
              <a:buFont typeface="+mj-lt"/>
              <a:buAutoNum type="arabicPeriod"/>
              <a:defRPr sz="1400"/>
            </a:lvl4pPr>
            <a:lvl5pPr marL="2286000" indent="-457200">
              <a:spcBef>
                <a:spcPct val="20000"/>
              </a:spcBef>
              <a:buClr>
                <a:srgbClr val="00ECEF"/>
              </a:buClr>
              <a:buFont typeface="+mj-lt"/>
              <a:buAutoNum type="arabicPeriod"/>
              <a:defRPr sz="12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altLang="ko-KR" dirty="0" smtClean="0"/>
              <a:t>OMA </a:t>
            </a:r>
            <a:r>
              <a:rPr lang="en-US" altLang="ko-KR" dirty="0"/>
              <a:t>CPNS enables universal access to services across a convergence of Personal Networks and Wide Area Networks/Cellular Networks. </a:t>
            </a:r>
          </a:p>
          <a:p>
            <a:r>
              <a:rPr lang="en-US" altLang="ko-KR" dirty="0" smtClean="0"/>
              <a:t>OMA </a:t>
            </a:r>
            <a:r>
              <a:rPr lang="en-US" altLang="ko-KR" dirty="0"/>
              <a:t>CPNS </a:t>
            </a:r>
            <a:r>
              <a:rPr lang="en-GB" altLang="ko-KR" dirty="0"/>
              <a:t>facilitates the service provision between two different networks</a:t>
            </a:r>
            <a:r>
              <a:rPr lang="en-US" altLang="ko-KR" dirty="0"/>
              <a:t> that can be interconnected by means of a Personal Network Gateway (PN GW) using a variety of mobile and fixed devices.</a:t>
            </a:r>
          </a:p>
          <a:p>
            <a:endParaRPr lang="en-US" altLang="ko-KR" dirty="0"/>
          </a:p>
        </p:txBody>
      </p:sp>
      <p:pic>
        <p:nvPicPr>
          <p:cNvPr id="18440" name="Picture 36" descr="cpns 1.pdf"/>
          <p:cNvPicPr>
            <a:picLocks noChangeAspect="1"/>
          </p:cNvPicPr>
          <p:nvPr/>
        </p:nvPicPr>
        <p:blipFill>
          <a:blip r:embed="rId2"/>
          <a:srcRect l="20833" t="20380" r="28333" b="30682"/>
          <a:stretch>
            <a:fillRect/>
          </a:stretch>
        </p:blipFill>
        <p:spPr bwMode="auto">
          <a:xfrm>
            <a:off x="2364725" y="2434738"/>
            <a:ext cx="5461000" cy="2551510"/>
          </a:xfrm>
          <a:prstGeom prst="rect">
            <a:avLst/>
          </a:prstGeom>
          <a:noFill/>
          <a:ln w="9525">
            <a:noFill/>
            <a:miter lim="800000"/>
            <a:headEnd/>
            <a:tailEnd/>
          </a:ln>
        </p:spPr>
      </p:pic>
      <p:sp>
        <p:nvSpPr>
          <p:cNvPr id="18441" name="TextBox 8"/>
          <p:cNvSpPr txBox="1">
            <a:spLocks noChangeArrowheads="1"/>
          </p:cNvSpPr>
          <p:nvPr/>
        </p:nvSpPr>
        <p:spPr bwMode="auto">
          <a:xfrm>
            <a:off x="3175000" y="4525566"/>
            <a:ext cx="3657600" cy="246221"/>
          </a:xfrm>
          <a:prstGeom prst="rect">
            <a:avLst/>
          </a:prstGeom>
          <a:noFill/>
          <a:ln w="9525">
            <a:noFill/>
            <a:miter lim="800000"/>
            <a:headEnd/>
            <a:tailEnd/>
          </a:ln>
        </p:spPr>
        <p:txBody>
          <a:bodyPr>
            <a:prstTxWarp prst="textNoShape">
              <a:avLst/>
            </a:prstTxWarp>
            <a:spAutoFit/>
          </a:bodyPr>
          <a:lstStyle/>
          <a:p>
            <a:r>
              <a:rPr lang="en-US" sz="1000" i="1" dirty="0" smtClean="0"/>
              <a:t>High </a:t>
            </a:r>
            <a:r>
              <a:rPr lang="en-US" sz="1000" i="1" dirty="0"/>
              <a:t>Level CPNS Diagram</a:t>
            </a:r>
          </a:p>
        </p:txBody>
      </p:sp>
      <p:sp>
        <p:nvSpPr>
          <p:cNvPr id="10" name="Title 1"/>
          <p:cNvSpPr>
            <a:spLocks noGrp="1"/>
          </p:cNvSpPr>
          <p:nvPr>
            <p:ph type="title"/>
          </p:nvPr>
        </p:nvSpPr>
        <p:spPr/>
        <p:txBody>
          <a:bodyPr vert="horz" lIns="91440" tIns="45720" rIns="91440" bIns="45720" rtlCol="0" anchor="ctr">
            <a:noAutofit/>
          </a:bodyPr>
          <a:lstStyle/>
          <a:p>
            <a:r>
              <a:rPr lang="en-US" dirty="0" smtClean="0"/>
              <a:t>Converged Personal Network Service </a:t>
            </a:r>
            <a:endParaRPr lang="en-GB" dirty="0"/>
          </a:p>
        </p:txBody>
      </p:sp>
      <p:sp>
        <p:nvSpPr>
          <p:cNvPr id="5" name="Footer Placeholder 4"/>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3050870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6"/>
          <p:cNvSpPr>
            <a:spLocks noChangeArrowheads="1"/>
          </p:cNvSpPr>
          <p:nvPr/>
        </p:nvSpPr>
        <p:spPr bwMode="auto">
          <a:xfrm>
            <a:off x="0" y="0"/>
            <a:ext cx="9144000" cy="114300"/>
          </a:xfrm>
          <a:prstGeom prst="rect">
            <a:avLst/>
          </a:prstGeom>
          <a:solidFill>
            <a:srgbClr val="E2DACA"/>
          </a:solidFill>
          <a:ln w="9525">
            <a:noFill/>
            <a:miter lim="800000"/>
            <a:headEnd/>
            <a:tailEnd/>
          </a:ln>
        </p:spPr>
        <p:txBody>
          <a:bodyPr wrap="none" anchor="ctr">
            <a:prstTxWarp prst="textNoShape">
              <a:avLst/>
            </a:prstTxWarp>
          </a:bodyPr>
          <a:lstStyle/>
          <a:p>
            <a:endParaRPr lang="en-US">
              <a:latin typeface="Calibri" charset="0"/>
            </a:endParaRPr>
          </a:p>
        </p:txBody>
      </p:sp>
      <p:sp>
        <p:nvSpPr>
          <p:cNvPr id="19460" name="Text Box 7"/>
          <p:cNvSpPr txBox="1">
            <a:spLocks noChangeArrowheads="1"/>
          </p:cNvSpPr>
          <p:nvPr/>
        </p:nvSpPr>
        <p:spPr bwMode="auto">
          <a:xfrm>
            <a:off x="269877" y="1454227"/>
            <a:ext cx="8510566" cy="3026512"/>
          </a:xfrm>
          <a:prstGeom prst="rect">
            <a:avLst/>
          </a:prstGeom>
        </p:spPr>
        <p:txBody>
          <a:bodyPr vert="horz" lIns="45720" tIns="0" rIns="0" bIns="0" rtlCol="0">
            <a:noAutofit/>
          </a:bodyPr>
          <a:lstStyle>
            <a:defPPr>
              <a:defRPr lang="en-US"/>
            </a:defPPr>
            <a:lvl1pPr marL="176213" indent="-176213" defTabSz="914400">
              <a:lnSpc>
                <a:spcPct val="80000"/>
              </a:lnSpc>
              <a:spcBef>
                <a:spcPct val="20000"/>
              </a:spcBef>
              <a:buClr>
                <a:srgbClr val="00ECEF"/>
              </a:buClr>
              <a:buFont typeface="Arial" pitchFamily="34" charset="0"/>
              <a:buChar char="•"/>
              <a:defRPr sz="2000">
                <a:latin typeface="Calibri" pitchFamily="34" charset="0"/>
              </a:defRPr>
            </a:lvl1pPr>
            <a:lvl2pPr marL="971550" indent="-514350">
              <a:spcBef>
                <a:spcPct val="20000"/>
              </a:spcBef>
              <a:buClr>
                <a:srgbClr val="00ECEF"/>
              </a:buClr>
              <a:buFont typeface="+mj-lt"/>
              <a:buAutoNum type="arabicPeriod"/>
            </a:lvl2pPr>
            <a:lvl3pPr marL="1371600" indent="-457200">
              <a:spcBef>
                <a:spcPct val="20000"/>
              </a:spcBef>
              <a:buClr>
                <a:srgbClr val="00ECEF"/>
              </a:buClr>
              <a:buFont typeface="+mj-lt"/>
              <a:buAutoNum type="arabicPeriod"/>
              <a:defRPr sz="1600"/>
            </a:lvl3pPr>
            <a:lvl4pPr marL="1828800" indent="-457200">
              <a:spcBef>
                <a:spcPct val="20000"/>
              </a:spcBef>
              <a:buClr>
                <a:srgbClr val="00ECEF"/>
              </a:buClr>
              <a:buFont typeface="+mj-lt"/>
              <a:buAutoNum type="arabicPeriod"/>
              <a:defRPr sz="1400"/>
            </a:lvl4pPr>
            <a:lvl5pPr marL="2286000" indent="-457200">
              <a:spcBef>
                <a:spcPct val="20000"/>
              </a:spcBef>
              <a:buClr>
                <a:srgbClr val="00ECEF"/>
              </a:buClr>
              <a:buFont typeface="+mj-lt"/>
              <a:buAutoNum type="arabicPeriod"/>
              <a:defRPr sz="12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t>OMA CPNS has great potential in many areas, such as home environment, Machine-to-Machine (M2M) communication, remote personal </a:t>
            </a:r>
            <a:r>
              <a:rPr lang="en-US" dirty="0" smtClean="0"/>
              <a:t>networks, </a:t>
            </a:r>
            <a:r>
              <a:rPr lang="en-US" dirty="0"/>
              <a:t>and is poised to help enable a wide variety of interaction among the growing number of network connected devices and services. </a:t>
            </a:r>
          </a:p>
          <a:p>
            <a:pPr marL="452438" lvl="1" indent="-276225">
              <a:buFont typeface="Arial" pitchFamily="34" charset="0"/>
              <a:buChar char="•"/>
            </a:pPr>
            <a:r>
              <a:rPr lang="en-US" dirty="0" smtClean="0"/>
              <a:t>From </a:t>
            </a:r>
            <a:r>
              <a:rPr lang="en-US" dirty="0"/>
              <a:t>cars to home appliances, Internet-based services to viral content distribution, OMA CPNS will greatly expand access capabilities to users, machines and networks across the globe.</a:t>
            </a:r>
          </a:p>
          <a:p>
            <a:pPr marL="452438" lvl="1" indent="-276225">
              <a:buFont typeface="Arial" pitchFamily="34" charset="0"/>
              <a:buChar char="•"/>
            </a:pPr>
            <a:r>
              <a:rPr lang="en-US" dirty="0" smtClean="0"/>
              <a:t>OMA </a:t>
            </a:r>
            <a:r>
              <a:rPr lang="en-US" dirty="0"/>
              <a:t>CPNS provides a wide range of functionality to support converged-network services, including multimedia content delivery, end-to-end management of service sessions, publication and discovery of services, and customization of service characteristics based upon device capabilities.</a:t>
            </a:r>
          </a:p>
        </p:txBody>
      </p:sp>
      <p:sp>
        <p:nvSpPr>
          <p:cNvPr id="7" name="Title 1"/>
          <p:cNvSpPr>
            <a:spLocks noGrp="1"/>
          </p:cNvSpPr>
          <p:nvPr>
            <p:ph type="title"/>
          </p:nvPr>
        </p:nvSpPr>
        <p:spPr/>
        <p:txBody>
          <a:bodyPr vert="horz" lIns="91440" tIns="45720" rIns="91440" bIns="45720" rtlCol="0" anchor="ctr">
            <a:noAutofit/>
          </a:bodyPr>
          <a:lstStyle/>
          <a:p>
            <a:r>
              <a:rPr lang="en-US" dirty="0"/>
              <a:t>OMA CPNS Use Cases – General</a:t>
            </a:r>
            <a:endParaRPr lang="en-GB" dirty="0"/>
          </a:p>
        </p:txBody>
      </p:sp>
      <p:sp>
        <p:nvSpPr>
          <p:cNvPr id="5" name="Footer Placeholder 4"/>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4990463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6"/>
          <p:cNvSpPr>
            <a:spLocks noChangeArrowheads="1"/>
          </p:cNvSpPr>
          <p:nvPr/>
        </p:nvSpPr>
        <p:spPr bwMode="auto">
          <a:xfrm>
            <a:off x="0" y="0"/>
            <a:ext cx="9144000" cy="114300"/>
          </a:xfrm>
          <a:prstGeom prst="rect">
            <a:avLst/>
          </a:prstGeom>
          <a:solidFill>
            <a:srgbClr val="E2DACA"/>
          </a:solidFill>
          <a:ln w="9525">
            <a:noFill/>
            <a:miter lim="800000"/>
            <a:headEnd/>
            <a:tailEnd/>
          </a:ln>
        </p:spPr>
        <p:txBody>
          <a:bodyPr wrap="none" anchor="ctr">
            <a:prstTxWarp prst="textNoShape">
              <a:avLst/>
            </a:prstTxWarp>
          </a:bodyPr>
          <a:lstStyle/>
          <a:p>
            <a:endParaRPr lang="en-US">
              <a:latin typeface="Calibri" charset="0"/>
            </a:endParaRPr>
          </a:p>
        </p:txBody>
      </p:sp>
      <p:sp>
        <p:nvSpPr>
          <p:cNvPr id="23556" name="Text Box 7"/>
          <p:cNvSpPr txBox="1">
            <a:spLocks noChangeArrowheads="1"/>
          </p:cNvSpPr>
          <p:nvPr/>
        </p:nvSpPr>
        <p:spPr bwMode="auto">
          <a:xfrm>
            <a:off x="374573" y="1472048"/>
            <a:ext cx="8427903" cy="2246769"/>
          </a:xfrm>
          <a:prstGeom prst="rect">
            <a:avLst/>
          </a:prstGeom>
        </p:spPr>
        <p:txBody>
          <a:bodyPr vert="horz" lIns="45720" tIns="0" rIns="0" bIns="0" rtlCol="0">
            <a:noAutofit/>
          </a:bodyPr>
          <a:lstStyle>
            <a:defPPr>
              <a:defRPr lang="en-US"/>
            </a:defPPr>
            <a:lvl1pPr marL="176213" indent="-176213" defTabSz="914400">
              <a:lnSpc>
                <a:spcPct val="80000"/>
              </a:lnSpc>
              <a:spcBef>
                <a:spcPct val="20000"/>
              </a:spcBef>
              <a:buClr>
                <a:srgbClr val="00ECEF"/>
              </a:buClr>
              <a:buFont typeface="Arial" pitchFamily="34" charset="0"/>
              <a:buChar char="•"/>
              <a:defRPr sz="2000">
                <a:latin typeface="Calibri" pitchFamily="34" charset="0"/>
              </a:defRPr>
            </a:lvl1pPr>
            <a:lvl2pPr marL="452438" lvl="1" indent="-276225">
              <a:spcBef>
                <a:spcPct val="20000"/>
              </a:spcBef>
              <a:buClr>
                <a:srgbClr val="00ECEF"/>
              </a:buClr>
              <a:buFont typeface="Arial" pitchFamily="34" charset="0"/>
              <a:buChar char="•"/>
            </a:lvl2pPr>
            <a:lvl3pPr marL="1371600" indent="-457200">
              <a:spcBef>
                <a:spcPct val="20000"/>
              </a:spcBef>
              <a:buClr>
                <a:srgbClr val="00ECEF"/>
              </a:buClr>
              <a:buFont typeface="+mj-lt"/>
              <a:buAutoNum type="arabicPeriod"/>
              <a:defRPr sz="1600"/>
            </a:lvl3pPr>
            <a:lvl4pPr marL="1828800" indent="-457200">
              <a:spcBef>
                <a:spcPct val="20000"/>
              </a:spcBef>
              <a:buClr>
                <a:srgbClr val="00ECEF"/>
              </a:buClr>
              <a:buFont typeface="+mj-lt"/>
              <a:buAutoNum type="arabicPeriod"/>
              <a:defRPr sz="1400"/>
            </a:lvl4pPr>
            <a:lvl5pPr marL="2286000" indent="-457200">
              <a:spcBef>
                <a:spcPct val="20000"/>
              </a:spcBef>
              <a:buClr>
                <a:srgbClr val="00ECEF"/>
              </a:buClr>
              <a:buFont typeface="+mj-lt"/>
              <a:buAutoNum type="arabicPeriod"/>
              <a:defRPr sz="12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smtClean="0"/>
              <a:t>OMA </a:t>
            </a:r>
            <a:r>
              <a:rPr lang="en-US" dirty="0"/>
              <a:t>CPNS provides an extension for e-health scenarios. Using a PN GW, Health Sensors can access the CPNS server in the global network. This enables regular monitoring and simple daily care.</a:t>
            </a:r>
          </a:p>
          <a:p>
            <a:r>
              <a:rPr lang="en-US" dirty="0" smtClean="0"/>
              <a:t>Businesses </a:t>
            </a:r>
            <a:r>
              <a:rPr lang="en-US" dirty="0"/>
              <a:t>such as hospitals and pharmacies can access information from monitoring devices attached to patients.</a:t>
            </a:r>
          </a:p>
          <a:p>
            <a:r>
              <a:rPr lang="en-US" dirty="0" smtClean="0"/>
              <a:t>Other </a:t>
            </a:r>
            <a:r>
              <a:rPr lang="en-US" dirty="0" err="1"/>
              <a:t>eHealth</a:t>
            </a:r>
            <a:r>
              <a:rPr lang="en-US" dirty="0"/>
              <a:t> uses could allow parents to access health sensors for their children remotely.</a:t>
            </a:r>
          </a:p>
        </p:txBody>
      </p:sp>
      <p:pic>
        <p:nvPicPr>
          <p:cNvPr id="23560" name="Picture 8" descr="cpns 4.pdf"/>
          <p:cNvPicPr>
            <a:picLocks noChangeAspect="1"/>
          </p:cNvPicPr>
          <p:nvPr/>
        </p:nvPicPr>
        <p:blipFill>
          <a:blip r:embed="rId2"/>
          <a:srcRect l="26666" t="47424" r="30833" b="30682"/>
          <a:stretch>
            <a:fillRect/>
          </a:stretch>
        </p:blipFill>
        <p:spPr bwMode="auto">
          <a:xfrm>
            <a:off x="1560723" y="3291354"/>
            <a:ext cx="5666342" cy="1600200"/>
          </a:xfrm>
          <a:prstGeom prst="rect">
            <a:avLst/>
          </a:prstGeom>
          <a:noFill/>
          <a:ln w="9525">
            <a:noFill/>
            <a:miter lim="800000"/>
            <a:headEnd/>
            <a:tailEnd/>
          </a:ln>
        </p:spPr>
      </p:pic>
      <p:sp>
        <p:nvSpPr>
          <p:cNvPr id="9" name="Title 1"/>
          <p:cNvSpPr>
            <a:spLocks noGrp="1"/>
          </p:cNvSpPr>
          <p:nvPr>
            <p:ph type="title"/>
          </p:nvPr>
        </p:nvSpPr>
        <p:spPr/>
        <p:txBody>
          <a:bodyPr vert="horz" lIns="91440" tIns="45720" rIns="91440" bIns="45720" rtlCol="0" anchor="ctr">
            <a:noAutofit/>
          </a:bodyPr>
          <a:lstStyle/>
          <a:p>
            <a:r>
              <a:rPr lang="en-US" dirty="0"/>
              <a:t>OMA CPNS Use Cases – </a:t>
            </a:r>
            <a:r>
              <a:rPr lang="en-US" dirty="0" err="1"/>
              <a:t>eHealth</a:t>
            </a:r>
            <a:endParaRPr lang="en-GB" dirty="0"/>
          </a:p>
        </p:txBody>
      </p:sp>
      <p:sp>
        <p:nvSpPr>
          <p:cNvPr id="5" name="Footer Placeholder 4"/>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42758135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a:spLocks noChangeArrowheads="1"/>
          </p:cNvSpPr>
          <p:nvPr/>
        </p:nvSpPr>
        <p:spPr bwMode="auto">
          <a:xfrm>
            <a:off x="0" y="0"/>
            <a:ext cx="9144000" cy="114300"/>
          </a:xfrm>
          <a:prstGeom prst="rect">
            <a:avLst/>
          </a:prstGeom>
          <a:solidFill>
            <a:srgbClr val="E2DACA"/>
          </a:solidFill>
          <a:ln w="9525">
            <a:noFill/>
            <a:miter lim="800000"/>
            <a:headEnd/>
            <a:tailEnd/>
          </a:ln>
        </p:spPr>
        <p:txBody>
          <a:bodyPr wrap="none" anchor="ctr">
            <a:prstTxWarp prst="textNoShape">
              <a:avLst/>
            </a:prstTxWarp>
          </a:bodyPr>
          <a:lstStyle/>
          <a:p>
            <a:endParaRPr lang="en-US">
              <a:latin typeface="Calibri" charset="0"/>
            </a:endParaRPr>
          </a:p>
        </p:txBody>
      </p:sp>
      <p:pic>
        <p:nvPicPr>
          <p:cNvPr id="24584" name="Picture 11" descr="cpns 5.pdf"/>
          <p:cNvPicPr>
            <a:picLocks noChangeAspect="1"/>
          </p:cNvPicPr>
          <p:nvPr/>
        </p:nvPicPr>
        <p:blipFill>
          <a:blip r:embed="rId2"/>
          <a:srcRect l="33333" t="48712" r="28333" b="21667"/>
          <a:stretch>
            <a:fillRect/>
          </a:stretch>
        </p:blipFill>
        <p:spPr bwMode="auto">
          <a:xfrm>
            <a:off x="55085" y="2693194"/>
            <a:ext cx="5605463" cy="2102644"/>
          </a:xfrm>
          <a:prstGeom prst="rect">
            <a:avLst/>
          </a:prstGeom>
          <a:noFill/>
          <a:ln w="9525">
            <a:noFill/>
            <a:miter lim="800000"/>
            <a:headEnd/>
            <a:tailEnd/>
          </a:ln>
        </p:spPr>
      </p:pic>
      <p:sp>
        <p:nvSpPr>
          <p:cNvPr id="12" name="Title 1"/>
          <p:cNvSpPr>
            <a:spLocks noGrp="1"/>
          </p:cNvSpPr>
          <p:nvPr>
            <p:ph type="title"/>
          </p:nvPr>
        </p:nvSpPr>
        <p:spPr/>
        <p:txBody>
          <a:bodyPr vert="horz" lIns="91440" tIns="45720" rIns="91440" bIns="45720" rtlCol="0" anchor="ctr">
            <a:noAutofit/>
          </a:bodyPr>
          <a:lstStyle/>
          <a:p>
            <a:r>
              <a:rPr lang="en-US" dirty="0"/>
              <a:t>OMA CPNS Architecture Diagram</a:t>
            </a:r>
            <a:endParaRPr lang="en-GB" dirty="0"/>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
        <p:nvSpPr>
          <p:cNvPr id="24580" name="Text Box 7"/>
          <p:cNvSpPr txBox="1">
            <a:spLocks noChangeArrowheads="1"/>
          </p:cNvSpPr>
          <p:nvPr/>
        </p:nvSpPr>
        <p:spPr bwMode="auto">
          <a:xfrm>
            <a:off x="5609351" y="2764215"/>
            <a:ext cx="3374630" cy="1960601"/>
          </a:xfrm>
          <a:prstGeom prst="rect">
            <a:avLst/>
          </a:prstGeom>
          <a:noFill/>
        </p:spPr>
        <p:txBody>
          <a:bodyPr vert="horz" lIns="45720" tIns="0" rIns="0" bIns="0" rtlCol="0">
            <a:noAutofit/>
          </a:bodyPr>
          <a:lstStyle>
            <a:defPPr>
              <a:defRPr lang="en-US"/>
            </a:defPPr>
            <a:lvl1pPr marL="176213" indent="-176213" defTabSz="914400">
              <a:lnSpc>
                <a:spcPct val="80000"/>
              </a:lnSpc>
              <a:spcBef>
                <a:spcPct val="20000"/>
              </a:spcBef>
              <a:buClr>
                <a:srgbClr val="00ECEF"/>
              </a:buClr>
              <a:buFont typeface="Arial" pitchFamily="34" charset="0"/>
              <a:buChar char="•"/>
              <a:defRPr sz="2000">
                <a:latin typeface="Calibri" pitchFamily="34" charset="0"/>
              </a:defRPr>
            </a:lvl1pPr>
            <a:lvl2pPr marL="452438" lvl="1" indent="-276225">
              <a:spcBef>
                <a:spcPct val="20000"/>
              </a:spcBef>
              <a:buClr>
                <a:srgbClr val="00ECEF"/>
              </a:buClr>
              <a:buFont typeface="Arial" pitchFamily="34" charset="0"/>
              <a:buChar char="•"/>
            </a:lvl2pPr>
            <a:lvl3pPr marL="1371600" indent="-457200">
              <a:spcBef>
                <a:spcPct val="20000"/>
              </a:spcBef>
              <a:buClr>
                <a:srgbClr val="00ECEF"/>
              </a:buClr>
              <a:buFont typeface="+mj-lt"/>
              <a:buAutoNum type="arabicPeriod"/>
              <a:defRPr sz="1600"/>
            </a:lvl3pPr>
            <a:lvl4pPr marL="1828800" indent="-457200">
              <a:spcBef>
                <a:spcPct val="20000"/>
              </a:spcBef>
              <a:buClr>
                <a:srgbClr val="00ECEF"/>
              </a:buClr>
              <a:buFont typeface="+mj-lt"/>
              <a:buAutoNum type="arabicPeriod"/>
              <a:defRPr sz="1400"/>
            </a:lvl4pPr>
            <a:lvl5pPr marL="2286000" indent="-457200">
              <a:spcBef>
                <a:spcPct val="20000"/>
              </a:spcBef>
              <a:buClr>
                <a:srgbClr val="00ECEF"/>
              </a:buClr>
              <a:buFont typeface="+mj-lt"/>
              <a:buAutoNum type="arabicPeriod"/>
              <a:defRPr sz="12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sz="1800" dirty="0" smtClean="0"/>
              <a:t>Personal </a:t>
            </a:r>
            <a:r>
              <a:rPr lang="en-US" sz="1800" dirty="0"/>
              <a:t>Network Entity (PNE): A functional entity making up a Personal Network. It may be used either to consume or provide content and/or services, simultaneously or separately.</a:t>
            </a:r>
          </a:p>
        </p:txBody>
      </p:sp>
      <p:sp>
        <p:nvSpPr>
          <p:cNvPr id="15" name="Text Box 7"/>
          <p:cNvSpPr txBox="1">
            <a:spLocks noChangeArrowheads="1"/>
          </p:cNvSpPr>
          <p:nvPr/>
        </p:nvSpPr>
        <p:spPr bwMode="auto">
          <a:xfrm>
            <a:off x="106281" y="1485900"/>
            <a:ext cx="8580519" cy="1207294"/>
          </a:xfrm>
          <a:prstGeom prst="rect">
            <a:avLst/>
          </a:prstGeom>
          <a:noFill/>
        </p:spPr>
        <p:txBody>
          <a:bodyPr vert="horz" lIns="45720" tIns="0" rIns="0" bIns="0" rtlCol="0">
            <a:noAutofit/>
          </a:bodyPr>
          <a:lstStyle>
            <a:defPPr>
              <a:defRPr lang="en-US"/>
            </a:defPPr>
            <a:lvl1pPr marL="176213" indent="-176213" defTabSz="914400">
              <a:lnSpc>
                <a:spcPct val="80000"/>
              </a:lnSpc>
              <a:spcBef>
                <a:spcPct val="20000"/>
              </a:spcBef>
              <a:buClr>
                <a:srgbClr val="00ECEF"/>
              </a:buClr>
              <a:buFont typeface="Arial" pitchFamily="34" charset="0"/>
              <a:buChar char="•"/>
              <a:defRPr sz="2000">
                <a:latin typeface="Calibri" pitchFamily="34" charset="0"/>
              </a:defRPr>
            </a:lvl1pPr>
            <a:lvl2pPr marL="452438" lvl="1" indent="-276225">
              <a:spcBef>
                <a:spcPct val="20000"/>
              </a:spcBef>
              <a:buClr>
                <a:srgbClr val="00ECEF"/>
              </a:buClr>
              <a:buFont typeface="Arial" pitchFamily="34" charset="0"/>
              <a:buChar char="•"/>
            </a:lvl2pPr>
            <a:lvl3pPr marL="1371600" indent="-457200">
              <a:spcBef>
                <a:spcPct val="20000"/>
              </a:spcBef>
              <a:buClr>
                <a:srgbClr val="00ECEF"/>
              </a:buClr>
              <a:buFont typeface="+mj-lt"/>
              <a:buAutoNum type="arabicPeriod"/>
              <a:defRPr sz="1600"/>
            </a:lvl3pPr>
            <a:lvl4pPr marL="1828800" indent="-457200">
              <a:spcBef>
                <a:spcPct val="20000"/>
              </a:spcBef>
              <a:buClr>
                <a:srgbClr val="00ECEF"/>
              </a:buClr>
              <a:buFont typeface="+mj-lt"/>
              <a:buAutoNum type="arabicPeriod"/>
              <a:defRPr sz="1400"/>
            </a:lvl4pPr>
            <a:lvl5pPr marL="2286000" indent="-457200">
              <a:spcBef>
                <a:spcPct val="20000"/>
              </a:spcBef>
              <a:buClr>
                <a:srgbClr val="00ECEF"/>
              </a:buClr>
              <a:buFont typeface="+mj-lt"/>
              <a:buAutoNum type="arabicPeriod"/>
              <a:defRPr sz="12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sz="1800" dirty="0" smtClean="0"/>
              <a:t>CPNS </a:t>
            </a:r>
            <a:r>
              <a:rPr lang="en-US" sz="1800" dirty="0"/>
              <a:t>Server: </a:t>
            </a:r>
            <a:r>
              <a:rPr lang="en-US" sz="1800" dirty="0" smtClean="0"/>
              <a:t>a </a:t>
            </a:r>
            <a:r>
              <a:rPr lang="en-US" sz="1800" dirty="0"/>
              <a:t>functional entity that provides resources to CPNS entities either in response to requests or in a Push mode.  In addition, it interacts with other external entities, such as Content Provider Servers for the purpose of service provisioning.</a:t>
            </a:r>
          </a:p>
          <a:p>
            <a:r>
              <a:rPr lang="en-US" sz="1800" dirty="0" smtClean="0"/>
              <a:t>Personal </a:t>
            </a:r>
            <a:r>
              <a:rPr lang="en-US" sz="1800" dirty="0"/>
              <a:t>Network Gateway (PN GW): </a:t>
            </a:r>
            <a:r>
              <a:rPr lang="en-US" sz="1800" dirty="0" smtClean="0"/>
              <a:t>a functional </a:t>
            </a:r>
            <a:r>
              <a:rPr lang="en-US" sz="1800" dirty="0"/>
              <a:t>entity that interconnects entities that reside in personal networks and wide area </a:t>
            </a:r>
            <a:r>
              <a:rPr lang="en-US" sz="1800" dirty="0" smtClean="0"/>
              <a:t>networks.</a:t>
            </a:r>
            <a:endParaRPr lang="en-US" sz="1800" dirty="0"/>
          </a:p>
        </p:txBody>
      </p:sp>
      <p:sp>
        <p:nvSpPr>
          <p:cNvPr id="16" name="Text Box 8"/>
          <p:cNvSpPr txBox="1">
            <a:spLocks noChangeArrowheads="1"/>
          </p:cNvSpPr>
          <p:nvPr/>
        </p:nvSpPr>
        <p:spPr bwMode="auto">
          <a:xfrm>
            <a:off x="4734613" y="4333206"/>
            <a:ext cx="4249368" cy="523220"/>
          </a:xfrm>
          <a:prstGeom prst="rect">
            <a:avLst/>
          </a:prstGeom>
          <a:noFill/>
          <a:ln w="9525">
            <a:noFill/>
            <a:miter lim="800000"/>
            <a:headEnd/>
            <a:tailEnd/>
          </a:ln>
          <a:effectLst/>
        </p:spPr>
        <p:txBody>
          <a:bodyPr wrap="none">
            <a:spAutoFit/>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a:cs typeface="ＭＳ Ｐゴシック"/>
              </a:defRPr>
            </a:lvl1pPr>
            <a:lvl2pPr marL="457200" algn="l" defTabSz="457200" rtl="0" fontAlgn="base">
              <a:spcBef>
                <a:spcPct val="0"/>
              </a:spcBef>
              <a:spcAft>
                <a:spcPct val="0"/>
              </a:spcAft>
              <a:defRPr kern="1200">
                <a:solidFill>
                  <a:schemeClr val="tx1"/>
                </a:solidFill>
                <a:latin typeface="Arial" charset="0"/>
                <a:ea typeface="ＭＳ Ｐゴシック"/>
                <a:cs typeface="ＭＳ Ｐゴシック"/>
              </a:defRPr>
            </a:lvl2pPr>
            <a:lvl3pPr marL="914400" algn="l" defTabSz="457200" rtl="0" fontAlgn="base">
              <a:spcBef>
                <a:spcPct val="0"/>
              </a:spcBef>
              <a:spcAft>
                <a:spcPct val="0"/>
              </a:spcAft>
              <a:defRPr kern="1200">
                <a:solidFill>
                  <a:schemeClr val="tx1"/>
                </a:solidFill>
                <a:latin typeface="Arial" charset="0"/>
                <a:ea typeface="ＭＳ Ｐゴシック"/>
                <a:cs typeface="ＭＳ Ｐゴシック"/>
              </a:defRPr>
            </a:lvl3pPr>
            <a:lvl4pPr marL="1371600" algn="l" defTabSz="457200" rtl="0" fontAlgn="base">
              <a:spcBef>
                <a:spcPct val="0"/>
              </a:spcBef>
              <a:spcAft>
                <a:spcPct val="0"/>
              </a:spcAft>
              <a:defRPr kern="1200">
                <a:solidFill>
                  <a:schemeClr val="tx1"/>
                </a:solidFill>
                <a:latin typeface="Arial" charset="0"/>
                <a:ea typeface="ＭＳ Ｐゴシック"/>
                <a:cs typeface="ＭＳ Ｐゴシック"/>
              </a:defRPr>
            </a:lvl4pPr>
            <a:lvl5pPr marL="1828800" algn="l" defTabSz="457200" rtl="0" fontAlgn="base">
              <a:spcBef>
                <a:spcPct val="0"/>
              </a:spcBef>
              <a:spcAft>
                <a:spcPct val="0"/>
              </a:spcAft>
              <a:defRPr kern="1200">
                <a:solidFill>
                  <a:schemeClr val="tx1"/>
                </a:solidFill>
                <a:latin typeface="Arial" charset="0"/>
                <a:ea typeface="ＭＳ Ｐゴシック"/>
                <a:cs typeface="ＭＳ Ｐゴシック"/>
              </a:defRPr>
            </a:lvl5pPr>
            <a:lvl6pPr marL="2286000" algn="l" defTabSz="914400" rtl="0" eaLnBrk="1" latinLnBrk="0" hangingPunct="1">
              <a:defRPr kern="1200">
                <a:solidFill>
                  <a:schemeClr val="tx1"/>
                </a:solidFill>
                <a:latin typeface="Arial" charset="0"/>
                <a:ea typeface="ＭＳ Ｐゴシック"/>
                <a:cs typeface="ＭＳ Ｐゴシック"/>
              </a:defRPr>
            </a:lvl6pPr>
            <a:lvl7pPr marL="2743200" algn="l" defTabSz="914400" rtl="0" eaLnBrk="1" latinLnBrk="0" hangingPunct="1">
              <a:defRPr kern="1200">
                <a:solidFill>
                  <a:schemeClr val="tx1"/>
                </a:solidFill>
                <a:latin typeface="Arial" charset="0"/>
                <a:ea typeface="ＭＳ Ｐゴシック"/>
                <a:cs typeface="ＭＳ Ｐゴシック"/>
              </a:defRPr>
            </a:lvl7pPr>
            <a:lvl8pPr marL="3200400" algn="l" defTabSz="914400" rtl="0" eaLnBrk="1" latinLnBrk="0" hangingPunct="1">
              <a:defRPr kern="1200">
                <a:solidFill>
                  <a:schemeClr val="tx1"/>
                </a:solidFill>
                <a:latin typeface="Arial" charset="0"/>
                <a:ea typeface="ＭＳ Ｐゴシック"/>
                <a:cs typeface="ＭＳ Ｐゴシック"/>
              </a:defRPr>
            </a:lvl8pPr>
            <a:lvl9pPr marL="3657600" algn="l" defTabSz="914400" rtl="0" eaLnBrk="1" latinLnBrk="0" hangingPunct="1">
              <a:defRPr kern="1200">
                <a:solidFill>
                  <a:schemeClr val="tx1"/>
                </a:solidFill>
                <a:latin typeface="Arial" charset="0"/>
                <a:ea typeface="ＭＳ Ｐゴシック"/>
                <a:cs typeface="ＭＳ Ｐゴシック"/>
              </a:defRPr>
            </a:lvl9pPr>
          </a:lstStyle>
          <a:p>
            <a:pPr defTabSz="914400">
              <a:defRPr/>
            </a:pPr>
            <a:r>
              <a:rPr lang="en-US" sz="1400" b="1" dirty="0">
                <a:solidFill>
                  <a:srgbClr val="AE1F29"/>
                </a:solidFill>
                <a:effectLst>
                  <a:outerShdw blurRad="38100" dist="38100" dir="2700000" algn="tl">
                    <a:srgbClr val="C0C0C0"/>
                  </a:outerShdw>
                </a:effectLst>
                <a:latin typeface="Calibri" pitchFamily="34" charset="0"/>
                <a:ea typeface="MS PGothic"/>
                <a:cs typeface="MS PGothic"/>
              </a:rPr>
              <a:t>GwMO</a:t>
            </a:r>
            <a:r>
              <a:rPr lang="en-US" sz="1400" dirty="0">
                <a:latin typeface="Calibri" pitchFamily="34" charset="0"/>
                <a:ea typeface="MS PGothic"/>
                <a:cs typeface="MS PGothic"/>
              </a:rPr>
              <a:t>: Manage M2M Devices </a:t>
            </a:r>
            <a:r>
              <a:rPr lang="en-US" sz="1400" b="1" u="sng" dirty="0">
                <a:latin typeface="Calibri" pitchFamily="34" charset="0"/>
                <a:ea typeface="MS PGothic"/>
                <a:cs typeface="MS PGothic"/>
              </a:rPr>
              <a:t>through a gateway</a:t>
            </a:r>
          </a:p>
          <a:p>
            <a:pPr defTabSz="914400">
              <a:defRPr/>
            </a:pPr>
            <a:r>
              <a:rPr lang="en-US" sz="1400" b="1" dirty="0">
                <a:solidFill>
                  <a:srgbClr val="AE1F29"/>
                </a:solidFill>
                <a:effectLst>
                  <a:outerShdw blurRad="38100" dist="38100" dir="2700000" algn="tl">
                    <a:srgbClr val="C0C0C0"/>
                  </a:outerShdw>
                </a:effectLst>
                <a:latin typeface="Calibri" pitchFamily="34" charset="0"/>
                <a:ea typeface="MS PGothic"/>
                <a:cs typeface="MS PGothic"/>
              </a:rPr>
              <a:t>CPNS</a:t>
            </a:r>
            <a:r>
              <a:rPr lang="en-US" sz="1400" dirty="0">
                <a:latin typeface="Calibri" pitchFamily="34" charset="0"/>
                <a:ea typeface="MS PGothic"/>
                <a:cs typeface="MS PGothic"/>
              </a:rPr>
              <a:t>:    Use device </a:t>
            </a:r>
            <a:r>
              <a:rPr lang="en-US" sz="1400" b="1" u="sng" dirty="0">
                <a:latin typeface="Calibri" pitchFamily="34" charset="0"/>
                <a:ea typeface="MS PGothic"/>
                <a:cs typeface="MS PGothic"/>
              </a:rPr>
              <a:t>as a gateway</a:t>
            </a:r>
            <a:r>
              <a:rPr lang="en-US" sz="1400" dirty="0">
                <a:latin typeface="Calibri" pitchFamily="34" charset="0"/>
                <a:ea typeface="MS PGothic"/>
                <a:cs typeface="MS PGothic"/>
              </a:rPr>
              <a:t> to </a:t>
            </a:r>
            <a:r>
              <a:rPr lang="en-US" sz="1400" dirty="0" smtClean="0">
                <a:latin typeface="Calibri" pitchFamily="34" charset="0"/>
                <a:ea typeface="MS PGothic"/>
                <a:cs typeface="MS PGothic"/>
              </a:rPr>
              <a:t>access other </a:t>
            </a:r>
            <a:r>
              <a:rPr lang="en-US" sz="1400" dirty="0">
                <a:latin typeface="Calibri" pitchFamily="34" charset="0"/>
                <a:ea typeface="MS PGothic"/>
                <a:cs typeface="MS PGothic"/>
              </a:rPr>
              <a:t>devices</a:t>
            </a:r>
          </a:p>
        </p:txBody>
      </p:sp>
    </p:spTree>
    <p:extLst>
      <p:ext uri="{BB962C8B-B14F-4D97-AF65-F5344CB8AC3E}">
        <p14:creationId xmlns:p14="http://schemas.microsoft.com/office/powerpoint/2010/main" val="34093359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details</a:t>
            </a:r>
            <a:endParaRPr lang="en-US" dirty="0"/>
          </a:p>
        </p:txBody>
      </p:sp>
      <p:sp>
        <p:nvSpPr>
          <p:cNvPr id="3" name="Content Placeholder 2"/>
          <p:cNvSpPr>
            <a:spLocks noGrp="1"/>
          </p:cNvSpPr>
          <p:nvPr>
            <p:ph idx="1"/>
          </p:nvPr>
        </p:nvSpPr>
        <p:spPr/>
        <p:txBody>
          <a:bodyPr vert="horz" lIns="45720" tIns="0" rIns="0" bIns="0" rtlCol="0">
            <a:noAutofit/>
          </a:bodyPr>
          <a:lstStyle/>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Device Management and M2M</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Personal Networks</a:t>
            </a:r>
          </a:p>
          <a:p>
            <a:pPr marL="176213" indent="-176213" defTabSz="914400">
              <a:lnSpc>
                <a:spcPct val="80000"/>
              </a:lnSpc>
              <a:buFont typeface="Arial" pitchFamily="34" charset="0"/>
              <a:buChar char="•"/>
            </a:pPr>
            <a:r>
              <a:rPr lang="en-US" sz="2800" dirty="0">
                <a:latin typeface="Calibri" pitchFamily="34" charset="0"/>
              </a:rPr>
              <a:t>Network APIs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Device APIs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Location</a:t>
            </a:r>
          </a:p>
          <a:p>
            <a:pPr marL="176213" indent="-176213" defTabSz="914400">
              <a:lnSpc>
                <a:spcPct val="80000"/>
              </a:lnSpc>
              <a:buFont typeface="Arial" pitchFamily="34" charset="0"/>
              <a:buChar char="•"/>
            </a:pPr>
            <a:endParaRPr lang="en-US" sz="2800"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0187770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Autofit/>
          </a:bodyPr>
          <a:lstStyle/>
          <a:p>
            <a:r>
              <a:rPr lang="it-IT" dirty="0"/>
              <a:t>Network </a:t>
            </a:r>
            <a:r>
              <a:rPr lang="it-IT" dirty="0" err="1"/>
              <a:t>APIs</a:t>
            </a:r>
            <a:r>
              <a:rPr lang="it-IT" dirty="0"/>
              <a:t> </a:t>
            </a:r>
            <a:r>
              <a:rPr lang="it-IT" dirty="0" err="1"/>
              <a:t>Overview</a:t>
            </a:r>
            <a:endParaRPr lang="en-US" dirty="0"/>
          </a:p>
        </p:txBody>
      </p:sp>
      <p:sp>
        <p:nvSpPr>
          <p:cNvPr id="3" name="Content Placeholder 2"/>
          <p:cNvSpPr>
            <a:spLocks noGrp="1"/>
          </p:cNvSpPr>
          <p:nvPr>
            <p:ph idx="1"/>
          </p:nvPr>
        </p:nvSpPr>
        <p:spPr/>
        <p:txBody>
          <a:bodyPr/>
          <a:lstStyle/>
          <a:p>
            <a:pPr marL="0" indent="0">
              <a:buNone/>
            </a:pPr>
            <a:endParaRPr lang="en-US" u="sng" dirty="0" smtClean="0"/>
          </a:p>
          <a:p>
            <a:endParaRPr lang="en-US" dirty="0"/>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
        <p:nvSpPr>
          <p:cNvPr id="7" name="Text Box 7"/>
          <p:cNvSpPr txBox="1">
            <a:spLocks noChangeArrowheads="1"/>
          </p:cNvSpPr>
          <p:nvPr/>
        </p:nvSpPr>
        <p:spPr bwMode="auto">
          <a:xfrm>
            <a:off x="3837597" y="1626286"/>
            <a:ext cx="5163183" cy="2968337"/>
          </a:xfrm>
          <a:prstGeom prst="rect">
            <a:avLst/>
          </a:prstGeom>
        </p:spPr>
        <p:txBody>
          <a:bodyPr vert="horz" lIns="45720" tIns="0" rIns="0" bIns="0" rtlCol="0">
            <a:noAutofit/>
          </a:bodyPr>
          <a:lstStyle>
            <a:defPPr>
              <a:defRPr lang="en-US"/>
            </a:defPPr>
            <a:lvl1pPr marL="176213" indent="-176213" defTabSz="914400">
              <a:lnSpc>
                <a:spcPct val="80000"/>
              </a:lnSpc>
              <a:spcBef>
                <a:spcPct val="20000"/>
              </a:spcBef>
              <a:buClr>
                <a:srgbClr val="00ECEF"/>
              </a:buClr>
              <a:buFont typeface="Arial" pitchFamily="34" charset="0"/>
              <a:buChar char="•"/>
              <a:defRPr sz="2000">
                <a:latin typeface="Calibri" pitchFamily="34" charset="0"/>
              </a:defRPr>
            </a:lvl1pPr>
            <a:lvl2pPr marL="452438" lvl="1" indent="-276225">
              <a:spcBef>
                <a:spcPct val="20000"/>
              </a:spcBef>
              <a:buClr>
                <a:srgbClr val="00ECEF"/>
              </a:buClr>
              <a:buFont typeface="Arial" pitchFamily="34" charset="0"/>
              <a:buChar char="•"/>
            </a:lvl2pPr>
            <a:lvl3pPr marL="1371600" indent="-457200">
              <a:spcBef>
                <a:spcPct val="20000"/>
              </a:spcBef>
              <a:buClr>
                <a:srgbClr val="00ECEF"/>
              </a:buClr>
              <a:buFont typeface="+mj-lt"/>
              <a:buAutoNum type="arabicPeriod"/>
              <a:defRPr sz="1600"/>
            </a:lvl3pPr>
            <a:lvl4pPr marL="1828800" indent="-457200">
              <a:spcBef>
                <a:spcPct val="20000"/>
              </a:spcBef>
              <a:buClr>
                <a:srgbClr val="00ECEF"/>
              </a:buClr>
              <a:buFont typeface="+mj-lt"/>
              <a:buAutoNum type="arabicPeriod"/>
              <a:defRPr sz="1400"/>
            </a:lvl4pPr>
            <a:lvl5pPr marL="2286000" indent="-457200">
              <a:spcBef>
                <a:spcPct val="20000"/>
              </a:spcBef>
              <a:buClr>
                <a:srgbClr val="00ECEF"/>
              </a:buClr>
              <a:buFont typeface="+mj-lt"/>
              <a:buAutoNum type="arabicPeriod"/>
              <a:defRPr sz="12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sz="1800" dirty="0"/>
              <a:t>OMA specifies Service Enablers </a:t>
            </a:r>
            <a:r>
              <a:rPr lang="en-US" sz="1800" dirty="0" smtClean="0"/>
              <a:t>(which </a:t>
            </a:r>
            <a:r>
              <a:rPr lang="en-US" sz="1800" dirty="0"/>
              <a:t>defines basic elements for an intelligent usage of the network resources at service level), </a:t>
            </a:r>
            <a:r>
              <a:rPr lang="en-US" sz="1800" dirty="0" smtClean="0"/>
              <a:t>opening </a:t>
            </a:r>
            <a:r>
              <a:rPr lang="en-US" sz="1800" dirty="0"/>
              <a:t>the value present in the network as identity, location and context awareness. </a:t>
            </a:r>
            <a:endParaRPr lang="en-US" sz="1800" dirty="0" smtClean="0"/>
          </a:p>
          <a:p>
            <a:r>
              <a:rPr lang="en-US" sz="1800" dirty="0" smtClean="0"/>
              <a:t>OMA </a:t>
            </a:r>
            <a:r>
              <a:rPr lang="en-US" sz="1800" dirty="0"/>
              <a:t>has defined Network Application Programming Interfaces (APIs) as a way for exposing a resource residing in the Network, and then allowing a smart consumption of such </a:t>
            </a:r>
            <a:r>
              <a:rPr lang="en-US" sz="1800" dirty="0" smtClean="0"/>
              <a:t>enablers. </a:t>
            </a:r>
          </a:p>
          <a:p>
            <a:r>
              <a:rPr lang="en-US" sz="1800" dirty="0" smtClean="0"/>
              <a:t>Network </a:t>
            </a:r>
            <a:r>
              <a:rPr lang="en-US" sz="1800" dirty="0"/>
              <a:t>APIs allow Telco Operators to virtualize and protect their Network and IT infrastructure while opening to Third Parties or Partners.</a:t>
            </a:r>
          </a:p>
        </p:txBody>
      </p:sp>
      <p:pic>
        <p:nvPicPr>
          <p:cNvPr id="9" name="Picture 8"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73" y="1702675"/>
            <a:ext cx="376872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49294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OMA Application Programming Interfaces</a:t>
            </a:r>
          </a:p>
        </p:txBody>
      </p:sp>
      <p:sp>
        <p:nvSpPr>
          <p:cNvPr id="3" name="Content Placeholder 2"/>
          <p:cNvSpPr>
            <a:spLocks noGrp="1"/>
          </p:cNvSpPr>
          <p:nvPr>
            <p:ph idx="1"/>
          </p:nvPr>
        </p:nvSpPr>
        <p:spPr>
          <a:xfrm>
            <a:off x="319489" y="1498295"/>
            <a:ext cx="8549089" cy="3162430"/>
          </a:xfrm>
        </p:spPr>
        <p:txBody>
          <a:bodyPr vert="horz" lIns="45720" tIns="0" rIns="0" bIns="0" rtlCol="0">
            <a:noAutofit/>
          </a:bodyPr>
          <a:lstStyle/>
          <a:p>
            <a:pPr marL="176213" indent="-176213" defTabSz="914400">
              <a:lnSpc>
                <a:spcPct val="80000"/>
              </a:lnSpc>
              <a:buFont typeface="Arial" pitchFamily="34" charset="0"/>
              <a:buChar char="•"/>
            </a:pPr>
            <a:r>
              <a:rPr lang="en-GB" dirty="0">
                <a:latin typeface="Calibri" pitchFamily="34" charset="0"/>
              </a:rPr>
              <a:t>OMA ARC WG has worked and is working on several Network APIs. In particular:</a:t>
            </a:r>
            <a:endParaRPr lang="en-US" dirty="0">
              <a:latin typeface="Calibri" pitchFamily="34" charset="0"/>
            </a:endParaRPr>
          </a:p>
          <a:p>
            <a:pPr marL="452438" lvl="1" indent="-276225">
              <a:buFont typeface="Arial" pitchFamily="34" charset="0"/>
              <a:buChar char="•"/>
            </a:pPr>
            <a:r>
              <a:rPr lang="en-GB" dirty="0"/>
              <a:t>Abstract APIs (i.e., API specification which does not include a specific Protocol or Language binding for its operations);</a:t>
            </a:r>
            <a:endParaRPr lang="en-US" dirty="0"/>
          </a:p>
          <a:p>
            <a:pPr marL="452438" lvl="1" indent="-276225">
              <a:buFont typeface="Arial" pitchFamily="34" charset="0"/>
              <a:buChar char="•"/>
            </a:pPr>
            <a:r>
              <a:rPr lang="en-GB" dirty="0"/>
              <a:t>Web Services APIs (i.e., APIs specified using SOAP [Simple Object Access Protocol] as protocol binding);</a:t>
            </a:r>
            <a:endParaRPr lang="en-US" dirty="0"/>
          </a:p>
          <a:p>
            <a:pPr marL="452438" lvl="1" indent="-276225">
              <a:buFont typeface="Arial" pitchFamily="34" charset="0"/>
              <a:buChar char="•"/>
            </a:pPr>
            <a:r>
              <a:rPr lang="en-GB" dirty="0" err="1"/>
              <a:t>RESTful</a:t>
            </a:r>
            <a:r>
              <a:rPr lang="en-GB" dirty="0"/>
              <a:t> </a:t>
            </a:r>
            <a:r>
              <a:rPr lang="en-GB" dirty="0" err="1"/>
              <a:t>NetAPIs</a:t>
            </a:r>
            <a:r>
              <a:rPr lang="en-GB" dirty="0"/>
              <a:t> (i.e., APIs specified using the REST [</a:t>
            </a:r>
            <a:r>
              <a:rPr lang="en-GB" dirty="0" err="1"/>
              <a:t>REpresentational</a:t>
            </a:r>
            <a:r>
              <a:rPr lang="en-GB" dirty="0"/>
              <a:t> State Transfer] as protocol </a:t>
            </a:r>
            <a:r>
              <a:rPr lang="en-GB" dirty="0" smtClean="0"/>
              <a:t>binding]);</a:t>
            </a:r>
            <a:endParaRPr lang="en-US" dirty="0"/>
          </a:p>
          <a:p>
            <a:pPr marL="452438" lvl="1" indent="-276225">
              <a:buFont typeface="Arial" pitchFamily="34" charset="0"/>
              <a:buChar char="•"/>
            </a:pPr>
            <a:r>
              <a:rPr lang="en-GB" dirty="0"/>
              <a:t>Authorization Framework for Network APIs (in short Autho4API): OMA </a:t>
            </a:r>
            <a:r>
              <a:rPr lang="en-GB" dirty="0" err="1"/>
              <a:t>RESTful</a:t>
            </a:r>
            <a:r>
              <a:rPr lang="en-GB" dirty="0"/>
              <a:t> Network APIs may be complemented with a common delegated authorization framework based on IETF </a:t>
            </a:r>
            <a:r>
              <a:rPr lang="en-GB" dirty="0" err="1"/>
              <a:t>OAuth</a:t>
            </a:r>
            <a:r>
              <a:rPr lang="en-GB" dirty="0"/>
              <a:t> 2.0, for access to third party Applications via those </a:t>
            </a:r>
            <a:r>
              <a:rPr lang="en-GB" dirty="0" smtClean="0"/>
              <a:t>APIs.</a:t>
            </a:r>
            <a:endParaRPr lang="en-US" dirty="0">
              <a:latin typeface="Calibri" pitchFamily="34" charset="0"/>
            </a:endParaRPr>
          </a:p>
        </p:txBody>
      </p:sp>
      <p:sp>
        <p:nvSpPr>
          <p:cNvPr id="4" name="Footer Placeholder 3"/>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7302481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 (</a:t>
            </a:r>
            <a:r>
              <a:rPr lang="en-US" dirty="0" err="1"/>
              <a:t>REpresentational</a:t>
            </a:r>
            <a:r>
              <a:rPr lang="en-US" dirty="0"/>
              <a:t> State Transfer) </a:t>
            </a:r>
          </a:p>
        </p:txBody>
      </p:sp>
      <p:sp>
        <p:nvSpPr>
          <p:cNvPr id="3" name="Content Placeholder 2"/>
          <p:cNvSpPr>
            <a:spLocks noGrp="1"/>
          </p:cNvSpPr>
          <p:nvPr>
            <p:ph idx="1"/>
          </p:nvPr>
        </p:nvSpPr>
        <p:spPr/>
        <p:txBody>
          <a:bodyPr vert="horz" lIns="45720" tIns="0" rIns="0" bIns="0" rtlCol="0">
            <a:noAutofit/>
          </a:bodyPr>
          <a:lstStyle/>
          <a:p>
            <a:pPr marL="176213" indent="-176213" defTabSz="914400">
              <a:lnSpc>
                <a:spcPct val="80000"/>
              </a:lnSpc>
              <a:buFont typeface="Arial" pitchFamily="34" charset="0"/>
              <a:buChar char="•"/>
            </a:pPr>
            <a:r>
              <a:rPr lang="en-US" dirty="0" smtClean="0">
                <a:latin typeface="Calibri" pitchFamily="34" charset="0"/>
              </a:rPr>
              <a:t>The </a:t>
            </a:r>
            <a:r>
              <a:rPr lang="en-US" dirty="0">
                <a:latin typeface="Calibri" pitchFamily="34" charset="0"/>
              </a:rPr>
              <a:t>key principles of REST (</a:t>
            </a:r>
            <a:r>
              <a:rPr lang="en-US" dirty="0" err="1">
                <a:latin typeface="Calibri" pitchFamily="34" charset="0"/>
              </a:rPr>
              <a:t>REpresentational</a:t>
            </a:r>
            <a:r>
              <a:rPr lang="en-US" dirty="0">
                <a:latin typeface="Calibri" pitchFamily="34" charset="0"/>
              </a:rPr>
              <a:t> State Transfer) </a:t>
            </a:r>
            <a:r>
              <a:rPr lang="en-US" dirty="0" smtClean="0">
                <a:latin typeface="Calibri" pitchFamily="34" charset="0"/>
              </a:rPr>
              <a:t>are </a:t>
            </a:r>
            <a:r>
              <a:rPr lang="en-US" dirty="0">
                <a:latin typeface="Calibri" pitchFamily="34" charset="0"/>
              </a:rPr>
              <a:t>that clients and servers (typically in an HTTP system) interact via requests and responses. </a:t>
            </a:r>
            <a:endParaRPr lang="en-US" dirty="0" smtClean="0">
              <a:latin typeface="Calibri" pitchFamily="34" charset="0"/>
            </a:endParaRPr>
          </a:p>
          <a:p>
            <a:pPr marL="176213" indent="-176213" defTabSz="914400">
              <a:lnSpc>
                <a:spcPct val="80000"/>
              </a:lnSpc>
              <a:buFont typeface="Arial" pitchFamily="34" charset="0"/>
              <a:buChar char="•"/>
            </a:pPr>
            <a:r>
              <a:rPr lang="en-US" dirty="0" smtClean="0">
                <a:latin typeface="Calibri" pitchFamily="34" charset="0"/>
              </a:rPr>
              <a:t>These </a:t>
            </a:r>
            <a:r>
              <a:rPr lang="en-US" dirty="0">
                <a:latin typeface="Calibri" pitchFamily="34" charset="0"/>
              </a:rPr>
              <a:t>requests/responses transfer representations of a </a:t>
            </a:r>
            <a:r>
              <a:rPr lang="en-US" dirty="0" smtClean="0">
                <a:latin typeface="Calibri" pitchFamily="34" charset="0"/>
              </a:rPr>
              <a:t>resource </a:t>
            </a:r>
            <a:r>
              <a:rPr lang="en-US" dirty="0">
                <a:latin typeface="Calibri" pitchFamily="34" charset="0"/>
              </a:rPr>
              <a:t>which is identified and addressed by a Uniform Resource Locator (URL). </a:t>
            </a:r>
            <a:endParaRPr lang="en-US" dirty="0" smtClean="0">
              <a:latin typeface="Calibri" pitchFamily="34" charset="0"/>
            </a:endParaRPr>
          </a:p>
          <a:p>
            <a:pPr marL="176213" indent="-176213" defTabSz="914400">
              <a:lnSpc>
                <a:spcPct val="80000"/>
              </a:lnSpc>
              <a:buFont typeface="Arial" pitchFamily="34" charset="0"/>
              <a:buChar char="•"/>
            </a:pPr>
            <a:r>
              <a:rPr lang="en-US" dirty="0" smtClean="0">
                <a:latin typeface="Calibri" pitchFamily="34" charset="0"/>
              </a:rPr>
              <a:t>REST </a:t>
            </a:r>
            <a:r>
              <a:rPr lang="en-US" dirty="0">
                <a:latin typeface="Calibri" pitchFamily="34" charset="0"/>
              </a:rPr>
              <a:t>promotes the use of HTTP verbs (GET, POST, PUT, and DELETE) to allow the client to query the current state of the resource, or to change it. </a:t>
            </a:r>
            <a:endParaRPr lang="en-US" dirty="0" smtClean="0">
              <a:latin typeface="Calibri" pitchFamily="34" charset="0"/>
            </a:endParaRPr>
          </a:p>
          <a:p>
            <a:pPr marL="176213" indent="-176213" defTabSz="914400">
              <a:lnSpc>
                <a:spcPct val="80000"/>
              </a:lnSpc>
              <a:buFont typeface="Arial" pitchFamily="34" charset="0"/>
              <a:buChar char="•"/>
            </a:pPr>
            <a:r>
              <a:rPr lang="en-US" dirty="0" smtClean="0">
                <a:latin typeface="Calibri" pitchFamily="34" charset="0"/>
              </a:rPr>
              <a:t>By </a:t>
            </a:r>
            <a:r>
              <a:rPr lang="en-US" dirty="0">
                <a:latin typeface="Calibri" pitchFamily="34" charset="0"/>
              </a:rPr>
              <a:t>reusing these verbs, as well as HTTP principles of authentication, caching and content negotiation; it is possible to build relatively simple APIs based on existing Web standards [RFC2616].</a:t>
            </a:r>
          </a:p>
        </p:txBody>
      </p:sp>
      <p:sp>
        <p:nvSpPr>
          <p:cNvPr id="4" name="Footer Placeholder 3"/>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0294123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OMA Application Programming Interfaces</a:t>
            </a:r>
          </a:p>
        </p:txBody>
      </p:sp>
      <p:sp>
        <p:nvSpPr>
          <p:cNvPr id="3" name="Content Placeholder 2"/>
          <p:cNvSpPr>
            <a:spLocks noGrp="1"/>
          </p:cNvSpPr>
          <p:nvPr>
            <p:ph idx="1"/>
          </p:nvPr>
        </p:nvSpPr>
        <p:spPr>
          <a:xfrm>
            <a:off x="275422" y="1477551"/>
            <a:ext cx="8411378" cy="3215632"/>
          </a:xfrm>
        </p:spPr>
        <p:txBody>
          <a:bodyPr vert="horz" lIns="45720" tIns="0" rIns="0" bIns="0" rtlCol="0">
            <a:noAutofit/>
          </a:bodyPr>
          <a:lstStyle/>
          <a:p>
            <a:pPr marL="176213" indent="-176213" defTabSz="914400">
              <a:lnSpc>
                <a:spcPct val="80000"/>
              </a:lnSpc>
              <a:buFont typeface="Arial" pitchFamily="34" charset="0"/>
              <a:buChar char="•"/>
            </a:pPr>
            <a:r>
              <a:rPr lang="en-GB" sz="1600" dirty="0">
                <a:latin typeface="Calibri" pitchFamily="34" charset="0"/>
              </a:rPr>
              <a:t>OMA ARC WG has already released (and currently working on new ones) several Network APIs; the table below is an updated list of the </a:t>
            </a:r>
            <a:r>
              <a:rPr lang="en-GB" sz="1600" dirty="0" err="1">
                <a:latin typeface="Calibri" pitchFamily="34" charset="0"/>
              </a:rPr>
              <a:t>RESTful</a:t>
            </a:r>
            <a:r>
              <a:rPr lang="en-GB" sz="1600" dirty="0">
                <a:latin typeface="Calibri" pitchFamily="34" charset="0"/>
              </a:rPr>
              <a:t> APIs recently released (in Regular font style) and on currently being defined (in Italic font style):</a:t>
            </a:r>
          </a:p>
          <a:p>
            <a:pPr marL="452438" lvl="1" indent="-276225">
              <a:buFont typeface="Arial" pitchFamily="34" charset="0"/>
              <a:buChar char="•"/>
            </a:pPr>
            <a:r>
              <a:rPr lang="en-US" sz="1400" dirty="0"/>
              <a:t>Address Book, Audio Call, Third Party Call, Call Notification, Device Capabilities, Messaging, Payment, Presence, Service User Profile Management, Short Messaging, Terminal Location, Terminal Status, Notification Channel, File Transfer, Image Share, Video Share, </a:t>
            </a:r>
            <a:r>
              <a:rPr lang="en-US" sz="1400" dirty="0" err="1"/>
              <a:t>OneAPI</a:t>
            </a:r>
            <a:r>
              <a:rPr lang="en-US" sz="1400" dirty="0"/>
              <a:t> Profile V3.0, </a:t>
            </a:r>
            <a:r>
              <a:rPr lang="en-US" sz="1400" dirty="0" err="1"/>
              <a:t>OneAPI</a:t>
            </a:r>
            <a:r>
              <a:rPr lang="en-US" sz="1400" dirty="0"/>
              <a:t> Profile V4.0, RC-APIs, </a:t>
            </a:r>
            <a:r>
              <a:rPr lang="en-US" sz="1400" dirty="0" err="1"/>
              <a:t>ParlayREST</a:t>
            </a:r>
            <a:r>
              <a:rPr lang="en-US" sz="1400" dirty="0"/>
              <a:t> 2.0, CAB-APIs, Chat, </a:t>
            </a:r>
            <a:r>
              <a:rPr lang="en-US" sz="1400" dirty="0" err="1"/>
              <a:t>RCSe</a:t>
            </a:r>
            <a:r>
              <a:rPr lang="en-US" sz="1400" dirty="0"/>
              <a:t> Profile, Anonymous Customer Reference (ACR) Management, Customer Profile, Capability Discovery , </a:t>
            </a:r>
            <a:r>
              <a:rPr lang="en-US" sz="1400" dirty="0" err="1"/>
              <a:t>QoS</a:t>
            </a:r>
            <a:r>
              <a:rPr lang="en-US" sz="1400" dirty="0"/>
              <a:t>, </a:t>
            </a:r>
            <a:r>
              <a:rPr lang="en-US" sz="1400" dirty="0" err="1"/>
              <a:t>VideoVoiceOverIP</a:t>
            </a:r>
            <a:r>
              <a:rPr lang="en-US" sz="1400" dirty="0"/>
              <a:t> (</a:t>
            </a:r>
            <a:r>
              <a:rPr lang="en-US" sz="1400" dirty="0" err="1"/>
              <a:t>VVoIP</a:t>
            </a:r>
            <a:r>
              <a:rPr lang="en-US" sz="1400" dirty="0"/>
              <a:t>), Network Message Store (NMS), EU Roaming provisioning API</a:t>
            </a:r>
          </a:p>
          <a:p>
            <a:pPr marL="176213" indent="-176213" defTabSz="914400">
              <a:lnSpc>
                <a:spcPct val="80000"/>
              </a:lnSpc>
              <a:buFont typeface="Arial" pitchFamily="34" charset="0"/>
              <a:buChar char="•"/>
            </a:pPr>
            <a:r>
              <a:rPr lang="en-US" sz="1600" dirty="0">
                <a:latin typeface="Calibri" pitchFamily="34" charset="0"/>
              </a:rPr>
              <a:t>Specifications on Network APIs are accompanied by some specifications used across all Network APIs (i.e., REST common namespace, REST common data types, and common REST design patterns). </a:t>
            </a:r>
          </a:p>
          <a:p>
            <a:pPr marL="176213" indent="-176213" defTabSz="914400">
              <a:lnSpc>
                <a:spcPct val="80000"/>
              </a:lnSpc>
              <a:buFont typeface="Arial" pitchFamily="34" charset="0"/>
              <a:buChar char="•"/>
            </a:pPr>
            <a:r>
              <a:rPr lang="en-US" sz="1600" dirty="0">
                <a:latin typeface="Calibri" pitchFamily="34" charset="0"/>
              </a:rPr>
              <a:t>OMA ARC WG has also published a White Paper “Guidelines for </a:t>
            </a:r>
            <a:r>
              <a:rPr lang="en-US" sz="1600" dirty="0" err="1">
                <a:latin typeface="Calibri" pitchFamily="34" charset="0"/>
              </a:rPr>
              <a:t>RESTful</a:t>
            </a:r>
            <a:r>
              <a:rPr lang="en-US" sz="1600" dirty="0">
                <a:latin typeface="Calibri" pitchFamily="34" charset="0"/>
              </a:rPr>
              <a:t> Network APIs” for the development of </a:t>
            </a:r>
            <a:r>
              <a:rPr lang="en-US" sz="1600" dirty="0" err="1">
                <a:latin typeface="Calibri" pitchFamily="34" charset="0"/>
              </a:rPr>
              <a:t>RESTful</a:t>
            </a:r>
            <a:r>
              <a:rPr lang="en-US" sz="1600" dirty="0">
                <a:latin typeface="Calibri" pitchFamily="34" charset="0"/>
              </a:rPr>
              <a:t> Network API specifications.</a:t>
            </a:r>
          </a:p>
        </p:txBody>
      </p:sp>
      <p:sp>
        <p:nvSpPr>
          <p:cNvPr id="4" name="Footer Placeholder 3"/>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5887463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cooperation </a:t>
            </a:r>
            <a:r>
              <a:rPr lang="en-US" dirty="0" smtClean="0"/>
              <a:t>with </a:t>
            </a:r>
            <a:r>
              <a:rPr lang="en-US" dirty="0"/>
              <a:t>other industry partners </a:t>
            </a:r>
          </a:p>
        </p:txBody>
      </p:sp>
      <p:sp>
        <p:nvSpPr>
          <p:cNvPr id="3" name="Content Placeholder 2"/>
          <p:cNvSpPr>
            <a:spLocks noGrp="1"/>
          </p:cNvSpPr>
          <p:nvPr>
            <p:ph idx="1"/>
          </p:nvPr>
        </p:nvSpPr>
        <p:spPr/>
        <p:txBody>
          <a:bodyPr vert="horz" lIns="45720" tIns="0" rIns="0" bIns="0" rtlCol="0">
            <a:noAutofit/>
          </a:bodyPr>
          <a:lstStyle/>
          <a:p>
            <a:pPr marL="176213" indent="-176213" defTabSz="914400">
              <a:lnSpc>
                <a:spcPct val="80000"/>
              </a:lnSpc>
              <a:buFont typeface="Arial" pitchFamily="34" charset="0"/>
              <a:buChar char="•"/>
            </a:pPr>
            <a:r>
              <a:rPr lang="en-US" dirty="0">
                <a:latin typeface="Calibri" pitchFamily="34" charset="0"/>
              </a:rPr>
              <a:t>OMA has cooperation in place with other industry partners on the topic of APIs. Via this cooperation, OMA receives market requirements such as:</a:t>
            </a:r>
          </a:p>
          <a:p>
            <a:pPr marL="633413" lvl="1" indent="-176213" defTabSz="914400">
              <a:lnSpc>
                <a:spcPct val="80000"/>
              </a:lnSpc>
              <a:buFont typeface="Arial" pitchFamily="34" charset="0"/>
              <a:buChar char="•"/>
            </a:pPr>
            <a:r>
              <a:rPr lang="en-US" dirty="0" smtClean="0">
                <a:latin typeface="Calibri" pitchFamily="34" charset="0"/>
              </a:rPr>
              <a:t>GSMA </a:t>
            </a:r>
            <a:r>
              <a:rPr lang="en-US" dirty="0">
                <a:latin typeface="Calibri" pitchFamily="34" charset="0"/>
              </a:rPr>
              <a:t>for </a:t>
            </a:r>
            <a:r>
              <a:rPr lang="en-US" dirty="0" err="1" smtClean="0">
                <a:latin typeface="Calibri" pitchFamily="34" charset="0"/>
              </a:rPr>
              <a:t>oneAPI</a:t>
            </a:r>
            <a:r>
              <a:rPr lang="en-US" dirty="0">
                <a:latin typeface="Calibri" pitchFamily="34" charset="0"/>
              </a:rPr>
              <a:t> </a:t>
            </a:r>
            <a:r>
              <a:rPr lang="en-US" dirty="0" smtClean="0">
                <a:latin typeface="Calibri" pitchFamily="34" charset="0"/>
              </a:rPr>
              <a:t>and for APIs for RCS (Rich Communication Suite)</a:t>
            </a:r>
            <a:endParaRPr lang="en-US" dirty="0">
              <a:latin typeface="Calibri" pitchFamily="34" charset="0"/>
            </a:endParaRPr>
          </a:p>
          <a:p>
            <a:pPr marL="633413" lvl="1" indent="-176213" defTabSz="914400">
              <a:lnSpc>
                <a:spcPct val="80000"/>
              </a:lnSpc>
              <a:buFont typeface="Arial" pitchFamily="34" charset="0"/>
              <a:buChar char="•"/>
            </a:pPr>
            <a:r>
              <a:rPr lang="en-US" dirty="0" smtClean="0">
                <a:latin typeface="Calibri" pitchFamily="34" charset="0"/>
              </a:rPr>
              <a:t>Small </a:t>
            </a:r>
            <a:r>
              <a:rPr lang="en-US" dirty="0">
                <a:latin typeface="Calibri" pitchFamily="34" charset="0"/>
              </a:rPr>
              <a:t>Cell Forum for exposure of Small Cell capabilities;</a:t>
            </a:r>
          </a:p>
          <a:p>
            <a:pPr marL="633413" lvl="1" indent="-176213" defTabSz="914400">
              <a:lnSpc>
                <a:spcPct val="80000"/>
              </a:lnSpc>
              <a:buFont typeface="Arial" pitchFamily="34" charset="0"/>
              <a:buChar char="•"/>
            </a:pPr>
            <a:r>
              <a:rPr lang="en-US" dirty="0" smtClean="0">
                <a:latin typeface="Calibri" pitchFamily="34" charset="0"/>
              </a:rPr>
              <a:t>Government </a:t>
            </a:r>
            <a:r>
              <a:rPr lang="en-US" dirty="0">
                <a:latin typeface="Calibri" pitchFamily="34" charset="0"/>
              </a:rPr>
              <a:t>Entity like BEREC and European Commission for the definition of </a:t>
            </a:r>
            <a:r>
              <a:rPr lang="en-GB" dirty="0">
                <a:latin typeface="Calibri" pitchFamily="34" charset="0"/>
              </a:rPr>
              <a:t>new APIs to be used for the interaction between the EU (European Union) MNOs and the Alternate Roaming Providers as requested by the mandatory EU Regulation on “Separate sale of regulated retail roaming services”. </a:t>
            </a:r>
            <a:endParaRPr lang="en-US" dirty="0">
              <a:latin typeface="Calibri" pitchFamily="34" charset="0"/>
            </a:endParaRPr>
          </a:p>
          <a:p>
            <a:pPr marL="176213" indent="-176213" defTabSz="914400">
              <a:lnSpc>
                <a:spcPct val="80000"/>
              </a:lnSpc>
              <a:buFont typeface="Arial" pitchFamily="34" charset="0"/>
              <a:buChar char="•"/>
            </a:pPr>
            <a:endParaRPr lang="en-US" dirty="0">
              <a:latin typeface="Calibri" pitchFamily="34" charset="0"/>
            </a:endParaRPr>
          </a:p>
        </p:txBody>
      </p:sp>
      <p:sp>
        <p:nvSpPr>
          <p:cNvPr id="4" name="Footer Placeholder 3"/>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784980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 </a:t>
            </a:r>
            <a:r>
              <a:rPr lang="en-US" dirty="0"/>
              <a:t>Enablers</a:t>
            </a:r>
          </a:p>
        </p:txBody>
      </p:sp>
      <p:sp>
        <p:nvSpPr>
          <p:cNvPr id="5" name="Content Placeholder 7"/>
          <p:cNvSpPr>
            <a:spLocks noGrp="1"/>
          </p:cNvSpPr>
          <p:nvPr>
            <p:ph idx="1"/>
          </p:nvPr>
        </p:nvSpPr>
        <p:spPr>
          <a:xfrm>
            <a:off x="214826" y="1378398"/>
            <a:ext cx="8229600" cy="2874698"/>
          </a:xfrm>
        </p:spPr>
        <p:txBody>
          <a:bodyPr>
            <a:normAutofit/>
          </a:bodyPr>
          <a:lstStyle/>
          <a:p>
            <a:pPr marL="0" indent="0">
              <a:buNone/>
            </a:pPr>
            <a:r>
              <a:rPr lang="en-US" sz="1800" dirty="0" smtClean="0"/>
              <a:t>Person-to-Person</a:t>
            </a:r>
          </a:p>
          <a:p>
            <a:pPr marL="176213" indent="-176213" fontAlgn="base">
              <a:buFont typeface="Arial" pitchFamily="34" charset="0"/>
              <a:buChar char="•"/>
            </a:pPr>
            <a:r>
              <a:rPr lang="en-US" sz="1400" dirty="0" err="1"/>
              <a:t>RCSe</a:t>
            </a:r>
            <a:r>
              <a:rPr lang="en-US" sz="1400" dirty="0"/>
              <a:t> Deployment Suite </a:t>
            </a:r>
            <a:r>
              <a:rPr lang="en-US" sz="1400" dirty="0" smtClean="0"/>
              <a:t>1.0 </a:t>
            </a:r>
            <a:endParaRPr lang="en-US" sz="1400" dirty="0"/>
          </a:p>
          <a:p>
            <a:pPr marL="176213" indent="-176213" fontAlgn="base">
              <a:buFont typeface="Arial" pitchFamily="34" charset="0"/>
              <a:buChar char="•"/>
            </a:pPr>
            <a:r>
              <a:rPr lang="en-US" sz="1400" dirty="0" smtClean="0"/>
              <a:t>Converged </a:t>
            </a:r>
            <a:r>
              <a:rPr lang="en-US" sz="1400" dirty="0"/>
              <a:t>IP Messaging </a:t>
            </a:r>
            <a:r>
              <a:rPr lang="en-US" sz="1400" dirty="0" smtClean="0"/>
              <a:t>1.0 and 2.0</a:t>
            </a:r>
            <a:endParaRPr lang="en-US" sz="1400" dirty="0"/>
          </a:p>
          <a:p>
            <a:pPr marL="176213" indent="-176213" fontAlgn="base">
              <a:buFont typeface="Arial" pitchFamily="34" charset="0"/>
              <a:buChar char="•"/>
            </a:pPr>
            <a:r>
              <a:rPr lang="en-GB" sz="1400" dirty="0"/>
              <a:t>Social Network Web </a:t>
            </a:r>
            <a:r>
              <a:rPr lang="en-GB" sz="1400" dirty="0" smtClean="0"/>
              <a:t>1.0 and 1.1</a:t>
            </a:r>
            <a:endParaRPr lang="en-US" sz="1400" dirty="0"/>
          </a:p>
          <a:p>
            <a:pPr marL="176213" indent="-176213" fontAlgn="base">
              <a:buFont typeface="Arial" pitchFamily="34" charset="0"/>
              <a:buChar char="•"/>
            </a:pPr>
            <a:r>
              <a:rPr lang="en-US" sz="1400" dirty="0" smtClean="0"/>
              <a:t>Rich </a:t>
            </a:r>
            <a:r>
              <a:rPr lang="en-US" sz="1400" dirty="0"/>
              <a:t>Communication Centre </a:t>
            </a:r>
            <a:r>
              <a:rPr lang="en-US" sz="1400" dirty="0" smtClean="0"/>
              <a:t>1.0</a:t>
            </a:r>
            <a:endParaRPr lang="en-US" sz="1400" dirty="0"/>
          </a:p>
          <a:p>
            <a:pPr marL="176213" indent="-176213" fontAlgn="b">
              <a:buFont typeface="Arial"/>
              <a:buChar char="•"/>
            </a:pPr>
            <a:r>
              <a:rPr lang="en-US" sz="1400" dirty="0" smtClean="0"/>
              <a:t>Mobile </a:t>
            </a:r>
            <a:r>
              <a:rPr lang="en-US" sz="1400" dirty="0"/>
              <a:t>Spam Reporting 1.0</a:t>
            </a:r>
            <a:endParaRPr lang="en-US" sz="1800" dirty="0"/>
          </a:p>
          <a:p>
            <a:pPr marL="176213" indent="-176213" fontAlgn="b">
              <a:buFont typeface="Arial"/>
              <a:buChar char="•"/>
            </a:pPr>
            <a:r>
              <a:rPr lang="en-US" sz="1400" dirty="0"/>
              <a:t>Enhanced Visual Voice Mail Service </a:t>
            </a:r>
            <a:r>
              <a:rPr lang="en-US" sz="1400" dirty="0" smtClean="0"/>
              <a:t>1.0</a:t>
            </a:r>
            <a:endParaRPr lang="en-US" sz="1800" dirty="0"/>
          </a:p>
        </p:txBody>
      </p:sp>
      <p:sp>
        <p:nvSpPr>
          <p:cNvPr id="6" name="Content Placeholder 7"/>
          <p:cNvSpPr txBox="1">
            <a:spLocks/>
          </p:cNvSpPr>
          <p:nvPr/>
        </p:nvSpPr>
        <p:spPr>
          <a:xfrm>
            <a:off x="2159219" y="3322074"/>
            <a:ext cx="3761707" cy="1522308"/>
          </a:xfrm>
          <a:prstGeom prst="rect">
            <a:avLst/>
          </a:prstGeom>
        </p:spPr>
        <p:txBody>
          <a:bodyPr vert="horz" lIns="91440" tIns="45720" rIns="91440" bIns="45720" rtlCol="0">
            <a:normAutofit/>
          </a:bodyPr>
          <a:lstStyle>
            <a:lvl1pPr marL="514350" indent="-514350" algn="l" defTabSz="457200" rtl="0" eaLnBrk="1" latinLnBrk="0" hangingPunct="1">
              <a:spcBef>
                <a:spcPct val="20000"/>
              </a:spcBef>
              <a:buClr>
                <a:srgbClr val="00ECEF"/>
              </a:buClr>
              <a:buFont typeface="+mj-lt"/>
              <a:buAutoNum type="arabicPeriod"/>
              <a:defRPr sz="2000" kern="1200">
                <a:solidFill>
                  <a:schemeClr val="tx1"/>
                </a:solidFill>
                <a:latin typeface="+mn-lt"/>
                <a:ea typeface="+mn-ea"/>
                <a:cs typeface="+mn-cs"/>
              </a:defRPr>
            </a:lvl1pPr>
            <a:lvl2pPr marL="971550" indent="-514350" algn="l" defTabSz="457200" rtl="0" eaLnBrk="1" latinLnBrk="0" hangingPunct="1">
              <a:spcBef>
                <a:spcPct val="20000"/>
              </a:spcBef>
              <a:buClr>
                <a:srgbClr val="00ECEF"/>
              </a:buClr>
              <a:buFont typeface="+mj-lt"/>
              <a:buAutoNum type="arabicPeriod"/>
              <a:defRPr sz="1800" kern="1200">
                <a:solidFill>
                  <a:schemeClr val="tx1"/>
                </a:solidFill>
                <a:latin typeface="+mn-lt"/>
                <a:ea typeface="+mn-ea"/>
                <a:cs typeface="+mn-cs"/>
              </a:defRPr>
            </a:lvl2pPr>
            <a:lvl3pPr marL="1371600" indent="-457200" algn="l" defTabSz="457200" rtl="0" eaLnBrk="1" latinLnBrk="0" hangingPunct="1">
              <a:spcBef>
                <a:spcPct val="20000"/>
              </a:spcBef>
              <a:buClr>
                <a:srgbClr val="00ECEF"/>
              </a:buClr>
              <a:buFont typeface="+mj-lt"/>
              <a:buAutoNum type="arabicPeriod"/>
              <a:defRPr sz="1600" kern="1200">
                <a:solidFill>
                  <a:schemeClr val="tx1"/>
                </a:solidFill>
                <a:latin typeface="+mn-lt"/>
                <a:ea typeface="+mn-ea"/>
                <a:cs typeface="+mn-cs"/>
              </a:defRPr>
            </a:lvl3pPr>
            <a:lvl4pPr marL="1828800" indent="-457200" algn="l" defTabSz="457200" rtl="0" eaLnBrk="1" latinLnBrk="0" hangingPunct="1">
              <a:spcBef>
                <a:spcPct val="20000"/>
              </a:spcBef>
              <a:buClr>
                <a:srgbClr val="00ECEF"/>
              </a:buClr>
              <a:buFont typeface="+mj-lt"/>
              <a:buAutoNum type="arabicPeriod"/>
              <a:defRPr sz="1400" kern="1200">
                <a:solidFill>
                  <a:schemeClr val="tx1"/>
                </a:solidFill>
                <a:latin typeface="+mn-lt"/>
                <a:ea typeface="+mn-ea"/>
                <a:cs typeface="+mn-cs"/>
              </a:defRPr>
            </a:lvl4pPr>
            <a:lvl5pPr marL="2286000" indent="-457200" algn="l" defTabSz="457200" rtl="0" eaLnBrk="1" latinLnBrk="0" hangingPunct="1">
              <a:spcBef>
                <a:spcPct val="20000"/>
              </a:spcBef>
              <a:buClr>
                <a:srgbClr val="00ECEF"/>
              </a:buClr>
              <a:buFont typeface="+mj-lt"/>
              <a:buAutoNum type="arabicPeriod"/>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smtClean="0"/>
              <a:t>Location</a:t>
            </a:r>
          </a:p>
          <a:p>
            <a:pPr marL="176213" indent="-176213" fontAlgn="b">
              <a:buFont typeface="Arial"/>
              <a:buChar char="•"/>
            </a:pPr>
            <a:r>
              <a:rPr lang="en-US" sz="1400" dirty="0"/>
              <a:t>Secure User Plane Location </a:t>
            </a:r>
            <a:r>
              <a:rPr lang="en-US" sz="1400" dirty="0" smtClean="0"/>
              <a:t>2.0 and 3.0</a:t>
            </a:r>
            <a:endParaRPr lang="en-US" sz="1400" dirty="0"/>
          </a:p>
          <a:p>
            <a:pPr marL="176213" indent="-176213" fontAlgn="b">
              <a:buFont typeface="Arial"/>
              <a:buChar char="•"/>
            </a:pPr>
            <a:r>
              <a:rPr lang="en-US" sz="1400" dirty="0" smtClean="0"/>
              <a:t>Mobile </a:t>
            </a:r>
            <a:r>
              <a:rPr lang="en-US" sz="1400" dirty="0"/>
              <a:t>Location Service 1.3</a:t>
            </a:r>
          </a:p>
          <a:p>
            <a:pPr marL="176213" indent="-176213" fontAlgn="b">
              <a:buFont typeface="Arial"/>
              <a:buChar char="•"/>
            </a:pPr>
            <a:r>
              <a:rPr lang="en-US" sz="1400" dirty="0"/>
              <a:t>Dynamic Navigation </a:t>
            </a:r>
            <a:r>
              <a:rPr lang="en-US" sz="1400" dirty="0" smtClean="0"/>
              <a:t>1.0 and 1.1</a:t>
            </a:r>
            <a:endParaRPr lang="en-US" sz="1400" dirty="0"/>
          </a:p>
          <a:p>
            <a:pPr marL="176213" indent="-176213" fontAlgn="b">
              <a:buFont typeface="Arial"/>
              <a:buChar char="•"/>
            </a:pPr>
            <a:r>
              <a:rPr lang="en-US" sz="1400" dirty="0"/>
              <a:t>LPP Extensions </a:t>
            </a:r>
            <a:r>
              <a:rPr lang="en-US" sz="1400" dirty="0" smtClean="0"/>
              <a:t>1.1</a:t>
            </a:r>
            <a:endParaRPr lang="en-US" sz="1200" dirty="0"/>
          </a:p>
        </p:txBody>
      </p:sp>
      <p:sp>
        <p:nvSpPr>
          <p:cNvPr id="7" name="Content Placeholder 7"/>
          <p:cNvSpPr txBox="1">
            <a:spLocks/>
          </p:cNvSpPr>
          <p:nvPr/>
        </p:nvSpPr>
        <p:spPr>
          <a:xfrm>
            <a:off x="5747473" y="1379426"/>
            <a:ext cx="3318413" cy="2532045"/>
          </a:xfrm>
          <a:prstGeom prst="rect">
            <a:avLst/>
          </a:prstGeom>
        </p:spPr>
        <p:txBody>
          <a:bodyPr vert="horz" lIns="91440" tIns="45720" rIns="91440" bIns="45720" rtlCol="0">
            <a:noAutofit/>
          </a:bodyPr>
          <a:lstStyle>
            <a:lvl1pPr marL="514350" indent="-514350" algn="l" defTabSz="457200" rtl="0" eaLnBrk="1" latinLnBrk="0" hangingPunct="1">
              <a:spcBef>
                <a:spcPct val="20000"/>
              </a:spcBef>
              <a:buClr>
                <a:srgbClr val="00ECEF"/>
              </a:buClr>
              <a:buFont typeface="+mj-lt"/>
              <a:buAutoNum type="arabicPeriod"/>
              <a:defRPr sz="2000" kern="1200">
                <a:solidFill>
                  <a:schemeClr val="tx1"/>
                </a:solidFill>
                <a:latin typeface="+mn-lt"/>
                <a:ea typeface="+mn-ea"/>
                <a:cs typeface="+mn-cs"/>
              </a:defRPr>
            </a:lvl1pPr>
            <a:lvl2pPr marL="971550" indent="-514350" algn="l" defTabSz="457200" rtl="0" eaLnBrk="1" latinLnBrk="0" hangingPunct="1">
              <a:spcBef>
                <a:spcPct val="20000"/>
              </a:spcBef>
              <a:buClr>
                <a:srgbClr val="00ECEF"/>
              </a:buClr>
              <a:buFont typeface="+mj-lt"/>
              <a:buAutoNum type="arabicPeriod"/>
              <a:defRPr sz="1800" kern="1200">
                <a:solidFill>
                  <a:schemeClr val="tx1"/>
                </a:solidFill>
                <a:latin typeface="+mn-lt"/>
                <a:ea typeface="+mn-ea"/>
                <a:cs typeface="+mn-cs"/>
              </a:defRPr>
            </a:lvl2pPr>
            <a:lvl3pPr marL="1371600" indent="-457200" algn="l" defTabSz="457200" rtl="0" eaLnBrk="1" latinLnBrk="0" hangingPunct="1">
              <a:spcBef>
                <a:spcPct val="20000"/>
              </a:spcBef>
              <a:buClr>
                <a:srgbClr val="00ECEF"/>
              </a:buClr>
              <a:buFont typeface="+mj-lt"/>
              <a:buAutoNum type="arabicPeriod"/>
              <a:defRPr sz="1600" kern="1200">
                <a:solidFill>
                  <a:schemeClr val="tx1"/>
                </a:solidFill>
                <a:latin typeface="+mn-lt"/>
                <a:ea typeface="+mn-ea"/>
                <a:cs typeface="+mn-cs"/>
              </a:defRPr>
            </a:lvl3pPr>
            <a:lvl4pPr marL="1828800" indent="-457200" algn="l" defTabSz="457200" rtl="0" eaLnBrk="1" latinLnBrk="0" hangingPunct="1">
              <a:spcBef>
                <a:spcPct val="20000"/>
              </a:spcBef>
              <a:buClr>
                <a:srgbClr val="00ECEF"/>
              </a:buClr>
              <a:buFont typeface="+mj-lt"/>
              <a:buAutoNum type="arabicPeriod"/>
              <a:defRPr sz="1400" kern="1200">
                <a:solidFill>
                  <a:schemeClr val="tx1"/>
                </a:solidFill>
                <a:latin typeface="+mn-lt"/>
                <a:ea typeface="+mn-ea"/>
                <a:cs typeface="+mn-cs"/>
              </a:defRPr>
            </a:lvl4pPr>
            <a:lvl5pPr marL="2286000" indent="-457200" algn="l" defTabSz="457200" rtl="0" eaLnBrk="1" latinLnBrk="0" hangingPunct="1">
              <a:spcBef>
                <a:spcPct val="20000"/>
              </a:spcBef>
              <a:buClr>
                <a:srgbClr val="00ECEF"/>
              </a:buClr>
              <a:buFont typeface="+mj-lt"/>
              <a:buAutoNum type="arabicPeriod"/>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smtClean="0"/>
              <a:t>Access to Content</a:t>
            </a:r>
          </a:p>
          <a:p>
            <a:pPr marL="182563" indent="-182563" fontAlgn="base">
              <a:buFont typeface="Arial" pitchFamily="34" charset="0"/>
              <a:buChar char="•"/>
            </a:pPr>
            <a:r>
              <a:rPr lang="en-US" sz="1400" dirty="0"/>
              <a:t>Mobile 2D bar codes 1.0 </a:t>
            </a:r>
            <a:r>
              <a:rPr lang="en-US" sz="1400" dirty="0" smtClean="0"/>
              <a:t>and Enhancements </a:t>
            </a:r>
            <a:r>
              <a:rPr lang="en-US" sz="1400" dirty="0"/>
              <a:t>and APIs 2.0 CER </a:t>
            </a:r>
          </a:p>
          <a:p>
            <a:pPr marL="182563" indent="-182563" fontAlgn="base">
              <a:buFont typeface="Arial" pitchFamily="34" charset="0"/>
              <a:buChar char="•"/>
            </a:pPr>
            <a:r>
              <a:rPr lang="en-US" sz="1400" dirty="0" err="1" smtClean="0"/>
              <a:t>Telcos</a:t>
            </a:r>
            <a:r>
              <a:rPr lang="en-US" sz="1400" dirty="0"/>
              <a:t>’ Application Store </a:t>
            </a:r>
            <a:r>
              <a:rPr lang="en-US" sz="1400" dirty="0" smtClean="0"/>
              <a:t>1.0</a:t>
            </a:r>
            <a:endParaRPr lang="en-US" sz="1400" dirty="0"/>
          </a:p>
          <a:p>
            <a:pPr marL="182563" indent="-182563" fontAlgn="base">
              <a:buFont typeface="Arial" pitchFamily="34" charset="0"/>
              <a:buChar char="•"/>
            </a:pPr>
            <a:r>
              <a:rPr lang="en-US" sz="1400" dirty="0" smtClean="0"/>
              <a:t>Mobile </a:t>
            </a:r>
            <a:r>
              <a:rPr lang="en-US" sz="1400" dirty="0"/>
              <a:t>Augmented Reality </a:t>
            </a:r>
            <a:r>
              <a:rPr lang="en-US" sz="1400" dirty="0" smtClean="0"/>
              <a:t>1.0</a:t>
            </a:r>
            <a:endParaRPr lang="en-US" sz="1400" dirty="0"/>
          </a:p>
          <a:p>
            <a:pPr marL="182563" indent="-182563" fontAlgn="base">
              <a:buFont typeface="Arial" pitchFamily="34" charset="0"/>
              <a:buChar char="•"/>
            </a:pPr>
            <a:r>
              <a:rPr lang="en-US" sz="1400" dirty="0"/>
              <a:t>Always Online Infrastructure </a:t>
            </a:r>
            <a:r>
              <a:rPr lang="en-US" sz="1400" dirty="0" smtClean="0"/>
              <a:t>1.0</a:t>
            </a:r>
            <a:endParaRPr lang="en-US" sz="1400" dirty="0"/>
          </a:p>
          <a:p>
            <a:pPr marL="182563" indent="-182563" fontAlgn="base">
              <a:buFont typeface="Arial" pitchFamily="34" charset="0"/>
              <a:buChar char="•"/>
            </a:pPr>
            <a:r>
              <a:rPr lang="en-US" sz="1400" dirty="0"/>
              <a:t>Unified Cloud Disk </a:t>
            </a:r>
            <a:r>
              <a:rPr lang="en-US" sz="1400" dirty="0" smtClean="0"/>
              <a:t>1.0</a:t>
            </a:r>
            <a:endParaRPr lang="en-US" sz="1400" dirty="0"/>
          </a:p>
          <a:p>
            <a:pPr marL="182563" indent="-182563" fontAlgn="b">
              <a:buFont typeface="Arial"/>
              <a:buChar char="•"/>
            </a:pPr>
            <a:r>
              <a:rPr lang="en-US" sz="1400" dirty="0" smtClean="0"/>
              <a:t>Mobile </a:t>
            </a:r>
            <a:r>
              <a:rPr lang="en-US" sz="1400" dirty="0"/>
              <a:t>Search Framework 1.0</a:t>
            </a:r>
            <a:endParaRPr lang="en-US" sz="1600" dirty="0"/>
          </a:p>
          <a:p>
            <a:pPr marL="182563" indent="-182563" fontAlgn="b">
              <a:buFont typeface="Arial"/>
              <a:buChar char="•"/>
            </a:pPr>
            <a:r>
              <a:rPr lang="en-US" sz="1400" dirty="0"/>
              <a:t>Unified Virtual Experience 1.0</a:t>
            </a:r>
            <a:endParaRPr lang="en-US" sz="1600" dirty="0"/>
          </a:p>
          <a:p>
            <a:pPr lvl="1"/>
            <a:endParaRPr lang="en-US" sz="1100" dirty="0"/>
          </a:p>
        </p:txBody>
      </p:sp>
      <p:pic>
        <p:nvPicPr>
          <p:cNvPr id="8" name="Picture 147"/>
          <p:cNvPicPr>
            <a:picLocks noChangeAspect="1" noChangeArrowheads="1"/>
          </p:cNvPicPr>
          <p:nvPr/>
        </p:nvPicPr>
        <p:blipFill>
          <a:blip r:embed="rId2"/>
          <a:srcRect/>
          <a:stretch>
            <a:fillRect/>
          </a:stretch>
        </p:blipFill>
        <p:spPr bwMode="auto">
          <a:xfrm>
            <a:off x="332346" y="3473075"/>
            <a:ext cx="1488042" cy="986300"/>
          </a:xfrm>
          <a:prstGeom prst="rect">
            <a:avLst/>
          </a:prstGeom>
          <a:noFill/>
          <a:ln w="9525">
            <a:noFill/>
            <a:miter lim="800000"/>
            <a:headEnd/>
            <a:tailEnd/>
          </a:ln>
          <a:effectLst/>
        </p:spPr>
      </p:pic>
      <p:pic>
        <p:nvPicPr>
          <p:cNvPr id="9" name="Picture 73" descr="C:\Documents and Settings\mcauley\Local Settings\Temporary Internet Files\Content.IE5\WLY0AT6S\MP910216413[1].png"/>
          <p:cNvPicPr>
            <a:picLocks noChangeAspect="1" noChangeArrowheads="1"/>
          </p:cNvPicPr>
          <p:nvPr/>
        </p:nvPicPr>
        <p:blipFill>
          <a:blip r:embed="rId3"/>
          <a:srcRect/>
          <a:stretch>
            <a:fillRect/>
          </a:stretch>
        </p:blipFill>
        <p:spPr bwMode="auto">
          <a:xfrm>
            <a:off x="7522375" y="3673142"/>
            <a:ext cx="1543511" cy="1470358"/>
          </a:xfrm>
          <a:prstGeom prst="rect">
            <a:avLst/>
          </a:prstGeom>
          <a:noFill/>
          <a:ln w="9525">
            <a:noFill/>
            <a:miter lim="800000"/>
            <a:headEnd/>
            <a:tailEnd/>
          </a:ln>
        </p:spPr>
      </p:pic>
      <p:pic>
        <p:nvPicPr>
          <p:cNvPr id="10" name="Picture 61" descr="C:\Documents and Settings\mcauley\Local Settings\Temporary Internet Files\Content.IE5\NF6D85DQ\MC900412566[1].wmf"/>
          <p:cNvPicPr>
            <a:picLocks noChangeAspect="1" noChangeArrowheads="1"/>
          </p:cNvPicPr>
          <p:nvPr/>
        </p:nvPicPr>
        <p:blipFill>
          <a:blip r:embed="rId4"/>
          <a:srcRect/>
          <a:stretch>
            <a:fillRect/>
          </a:stretch>
        </p:blipFill>
        <p:spPr bwMode="auto">
          <a:xfrm>
            <a:off x="4120071" y="1538547"/>
            <a:ext cx="1165552" cy="1284621"/>
          </a:xfrm>
          <a:prstGeom prst="rect">
            <a:avLst/>
          </a:prstGeom>
          <a:noFill/>
          <a:ln w="9525">
            <a:noFill/>
            <a:miter lim="800000"/>
            <a:headEnd/>
            <a:tailEnd/>
          </a:ln>
        </p:spPr>
      </p:pic>
      <p:sp>
        <p:nvSpPr>
          <p:cNvPr id="12" name="Footer Placeholder 11"/>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9477905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details</a:t>
            </a:r>
            <a:endParaRPr lang="en-US" dirty="0"/>
          </a:p>
        </p:txBody>
      </p:sp>
      <p:sp>
        <p:nvSpPr>
          <p:cNvPr id="3" name="Content Placeholder 2"/>
          <p:cNvSpPr>
            <a:spLocks noGrp="1"/>
          </p:cNvSpPr>
          <p:nvPr>
            <p:ph idx="1"/>
          </p:nvPr>
        </p:nvSpPr>
        <p:spPr/>
        <p:txBody>
          <a:bodyPr vert="horz" lIns="45720" tIns="0" rIns="0" bIns="0" rtlCol="0">
            <a:noAutofit/>
          </a:bodyPr>
          <a:lstStyle/>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Device Management and M2M</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Personal Networks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Network APIs</a:t>
            </a:r>
          </a:p>
          <a:p>
            <a:pPr marL="176213" indent="-176213" defTabSz="914400">
              <a:lnSpc>
                <a:spcPct val="80000"/>
              </a:lnSpc>
              <a:buFont typeface="Arial" pitchFamily="34" charset="0"/>
              <a:buChar char="•"/>
            </a:pPr>
            <a:r>
              <a:rPr lang="en-US" sz="2800" dirty="0">
                <a:latin typeface="Calibri" pitchFamily="34" charset="0"/>
              </a:rPr>
              <a:t>Device APIs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Location</a:t>
            </a:r>
          </a:p>
          <a:p>
            <a:pPr marL="176213" indent="-176213" defTabSz="914400">
              <a:lnSpc>
                <a:spcPct val="80000"/>
              </a:lnSpc>
              <a:buFont typeface="Arial" pitchFamily="34" charset="0"/>
              <a:buChar char="•"/>
            </a:pPr>
            <a:endParaRPr lang="en-US" sz="2800"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0187770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Device APIs Overview</a:t>
            </a:r>
            <a:endParaRPr lang="en-US" dirty="0"/>
          </a:p>
        </p:txBody>
      </p:sp>
      <p:sp>
        <p:nvSpPr>
          <p:cNvPr id="3" name="Content Placeholder 2"/>
          <p:cNvSpPr>
            <a:spLocks noGrp="1"/>
          </p:cNvSpPr>
          <p:nvPr>
            <p:ph idx="1"/>
          </p:nvPr>
        </p:nvSpPr>
        <p:spPr/>
        <p:txBody>
          <a:bodyPr/>
          <a:lstStyle/>
          <a:p>
            <a:endParaRPr lang="en-US" dirty="0" smtClean="0"/>
          </a:p>
          <a:p>
            <a:endParaRPr lang="en-US" dirty="0"/>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193125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88900" indent="-88900">
              <a:buFont typeface="Arial" pitchFamily="34" charset="0"/>
              <a:buChar char="•"/>
            </a:pPr>
            <a:r>
              <a:rPr lang="en-US" dirty="0"/>
              <a:t>Device APIs are exposed by a resource residing in or running on a Device (e.g. a client of an Enabler running on a mobile device</a:t>
            </a:r>
            <a:r>
              <a:rPr lang="en-US" dirty="0" smtClean="0"/>
              <a:t>)</a:t>
            </a:r>
          </a:p>
          <a:p>
            <a:pPr marL="88900" indent="-88900">
              <a:buFont typeface="Arial" pitchFamily="34" charset="0"/>
              <a:buChar char="•"/>
            </a:pPr>
            <a:r>
              <a:rPr lang="en-US" dirty="0" smtClean="0"/>
              <a:t>There are three </a:t>
            </a:r>
            <a:r>
              <a:rPr lang="en-US" dirty="0"/>
              <a:t>options for </a:t>
            </a:r>
            <a:r>
              <a:rPr lang="en-US" dirty="0" smtClean="0"/>
              <a:t>Device API </a:t>
            </a:r>
            <a:r>
              <a:rPr lang="en-US" dirty="0"/>
              <a:t>exposure</a:t>
            </a:r>
          </a:p>
          <a:p>
            <a:pPr lvl="1"/>
            <a:r>
              <a:rPr lang="en-US" dirty="0"/>
              <a:t>Browser-based virtual API </a:t>
            </a:r>
            <a:r>
              <a:rPr lang="en-US" dirty="0" smtClean="0"/>
              <a:t>server (e.g. WRAPI)</a:t>
            </a:r>
            <a:endParaRPr lang="en-US" dirty="0"/>
          </a:p>
          <a:p>
            <a:pPr lvl="1"/>
            <a:r>
              <a:rPr lang="en-US" dirty="0"/>
              <a:t>Local API server </a:t>
            </a:r>
            <a:r>
              <a:rPr lang="en-US" dirty="0" smtClean="0"/>
              <a:t>exposed by OS or Native App (e.g</a:t>
            </a:r>
            <a:r>
              <a:rPr lang="en-US" dirty="0"/>
              <a:t>. </a:t>
            </a:r>
            <a:r>
              <a:rPr lang="en-US" dirty="0" err="1"/>
              <a:t>OpenCMAPI</a:t>
            </a:r>
            <a:r>
              <a:rPr lang="en-US" dirty="0"/>
              <a:t>, </a:t>
            </a:r>
            <a:r>
              <a:rPr lang="en-US" dirty="0" err="1" smtClean="0"/>
              <a:t>DMClientAPIFw</a:t>
            </a:r>
            <a:r>
              <a:rPr lang="en-US" dirty="0" smtClean="0"/>
              <a:t>)</a:t>
            </a:r>
            <a:endParaRPr lang="en-US" dirty="0"/>
          </a:p>
          <a:p>
            <a:pPr lvl="1"/>
            <a:r>
              <a:rPr lang="en-US" dirty="0" smtClean="0"/>
              <a:t>HTTP API server </a:t>
            </a:r>
            <a:r>
              <a:rPr lang="en-US" dirty="0"/>
              <a:t>(local web server</a:t>
            </a:r>
            <a:r>
              <a:rPr lang="en-US" dirty="0" smtClean="0"/>
              <a:t>) (not yet defined, under proposal)</a:t>
            </a:r>
            <a:endParaRPr lang="en-US" dirty="0"/>
          </a:p>
        </p:txBody>
      </p:sp>
      <p:grpSp>
        <p:nvGrpSpPr>
          <p:cNvPr id="30" name="Group 29"/>
          <p:cNvGrpSpPr/>
          <p:nvPr/>
        </p:nvGrpSpPr>
        <p:grpSpPr>
          <a:xfrm>
            <a:off x="8206727" y="949088"/>
            <a:ext cx="4087162" cy="4516925"/>
            <a:chOff x="4986122" y="627962"/>
            <a:chExt cx="4087162" cy="4516925"/>
          </a:xfrm>
        </p:grpSpPr>
        <p:sp>
          <p:nvSpPr>
            <p:cNvPr id="52" name="Freeform 51"/>
            <p:cNvSpPr>
              <a:spLocks/>
            </p:cNvSpPr>
            <p:nvPr/>
          </p:nvSpPr>
          <p:spPr bwMode="auto">
            <a:xfrm>
              <a:off x="6476073" y="4594606"/>
              <a:ext cx="2098710" cy="550281"/>
            </a:xfrm>
            <a:custGeom>
              <a:avLst/>
              <a:gdLst>
                <a:gd name="T0" fmla="*/ 2147483647 w 2003"/>
                <a:gd name="T1" fmla="*/ 2147483647 h 383"/>
                <a:gd name="T2" fmla="*/ 2147483647 w 2003"/>
                <a:gd name="T3" fmla="*/ 2147483647 h 383"/>
                <a:gd name="T4" fmla="*/ 2147483647 w 2003"/>
                <a:gd name="T5" fmla="*/ 2147483647 h 383"/>
                <a:gd name="T6" fmla="*/ 2147483647 w 2003"/>
                <a:gd name="T7" fmla="*/ 2147483647 h 383"/>
                <a:gd name="T8" fmla="*/ 2147483647 w 2003"/>
                <a:gd name="T9" fmla="*/ 2147483647 h 383"/>
                <a:gd name="T10" fmla="*/ 2147483647 w 2003"/>
                <a:gd name="T11" fmla="*/ 2147483647 h 383"/>
                <a:gd name="T12" fmla="*/ 2147483647 w 2003"/>
                <a:gd name="T13" fmla="*/ 2147483647 h 383"/>
                <a:gd name="T14" fmla="*/ 2147483647 w 2003"/>
                <a:gd name="T15" fmla="*/ 2147483647 h 383"/>
                <a:gd name="T16" fmla="*/ 2147483647 w 2003"/>
                <a:gd name="T17" fmla="*/ 2147483647 h 383"/>
                <a:gd name="T18" fmla="*/ 2147483647 w 2003"/>
                <a:gd name="T19" fmla="*/ 2147483647 h 383"/>
                <a:gd name="T20" fmla="*/ 2147483647 w 2003"/>
                <a:gd name="T21" fmla="*/ 2147483647 h 383"/>
                <a:gd name="T22" fmla="*/ 2147483647 w 2003"/>
                <a:gd name="T23" fmla="*/ 2147483647 h 383"/>
                <a:gd name="T24" fmla="*/ 2147483647 w 2003"/>
                <a:gd name="T25" fmla="*/ 2147483647 h 383"/>
                <a:gd name="T26" fmla="*/ 2147483647 w 2003"/>
                <a:gd name="T27" fmla="*/ 2147483647 h 383"/>
                <a:gd name="T28" fmla="*/ 2147483647 w 2003"/>
                <a:gd name="T29" fmla="*/ 2147483647 h 383"/>
                <a:gd name="T30" fmla="*/ 2147483647 w 2003"/>
                <a:gd name="T31" fmla="*/ 2147483647 h 383"/>
                <a:gd name="T32" fmla="*/ 2147483647 w 2003"/>
                <a:gd name="T33" fmla="*/ 2147483647 h 383"/>
                <a:gd name="T34" fmla="*/ 2147483647 w 2003"/>
                <a:gd name="T35" fmla="*/ 2147483647 h 383"/>
                <a:gd name="T36" fmla="*/ 2147483647 w 2003"/>
                <a:gd name="T37" fmla="*/ 2147483647 h 3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03"/>
                <a:gd name="T58" fmla="*/ 0 h 383"/>
                <a:gd name="T59" fmla="*/ 2003 w 2003"/>
                <a:gd name="T60" fmla="*/ 383 h 38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03" h="383">
                  <a:moveTo>
                    <a:pt x="100" y="178"/>
                  </a:moveTo>
                  <a:cubicBezTo>
                    <a:pt x="3" y="199"/>
                    <a:pt x="0" y="235"/>
                    <a:pt x="93" y="258"/>
                  </a:cubicBezTo>
                  <a:cubicBezTo>
                    <a:pt x="127" y="266"/>
                    <a:pt x="170" y="271"/>
                    <a:pt x="217" y="274"/>
                  </a:cubicBezTo>
                  <a:cubicBezTo>
                    <a:pt x="213" y="312"/>
                    <a:pt x="343" y="343"/>
                    <a:pt x="507" y="344"/>
                  </a:cubicBezTo>
                  <a:cubicBezTo>
                    <a:pt x="566" y="345"/>
                    <a:pt x="624" y="341"/>
                    <a:pt x="674" y="334"/>
                  </a:cubicBezTo>
                  <a:cubicBezTo>
                    <a:pt x="745" y="368"/>
                    <a:pt x="925" y="383"/>
                    <a:pt x="1075" y="367"/>
                  </a:cubicBezTo>
                  <a:cubicBezTo>
                    <a:pt x="1129" y="361"/>
                    <a:pt x="1174" y="352"/>
                    <a:pt x="1205" y="340"/>
                  </a:cubicBezTo>
                  <a:cubicBezTo>
                    <a:pt x="1369" y="365"/>
                    <a:pt x="1592" y="355"/>
                    <a:pt x="1701" y="316"/>
                  </a:cubicBezTo>
                  <a:cubicBezTo>
                    <a:pt x="1740" y="303"/>
                    <a:pt x="1761" y="287"/>
                    <a:pt x="1761" y="270"/>
                  </a:cubicBezTo>
                  <a:cubicBezTo>
                    <a:pt x="1910" y="262"/>
                    <a:pt x="2003" y="228"/>
                    <a:pt x="1969" y="193"/>
                  </a:cubicBezTo>
                  <a:cubicBezTo>
                    <a:pt x="1957" y="181"/>
                    <a:pt x="1929" y="170"/>
                    <a:pt x="1889" y="161"/>
                  </a:cubicBezTo>
                  <a:cubicBezTo>
                    <a:pt x="1959" y="138"/>
                    <a:pt x="1936" y="107"/>
                    <a:pt x="1838" y="91"/>
                  </a:cubicBezTo>
                  <a:cubicBezTo>
                    <a:pt x="1803" y="85"/>
                    <a:pt x="1761" y="82"/>
                    <a:pt x="1718" y="82"/>
                  </a:cubicBezTo>
                  <a:cubicBezTo>
                    <a:pt x="1659" y="36"/>
                    <a:pt x="1452" y="10"/>
                    <a:pt x="1256" y="24"/>
                  </a:cubicBezTo>
                  <a:cubicBezTo>
                    <a:pt x="1186" y="29"/>
                    <a:pt x="1123" y="39"/>
                    <a:pt x="1077" y="52"/>
                  </a:cubicBezTo>
                  <a:cubicBezTo>
                    <a:pt x="970" y="12"/>
                    <a:pt x="745" y="0"/>
                    <a:pt x="575" y="24"/>
                  </a:cubicBezTo>
                  <a:cubicBezTo>
                    <a:pt x="513" y="33"/>
                    <a:pt x="464" y="47"/>
                    <a:pt x="435" y="62"/>
                  </a:cubicBezTo>
                  <a:cubicBezTo>
                    <a:pt x="247" y="57"/>
                    <a:pt x="80" y="89"/>
                    <a:pt x="61" y="132"/>
                  </a:cubicBezTo>
                  <a:cubicBezTo>
                    <a:pt x="54" y="148"/>
                    <a:pt x="68" y="164"/>
                    <a:pt x="100" y="178"/>
                  </a:cubicBezTo>
                </a:path>
              </a:pathLst>
            </a:custGeom>
            <a:solidFill>
              <a:schemeClr val="tx2">
                <a:lumMod val="20000"/>
                <a:lumOff val="80000"/>
              </a:schemeClr>
            </a:solidFill>
            <a:ln w="26988" cap="rnd">
              <a:solidFill>
                <a:schemeClr val="tx2">
                  <a:lumMod val="40000"/>
                  <a:lumOff val="60000"/>
                </a:schemeClr>
              </a:solidFill>
              <a:round/>
              <a:headEnd/>
              <a:tailEnd/>
            </a:ln>
          </p:spPr>
          <p:txBody>
            <a:bodyPr lIns="93635" tIns="46817" rIns="93635" bIns="46817"/>
            <a:lstStyle>
              <a:defPPr>
                <a:defRPr lang="en-US"/>
              </a:defPPr>
              <a:lvl1pPr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a:lstStyle>
            <a:p>
              <a:endParaRPr lang="en-US" dirty="0"/>
            </a:p>
          </p:txBody>
        </p:sp>
        <p:grpSp>
          <p:nvGrpSpPr>
            <p:cNvPr id="5" name="Group 54"/>
            <p:cNvGrpSpPr>
              <a:grpSpLocks/>
            </p:cNvGrpSpPr>
            <p:nvPr/>
          </p:nvGrpSpPr>
          <p:grpSpPr bwMode="auto">
            <a:xfrm>
              <a:off x="5012675" y="627962"/>
              <a:ext cx="4060609" cy="3966644"/>
              <a:chOff x="4910137" y="1274875"/>
              <a:chExt cx="4343401" cy="3814257"/>
            </a:xfrm>
          </p:grpSpPr>
          <p:grpSp>
            <p:nvGrpSpPr>
              <p:cNvPr id="6" name="Group 53"/>
              <p:cNvGrpSpPr>
                <a:grpSpLocks/>
              </p:cNvGrpSpPr>
              <p:nvPr/>
            </p:nvGrpSpPr>
            <p:grpSpPr bwMode="auto">
              <a:xfrm>
                <a:off x="4910137" y="1274875"/>
                <a:ext cx="4343401" cy="3814257"/>
                <a:chOff x="4910137" y="1274875"/>
                <a:chExt cx="4343401" cy="3814257"/>
              </a:xfrm>
            </p:grpSpPr>
            <p:sp>
              <p:nvSpPr>
                <p:cNvPr id="14" name="Rectangle 58"/>
                <p:cNvSpPr>
                  <a:spLocks noChangeArrowheads="1"/>
                </p:cNvSpPr>
                <p:nvPr/>
              </p:nvSpPr>
              <p:spPr bwMode="auto">
                <a:xfrm>
                  <a:off x="4910137" y="1274875"/>
                  <a:ext cx="4343401" cy="3814257"/>
                </a:xfrm>
                <a:prstGeom prst="rect">
                  <a:avLst/>
                </a:prstGeom>
                <a:solidFill>
                  <a:srgbClr val="F2F2F2"/>
                </a:solidFill>
                <a:ln w="19050">
                  <a:solidFill>
                    <a:srgbClr val="4A7EBB"/>
                  </a:solidFill>
                  <a:miter lim="800000"/>
                  <a:headEnd/>
                  <a:tailEnd/>
                </a:ln>
                <a:effectLst>
                  <a:outerShdw dist="25400" dir="5400000" algn="ctr" rotWithShape="0">
                    <a:srgbClr val="808080">
                      <a:alpha val="35001"/>
                    </a:srgbClr>
                  </a:outerShdw>
                </a:effectLst>
              </p:spPr>
              <p:txBody>
                <a:bodyPr lIns="0" rIns="0" bIns="0"/>
                <a:lstStyle/>
                <a:p>
                  <a:pPr algn="ctr"/>
                  <a:r>
                    <a:rPr lang="en-US" sz="1100"/>
                    <a:t>User Device (Terminal)</a:t>
                  </a:r>
                </a:p>
                <a:p>
                  <a:pPr algn="ctr"/>
                  <a:endParaRPr lang="en-US" sz="1100"/>
                </a:p>
                <a:p>
                  <a:pPr algn="ctr"/>
                  <a:endParaRPr lang="en-US" sz="1100"/>
                </a:p>
                <a:p>
                  <a:pPr algn="ctr"/>
                  <a:endParaRPr lang="en-US" sz="1100"/>
                </a:p>
                <a:p>
                  <a:pPr algn="ctr"/>
                  <a:endParaRPr lang="en-US" sz="1100"/>
                </a:p>
                <a:p>
                  <a:pPr algn="ctr"/>
                  <a:endParaRPr lang="en-US" sz="1100"/>
                </a:p>
                <a:p>
                  <a:pPr algn="ctr"/>
                  <a:endParaRPr lang="en-US" sz="1100"/>
                </a:p>
                <a:p>
                  <a:pPr algn="ctr"/>
                  <a:endParaRPr lang="en-US" sz="1100"/>
                </a:p>
                <a:p>
                  <a:pPr algn="ctr"/>
                  <a:endParaRPr lang="en-US" sz="1100"/>
                </a:p>
                <a:p>
                  <a:pPr algn="ctr"/>
                  <a:endParaRPr lang="en-US" sz="1100"/>
                </a:p>
                <a:p>
                  <a:pPr algn="ctr"/>
                  <a:endParaRPr lang="en-US" sz="1100"/>
                </a:p>
                <a:p>
                  <a:endParaRPr lang="en-US"/>
                </a:p>
              </p:txBody>
            </p:sp>
            <p:sp>
              <p:nvSpPr>
                <p:cNvPr id="15" name="Rectangle 14"/>
                <p:cNvSpPr>
                  <a:spLocks noChangeArrowheads="1"/>
                </p:cNvSpPr>
                <p:nvPr/>
              </p:nvSpPr>
              <p:spPr bwMode="auto">
                <a:xfrm>
                  <a:off x="4986337" y="1511800"/>
                  <a:ext cx="4191001" cy="1999750"/>
                </a:xfrm>
                <a:prstGeom prst="rect">
                  <a:avLst/>
                </a:prstGeom>
                <a:solidFill>
                  <a:srgbClr val="EEECE1"/>
                </a:solidFill>
                <a:ln w="19050">
                  <a:solidFill>
                    <a:srgbClr val="4A7EBB"/>
                  </a:solidFill>
                  <a:miter lim="800000"/>
                  <a:headEnd/>
                  <a:tailEnd/>
                </a:ln>
                <a:effectLst>
                  <a:outerShdw dist="25400" dir="5400000" algn="ctr" rotWithShape="0">
                    <a:srgbClr val="808080">
                      <a:alpha val="35001"/>
                    </a:srgbClr>
                  </a:outerShdw>
                </a:effectLst>
              </p:spPr>
              <p:txBody>
                <a:bodyPr lIns="0" rIns="0" bIns="0"/>
                <a:lstStyle/>
                <a:p>
                  <a:pPr algn="ctr"/>
                  <a:r>
                    <a:rPr lang="en-US" sz="1100" dirty="0"/>
                    <a:t>Web Runtime Environment</a:t>
                  </a:r>
                </a:p>
                <a:p>
                  <a:pPr algn="ctr"/>
                  <a:endParaRPr lang="en-US" sz="1100" dirty="0"/>
                </a:p>
                <a:p>
                  <a:pPr algn="ctr"/>
                  <a:endParaRPr lang="en-US" sz="1100" dirty="0"/>
                </a:p>
                <a:p>
                  <a:pPr algn="ctr"/>
                  <a:endParaRPr lang="en-US" sz="1100" dirty="0"/>
                </a:p>
                <a:p>
                  <a:pPr algn="ctr"/>
                  <a:endParaRPr lang="en-US" sz="1100" dirty="0"/>
                </a:p>
                <a:p>
                  <a:pPr algn="ctr"/>
                  <a:endParaRPr lang="en-US" sz="1100" dirty="0"/>
                </a:p>
                <a:p>
                  <a:pPr algn="ctr"/>
                  <a:endParaRPr lang="en-US" sz="1100" dirty="0"/>
                </a:p>
                <a:p>
                  <a:pPr algn="ctr"/>
                  <a:endParaRPr lang="en-US" sz="1100" dirty="0"/>
                </a:p>
                <a:p>
                  <a:pPr algn="ctr"/>
                  <a:endParaRPr lang="en-US" sz="1100" dirty="0"/>
                </a:p>
                <a:p>
                  <a:pPr algn="ctr"/>
                  <a:endParaRPr lang="en-US" sz="1100" dirty="0"/>
                </a:p>
                <a:p>
                  <a:pPr algn="ctr"/>
                  <a:endParaRPr lang="en-US" sz="1100" dirty="0"/>
                </a:p>
                <a:p>
                  <a:endParaRPr lang="en-US" dirty="0"/>
                </a:p>
              </p:txBody>
            </p:sp>
            <p:sp>
              <p:nvSpPr>
                <p:cNvPr id="16" name="Line 61"/>
                <p:cNvSpPr>
                  <a:spLocks noChangeShapeType="1"/>
                </p:cNvSpPr>
                <p:nvPr/>
              </p:nvSpPr>
              <p:spPr bwMode="auto">
                <a:xfrm>
                  <a:off x="5627687" y="2450301"/>
                  <a:ext cx="3473451" cy="0"/>
                </a:xfrm>
                <a:prstGeom prst="line">
                  <a:avLst/>
                </a:prstGeom>
                <a:noFill/>
                <a:ln w="25400" cap="rnd">
                  <a:solidFill>
                    <a:srgbClr val="4A7EBB"/>
                  </a:solidFill>
                  <a:prstDash val="sysDot"/>
                  <a:round/>
                  <a:headEnd/>
                  <a:tailEnd/>
                </a:ln>
                <a:effectLst>
                  <a:outerShdw dist="25400" dir="5400000" algn="ctr" rotWithShape="0">
                    <a:srgbClr val="808080">
                      <a:alpha val="35001"/>
                    </a:srgbClr>
                  </a:outerShdw>
                </a:effectLst>
                <a:extLst>
                  <a:ext uri="{909E8E84-426E-40DD-AFC4-6F175D3DCCD1}">
                    <a14:hiddenFill xmlns:a14="http://schemas.microsoft.com/office/drawing/2010/main">
                      <a:noFill/>
                    </a14:hiddenFill>
                  </a:ext>
                </a:extLst>
              </p:spPr>
              <p:txBody>
                <a:bodyPr tIns="91440" bIns="91440"/>
                <a:lstStyle/>
                <a:p>
                  <a:endParaRPr lang="en-US"/>
                </a:p>
              </p:txBody>
            </p:sp>
            <p:sp>
              <p:nvSpPr>
                <p:cNvPr id="17" name="AutoShape 70"/>
                <p:cNvSpPr>
                  <a:spLocks/>
                </p:cNvSpPr>
                <p:nvPr/>
              </p:nvSpPr>
              <p:spPr bwMode="auto">
                <a:xfrm>
                  <a:off x="6108699" y="2572369"/>
                  <a:ext cx="249238" cy="857250"/>
                </a:xfrm>
                <a:prstGeom prst="leftBrace">
                  <a:avLst>
                    <a:gd name="adj1" fmla="val 25000"/>
                    <a:gd name="adj2" fmla="val 50000"/>
                  </a:avLst>
                </a:prstGeom>
                <a:noFill/>
                <a:ln w="44450">
                  <a:solidFill>
                    <a:srgbClr val="4A7EBB"/>
                  </a:solidFill>
                  <a:round/>
                  <a:headEnd/>
                  <a:tailEnd/>
                </a:ln>
                <a:effectLst>
                  <a:outerShdw dist="25400" dir="5400000" algn="ctr" rotWithShape="0">
                    <a:srgbClr val="808080">
                      <a:alpha val="35001"/>
                    </a:srgbClr>
                  </a:outerShdw>
                </a:effectLst>
                <a:extLst>
                  <a:ext uri="{909E8E84-426E-40DD-AFC4-6F175D3DCCD1}">
                    <a14:hiddenFill xmlns:a14="http://schemas.microsoft.com/office/drawing/2010/main">
                      <a:solidFill>
                        <a:srgbClr val="FFFFFF"/>
                      </a:solidFill>
                    </a14:hiddenFill>
                  </a:ext>
                </a:extLst>
              </p:spPr>
              <p:txBody>
                <a:bodyPr tIns="91440" bIns="91440"/>
                <a:lstStyle/>
                <a:p>
                  <a:endParaRPr lang="en-US"/>
                </a:p>
              </p:txBody>
            </p:sp>
            <p:sp>
              <p:nvSpPr>
                <p:cNvPr id="18" name="Rectangle 71"/>
                <p:cNvSpPr>
                  <a:spLocks noChangeArrowheads="1"/>
                </p:cNvSpPr>
                <p:nvPr/>
              </p:nvSpPr>
              <p:spPr bwMode="auto">
                <a:xfrm>
                  <a:off x="5500687" y="2705100"/>
                  <a:ext cx="608012" cy="349250"/>
                </a:xfrm>
                <a:prstGeom prst="rect">
                  <a:avLst/>
                </a:prstGeom>
                <a:noFill/>
                <a:ln>
                  <a:noFill/>
                </a:ln>
                <a:effectLst>
                  <a:outerShdw dist="25400" dir="5400000" algn="ctr" rotWithShape="0">
                    <a:srgbClr val="808080">
                      <a:alpha val="35001"/>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p>
                  <a:pPr algn="ctr"/>
                  <a:r>
                    <a:rPr lang="en-US" sz="1100"/>
                    <a:t>User </a:t>
                  </a:r>
                </a:p>
                <a:p>
                  <a:pPr algn="ctr"/>
                  <a:r>
                    <a:rPr lang="en-US" sz="1100"/>
                    <a:t>Agent</a:t>
                  </a:r>
                  <a:endParaRPr lang="en-US"/>
                </a:p>
              </p:txBody>
            </p:sp>
            <p:sp>
              <p:nvSpPr>
                <p:cNvPr id="19" name="Rectangle 73"/>
                <p:cNvSpPr>
                  <a:spLocks noChangeArrowheads="1"/>
                </p:cNvSpPr>
                <p:nvPr/>
              </p:nvSpPr>
              <p:spPr bwMode="auto">
                <a:xfrm>
                  <a:off x="6846887" y="1818137"/>
                  <a:ext cx="858837" cy="228600"/>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r>
                    <a:rPr lang="en-US" sz="1100" dirty="0" err="1"/>
                    <a:t>Webapp</a:t>
                  </a:r>
                  <a:endParaRPr lang="en-US" dirty="0"/>
                </a:p>
              </p:txBody>
            </p:sp>
            <p:sp>
              <p:nvSpPr>
                <p:cNvPr id="20" name="Rectangle 74"/>
                <p:cNvSpPr>
                  <a:spLocks noChangeArrowheads="1"/>
                </p:cNvSpPr>
                <p:nvPr/>
              </p:nvSpPr>
              <p:spPr bwMode="auto">
                <a:xfrm>
                  <a:off x="7974013" y="1818137"/>
                  <a:ext cx="858837" cy="228600"/>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r>
                    <a:rPr lang="en-US" sz="1100"/>
                    <a:t>Webapp</a:t>
                  </a:r>
                  <a:endParaRPr lang="en-US"/>
                </a:p>
              </p:txBody>
            </p:sp>
            <p:sp>
              <p:nvSpPr>
                <p:cNvPr id="21" name="Rectangle 75"/>
                <p:cNvSpPr>
                  <a:spLocks noChangeArrowheads="1"/>
                </p:cNvSpPr>
                <p:nvPr/>
              </p:nvSpPr>
              <p:spPr bwMode="auto">
                <a:xfrm>
                  <a:off x="6846887" y="2122936"/>
                  <a:ext cx="858837" cy="230188"/>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r>
                    <a:rPr lang="en-US" sz="1100"/>
                    <a:t>Webapp</a:t>
                  </a:r>
                  <a:endParaRPr lang="en-US"/>
                </a:p>
              </p:txBody>
            </p:sp>
            <p:sp>
              <p:nvSpPr>
                <p:cNvPr id="22" name="Rectangle 76"/>
                <p:cNvSpPr>
                  <a:spLocks noChangeArrowheads="1"/>
                </p:cNvSpPr>
                <p:nvPr/>
              </p:nvSpPr>
              <p:spPr bwMode="auto">
                <a:xfrm>
                  <a:off x="7964488" y="2122936"/>
                  <a:ext cx="857250" cy="230188"/>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r>
                    <a:rPr lang="en-US" sz="1100"/>
                    <a:t>Webapp</a:t>
                  </a:r>
                  <a:endParaRPr lang="en-US"/>
                </a:p>
              </p:txBody>
            </p:sp>
            <p:sp>
              <p:nvSpPr>
                <p:cNvPr id="23" name="AutoShape 77"/>
                <p:cNvSpPr>
                  <a:spLocks/>
                </p:cNvSpPr>
                <p:nvPr/>
              </p:nvSpPr>
              <p:spPr bwMode="auto">
                <a:xfrm>
                  <a:off x="6289674" y="1808612"/>
                  <a:ext cx="222250" cy="542925"/>
                </a:xfrm>
                <a:prstGeom prst="leftBrace">
                  <a:avLst>
                    <a:gd name="adj1" fmla="val 26792"/>
                    <a:gd name="adj2" fmla="val 50000"/>
                  </a:avLst>
                </a:prstGeom>
                <a:noFill/>
                <a:ln w="44450">
                  <a:solidFill>
                    <a:srgbClr val="4A7EBB"/>
                  </a:solidFill>
                  <a:round/>
                  <a:headEnd/>
                  <a:tailEnd/>
                </a:ln>
                <a:effectLst>
                  <a:outerShdw dist="25400" dir="5400000" algn="ctr" rotWithShape="0">
                    <a:srgbClr val="808080">
                      <a:alpha val="35001"/>
                    </a:srgbClr>
                  </a:outerShdw>
                </a:effectLst>
                <a:extLst>
                  <a:ext uri="{909E8E84-426E-40DD-AFC4-6F175D3DCCD1}">
                    <a14:hiddenFill xmlns:a14="http://schemas.microsoft.com/office/drawing/2010/main">
                      <a:solidFill>
                        <a:srgbClr val="FFFFFF"/>
                      </a:solidFill>
                    </a14:hiddenFill>
                  </a:ext>
                </a:extLst>
              </p:spPr>
              <p:txBody>
                <a:bodyPr tIns="91440" bIns="91440"/>
                <a:lstStyle/>
                <a:p>
                  <a:endParaRPr lang="en-US"/>
                </a:p>
              </p:txBody>
            </p:sp>
            <p:sp>
              <p:nvSpPr>
                <p:cNvPr id="24" name="Rectangle 78"/>
                <p:cNvSpPr>
                  <a:spLocks noChangeArrowheads="1"/>
                </p:cNvSpPr>
                <p:nvPr/>
              </p:nvSpPr>
              <p:spPr bwMode="auto">
                <a:xfrm>
                  <a:off x="5443536" y="1997525"/>
                  <a:ext cx="866775" cy="238125"/>
                </a:xfrm>
                <a:prstGeom prst="rect">
                  <a:avLst/>
                </a:prstGeom>
                <a:noFill/>
                <a:ln>
                  <a:noFill/>
                </a:ln>
                <a:effectLst>
                  <a:outerShdw dist="25400" dir="5400000" algn="ctr" rotWithShape="0">
                    <a:srgbClr val="808080">
                      <a:alpha val="35001"/>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p>
                  <a:pPr algn="ctr"/>
                  <a:r>
                    <a:rPr lang="en-US" sz="1100" dirty="0"/>
                    <a:t>Applications</a:t>
                  </a:r>
                  <a:endParaRPr lang="en-US" dirty="0"/>
                </a:p>
              </p:txBody>
            </p:sp>
            <p:sp>
              <p:nvSpPr>
                <p:cNvPr id="25" name="Line 81"/>
                <p:cNvSpPr>
                  <a:spLocks noChangeShapeType="1"/>
                </p:cNvSpPr>
                <p:nvPr/>
              </p:nvSpPr>
              <p:spPr bwMode="auto">
                <a:xfrm flipH="1">
                  <a:off x="6815381" y="3454400"/>
                  <a:ext cx="0" cy="903006"/>
                </a:xfrm>
                <a:prstGeom prst="line">
                  <a:avLst/>
                </a:prstGeom>
                <a:noFill/>
                <a:ln w="44450">
                  <a:solidFill>
                    <a:srgbClr val="4A7EBB"/>
                  </a:solidFill>
                  <a:round/>
                  <a:headEnd/>
                  <a:tailEnd/>
                </a:ln>
                <a:effectLst>
                  <a:outerShdw dist="25400" dir="5400000" algn="ctr" rotWithShape="0">
                    <a:srgbClr val="808080">
                      <a:alpha val="35001"/>
                    </a:srgbClr>
                  </a:outerShdw>
                </a:effectLst>
                <a:extLst>
                  <a:ext uri="{909E8E84-426E-40DD-AFC4-6F175D3DCCD1}">
                    <a14:hiddenFill xmlns:a14="http://schemas.microsoft.com/office/drawing/2010/main">
                      <a:noFill/>
                    </a14:hiddenFill>
                  </a:ext>
                </a:extLst>
              </p:spPr>
              <p:txBody>
                <a:bodyPr tIns="91440" bIns="91440"/>
                <a:lstStyle/>
                <a:p>
                  <a:endParaRPr lang="en-US"/>
                </a:p>
              </p:txBody>
            </p:sp>
            <p:sp>
              <p:nvSpPr>
                <p:cNvPr id="26" name="Rectangle 85"/>
                <p:cNvSpPr>
                  <a:spLocks noChangeArrowheads="1"/>
                </p:cNvSpPr>
                <p:nvPr/>
              </p:nvSpPr>
              <p:spPr bwMode="auto">
                <a:xfrm>
                  <a:off x="4947155" y="4357407"/>
                  <a:ext cx="869950" cy="533400"/>
                </a:xfrm>
                <a:prstGeom prst="rect">
                  <a:avLst/>
                </a:prstGeom>
                <a:noFill/>
                <a:ln>
                  <a:noFill/>
                </a:ln>
                <a:effectLst>
                  <a:outerShdw dist="25400" dir="5400000" algn="ctr" rotWithShape="0">
                    <a:srgbClr val="808080">
                      <a:alpha val="35001"/>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p>
                  <a:pPr algn="ctr"/>
                  <a:r>
                    <a:rPr lang="en-US" sz="1100" dirty="0"/>
                    <a:t>Operating System / </a:t>
                  </a:r>
                </a:p>
                <a:p>
                  <a:pPr algn="ctr"/>
                  <a:r>
                    <a:rPr lang="en-US" sz="1100" dirty="0"/>
                    <a:t>Middleware</a:t>
                  </a:r>
                  <a:endParaRPr lang="en-US" dirty="0"/>
                </a:p>
              </p:txBody>
            </p:sp>
            <p:sp>
              <p:nvSpPr>
                <p:cNvPr id="27" name="Rectangle 86"/>
                <p:cNvSpPr>
                  <a:spLocks noChangeArrowheads="1"/>
                </p:cNvSpPr>
                <p:nvPr/>
              </p:nvSpPr>
              <p:spPr bwMode="auto">
                <a:xfrm>
                  <a:off x="6010779" y="4330274"/>
                  <a:ext cx="1830675" cy="327167"/>
                </a:xfrm>
                <a:prstGeom prst="rect">
                  <a:avLst/>
                </a:prstGeom>
                <a:solidFill>
                  <a:schemeClr val="bg1"/>
                </a:solidFill>
                <a:ln w="19050">
                  <a:solidFill>
                    <a:srgbClr val="4A7EBB"/>
                  </a:solidFill>
                  <a:miter lim="800000"/>
                  <a:headEnd/>
                  <a:tailEnd/>
                </a:ln>
                <a:effectLst>
                  <a:outerShdw dist="25400" dir="5400000" algn="ctr" rotWithShape="0">
                    <a:srgbClr val="808080">
                      <a:alpha val="35001"/>
                    </a:srgbClr>
                  </a:outerShdw>
                </a:effectLst>
              </p:spPr>
              <p:txBody>
                <a:bodyPr tIns="0" bIns="0" anchor="ctr"/>
                <a:lstStyle/>
                <a:p>
                  <a:pPr algn="ctr"/>
                  <a:r>
                    <a:rPr lang="en-US" sz="1100" dirty="0" smtClean="0"/>
                    <a:t>OS</a:t>
                  </a:r>
                  <a:endParaRPr lang="en-US" sz="1100" dirty="0"/>
                </a:p>
              </p:txBody>
            </p:sp>
            <p:sp>
              <p:nvSpPr>
                <p:cNvPr id="28" name="AutoShape 87"/>
                <p:cNvSpPr>
                  <a:spLocks/>
                </p:cNvSpPr>
                <p:nvPr/>
              </p:nvSpPr>
              <p:spPr bwMode="auto">
                <a:xfrm>
                  <a:off x="5709154" y="4273271"/>
                  <a:ext cx="225426" cy="695325"/>
                </a:xfrm>
                <a:prstGeom prst="leftBrace">
                  <a:avLst>
                    <a:gd name="adj1" fmla="val 26790"/>
                    <a:gd name="adj2" fmla="val 50000"/>
                  </a:avLst>
                </a:prstGeom>
                <a:noFill/>
                <a:ln w="44450">
                  <a:solidFill>
                    <a:srgbClr val="4A7EBB"/>
                  </a:solidFill>
                  <a:round/>
                  <a:headEnd/>
                  <a:tailEnd/>
                </a:ln>
                <a:effectLst>
                  <a:outerShdw dist="25400" dir="5400000" algn="ctr" rotWithShape="0">
                    <a:srgbClr val="808080">
                      <a:alpha val="35001"/>
                    </a:srgbClr>
                  </a:outerShdw>
                </a:effectLst>
                <a:extLst>
                  <a:ext uri="{909E8E84-426E-40DD-AFC4-6F175D3DCCD1}">
                    <a14:hiddenFill xmlns:a14="http://schemas.microsoft.com/office/drawing/2010/main">
                      <a:solidFill>
                        <a:srgbClr val="FFFFFF"/>
                      </a:solidFill>
                    </a14:hiddenFill>
                  </a:ext>
                </a:extLst>
              </p:spPr>
              <p:txBody>
                <a:bodyPr tIns="91440" bIns="91440"/>
                <a:lstStyle/>
                <a:p>
                  <a:endParaRPr lang="en-US"/>
                </a:p>
              </p:txBody>
            </p:sp>
            <p:sp>
              <p:nvSpPr>
                <p:cNvPr id="38" name="Rectangle 64"/>
                <p:cNvSpPr>
                  <a:spLocks noChangeArrowheads="1"/>
                </p:cNvSpPr>
                <p:nvPr/>
              </p:nvSpPr>
              <p:spPr bwMode="auto">
                <a:xfrm>
                  <a:off x="7627580" y="2549752"/>
                  <a:ext cx="1447800" cy="352198"/>
                </a:xfrm>
                <a:prstGeom prst="rect">
                  <a:avLst/>
                </a:prstGeom>
                <a:solidFill>
                  <a:srgbClr val="FFFFFF"/>
                </a:solidFill>
                <a:ln w="19050">
                  <a:solidFill>
                    <a:srgbClr val="4A7EBB"/>
                  </a:solidFill>
                  <a:miter lim="800000"/>
                  <a:headEnd/>
                  <a:tailEnd/>
                </a:ln>
              </p:spPr>
              <p:txBody>
                <a:bodyPr lIns="0" tIns="0" rIns="0" bIns="0" anchor="ctr"/>
                <a:lstStyle/>
                <a:p>
                  <a:pPr algn="ctr"/>
                  <a:r>
                    <a:rPr lang="en-US" sz="1100" dirty="0" err="1" smtClean="0"/>
                    <a:t>EventSource</a:t>
                  </a:r>
                  <a:r>
                    <a:rPr lang="en-US" sz="1100" dirty="0" smtClean="0"/>
                    <a:t> </a:t>
                  </a:r>
                  <a:r>
                    <a:rPr lang="en-US" sz="1100" dirty="0"/>
                    <a:t>API</a:t>
                  </a:r>
                </a:p>
              </p:txBody>
            </p:sp>
            <p:sp>
              <p:nvSpPr>
                <p:cNvPr id="39" name="Rectangle 88"/>
                <p:cNvSpPr>
                  <a:spLocks noChangeArrowheads="1"/>
                </p:cNvSpPr>
                <p:nvPr/>
              </p:nvSpPr>
              <p:spPr bwMode="auto">
                <a:xfrm>
                  <a:off x="6606379" y="4661626"/>
                  <a:ext cx="418006"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a:t>SMS stack</a:t>
                  </a:r>
                  <a:endParaRPr lang="en-US"/>
                </a:p>
              </p:txBody>
            </p:sp>
            <p:sp>
              <p:nvSpPr>
                <p:cNvPr id="42" name="Rectangle 90"/>
                <p:cNvSpPr>
                  <a:spLocks noChangeArrowheads="1"/>
                </p:cNvSpPr>
                <p:nvPr/>
              </p:nvSpPr>
              <p:spPr bwMode="auto">
                <a:xfrm>
                  <a:off x="7077344" y="4661626"/>
                  <a:ext cx="457434"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smtClean="0"/>
                    <a:t>WAP </a:t>
                  </a:r>
                  <a:r>
                    <a:rPr lang="en-US" sz="1100" dirty="0"/>
                    <a:t>stack</a:t>
                  </a:r>
                  <a:endParaRPr lang="en-US" dirty="0"/>
                </a:p>
              </p:txBody>
            </p:sp>
            <p:sp>
              <p:nvSpPr>
                <p:cNvPr id="50" name="Rectangle 91"/>
                <p:cNvSpPr>
                  <a:spLocks noChangeArrowheads="1"/>
                </p:cNvSpPr>
                <p:nvPr/>
              </p:nvSpPr>
              <p:spPr bwMode="auto">
                <a:xfrm>
                  <a:off x="6010780" y="4661626"/>
                  <a:ext cx="381198" cy="345877"/>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a:t>SIP stack</a:t>
                  </a:r>
                  <a:endParaRPr lang="en-US"/>
                </a:p>
              </p:txBody>
            </p:sp>
          </p:grpSp>
          <p:grpSp>
            <p:nvGrpSpPr>
              <p:cNvPr id="8" name="Group 52"/>
              <p:cNvGrpSpPr>
                <a:grpSpLocks/>
              </p:cNvGrpSpPr>
              <p:nvPr/>
            </p:nvGrpSpPr>
            <p:grpSpPr bwMode="auto">
              <a:xfrm>
                <a:off x="6610349" y="2549571"/>
                <a:ext cx="2462241" cy="904829"/>
                <a:chOff x="6610349" y="2549571"/>
                <a:chExt cx="2462241" cy="904829"/>
              </a:xfrm>
            </p:grpSpPr>
            <p:sp>
              <p:nvSpPr>
                <p:cNvPr id="9" name="Rectangle 64"/>
                <p:cNvSpPr>
                  <a:spLocks noChangeArrowheads="1"/>
                </p:cNvSpPr>
                <p:nvPr/>
              </p:nvSpPr>
              <p:spPr bwMode="auto">
                <a:xfrm>
                  <a:off x="6610349" y="2549571"/>
                  <a:ext cx="1017231" cy="352380"/>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r>
                    <a:rPr lang="en-US" sz="1100" dirty="0" smtClean="0"/>
                    <a:t>Other APIs</a:t>
                  </a:r>
                  <a:endParaRPr lang="en-US" dirty="0"/>
                </a:p>
              </p:txBody>
            </p:sp>
            <p:sp>
              <p:nvSpPr>
                <p:cNvPr id="11" name="Rectangle 67"/>
                <p:cNvSpPr>
                  <a:spLocks noChangeArrowheads="1"/>
                </p:cNvSpPr>
                <p:nvPr/>
              </p:nvSpPr>
              <p:spPr bwMode="auto">
                <a:xfrm>
                  <a:off x="6610380" y="2901950"/>
                  <a:ext cx="1195221" cy="305303"/>
                </a:xfrm>
                <a:prstGeom prst="rect">
                  <a:avLst/>
                </a:prstGeom>
                <a:solidFill>
                  <a:srgbClr val="FFFFFF"/>
                </a:solidFill>
                <a:ln w="19050">
                  <a:solidFill>
                    <a:srgbClr val="4A7EBB"/>
                  </a:solidFill>
                  <a:miter lim="800000"/>
                  <a:headEnd/>
                  <a:tailEnd/>
                </a:ln>
              </p:spPr>
              <p:txBody>
                <a:bodyPr lIns="0" tIns="0" rIns="0" bIns="0" anchor="ctr"/>
                <a:lstStyle/>
                <a:p>
                  <a:pPr algn="ctr"/>
                  <a:r>
                    <a:rPr lang="en-US" sz="1100"/>
                    <a:t>Web Browser</a:t>
                  </a:r>
                  <a:endParaRPr lang="en-US"/>
                </a:p>
              </p:txBody>
            </p:sp>
            <p:sp>
              <p:nvSpPr>
                <p:cNvPr id="12" name="Rectangle 68"/>
                <p:cNvSpPr>
                  <a:spLocks noChangeArrowheads="1"/>
                </p:cNvSpPr>
                <p:nvPr/>
              </p:nvSpPr>
              <p:spPr bwMode="auto">
                <a:xfrm>
                  <a:off x="7805601" y="2901950"/>
                  <a:ext cx="1266989" cy="305303"/>
                </a:xfrm>
                <a:prstGeom prst="rect">
                  <a:avLst/>
                </a:prstGeom>
                <a:solidFill>
                  <a:srgbClr val="FFFFFF"/>
                </a:solidFill>
                <a:ln w="19050">
                  <a:solidFill>
                    <a:srgbClr val="4A7EBB"/>
                  </a:solidFill>
                  <a:miter lim="800000"/>
                  <a:headEnd/>
                  <a:tailEnd/>
                </a:ln>
              </p:spPr>
              <p:txBody>
                <a:bodyPr lIns="0" tIns="0" rIns="0" bIns="0" anchor="ctr"/>
                <a:lstStyle/>
                <a:p>
                  <a:pPr algn="ctr"/>
                  <a:r>
                    <a:rPr lang="en-US" sz="1100"/>
                    <a:t>Widget Runtime</a:t>
                  </a:r>
                  <a:endParaRPr lang="en-US"/>
                </a:p>
              </p:txBody>
            </p:sp>
            <p:sp>
              <p:nvSpPr>
                <p:cNvPr id="13" name="Rectangle 69"/>
                <p:cNvSpPr>
                  <a:spLocks noChangeArrowheads="1"/>
                </p:cNvSpPr>
                <p:nvPr/>
              </p:nvSpPr>
              <p:spPr bwMode="auto">
                <a:xfrm>
                  <a:off x="6610349" y="3206750"/>
                  <a:ext cx="2462214" cy="247650"/>
                </a:xfrm>
                <a:prstGeom prst="rect">
                  <a:avLst/>
                </a:prstGeom>
                <a:solidFill>
                  <a:srgbClr val="FFFFFF"/>
                </a:solidFill>
                <a:ln w="19050">
                  <a:solidFill>
                    <a:srgbClr val="4A7EBB"/>
                  </a:solidFill>
                  <a:miter lim="800000"/>
                  <a:headEnd/>
                  <a:tailEnd/>
                </a:ln>
                <a:effectLst>
                  <a:outerShdw dist="25400" dir="5400000" algn="ctr" rotWithShape="0">
                    <a:srgbClr val="808080">
                      <a:alpha val="35001"/>
                    </a:srgbClr>
                  </a:outerShdw>
                </a:effectLst>
              </p:spPr>
              <p:txBody>
                <a:bodyPr lIns="0" tIns="0" rIns="0" bIns="0" anchor="ctr"/>
                <a:lstStyle/>
                <a:p>
                  <a:pPr algn="ctr"/>
                  <a:r>
                    <a:rPr lang="en-US" sz="1100"/>
                    <a:t>Web Layout Engine</a:t>
                  </a:r>
                  <a:endParaRPr lang="en-US"/>
                </a:p>
              </p:txBody>
            </p:sp>
          </p:grpSp>
        </p:grpSp>
        <p:sp>
          <p:nvSpPr>
            <p:cNvPr id="54" name="Rectangle 73"/>
            <p:cNvSpPr>
              <a:spLocks noChangeArrowheads="1"/>
            </p:cNvSpPr>
            <p:nvPr/>
          </p:nvSpPr>
          <p:spPr bwMode="auto">
            <a:xfrm>
              <a:off x="7106057" y="4682743"/>
              <a:ext cx="838742" cy="345311"/>
            </a:xfrm>
            <a:prstGeom prst="rect">
              <a:avLst/>
            </a:prstGeom>
            <a:noFill/>
            <a:ln w="19050">
              <a:noFill/>
              <a:miter lim="800000"/>
              <a:headEnd/>
              <a:tailEnd/>
            </a:ln>
            <a:effectLst>
              <a:outerShdw dist="25400" dir="5400000" algn="ctr" rotWithShape="0">
                <a:srgbClr val="808080">
                  <a:alpha val="35001"/>
                </a:srgbClr>
              </a:outerShdw>
            </a:effectLst>
          </p:spPr>
          <p:txBody>
            <a:bodyPr lIns="0" tIns="0" rIns="0" bIns="0" anchor="ctr"/>
            <a:lstStyle/>
            <a:p>
              <a:pPr algn="ctr"/>
              <a:r>
                <a:rPr lang="en-US" sz="1100" dirty="0" smtClean="0"/>
                <a:t>Mobile Network</a:t>
              </a:r>
              <a:endParaRPr lang="en-US" dirty="0"/>
            </a:p>
          </p:txBody>
        </p:sp>
        <p:sp>
          <p:nvSpPr>
            <p:cNvPr id="56" name="Line 81"/>
            <p:cNvSpPr>
              <a:spLocks noChangeShapeType="1"/>
            </p:cNvSpPr>
            <p:nvPr/>
          </p:nvSpPr>
          <p:spPr bwMode="auto">
            <a:xfrm flipH="1">
              <a:off x="8808162" y="2953998"/>
              <a:ext cx="0" cy="1472480"/>
            </a:xfrm>
            <a:prstGeom prst="line">
              <a:avLst/>
            </a:prstGeom>
            <a:noFill/>
            <a:ln w="44450">
              <a:solidFill>
                <a:srgbClr val="4A7EBB"/>
              </a:solidFill>
              <a:round/>
              <a:headEnd/>
              <a:tailEnd/>
            </a:ln>
            <a:effectLst>
              <a:outerShdw dist="25400" dir="5400000" algn="ctr" rotWithShape="0">
                <a:srgbClr val="808080">
                  <a:alpha val="35001"/>
                </a:srgbClr>
              </a:outerShdw>
            </a:effectLst>
            <a:extLst>
              <a:ext uri="{909E8E84-426E-40DD-AFC4-6F175D3DCCD1}">
                <a14:hiddenFill xmlns:a14="http://schemas.microsoft.com/office/drawing/2010/main">
                  <a:noFill/>
                </a14:hiddenFill>
              </a:ext>
            </a:extLst>
          </p:spPr>
          <p:txBody>
            <a:bodyPr tIns="91440" bIns="91440"/>
            <a:lstStyle/>
            <a:p>
              <a:endParaRPr lang="en-US"/>
            </a:p>
          </p:txBody>
        </p:sp>
        <p:sp>
          <p:nvSpPr>
            <p:cNvPr id="55" name="Rectangle 54"/>
            <p:cNvSpPr>
              <a:spLocks noChangeArrowheads="1"/>
            </p:cNvSpPr>
            <p:nvPr/>
          </p:nvSpPr>
          <p:spPr bwMode="auto">
            <a:xfrm>
              <a:off x="8292854" y="4162887"/>
              <a:ext cx="669608" cy="337746"/>
            </a:xfrm>
            <a:prstGeom prst="rect">
              <a:avLst/>
            </a:prstGeom>
            <a:solidFill>
              <a:srgbClr val="FFFFFF"/>
            </a:solidFill>
            <a:ln w="19050">
              <a:solidFill>
                <a:srgbClr val="4F81BD"/>
              </a:solidFill>
              <a:miter lim="800000"/>
              <a:headEnd/>
              <a:tailEnd/>
            </a:ln>
          </p:spPr>
          <p:txBody>
            <a:bodyPr lIns="0" tIns="0" rIns="0" bIns="0" anchor="ctr"/>
            <a:lstStyle/>
            <a:p>
              <a:pPr algn="ctr"/>
              <a:r>
                <a:rPr lang="en-US" sz="1100" dirty="0"/>
                <a:t>HTTP</a:t>
              </a:r>
            </a:p>
            <a:p>
              <a:pPr algn="ctr"/>
              <a:r>
                <a:rPr lang="en-US" sz="1100" dirty="0"/>
                <a:t>stack</a:t>
              </a:r>
              <a:endParaRPr lang="en-US" dirty="0"/>
            </a:p>
          </p:txBody>
        </p:sp>
        <p:sp>
          <p:nvSpPr>
            <p:cNvPr id="57" name="Oval 56"/>
            <p:cNvSpPr/>
            <p:nvPr/>
          </p:nvSpPr>
          <p:spPr>
            <a:xfrm>
              <a:off x="5862122" y="1727589"/>
              <a:ext cx="330506" cy="28817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1</a:t>
              </a:r>
              <a:endParaRPr lang="en-US" dirty="0"/>
            </a:p>
          </p:txBody>
        </p:sp>
        <p:sp>
          <p:nvSpPr>
            <p:cNvPr id="58" name="Oval 57"/>
            <p:cNvSpPr/>
            <p:nvPr/>
          </p:nvSpPr>
          <p:spPr>
            <a:xfrm>
              <a:off x="6050492" y="3325995"/>
              <a:ext cx="330506" cy="28817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2</a:t>
              </a:r>
              <a:endParaRPr lang="en-US" dirty="0"/>
            </a:p>
          </p:txBody>
        </p:sp>
        <p:sp>
          <p:nvSpPr>
            <p:cNvPr id="59" name="Oval 58"/>
            <p:cNvSpPr/>
            <p:nvPr/>
          </p:nvSpPr>
          <p:spPr>
            <a:xfrm>
              <a:off x="8235280" y="3761362"/>
              <a:ext cx="330506" cy="28817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3</a:t>
              </a:r>
              <a:endParaRPr lang="en-US" dirty="0"/>
            </a:p>
          </p:txBody>
        </p:sp>
        <p:sp>
          <p:nvSpPr>
            <p:cNvPr id="63" name="Line 81"/>
            <p:cNvSpPr>
              <a:spLocks noChangeShapeType="1"/>
            </p:cNvSpPr>
            <p:nvPr/>
          </p:nvSpPr>
          <p:spPr bwMode="auto">
            <a:xfrm flipH="1">
              <a:off x="7522125" y="3085545"/>
              <a:ext cx="0" cy="719886"/>
            </a:xfrm>
            <a:prstGeom prst="line">
              <a:avLst/>
            </a:prstGeom>
            <a:noFill/>
            <a:ln w="44450">
              <a:solidFill>
                <a:srgbClr val="4A7EBB"/>
              </a:solidFill>
              <a:round/>
              <a:headEnd/>
              <a:tailEnd/>
            </a:ln>
            <a:effectLst>
              <a:outerShdw dist="25400" dir="5400000" algn="ctr" rotWithShape="0">
                <a:srgbClr val="808080">
                  <a:alpha val="35001"/>
                </a:srgbClr>
              </a:outerShdw>
            </a:effectLst>
            <a:extLst>
              <a:ext uri="{909E8E84-426E-40DD-AFC4-6F175D3DCCD1}">
                <a14:hiddenFill xmlns:a14="http://schemas.microsoft.com/office/drawing/2010/main">
                  <a:noFill/>
                </a14:hiddenFill>
              </a:ext>
            </a:extLst>
          </p:spPr>
          <p:txBody>
            <a:bodyPr tIns="91440" bIns="91440"/>
            <a:lstStyle/>
            <a:p>
              <a:endParaRPr lang="en-US"/>
            </a:p>
          </p:txBody>
        </p:sp>
        <p:sp>
          <p:nvSpPr>
            <p:cNvPr id="60" name="Rectangle 86"/>
            <p:cNvSpPr>
              <a:spLocks noChangeArrowheads="1"/>
            </p:cNvSpPr>
            <p:nvPr/>
          </p:nvSpPr>
          <p:spPr bwMode="auto">
            <a:xfrm>
              <a:off x="7098311" y="3371798"/>
              <a:ext cx="1001208" cy="281195"/>
            </a:xfrm>
            <a:prstGeom prst="rect">
              <a:avLst/>
            </a:prstGeom>
            <a:solidFill>
              <a:schemeClr val="bg1"/>
            </a:solidFill>
            <a:ln w="19050">
              <a:solidFill>
                <a:srgbClr val="4A7EBB"/>
              </a:solidFill>
              <a:miter lim="800000"/>
              <a:headEnd/>
              <a:tailEnd/>
            </a:ln>
            <a:effectLst>
              <a:outerShdw dist="25400" dir="5400000" algn="ctr" rotWithShape="0">
                <a:srgbClr val="808080">
                  <a:alpha val="35001"/>
                </a:srgbClr>
              </a:outerShdw>
            </a:effectLst>
          </p:spPr>
          <p:txBody>
            <a:bodyPr tIns="45720" bIns="0" anchor="t" anchorCtr="0"/>
            <a:lstStyle/>
            <a:p>
              <a:pPr algn="ctr"/>
              <a:r>
                <a:rPr lang="en-US" sz="1100" dirty="0" smtClean="0"/>
                <a:t>Native App</a:t>
              </a:r>
              <a:endParaRPr lang="en-US" sz="1100" dirty="0"/>
            </a:p>
          </p:txBody>
        </p:sp>
        <p:sp>
          <p:nvSpPr>
            <p:cNvPr id="61" name="Rectangle 85"/>
            <p:cNvSpPr>
              <a:spLocks noChangeArrowheads="1"/>
            </p:cNvSpPr>
            <p:nvPr/>
          </p:nvSpPr>
          <p:spPr bwMode="auto">
            <a:xfrm>
              <a:off x="4986122" y="3085545"/>
              <a:ext cx="869950" cy="533400"/>
            </a:xfrm>
            <a:prstGeom prst="rect">
              <a:avLst/>
            </a:prstGeom>
            <a:noFill/>
            <a:ln>
              <a:noFill/>
            </a:ln>
            <a:effectLst>
              <a:outerShdw dist="25400" dir="5400000" algn="ctr" rotWithShape="0">
                <a:srgbClr val="808080">
                  <a:alpha val="35001"/>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p>
              <a:pPr algn="ctr"/>
              <a:r>
                <a:rPr lang="en-US" sz="1100" dirty="0" smtClean="0"/>
                <a:t>Native </a:t>
              </a:r>
            </a:p>
            <a:p>
              <a:pPr algn="ctr"/>
              <a:r>
                <a:rPr lang="en-US" sz="1100" dirty="0" smtClean="0"/>
                <a:t>Applications</a:t>
              </a:r>
              <a:endParaRPr lang="en-US" dirty="0"/>
            </a:p>
          </p:txBody>
        </p:sp>
        <p:sp>
          <p:nvSpPr>
            <p:cNvPr id="62" name="AutoShape 87"/>
            <p:cNvSpPr>
              <a:spLocks/>
            </p:cNvSpPr>
            <p:nvPr/>
          </p:nvSpPr>
          <p:spPr bwMode="auto">
            <a:xfrm>
              <a:off x="5824322" y="3001408"/>
              <a:ext cx="225425" cy="695325"/>
            </a:xfrm>
            <a:prstGeom prst="leftBrace">
              <a:avLst>
                <a:gd name="adj1" fmla="val 26790"/>
                <a:gd name="adj2" fmla="val 50000"/>
              </a:avLst>
            </a:prstGeom>
            <a:noFill/>
            <a:ln w="44450">
              <a:solidFill>
                <a:srgbClr val="4A7EBB"/>
              </a:solidFill>
              <a:round/>
              <a:headEnd/>
              <a:tailEnd/>
            </a:ln>
            <a:effectLst>
              <a:outerShdw dist="25400" dir="5400000" algn="ctr" rotWithShape="0">
                <a:srgbClr val="808080">
                  <a:alpha val="35001"/>
                </a:srgbClr>
              </a:outerShdw>
            </a:effectLst>
            <a:extLst>
              <a:ext uri="{909E8E84-426E-40DD-AFC4-6F175D3DCCD1}">
                <a14:hiddenFill xmlns:a14="http://schemas.microsoft.com/office/drawing/2010/main">
                  <a:solidFill>
                    <a:srgbClr val="FFFFFF"/>
                  </a:solidFill>
                </a14:hiddenFill>
              </a:ext>
            </a:extLst>
          </p:spPr>
          <p:txBody>
            <a:bodyPr tIns="91440" bIns="91440"/>
            <a:lstStyle/>
            <a:p>
              <a:endParaRPr lang="en-US"/>
            </a:p>
          </p:txBody>
        </p:sp>
        <p:sp>
          <p:nvSpPr>
            <p:cNvPr id="64" name="Line 61"/>
            <p:cNvSpPr>
              <a:spLocks noChangeShapeType="1"/>
            </p:cNvSpPr>
            <p:nvPr/>
          </p:nvSpPr>
          <p:spPr bwMode="auto">
            <a:xfrm>
              <a:off x="6399209" y="3509137"/>
              <a:ext cx="558701" cy="0"/>
            </a:xfrm>
            <a:prstGeom prst="line">
              <a:avLst/>
            </a:prstGeom>
            <a:noFill/>
            <a:ln w="25400" cap="rnd">
              <a:solidFill>
                <a:srgbClr val="4A7EBB"/>
              </a:solidFill>
              <a:prstDash val="sysDot"/>
              <a:round/>
              <a:headEnd/>
              <a:tailEnd/>
            </a:ln>
            <a:effectLst>
              <a:outerShdw dist="25400" dir="5400000" algn="ctr" rotWithShape="0">
                <a:srgbClr val="808080">
                  <a:alpha val="35001"/>
                </a:srgbClr>
              </a:outerShdw>
            </a:effectLst>
            <a:extLst>
              <a:ext uri="{909E8E84-426E-40DD-AFC4-6F175D3DCCD1}">
                <a14:hiddenFill xmlns:a14="http://schemas.microsoft.com/office/drawing/2010/main">
                  <a:noFill/>
                </a14:hiddenFill>
              </a:ext>
            </a:extLst>
          </p:spPr>
          <p:txBody>
            <a:bodyPr tIns="91440" bIns="91440"/>
            <a:lstStyle/>
            <a:p>
              <a:endParaRPr lang="en-US"/>
            </a:p>
          </p:txBody>
        </p:sp>
        <p:sp>
          <p:nvSpPr>
            <p:cNvPr id="65" name="Line 61"/>
            <p:cNvSpPr>
              <a:spLocks noChangeShapeType="1"/>
            </p:cNvSpPr>
            <p:nvPr/>
          </p:nvSpPr>
          <p:spPr bwMode="auto">
            <a:xfrm>
              <a:off x="7220843" y="3207551"/>
              <a:ext cx="558701" cy="0"/>
            </a:xfrm>
            <a:prstGeom prst="line">
              <a:avLst/>
            </a:prstGeom>
            <a:noFill/>
            <a:ln w="25400" cap="rnd">
              <a:solidFill>
                <a:srgbClr val="4A7EBB"/>
              </a:solidFill>
              <a:prstDash val="sysDot"/>
              <a:round/>
              <a:headEnd/>
              <a:tailEnd/>
            </a:ln>
            <a:effectLst>
              <a:outerShdw dist="25400" dir="5400000" algn="ctr" rotWithShape="0">
                <a:srgbClr val="808080">
                  <a:alpha val="35001"/>
                </a:srgbClr>
              </a:outerShdw>
            </a:effectLst>
            <a:extLst>
              <a:ext uri="{909E8E84-426E-40DD-AFC4-6F175D3DCCD1}">
                <a14:hiddenFill xmlns:a14="http://schemas.microsoft.com/office/drawing/2010/main">
                  <a:noFill/>
                </a14:hiddenFill>
              </a:ext>
            </a:extLst>
          </p:spPr>
          <p:txBody>
            <a:bodyPr tIns="91440" bIns="91440"/>
            <a:lstStyle/>
            <a:p>
              <a:endParaRPr lang="en-US"/>
            </a:p>
          </p:txBody>
        </p:sp>
        <p:sp>
          <p:nvSpPr>
            <p:cNvPr id="67" name="Oval 66"/>
            <p:cNvSpPr/>
            <p:nvPr/>
          </p:nvSpPr>
          <p:spPr>
            <a:xfrm>
              <a:off x="7042979" y="3050516"/>
              <a:ext cx="330506" cy="28817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2</a:t>
              </a:r>
              <a:endParaRPr lang="en-US" dirty="0"/>
            </a:p>
          </p:txBody>
        </p:sp>
        <p:sp>
          <p:nvSpPr>
            <p:cNvPr id="68" name="Line 61"/>
            <p:cNvSpPr>
              <a:spLocks noChangeShapeType="1"/>
            </p:cNvSpPr>
            <p:nvPr/>
          </p:nvSpPr>
          <p:spPr bwMode="auto">
            <a:xfrm>
              <a:off x="8470515" y="3873333"/>
              <a:ext cx="558701" cy="0"/>
            </a:xfrm>
            <a:prstGeom prst="line">
              <a:avLst/>
            </a:prstGeom>
            <a:noFill/>
            <a:ln w="25400" cap="rnd">
              <a:solidFill>
                <a:srgbClr val="4A7EBB"/>
              </a:solidFill>
              <a:prstDash val="sysDot"/>
              <a:round/>
              <a:headEnd/>
              <a:tailEnd/>
            </a:ln>
            <a:effectLst>
              <a:outerShdw dist="25400" dir="5400000" algn="ctr" rotWithShape="0">
                <a:srgbClr val="808080">
                  <a:alpha val="35001"/>
                </a:srgbClr>
              </a:outerShdw>
            </a:effectLst>
            <a:extLst>
              <a:ext uri="{909E8E84-426E-40DD-AFC4-6F175D3DCCD1}">
                <a14:hiddenFill xmlns:a14="http://schemas.microsoft.com/office/drawing/2010/main">
                  <a:noFill/>
                </a14:hiddenFill>
              </a:ext>
            </a:extLst>
          </p:spPr>
          <p:txBody>
            <a:bodyPr tIns="91440" bIns="91440"/>
            <a:lstStyle/>
            <a:p>
              <a:endParaRPr lang="en-US"/>
            </a:p>
          </p:txBody>
        </p:sp>
      </p:grpSp>
      <p:sp>
        <p:nvSpPr>
          <p:cNvPr id="29" name="Footer Placeholder 28"/>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7793540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it-IT" dirty="0" smtClean="0"/>
              <a:t>Include more </a:t>
            </a:r>
            <a:r>
              <a:rPr lang="it-IT" dirty="0" err="1" smtClean="0"/>
              <a:t>details</a:t>
            </a:r>
            <a:r>
              <a:rPr lang="it-IT" dirty="0" smtClean="0"/>
              <a:t> on Device </a:t>
            </a:r>
            <a:r>
              <a:rPr lang="it-IT" dirty="0" err="1" smtClean="0"/>
              <a:t>APIs</a:t>
            </a:r>
            <a:endParaRPr lang="en-US" dirty="0"/>
          </a:p>
        </p:txBody>
      </p:sp>
      <p:sp>
        <p:nvSpPr>
          <p:cNvPr id="7" name="Footer Placeholder 6"/>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0809221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details</a:t>
            </a:r>
            <a:endParaRPr lang="en-US" dirty="0"/>
          </a:p>
        </p:txBody>
      </p:sp>
      <p:sp>
        <p:nvSpPr>
          <p:cNvPr id="3" name="Content Placeholder 2"/>
          <p:cNvSpPr>
            <a:spLocks noGrp="1"/>
          </p:cNvSpPr>
          <p:nvPr>
            <p:ph idx="1"/>
          </p:nvPr>
        </p:nvSpPr>
        <p:spPr/>
        <p:txBody>
          <a:bodyPr vert="horz" lIns="45720" tIns="0" rIns="0" bIns="0" rtlCol="0">
            <a:noAutofit/>
          </a:bodyPr>
          <a:lstStyle/>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Device Management and M2M</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Personal Networks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Network APIs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Device APIs</a:t>
            </a:r>
          </a:p>
          <a:p>
            <a:pPr marL="176213" indent="-176213" defTabSz="914400">
              <a:lnSpc>
                <a:spcPct val="80000"/>
              </a:lnSpc>
              <a:buFont typeface="Arial" pitchFamily="34" charset="0"/>
              <a:buChar char="•"/>
            </a:pPr>
            <a:r>
              <a:rPr lang="en-US" sz="2800" dirty="0">
                <a:latin typeface="Calibri" pitchFamily="34" charset="0"/>
              </a:rPr>
              <a:t>Location</a:t>
            </a:r>
          </a:p>
          <a:p>
            <a:pPr marL="176213" indent="-176213" defTabSz="914400">
              <a:lnSpc>
                <a:spcPct val="80000"/>
              </a:lnSpc>
              <a:buFont typeface="Arial" pitchFamily="34" charset="0"/>
              <a:buChar char="•"/>
            </a:pPr>
            <a:endParaRPr lang="en-US" sz="2800"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0187770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 Location </a:t>
            </a:r>
            <a:r>
              <a:rPr lang="en-US" dirty="0"/>
              <a:t>enablers Overview</a:t>
            </a:r>
          </a:p>
        </p:txBody>
      </p:sp>
      <p:sp>
        <p:nvSpPr>
          <p:cNvPr id="3" name="Content Placeholder 2"/>
          <p:cNvSpPr>
            <a:spLocks noGrp="1"/>
          </p:cNvSpPr>
          <p:nvPr>
            <p:ph idx="1"/>
          </p:nvPr>
        </p:nvSpPr>
        <p:spPr>
          <a:xfrm>
            <a:off x="99150" y="1565687"/>
            <a:ext cx="8912645" cy="3047338"/>
          </a:xfrm>
        </p:spPr>
        <p:txBody>
          <a:bodyPr vert="horz" lIns="45720" tIns="0" rIns="0" bIns="0" rtlCol="0">
            <a:noAutofit/>
          </a:bodyPr>
          <a:lstStyle/>
          <a:p>
            <a:pPr marL="176213" indent="-176213" defTabSz="914400">
              <a:lnSpc>
                <a:spcPct val="80000"/>
              </a:lnSpc>
              <a:buFont typeface="Arial" pitchFamily="34" charset="0"/>
              <a:buChar char="•"/>
            </a:pPr>
            <a:r>
              <a:rPr lang="en-US" dirty="0" smtClean="0">
                <a:latin typeface="Calibri" pitchFamily="34" charset="0"/>
              </a:rPr>
              <a:t>OMA enablers for Location Services:</a:t>
            </a:r>
          </a:p>
          <a:p>
            <a:pPr marL="633413" lvl="1" indent="-176213" defTabSz="914400">
              <a:lnSpc>
                <a:spcPct val="80000"/>
              </a:lnSpc>
              <a:buFont typeface="Arial" pitchFamily="34" charset="0"/>
              <a:buChar char="•"/>
            </a:pPr>
            <a:r>
              <a:rPr lang="en-US" dirty="0" smtClean="0">
                <a:latin typeface="Calibri" pitchFamily="34" charset="0"/>
              </a:rPr>
              <a:t>Secure User Plane Location (SUPL)</a:t>
            </a:r>
            <a:endParaRPr lang="en-US" dirty="0">
              <a:latin typeface="Calibri" pitchFamily="34" charset="0"/>
            </a:endParaRPr>
          </a:p>
          <a:p>
            <a:pPr marL="633413" lvl="1" indent="-176213" defTabSz="914400">
              <a:lnSpc>
                <a:spcPct val="80000"/>
              </a:lnSpc>
              <a:buFont typeface="Arial" pitchFamily="34" charset="0"/>
              <a:buChar char="•"/>
            </a:pPr>
            <a:r>
              <a:rPr lang="en-US" dirty="0" smtClean="0">
                <a:latin typeface="Calibri" pitchFamily="34" charset="0"/>
              </a:rPr>
              <a:t>LPP Extensions (</a:t>
            </a:r>
            <a:r>
              <a:rPr lang="en-US" dirty="0" err="1" smtClean="0">
                <a:latin typeface="Calibri" pitchFamily="34" charset="0"/>
              </a:rPr>
              <a:t>LPPe</a:t>
            </a:r>
            <a:r>
              <a:rPr lang="en-US" dirty="0" smtClean="0">
                <a:latin typeface="Calibri" pitchFamily="34" charset="0"/>
              </a:rPr>
              <a:t>)</a:t>
            </a:r>
          </a:p>
          <a:p>
            <a:pPr marL="633413" lvl="1" indent="-176213" defTabSz="914400">
              <a:lnSpc>
                <a:spcPct val="80000"/>
              </a:lnSpc>
              <a:buFont typeface="Arial" pitchFamily="34" charset="0"/>
              <a:buChar char="•"/>
            </a:pPr>
            <a:r>
              <a:rPr lang="en-US" dirty="0" smtClean="0">
                <a:latin typeface="Calibri" pitchFamily="34" charset="0"/>
              </a:rPr>
              <a:t>Mobile Location Services (MLS)</a:t>
            </a:r>
          </a:p>
          <a:p>
            <a:pPr marL="633413" lvl="1" indent="-176213" defTabSz="914400">
              <a:lnSpc>
                <a:spcPct val="80000"/>
              </a:lnSpc>
              <a:buFont typeface="Arial" pitchFamily="34" charset="0"/>
              <a:buChar char="•"/>
            </a:pPr>
            <a:r>
              <a:rPr lang="en-US" dirty="0" smtClean="0">
                <a:latin typeface="Calibri" pitchFamily="34" charset="0"/>
              </a:rPr>
              <a:t>Dynamic Navigation (</a:t>
            </a:r>
            <a:r>
              <a:rPr lang="en-US" dirty="0" err="1" smtClean="0">
                <a:latin typeface="Calibri" pitchFamily="34" charset="0"/>
              </a:rPr>
              <a:t>DynNav</a:t>
            </a:r>
            <a:r>
              <a:rPr lang="en-US" dirty="0" smtClean="0">
                <a:latin typeface="Calibri" pitchFamily="34" charset="0"/>
              </a:rPr>
              <a:t>)* </a:t>
            </a:r>
            <a:endParaRPr lang="en-US" dirty="0">
              <a:latin typeface="Calibri" pitchFamily="34" charset="0"/>
            </a:endParaRPr>
          </a:p>
          <a:p>
            <a:pPr marL="633413" lvl="1" indent="-176213" defTabSz="914400">
              <a:lnSpc>
                <a:spcPct val="80000"/>
              </a:lnSpc>
              <a:buFont typeface="Arial" pitchFamily="34" charset="0"/>
              <a:buChar char="•"/>
            </a:pPr>
            <a:r>
              <a:rPr lang="en-US" dirty="0" smtClean="0">
                <a:latin typeface="Calibri" pitchFamily="34" charset="0"/>
              </a:rPr>
              <a:t>SUPL Configuration Services (SUPL CS)*</a:t>
            </a:r>
          </a:p>
          <a:p>
            <a:pPr marL="176213" indent="-176213" defTabSz="914400">
              <a:lnSpc>
                <a:spcPct val="80000"/>
              </a:lnSpc>
              <a:buFont typeface="Arial" pitchFamily="34" charset="0"/>
              <a:buChar char="•"/>
            </a:pPr>
            <a:r>
              <a:rPr lang="en-US" dirty="0">
                <a:latin typeface="Calibri" pitchFamily="34" charset="0"/>
              </a:rPr>
              <a:t>OMA </a:t>
            </a:r>
            <a:r>
              <a:rPr lang="en-US" dirty="0" smtClean="0">
                <a:latin typeface="Calibri" pitchFamily="34" charset="0"/>
              </a:rPr>
              <a:t>is </a:t>
            </a:r>
            <a:r>
              <a:rPr lang="en-US" dirty="0">
                <a:latin typeface="Calibri" pitchFamily="34" charset="0"/>
              </a:rPr>
              <a:t>currently focused on extending location services into areas considered difficult to serve (i.e., Indoor Location) and to support the latest technologies such as Wi-Fi positioning, image recognition based positioning, sensors, etc</a:t>
            </a:r>
            <a:r>
              <a:rPr lang="en-US" dirty="0" smtClean="0">
                <a:latin typeface="Calibri" pitchFamily="34" charset="0"/>
              </a:rPr>
              <a:t>.</a:t>
            </a:r>
          </a:p>
          <a:p>
            <a:pPr marL="176213" indent="-176213" defTabSz="914400">
              <a:lnSpc>
                <a:spcPct val="80000"/>
              </a:lnSpc>
              <a:buFont typeface="Arial" pitchFamily="34" charset="0"/>
              <a:buChar char="•"/>
            </a:pPr>
            <a:r>
              <a:rPr lang="en-US" dirty="0" smtClean="0">
                <a:latin typeface="Calibri" pitchFamily="34" charset="0"/>
              </a:rPr>
              <a:t>This work is done as part of </a:t>
            </a:r>
            <a:r>
              <a:rPr lang="en-US" dirty="0" err="1" smtClean="0">
                <a:latin typeface="Calibri" pitchFamily="34" charset="0"/>
              </a:rPr>
              <a:t>LPPe</a:t>
            </a:r>
            <a:r>
              <a:rPr lang="en-US" dirty="0" smtClean="0">
                <a:latin typeface="Calibri" pitchFamily="34" charset="0"/>
              </a:rPr>
              <a:t> 2.0 and will enhance the capabilities of SUPL (which uses </a:t>
            </a:r>
            <a:r>
              <a:rPr lang="en-US" dirty="0" err="1" smtClean="0">
                <a:latin typeface="Calibri" pitchFamily="34" charset="0"/>
              </a:rPr>
              <a:t>LPPe</a:t>
            </a:r>
            <a:r>
              <a:rPr lang="en-US" dirty="0" smtClean="0">
                <a:latin typeface="Calibri" pitchFamily="34" charset="0"/>
              </a:rPr>
              <a:t> as positioning protocol).</a:t>
            </a:r>
          </a:p>
        </p:txBody>
      </p:sp>
      <p:sp>
        <p:nvSpPr>
          <p:cNvPr id="4" name="Footer Placeholder 3"/>
          <p:cNvSpPr>
            <a:spLocks noGrp="1"/>
          </p:cNvSpPr>
          <p:nvPr>
            <p:ph type="ftr" sz="quarter" idx="11"/>
          </p:nvPr>
        </p:nvSpPr>
        <p:spPr/>
        <p:txBody>
          <a:bodyPr/>
          <a:lstStyle/>
          <a:p>
            <a:r>
              <a:rPr lang="en-US" dirty="0" smtClean="0"/>
              <a:t>The information in this presentation is public.     |     Copyright © 2013  Open Mobile Alliance Ltd. All rights reserved.  </a:t>
            </a:r>
            <a:endParaRPr lang="en-US" dirty="0"/>
          </a:p>
        </p:txBody>
      </p:sp>
      <p:sp>
        <p:nvSpPr>
          <p:cNvPr id="5" name="TextBox 4"/>
          <p:cNvSpPr txBox="1"/>
          <p:nvPr/>
        </p:nvSpPr>
        <p:spPr>
          <a:xfrm>
            <a:off x="297873" y="4537371"/>
            <a:ext cx="6535764" cy="276999"/>
          </a:xfrm>
          <a:prstGeom prst="rect">
            <a:avLst/>
          </a:prstGeom>
          <a:noFill/>
        </p:spPr>
        <p:txBody>
          <a:bodyPr wrap="none" rtlCol="0">
            <a:spAutoFit/>
          </a:bodyPr>
          <a:lstStyle/>
          <a:p>
            <a:r>
              <a:rPr lang="en-US" sz="1200" i="1" dirty="0" smtClean="0"/>
              <a:t>*Probably of limited relevance to Continua and therefore not further explained in the following. </a:t>
            </a:r>
            <a:endParaRPr lang="en-US" sz="1200" i="1" dirty="0"/>
          </a:p>
        </p:txBody>
      </p:sp>
    </p:spTree>
    <p:extLst>
      <p:ext uri="{BB962C8B-B14F-4D97-AF65-F5344CB8AC3E}">
        <p14:creationId xmlns:p14="http://schemas.microsoft.com/office/powerpoint/2010/main" val="31657530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OMA Secure User Plane Location (SUPL</a:t>
            </a:r>
            <a:r>
              <a:rPr lang="en-US" dirty="0" smtClean="0"/>
              <a:t>)</a:t>
            </a:r>
            <a:endParaRPr lang="en-US" dirty="0"/>
          </a:p>
        </p:txBody>
      </p:sp>
      <p:sp>
        <p:nvSpPr>
          <p:cNvPr id="3" name="Content Placeholder 2"/>
          <p:cNvSpPr>
            <a:spLocks noGrp="1"/>
          </p:cNvSpPr>
          <p:nvPr>
            <p:ph idx="1"/>
          </p:nvPr>
        </p:nvSpPr>
        <p:spPr>
          <a:xfrm>
            <a:off x="457200" y="1509311"/>
            <a:ext cx="8229600" cy="3257952"/>
          </a:xfrm>
        </p:spPr>
        <p:txBody>
          <a:bodyPr vert="horz" lIns="45720" tIns="0" rIns="0" bIns="0" rtlCol="0">
            <a:noAutofit/>
          </a:bodyPr>
          <a:lstStyle/>
          <a:p>
            <a:pPr marL="176213" indent="-176213" defTabSz="914400">
              <a:lnSpc>
                <a:spcPct val="80000"/>
              </a:lnSpc>
              <a:buFont typeface="Arial" pitchFamily="34" charset="0"/>
              <a:buChar char="•"/>
            </a:pPr>
            <a:r>
              <a:rPr lang="en-US" dirty="0" smtClean="0">
                <a:latin typeface="Calibri" pitchFamily="34" charset="0"/>
              </a:rPr>
              <a:t>The </a:t>
            </a:r>
            <a:r>
              <a:rPr lang="en-US" dirty="0">
                <a:latin typeface="Calibri" pitchFamily="34" charset="0"/>
              </a:rPr>
              <a:t>objective of </a:t>
            </a:r>
            <a:r>
              <a:rPr lang="en-US" dirty="0" smtClean="0">
                <a:latin typeface="Calibri" pitchFamily="34" charset="0"/>
              </a:rPr>
              <a:t>SUPL is </a:t>
            </a:r>
            <a:r>
              <a:rPr lang="en-US" dirty="0">
                <a:latin typeface="Calibri" pitchFamily="34" charset="0"/>
              </a:rPr>
              <a:t>to provide </a:t>
            </a:r>
            <a:r>
              <a:rPr lang="en-US" dirty="0" smtClean="0">
                <a:latin typeface="Calibri" pitchFamily="34" charset="0"/>
              </a:rPr>
              <a:t>a standard </a:t>
            </a:r>
            <a:r>
              <a:rPr lang="en-US" dirty="0">
                <a:latin typeface="Calibri" pitchFamily="34" charset="0"/>
              </a:rPr>
              <a:t>framework for </a:t>
            </a:r>
            <a:r>
              <a:rPr lang="en-US" dirty="0" smtClean="0">
                <a:latin typeface="Calibri" pitchFamily="34" charset="0"/>
              </a:rPr>
              <a:t>positioning of a mobile device (target mobile device) </a:t>
            </a:r>
            <a:r>
              <a:rPr lang="en-US" dirty="0">
                <a:latin typeface="Calibri" pitchFamily="34" charset="0"/>
              </a:rPr>
              <a:t>over the User Plane as an alternative to existing </a:t>
            </a:r>
            <a:r>
              <a:rPr lang="en-US" dirty="0" smtClean="0">
                <a:latin typeface="Calibri" pitchFamily="34" charset="0"/>
              </a:rPr>
              <a:t>Control </a:t>
            </a:r>
            <a:r>
              <a:rPr lang="en-US" dirty="0">
                <a:latin typeface="Calibri" pitchFamily="34" charset="0"/>
              </a:rPr>
              <a:t>P</a:t>
            </a:r>
            <a:r>
              <a:rPr lang="en-US" dirty="0" smtClean="0">
                <a:latin typeface="Calibri" pitchFamily="34" charset="0"/>
              </a:rPr>
              <a:t>lane solutions </a:t>
            </a:r>
            <a:r>
              <a:rPr lang="en-US" dirty="0">
                <a:latin typeface="Calibri" pitchFamily="34" charset="0"/>
              </a:rPr>
              <a:t>which are bandwidth-constrained and limited to access </a:t>
            </a:r>
            <a:r>
              <a:rPr lang="en-US" dirty="0" smtClean="0">
                <a:latin typeface="Calibri" pitchFamily="34" charset="0"/>
              </a:rPr>
              <a:t>networks </a:t>
            </a:r>
            <a:r>
              <a:rPr lang="en-US" dirty="0">
                <a:latin typeface="Calibri" pitchFamily="34" charset="0"/>
              </a:rPr>
              <a:t>that are part of the </a:t>
            </a:r>
            <a:r>
              <a:rPr lang="en-US" dirty="0" smtClean="0">
                <a:latin typeface="Calibri" pitchFamily="34" charset="0"/>
              </a:rPr>
              <a:t>Control </a:t>
            </a:r>
            <a:r>
              <a:rPr lang="en-US" dirty="0">
                <a:latin typeface="Calibri" pitchFamily="34" charset="0"/>
              </a:rPr>
              <a:t>P</a:t>
            </a:r>
            <a:r>
              <a:rPr lang="en-US" dirty="0" smtClean="0">
                <a:latin typeface="Calibri" pitchFamily="34" charset="0"/>
              </a:rPr>
              <a:t>lane </a:t>
            </a:r>
            <a:r>
              <a:rPr lang="en-US" dirty="0">
                <a:latin typeface="Calibri" pitchFamily="34" charset="0"/>
              </a:rPr>
              <a:t>system. </a:t>
            </a:r>
            <a:endParaRPr lang="en-US" dirty="0" smtClean="0">
              <a:latin typeface="Calibri" pitchFamily="34" charset="0"/>
            </a:endParaRPr>
          </a:p>
          <a:p>
            <a:pPr marL="176213" indent="-176213" defTabSz="914400">
              <a:lnSpc>
                <a:spcPct val="80000"/>
              </a:lnSpc>
              <a:buFont typeface="Arial" pitchFamily="34" charset="0"/>
              <a:buChar char="•"/>
            </a:pPr>
            <a:r>
              <a:rPr lang="en-US" dirty="0">
                <a:latin typeface="Calibri" pitchFamily="34" charset="0"/>
              </a:rPr>
              <a:t>SUPL is bearer </a:t>
            </a:r>
            <a:r>
              <a:rPr lang="en-US" dirty="0" smtClean="0">
                <a:latin typeface="Calibri" pitchFamily="34" charset="0"/>
              </a:rPr>
              <a:t>(i.e., access network) agnostic </a:t>
            </a:r>
            <a:r>
              <a:rPr lang="en-US" dirty="0">
                <a:latin typeface="Calibri" pitchFamily="34" charset="0"/>
              </a:rPr>
              <a:t>and relies on TCP/IP communication between mobile client and location server. </a:t>
            </a:r>
            <a:endParaRPr lang="en-US" dirty="0" smtClean="0">
              <a:latin typeface="Calibri" pitchFamily="34" charset="0"/>
            </a:endParaRPr>
          </a:p>
          <a:p>
            <a:pPr marL="176213" indent="-176213" defTabSz="914400">
              <a:lnSpc>
                <a:spcPct val="80000"/>
              </a:lnSpc>
              <a:buFont typeface="Arial" pitchFamily="34" charset="0"/>
              <a:buChar char="•"/>
            </a:pPr>
            <a:r>
              <a:rPr lang="en-US" dirty="0" smtClean="0">
                <a:latin typeface="Calibri" pitchFamily="34" charset="0"/>
              </a:rPr>
              <a:t>SUPL </a:t>
            </a:r>
            <a:r>
              <a:rPr lang="en-US" dirty="0">
                <a:latin typeface="Calibri" pitchFamily="34" charset="0"/>
              </a:rPr>
              <a:t>can be implemented </a:t>
            </a:r>
            <a:r>
              <a:rPr lang="en-US" dirty="0" smtClean="0">
                <a:latin typeface="Calibri" pitchFamily="34" charset="0"/>
              </a:rPr>
              <a:t>in both cellular and non-cellular environments (e.g., </a:t>
            </a:r>
            <a:r>
              <a:rPr lang="en-US" dirty="0">
                <a:latin typeface="Calibri" pitchFamily="34" charset="0"/>
              </a:rPr>
              <a:t>a controlled mobile network operator’s environment or an open Internet/WLAN environment</a:t>
            </a:r>
            <a:r>
              <a:rPr lang="en-US" dirty="0" smtClean="0">
                <a:latin typeface="Calibri" pitchFamily="34" charset="0"/>
              </a:rPr>
              <a:t>.) </a:t>
            </a:r>
            <a:endParaRPr lang="en-US"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1763514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OMA Secure User Plane Location (SUPL</a:t>
            </a:r>
            <a:r>
              <a:rPr lang="en-US" dirty="0" smtClean="0"/>
              <a:t>)</a:t>
            </a:r>
            <a:endParaRPr lang="en-US" dirty="0"/>
          </a:p>
        </p:txBody>
      </p:sp>
      <p:sp>
        <p:nvSpPr>
          <p:cNvPr id="3" name="Content Placeholder 2"/>
          <p:cNvSpPr>
            <a:spLocks noGrp="1"/>
          </p:cNvSpPr>
          <p:nvPr>
            <p:ph idx="1"/>
          </p:nvPr>
        </p:nvSpPr>
        <p:spPr>
          <a:xfrm>
            <a:off x="457200" y="1509311"/>
            <a:ext cx="8229600" cy="3257952"/>
          </a:xfrm>
        </p:spPr>
        <p:txBody>
          <a:bodyPr vert="horz" lIns="45720" tIns="0" rIns="0" bIns="0" rtlCol="0">
            <a:noAutofit/>
          </a:bodyPr>
          <a:lstStyle/>
          <a:p>
            <a:pPr marL="176213" indent="-176213" defTabSz="914400">
              <a:lnSpc>
                <a:spcPct val="80000"/>
              </a:lnSpc>
              <a:buFont typeface="Arial" pitchFamily="34" charset="0"/>
              <a:buChar char="•"/>
            </a:pPr>
            <a:r>
              <a:rPr lang="en-US" dirty="0">
                <a:latin typeface="Calibri" pitchFamily="34" charset="0"/>
              </a:rPr>
              <a:t>SUPL – in conjunction with the underlying positioning protocols such as e.g., LPP/</a:t>
            </a:r>
            <a:r>
              <a:rPr lang="en-US" dirty="0" err="1">
                <a:latin typeface="Calibri" pitchFamily="34" charset="0"/>
              </a:rPr>
              <a:t>LPPe</a:t>
            </a:r>
            <a:r>
              <a:rPr lang="en-US" dirty="0">
                <a:latin typeface="Calibri" pitchFamily="34" charset="0"/>
              </a:rPr>
              <a:t> - supports all state of the art positioning technologies (</a:t>
            </a:r>
            <a:r>
              <a:rPr lang="en-US" dirty="0" smtClean="0">
                <a:latin typeface="Calibri" pitchFamily="34" charset="0"/>
              </a:rPr>
              <a:t>e.g</a:t>
            </a:r>
            <a:r>
              <a:rPr lang="en-US" dirty="0">
                <a:latin typeface="Calibri" pitchFamily="34" charset="0"/>
              </a:rPr>
              <a:t>., A-GNSS, </a:t>
            </a:r>
            <a:r>
              <a:rPr lang="it-IT" dirty="0">
                <a:latin typeface="Calibri" pitchFamily="34" charset="0"/>
              </a:rPr>
              <a:t>WWAN/ WLAN Ranging, sensors, etc.).</a:t>
            </a:r>
            <a:r>
              <a:rPr lang="en-US" dirty="0">
                <a:latin typeface="Calibri" pitchFamily="34" charset="0"/>
              </a:rPr>
              <a:t>  </a:t>
            </a:r>
          </a:p>
          <a:p>
            <a:pPr marL="176213" indent="-176213" defTabSz="914400">
              <a:lnSpc>
                <a:spcPct val="80000"/>
              </a:lnSpc>
              <a:buFont typeface="Arial" pitchFamily="34" charset="0"/>
              <a:buChar char="•"/>
            </a:pPr>
            <a:r>
              <a:rPr lang="it-IT" dirty="0" smtClean="0">
                <a:latin typeface="Calibri" pitchFamily="34" charset="0"/>
              </a:rPr>
              <a:t>SUPL uses a comprehensive </a:t>
            </a:r>
            <a:r>
              <a:rPr lang="it-IT" dirty="0">
                <a:latin typeface="Calibri" pitchFamily="34" charset="0"/>
              </a:rPr>
              <a:t>Security Framework </a:t>
            </a:r>
            <a:r>
              <a:rPr lang="it-IT" dirty="0" smtClean="0">
                <a:latin typeface="Calibri" pitchFamily="34" charset="0"/>
              </a:rPr>
              <a:t>to provide for secure communication and to protect </a:t>
            </a:r>
            <a:r>
              <a:rPr lang="it-IT" dirty="0">
                <a:latin typeface="Calibri" pitchFamily="34" charset="0"/>
              </a:rPr>
              <a:t>users’ </a:t>
            </a:r>
            <a:r>
              <a:rPr lang="it-IT" dirty="0" smtClean="0">
                <a:latin typeface="Calibri" pitchFamily="34" charset="0"/>
              </a:rPr>
              <a:t>privacy.</a:t>
            </a:r>
            <a:endParaRPr lang="it-IT" dirty="0">
              <a:latin typeface="Calibri" pitchFamily="34" charset="0"/>
            </a:endParaRPr>
          </a:p>
          <a:p>
            <a:pPr marL="176213" indent="-176213" defTabSz="914400">
              <a:lnSpc>
                <a:spcPct val="80000"/>
              </a:lnSpc>
              <a:buFont typeface="Arial" pitchFamily="34" charset="0"/>
              <a:buChar char="•"/>
            </a:pPr>
            <a:r>
              <a:rPr lang="it-IT" dirty="0">
                <a:latin typeface="Calibri" pitchFamily="34" charset="0"/>
              </a:rPr>
              <a:t>Entities (LCS Clients) requesting the location of a Target </a:t>
            </a:r>
            <a:r>
              <a:rPr lang="it-IT" dirty="0" smtClean="0">
                <a:latin typeface="Calibri" pitchFamily="34" charset="0"/>
              </a:rPr>
              <a:t>Mobile Device </a:t>
            </a:r>
            <a:r>
              <a:rPr lang="it-IT" dirty="0">
                <a:latin typeface="Calibri" pitchFamily="34" charset="0"/>
              </a:rPr>
              <a:t>may reside in </a:t>
            </a:r>
            <a:r>
              <a:rPr lang="it-IT" dirty="0" smtClean="0">
                <a:latin typeface="Calibri" pitchFamily="34" charset="0"/>
              </a:rPr>
              <a:t>the Mobile </a:t>
            </a:r>
            <a:r>
              <a:rPr lang="it-IT" dirty="0">
                <a:latin typeface="Calibri" pitchFamily="34" charset="0"/>
              </a:rPr>
              <a:t>Device (including the Target Device) or in the Network. </a:t>
            </a:r>
          </a:p>
          <a:p>
            <a:pPr marL="176213" indent="-176213" defTabSz="914400">
              <a:lnSpc>
                <a:spcPct val="80000"/>
              </a:lnSpc>
              <a:buFont typeface="Arial" pitchFamily="34" charset="0"/>
              <a:buChar char="•"/>
            </a:pPr>
            <a:r>
              <a:rPr lang="en-US" dirty="0">
                <a:latin typeface="Calibri" pitchFamily="34" charset="0"/>
              </a:rPr>
              <a:t>SUPL covers both outdoor and indoor environments. </a:t>
            </a: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924044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OMA </a:t>
            </a:r>
            <a:r>
              <a:rPr lang="en-US" dirty="0" smtClean="0"/>
              <a:t>LPP Extensions (</a:t>
            </a:r>
            <a:r>
              <a:rPr lang="en-US" dirty="0" err="1" smtClean="0"/>
              <a:t>LPP</a:t>
            </a:r>
            <a:r>
              <a:rPr lang="en-US" cap="none" dirty="0" err="1" smtClean="0"/>
              <a:t>e</a:t>
            </a:r>
            <a:r>
              <a:rPr lang="en-US" dirty="0" smtClean="0"/>
              <a:t>)</a:t>
            </a:r>
            <a:endParaRPr lang="en-US" dirty="0"/>
          </a:p>
        </p:txBody>
      </p:sp>
      <p:sp>
        <p:nvSpPr>
          <p:cNvPr id="3" name="Content Placeholder 2"/>
          <p:cNvSpPr>
            <a:spLocks noGrp="1"/>
          </p:cNvSpPr>
          <p:nvPr>
            <p:ph idx="1"/>
          </p:nvPr>
        </p:nvSpPr>
        <p:spPr>
          <a:xfrm>
            <a:off x="457200" y="1454227"/>
            <a:ext cx="8334260" cy="3140396"/>
          </a:xfrm>
        </p:spPr>
        <p:txBody>
          <a:bodyPr vert="horz" lIns="45720" tIns="0" rIns="0" bIns="0" rtlCol="0">
            <a:noAutofit/>
          </a:bodyPr>
          <a:lstStyle/>
          <a:p>
            <a:pPr marL="176213" indent="-176213" defTabSz="914400">
              <a:lnSpc>
                <a:spcPct val="80000"/>
              </a:lnSpc>
              <a:buFont typeface="Arial" pitchFamily="34" charset="0"/>
              <a:buChar char="•"/>
            </a:pPr>
            <a:r>
              <a:rPr lang="en-US" dirty="0" err="1" smtClean="0">
                <a:latin typeface="Calibri" pitchFamily="34" charset="0"/>
              </a:rPr>
              <a:t>LPPe</a:t>
            </a:r>
            <a:r>
              <a:rPr lang="en-US" dirty="0" smtClean="0">
                <a:latin typeface="Calibri" pitchFamily="34" charset="0"/>
              </a:rPr>
              <a:t> provides a generic positioning protocol for User Plane positioning systems such as SUPL.</a:t>
            </a:r>
          </a:p>
          <a:p>
            <a:pPr marL="176213" indent="-176213" defTabSz="914400">
              <a:lnSpc>
                <a:spcPct val="80000"/>
              </a:lnSpc>
              <a:buFont typeface="Arial" pitchFamily="34" charset="0"/>
              <a:buChar char="•"/>
            </a:pPr>
            <a:r>
              <a:rPr lang="en-GB" altLang="en-US" dirty="0" err="1" smtClean="0">
                <a:latin typeface="Calibri" pitchFamily="34" charset="0"/>
              </a:rPr>
              <a:t>LPPe</a:t>
            </a:r>
            <a:r>
              <a:rPr lang="en-GB" altLang="en-US" dirty="0" smtClean="0">
                <a:latin typeface="Calibri" pitchFamily="34" charset="0"/>
              </a:rPr>
              <a:t> is an extension </a:t>
            </a:r>
            <a:r>
              <a:rPr lang="en-GB" altLang="en-US" dirty="0">
                <a:latin typeface="Calibri" pitchFamily="34" charset="0"/>
              </a:rPr>
              <a:t>to 3GPP LPP </a:t>
            </a:r>
            <a:r>
              <a:rPr lang="en-GB" altLang="en-US" dirty="0" smtClean="0">
                <a:latin typeface="Calibri" pitchFamily="34" charset="0"/>
              </a:rPr>
              <a:t>(LTE Positioning Protocol) and supports </a:t>
            </a:r>
            <a:r>
              <a:rPr lang="en-GB" altLang="en-US" dirty="0">
                <a:latin typeface="Calibri" pitchFamily="34" charset="0"/>
              </a:rPr>
              <a:t>additional </a:t>
            </a:r>
            <a:r>
              <a:rPr lang="en-GB" altLang="en-US" dirty="0" smtClean="0">
                <a:latin typeface="Calibri" pitchFamily="34" charset="0"/>
              </a:rPr>
              <a:t>access </a:t>
            </a:r>
            <a:r>
              <a:rPr lang="en-GB" altLang="en-US" dirty="0">
                <a:latin typeface="Calibri" pitchFamily="34" charset="0"/>
              </a:rPr>
              <a:t>n</a:t>
            </a:r>
            <a:r>
              <a:rPr lang="en-GB" altLang="en-US" dirty="0" smtClean="0">
                <a:latin typeface="Calibri" pitchFamily="34" charset="0"/>
              </a:rPr>
              <a:t>etworks </a:t>
            </a:r>
            <a:r>
              <a:rPr lang="en-GB" altLang="en-US" dirty="0">
                <a:latin typeface="Calibri" pitchFamily="34" charset="0"/>
              </a:rPr>
              <a:t>(e.g., GSM, WCDMA, </a:t>
            </a:r>
            <a:r>
              <a:rPr lang="en-GB" altLang="en-US" dirty="0" err="1">
                <a:latin typeface="Calibri" pitchFamily="34" charset="0"/>
              </a:rPr>
              <a:t>WiFi</a:t>
            </a:r>
            <a:r>
              <a:rPr lang="en-GB" altLang="en-US" dirty="0">
                <a:latin typeface="Calibri" pitchFamily="34" charset="0"/>
              </a:rPr>
              <a:t>, etc.) and </a:t>
            </a:r>
            <a:r>
              <a:rPr lang="en-GB" altLang="en-US" dirty="0" smtClean="0">
                <a:latin typeface="Calibri" pitchFamily="34" charset="0"/>
              </a:rPr>
              <a:t>positioning </a:t>
            </a:r>
            <a:r>
              <a:rPr lang="en-GB" altLang="en-US" dirty="0">
                <a:latin typeface="Calibri" pitchFamily="34" charset="0"/>
              </a:rPr>
              <a:t>t</a:t>
            </a:r>
            <a:r>
              <a:rPr lang="en-GB" altLang="en-US" dirty="0" smtClean="0">
                <a:latin typeface="Calibri" pitchFamily="34" charset="0"/>
              </a:rPr>
              <a:t>echnologies (e.g</a:t>
            </a:r>
            <a:r>
              <a:rPr lang="en-GB" altLang="en-US" dirty="0">
                <a:latin typeface="Calibri" pitchFamily="34" charset="0"/>
              </a:rPr>
              <a:t>., sensors, etc</a:t>
            </a:r>
            <a:r>
              <a:rPr lang="en-GB" altLang="en-US" dirty="0" smtClean="0">
                <a:latin typeface="Calibri" pitchFamily="34" charset="0"/>
              </a:rPr>
              <a:t>.).</a:t>
            </a:r>
          </a:p>
          <a:p>
            <a:pPr marL="176213" indent="-176213" defTabSz="914400">
              <a:lnSpc>
                <a:spcPct val="80000"/>
              </a:lnSpc>
              <a:buFont typeface="Arial" pitchFamily="34" charset="0"/>
              <a:buChar char="•"/>
            </a:pPr>
            <a:r>
              <a:rPr lang="en-GB" altLang="en-US" dirty="0" smtClean="0">
                <a:latin typeface="Calibri" pitchFamily="34" charset="0"/>
              </a:rPr>
              <a:t>Support for the latest </a:t>
            </a:r>
            <a:r>
              <a:rPr lang="it-IT" altLang="en-US" dirty="0" smtClean="0">
                <a:latin typeface="Calibri" pitchFamily="34" charset="0"/>
              </a:rPr>
              <a:t>positioning technologies (e.g., Image Recognition based Positioning, Indoor Positioning, etc.) are currently being implemented in LPPe 2.0 (work in progress).</a:t>
            </a:r>
            <a:endParaRPr lang="en-GB" altLang="en-US" dirty="0" smtClean="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0533829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OMA Mobile Location Services (MLS)</a:t>
            </a:r>
          </a:p>
        </p:txBody>
      </p:sp>
      <p:sp>
        <p:nvSpPr>
          <p:cNvPr id="3" name="Content Placeholder 2"/>
          <p:cNvSpPr>
            <a:spLocks noGrp="1"/>
          </p:cNvSpPr>
          <p:nvPr>
            <p:ph idx="1"/>
          </p:nvPr>
        </p:nvSpPr>
        <p:spPr>
          <a:xfrm>
            <a:off x="457200" y="1454227"/>
            <a:ext cx="8334260" cy="3140396"/>
          </a:xfrm>
        </p:spPr>
        <p:txBody>
          <a:bodyPr vert="horz" lIns="45720" tIns="0" rIns="0" bIns="0" rtlCol="0">
            <a:noAutofit/>
          </a:bodyPr>
          <a:lstStyle/>
          <a:p>
            <a:pPr marL="176213" indent="-176213" defTabSz="914400">
              <a:lnSpc>
                <a:spcPct val="80000"/>
              </a:lnSpc>
              <a:buFont typeface="Arial" pitchFamily="34" charset="0"/>
              <a:buChar char="•"/>
            </a:pPr>
            <a:r>
              <a:rPr lang="en-US" dirty="0" smtClean="0">
                <a:latin typeface="Calibri" pitchFamily="34" charset="0"/>
              </a:rPr>
              <a:t>MLS </a:t>
            </a:r>
            <a:r>
              <a:rPr lang="en-US" dirty="0">
                <a:latin typeface="Calibri" pitchFamily="34" charset="0"/>
              </a:rPr>
              <a:t>provides </a:t>
            </a:r>
            <a:r>
              <a:rPr lang="en-US" dirty="0" smtClean="0">
                <a:latin typeface="Calibri" pitchFamily="34" charset="0"/>
              </a:rPr>
              <a:t>XML </a:t>
            </a:r>
            <a:r>
              <a:rPr lang="en-US" dirty="0">
                <a:latin typeface="Calibri" pitchFamily="34" charset="0"/>
              </a:rPr>
              <a:t>based protocols </a:t>
            </a:r>
            <a:r>
              <a:rPr lang="en-US" dirty="0" smtClean="0">
                <a:latin typeface="Calibri" pitchFamily="34" charset="0"/>
              </a:rPr>
              <a:t>between LBS Application Server and Location Server (MLP) and between Location Servers (RLP) </a:t>
            </a:r>
            <a:endParaRPr lang="en-US" dirty="0">
              <a:latin typeface="Calibri" pitchFamily="34" charset="0"/>
            </a:endParaRPr>
          </a:p>
          <a:p>
            <a:pPr marL="176213" indent="-176213" defTabSz="914400">
              <a:lnSpc>
                <a:spcPct val="80000"/>
              </a:lnSpc>
              <a:buFont typeface="Arial" pitchFamily="34" charset="0"/>
              <a:buChar char="•"/>
            </a:pPr>
            <a:r>
              <a:rPr lang="it-IT" dirty="0" smtClean="0">
                <a:latin typeface="Calibri" pitchFamily="34" charset="0"/>
              </a:rPr>
              <a:t>MLP (Mobile Location Protocol) opens up compliant Location Servers to the outside world by enabling communication with LBS Application Servers.</a:t>
            </a:r>
          </a:p>
          <a:p>
            <a:pPr marL="176213" indent="-176213" defTabSz="914400">
              <a:lnSpc>
                <a:spcPct val="80000"/>
              </a:lnSpc>
              <a:buFont typeface="Arial" pitchFamily="34" charset="0"/>
              <a:buChar char="•"/>
            </a:pPr>
            <a:r>
              <a:rPr lang="it-IT" dirty="0">
                <a:latin typeface="Calibri" pitchFamily="34" charset="0"/>
              </a:rPr>
              <a:t>RLP (Roaming Location Protocol</a:t>
            </a:r>
            <a:r>
              <a:rPr lang="it-IT" dirty="0" smtClean="0">
                <a:latin typeface="Calibri" pitchFamily="34" charset="0"/>
              </a:rPr>
              <a:t>) enables positioning of Target Mobile Devices across roaming boundaries by allowing Location Servers (e.g., SUPL Location Platform (SLP)) to communicate in a standardized way.</a:t>
            </a:r>
            <a:endParaRPr lang="it-IT" dirty="0">
              <a:latin typeface="Calibri" pitchFamily="34" charset="0"/>
            </a:endParaRPr>
          </a:p>
          <a:p>
            <a:pPr marL="176213" indent="-176213" defTabSz="914400">
              <a:lnSpc>
                <a:spcPct val="80000"/>
              </a:lnSpc>
              <a:buFont typeface="Arial" pitchFamily="34" charset="0"/>
              <a:buChar char="•"/>
            </a:pPr>
            <a:r>
              <a:rPr lang="it-IT" dirty="0" smtClean="0">
                <a:latin typeface="Calibri" pitchFamily="34" charset="0"/>
              </a:rPr>
              <a:t>MLS is currently being extended (MLS 1.4) to support new Indoor Location specific use cases. </a:t>
            </a:r>
            <a:endParaRPr lang="it-IT"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4896348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OMA Enablers</a:t>
            </a:r>
          </a:p>
        </p:txBody>
      </p:sp>
      <p:sp>
        <p:nvSpPr>
          <p:cNvPr id="5" name="Content Placeholder 7"/>
          <p:cNvSpPr>
            <a:spLocks noGrp="1"/>
          </p:cNvSpPr>
          <p:nvPr>
            <p:ph idx="1"/>
          </p:nvPr>
        </p:nvSpPr>
        <p:spPr>
          <a:xfrm>
            <a:off x="5106325" y="1352437"/>
            <a:ext cx="3982598" cy="2139910"/>
          </a:xfrm>
        </p:spPr>
        <p:txBody>
          <a:bodyPr>
            <a:noAutofit/>
          </a:bodyPr>
          <a:lstStyle/>
          <a:p>
            <a:pPr marL="0" indent="0">
              <a:buNone/>
            </a:pPr>
            <a:r>
              <a:rPr lang="en-US" sz="1800" dirty="0" smtClean="0"/>
              <a:t>Devices</a:t>
            </a:r>
          </a:p>
          <a:p>
            <a:pPr marL="176213" indent="-176213" fontAlgn="b">
              <a:buFont typeface="Arial"/>
              <a:buChar char="•"/>
            </a:pPr>
            <a:r>
              <a:rPr lang="en-US" sz="1400" dirty="0" smtClean="0"/>
              <a:t>Device </a:t>
            </a:r>
            <a:r>
              <a:rPr lang="en-US" sz="1400" dirty="0"/>
              <a:t>Management </a:t>
            </a:r>
            <a:r>
              <a:rPr lang="en-US" sz="1400" dirty="0" smtClean="0"/>
              <a:t>1.3 and 2.0</a:t>
            </a:r>
            <a:endParaRPr lang="en-US" sz="1400" dirty="0"/>
          </a:p>
          <a:p>
            <a:pPr marL="633413" lvl="1" indent="-176213" fontAlgn="b">
              <a:buFont typeface="Arial"/>
              <a:buChar char="•"/>
            </a:pPr>
            <a:r>
              <a:rPr lang="en-US" sz="1200" dirty="0"/>
              <a:t>Device Capability Management Object 1.0</a:t>
            </a:r>
          </a:p>
          <a:p>
            <a:pPr marL="633413" lvl="1" indent="-176213" fontAlgn="b">
              <a:buFont typeface="Arial"/>
              <a:buChar char="•"/>
            </a:pPr>
            <a:r>
              <a:rPr lang="en-US" sz="1200" dirty="0"/>
              <a:t>DM Firmware Update Management Object 1.0</a:t>
            </a:r>
          </a:p>
          <a:p>
            <a:pPr marL="633413" lvl="1" indent="-176213" fontAlgn="b">
              <a:buFont typeface="Arial"/>
              <a:buChar char="•"/>
            </a:pPr>
            <a:r>
              <a:rPr lang="en-US" sz="1200" dirty="0"/>
              <a:t>DM Gateway Management Object  </a:t>
            </a:r>
            <a:r>
              <a:rPr lang="en-US" sz="1200" dirty="0" smtClean="0"/>
              <a:t>1.0 and 1.1</a:t>
            </a:r>
            <a:endParaRPr lang="en-US" sz="1200" dirty="0"/>
          </a:p>
          <a:p>
            <a:pPr marL="176213" indent="-176213" fontAlgn="b">
              <a:buFont typeface="Arial"/>
              <a:buChar char="•"/>
            </a:pPr>
            <a:r>
              <a:rPr lang="en-US" sz="1400" dirty="0" smtClean="0"/>
              <a:t>Management </a:t>
            </a:r>
            <a:r>
              <a:rPr lang="en-US" sz="1400" dirty="0"/>
              <a:t>Object Design Guidelines 1.0</a:t>
            </a:r>
          </a:p>
          <a:p>
            <a:pPr marL="176213" indent="-176213" fontAlgn="b">
              <a:buFont typeface="Arial"/>
              <a:buChar char="•"/>
            </a:pPr>
            <a:r>
              <a:rPr lang="en-US" sz="1400" dirty="0"/>
              <a:t>DM Diagnostic Monitoring </a:t>
            </a:r>
            <a:r>
              <a:rPr lang="en-US" sz="1400" dirty="0" smtClean="0"/>
              <a:t>1.2</a:t>
            </a:r>
          </a:p>
          <a:p>
            <a:pPr marL="176213" indent="-176213">
              <a:buFont typeface="Arial" pitchFamily="34" charset="0"/>
              <a:buChar char="•"/>
            </a:pPr>
            <a:r>
              <a:rPr lang="en-GB" sz="1400" dirty="0" smtClean="0"/>
              <a:t>Device </a:t>
            </a:r>
            <a:r>
              <a:rPr lang="en-GB" sz="1400" dirty="0"/>
              <a:t>Apps Network Efficiency </a:t>
            </a:r>
            <a:r>
              <a:rPr lang="en-GB" sz="1400" dirty="0" smtClean="0"/>
              <a:t>1.0</a:t>
            </a:r>
            <a:endParaRPr lang="en-US" sz="1400" dirty="0"/>
          </a:p>
          <a:p>
            <a:pPr fontAlgn="b">
              <a:buFont typeface="Arial"/>
              <a:buChar char="•"/>
            </a:pPr>
            <a:endParaRPr lang="en-US" sz="1400" dirty="0"/>
          </a:p>
        </p:txBody>
      </p:sp>
      <p:sp>
        <p:nvSpPr>
          <p:cNvPr id="6" name="Content Placeholder 7"/>
          <p:cNvSpPr txBox="1">
            <a:spLocks/>
          </p:cNvSpPr>
          <p:nvPr/>
        </p:nvSpPr>
        <p:spPr>
          <a:xfrm>
            <a:off x="195132" y="1275318"/>
            <a:ext cx="3283027" cy="1639076"/>
          </a:xfrm>
          <a:prstGeom prst="rect">
            <a:avLst/>
          </a:prstGeom>
        </p:spPr>
        <p:txBody>
          <a:bodyPr vert="horz" lIns="91440" tIns="45720" rIns="91440" bIns="45720" rtlCol="0">
            <a:normAutofit/>
          </a:bodyPr>
          <a:lstStyle>
            <a:lvl1pPr marL="514350" indent="-514350" algn="l" defTabSz="457200" rtl="0" eaLnBrk="1" latinLnBrk="0" hangingPunct="1">
              <a:spcBef>
                <a:spcPct val="20000"/>
              </a:spcBef>
              <a:buClr>
                <a:srgbClr val="00ECEF"/>
              </a:buClr>
              <a:buFont typeface="+mj-lt"/>
              <a:buAutoNum type="arabicPeriod"/>
              <a:defRPr sz="2000" kern="1200">
                <a:solidFill>
                  <a:schemeClr val="tx1"/>
                </a:solidFill>
                <a:latin typeface="+mn-lt"/>
                <a:ea typeface="+mn-ea"/>
                <a:cs typeface="+mn-cs"/>
              </a:defRPr>
            </a:lvl1pPr>
            <a:lvl2pPr marL="971550" indent="-514350" algn="l" defTabSz="457200" rtl="0" eaLnBrk="1" latinLnBrk="0" hangingPunct="1">
              <a:spcBef>
                <a:spcPct val="20000"/>
              </a:spcBef>
              <a:buClr>
                <a:srgbClr val="00ECEF"/>
              </a:buClr>
              <a:buFont typeface="+mj-lt"/>
              <a:buAutoNum type="arabicPeriod"/>
              <a:defRPr sz="1800" kern="1200">
                <a:solidFill>
                  <a:schemeClr val="tx1"/>
                </a:solidFill>
                <a:latin typeface="+mn-lt"/>
                <a:ea typeface="+mn-ea"/>
                <a:cs typeface="+mn-cs"/>
              </a:defRPr>
            </a:lvl2pPr>
            <a:lvl3pPr marL="1371600" indent="-457200" algn="l" defTabSz="457200" rtl="0" eaLnBrk="1" latinLnBrk="0" hangingPunct="1">
              <a:spcBef>
                <a:spcPct val="20000"/>
              </a:spcBef>
              <a:buClr>
                <a:srgbClr val="00ECEF"/>
              </a:buClr>
              <a:buFont typeface="+mj-lt"/>
              <a:buAutoNum type="arabicPeriod"/>
              <a:defRPr sz="1600" kern="1200">
                <a:solidFill>
                  <a:schemeClr val="tx1"/>
                </a:solidFill>
                <a:latin typeface="+mn-lt"/>
                <a:ea typeface="+mn-ea"/>
                <a:cs typeface="+mn-cs"/>
              </a:defRPr>
            </a:lvl3pPr>
            <a:lvl4pPr marL="1828800" indent="-457200" algn="l" defTabSz="457200" rtl="0" eaLnBrk="1" latinLnBrk="0" hangingPunct="1">
              <a:spcBef>
                <a:spcPct val="20000"/>
              </a:spcBef>
              <a:buClr>
                <a:srgbClr val="00ECEF"/>
              </a:buClr>
              <a:buFont typeface="+mj-lt"/>
              <a:buAutoNum type="arabicPeriod"/>
              <a:defRPr sz="1400" kern="1200">
                <a:solidFill>
                  <a:schemeClr val="tx1"/>
                </a:solidFill>
                <a:latin typeface="+mn-lt"/>
                <a:ea typeface="+mn-ea"/>
                <a:cs typeface="+mn-cs"/>
              </a:defRPr>
            </a:lvl4pPr>
            <a:lvl5pPr marL="2286000" indent="-457200" algn="l" defTabSz="457200" rtl="0" eaLnBrk="1" latinLnBrk="0" hangingPunct="1">
              <a:spcBef>
                <a:spcPct val="20000"/>
              </a:spcBef>
              <a:buClr>
                <a:srgbClr val="00ECEF"/>
              </a:buClr>
              <a:buFont typeface="+mj-lt"/>
              <a:buAutoNum type="arabicPeriod"/>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smtClean="0"/>
              <a:t>M2M</a:t>
            </a:r>
          </a:p>
          <a:p>
            <a:pPr marL="176213" indent="-176213" fontAlgn="b">
              <a:buFont typeface="Arial"/>
              <a:buChar char="•"/>
            </a:pPr>
            <a:r>
              <a:rPr lang="en-US" sz="1400" dirty="0"/>
              <a:t>Converged Personal Network Service </a:t>
            </a:r>
            <a:r>
              <a:rPr lang="en-US" sz="1400" dirty="0" smtClean="0"/>
              <a:t>1.0 and 1.1</a:t>
            </a:r>
            <a:endParaRPr lang="en-US" sz="1400" dirty="0"/>
          </a:p>
          <a:p>
            <a:pPr marL="176213" indent="-176213" fontAlgn="base">
              <a:buFont typeface="Arial"/>
              <a:buChar char="•"/>
            </a:pPr>
            <a:r>
              <a:rPr lang="en-US" sz="1400" dirty="0"/>
              <a:t>M2M Device Classification </a:t>
            </a:r>
            <a:r>
              <a:rPr lang="en-US" sz="1400" dirty="0" smtClean="0"/>
              <a:t>1.0</a:t>
            </a:r>
          </a:p>
          <a:p>
            <a:pPr marL="176213" indent="-176213" fontAlgn="base">
              <a:buFont typeface="Arial"/>
              <a:buChar char="•"/>
            </a:pPr>
            <a:r>
              <a:rPr lang="en-US" sz="1400" dirty="0"/>
              <a:t>OIG DM Profile </a:t>
            </a:r>
            <a:r>
              <a:rPr lang="en-US" sz="1400" dirty="0" smtClean="0"/>
              <a:t>V1.0</a:t>
            </a:r>
          </a:p>
          <a:p>
            <a:pPr marL="176213" indent="-176213" fontAlgn="base">
              <a:buFont typeface="Arial"/>
              <a:buChar char="•"/>
            </a:pPr>
            <a:r>
              <a:rPr lang="en-US" sz="1400" dirty="0" smtClean="0"/>
              <a:t>Lightweight </a:t>
            </a:r>
            <a:r>
              <a:rPr lang="en-US" sz="1400" dirty="0"/>
              <a:t>Machine to Machine </a:t>
            </a:r>
            <a:r>
              <a:rPr lang="en-US" sz="1400" dirty="0" smtClean="0"/>
              <a:t>1.0</a:t>
            </a:r>
            <a:endParaRPr lang="en-US" sz="1200" dirty="0"/>
          </a:p>
        </p:txBody>
      </p:sp>
      <p:pic>
        <p:nvPicPr>
          <p:cNvPr id="7" name="Picture 6" descr="iStock_000019336762_Small.jpg"/>
          <p:cNvPicPr>
            <a:picLocks noChangeAspect="1"/>
          </p:cNvPicPr>
          <p:nvPr/>
        </p:nvPicPr>
        <p:blipFill rotWithShape="1">
          <a:blip r:embed="rId2">
            <a:extLst>
              <a:ext uri="{28A0092B-C50C-407E-A947-70E740481C1C}">
                <a14:useLocalDpi xmlns:a14="http://schemas.microsoft.com/office/drawing/2010/main" val="0"/>
              </a:ext>
            </a:extLst>
          </a:blip>
          <a:srcRect l="9677" t="29368" r="48996"/>
          <a:stretch/>
        </p:blipFill>
        <p:spPr>
          <a:xfrm>
            <a:off x="457200" y="3394809"/>
            <a:ext cx="1211651" cy="1372454"/>
          </a:xfrm>
          <a:prstGeom prst="rect">
            <a:avLst/>
          </a:prstGeom>
        </p:spPr>
      </p:pic>
      <p:pic>
        <p:nvPicPr>
          <p:cNvPr id="8" name="Picture 7"/>
          <p:cNvPicPr>
            <a:picLocks noChangeAspect="1"/>
          </p:cNvPicPr>
          <p:nvPr/>
        </p:nvPicPr>
        <p:blipFill rotWithShape="1">
          <a:blip r:embed="rId3"/>
          <a:srcRect l="32545"/>
          <a:stretch/>
        </p:blipFill>
        <p:spPr>
          <a:xfrm>
            <a:off x="3674127" y="1534647"/>
            <a:ext cx="1135431" cy="1120417"/>
          </a:xfrm>
          <a:prstGeom prst="rect">
            <a:avLst/>
          </a:prstGeom>
        </p:spPr>
      </p:pic>
      <p:sp>
        <p:nvSpPr>
          <p:cNvPr id="10" name="Content Placeholder 7"/>
          <p:cNvSpPr txBox="1">
            <a:spLocks/>
          </p:cNvSpPr>
          <p:nvPr/>
        </p:nvSpPr>
        <p:spPr>
          <a:xfrm>
            <a:off x="1889386" y="3162345"/>
            <a:ext cx="6637662" cy="1639076"/>
          </a:xfrm>
          <a:prstGeom prst="rect">
            <a:avLst/>
          </a:prstGeom>
        </p:spPr>
        <p:txBody>
          <a:bodyPr vert="horz" lIns="91440" tIns="45720" rIns="91440" bIns="45720" rtlCol="0">
            <a:noAutofit/>
          </a:bodyPr>
          <a:lstStyle>
            <a:lvl1pPr marL="514350" indent="-514350" algn="l" defTabSz="457200" rtl="0" eaLnBrk="1" latinLnBrk="0" hangingPunct="1">
              <a:spcBef>
                <a:spcPct val="20000"/>
              </a:spcBef>
              <a:buClr>
                <a:srgbClr val="00ECEF"/>
              </a:buClr>
              <a:buFont typeface="+mj-lt"/>
              <a:buAutoNum type="arabicPeriod"/>
              <a:defRPr sz="2000" kern="1200">
                <a:solidFill>
                  <a:schemeClr val="tx1"/>
                </a:solidFill>
                <a:latin typeface="+mn-lt"/>
                <a:ea typeface="+mn-ea"/>
                <a:cs typeface="+mn-cs"/>
              </a:defRPr>
            </a:lvl1pPr>
            <a:lvl2pPr marL="971550" indent="-514350" algn="l" defTabSz="457200" rtl="0" eaLnBrk="1" latinLnBrk="0" hangingPunct="1">
              <a:spcBef>
                <a:spcPct val="20000"/>
              </a:spcBef>
              <a:buClr>
                <a:srgbClr val="00ECEF"/>
              </a:buClr>
              <a:buFont typeface="+mj-lt"/>
              <a:buAutoNum type="arabicPeriod"/>
              <a:defRPr sz="1800" kern="1200">
                <a:solidFill>
                  <a:schemeClr val="tx1"/>
                </a:solidFill>
                <a:latin typeface="+mn-lt"/>
                <a:ea typeface="+mn-ea"/>
                <a:cs typeface="+mn-cs"/>
              </a:defRPr>
            </a:lvl2pPr>
            <a:lvl3pPr marL="1371600" indent="-457200" algn="l" defTabSz="457200" rtl="0" eaLnBrk="1" latinLnBrk="0" hangingPunct="1">
              <a:spcBef>
                <a:spcPct val="20000"/>
              </a:spcBef>
              <a:buClr>
                <a:srgbClr val="00ECEF"/>
              </a:buClr>
              <a:buFont typeface="+mj-lt"/>
              <a:buAutoNum type="arabicPeriod"/>
              <a:defRPr sz="1600" kern="1200">
                <a:solidFill>
                  <a:schemeClr val="tx1"/>
                </a:solidFill>
                <a:latin typeface="+mn-lt"/>
                <a:ea typeface="+mn-ea"/>
                <a:cs typeface="+mn-cs"/>
              </a:defRPr>
            </a:lvl3pPr>
            <a:lvl4pPr marL="1828800" indent="-457200" algn="l" defTabSz="457200" rtl="0" eaLnBrk="1" latinLnBrk="0" hangingPunct="1">
              <a:spcBef>
                <a:spcPct val="20000"/>
              </a:spcBef>
              <a:buClr>
                <a:srgbClr val="00ECEF"/>
              </a:buClr>
              <a:buFont typeface="+mj-lt"/>
              <a:buAutoNum type="arabicPeriod"/>
              <a:defRPr sz="1400" kern="1200">
                <a:solidFill>
                  <a:schemeClr val="tx1"/>
                </a:solidFill>
                <a:latin typeface="+mn-lt"/>
                <a:ea typeface="+mn-ea"/>
                <a:cs typeface="+mn-cs"/>
              </a:defRPr>
            </a:lvl4pPr>
            <a:lvl5pPr marL="2286000" indent="-457200" algn="l" defTabSz="457200" rtl="0" eaLnBrk="1" latinLnBrk="0" hangingPunct="1">
              <a:spcBef>
                <a:spcPct val="20000"/>
              </a:spcBef>
              <a:buClr>
                <a:srgbClr val="00ECEF"/>
              </a:buClr>
              <a:buFont typeface="+mj-lt"/>
              <a:buAutoNum type="arabicPeriod"/>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smtClean="0"/>
              <a:t>Network </a:t>
            </a:r>
            <a:r>
              <a:rPr lang="en-US" sz="1800" dirty="0"/>
              <a:t>APIs</a:t>
            </a:r>
          </a:p>
          <a:p>
            <a:pPr marL="176213" indent="-176213" fontAlgn="b">
              <a:buFont typeface="Arial"/>
              <a:buChar char="•"/>
            </a:pPr>
            <a:r>
              <a:rPr lang="en-US" sz="1400" dirty="0" smtClean="0"/>
              <a:t>Payment</a:t>
            </a:r>
            <a:r>
              <a:rPr lang="en-US" sz="1400" dirty="0"/>
              <a:t>, Terminal Status, File </a:t>
            </a:r>
            <a:r>
              <a:rPr lang="en-US" sz="1400" dirty="0" smtClean="0"/>
              <a:t>Transfer</a:t>
            </a:r>
            <a:r>
              <a:rPr lang="en-US" sz="1400" dirty="0"/>
              <a:t>, Presence, Chat, Address Book, Audio Call, Terminal Location, Messaging, Image Share, </a:t>
            </a:r>
            <a:r>
              <a:rPr lang="en-US" sz="1400" dirty="0" smtClean="0"/>
              <a:t>… and many more </a:t>
            </a:r>
          </a:p>
          <a:p>
            <a:pPr marL="0" indent="0" fontAlgn="b">
              <a:buNone/>
            </a:pPr>
            <a:r>
              <a:rPr lang="en-US" sz="1800" dirty="0" err="1" smtClean="0"/>
              <a:t>DeviceAPIs</a:t>
            </a:r>
            <a:endParaRPr lang="en-US" sz="1800" dirty="0"/>
          </a:p>
          <a:p>
            <a:pPr marL="176213" indent="-176213" fontAlgn="b">
              <a:buFont typeface="Arial"/>
              <a:buChar char="•"/>
            </a:pPr>
            <a:r>
              <a:rPr lang="en-US" sz="1400" dirty="0" smtClean="0"/>
              <a:t>Open </a:t>
            </a:r>
            <a:r>
              <a:rPr lang="en-US" sz="1400" dirty="0"/>
              <a:t>Connection Manager API 1.0</a:t>
            </a:r>
          </a:p>
          <a:p>
            <a:pPr marL="176213" indent="-176213" fontAlgn="b">
              <a:buFont typeface="Arial"/>
              <a:buChar char="•"/>
            </a:pPr>
            <a:r>
              <a:rPr lang="en-US" sz="1400" dirty="0"/>
              <a:t>Web Runtime API 1.0</a:t>
            </a:r>
          </a:p>
        </p:txBody>
      </p:sp>
      <p:sp>
        <p:nvSpPr>
          <p:cNvPr id="11" name="Footer Placeholder 10"/>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1642028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References</a:t>
            </a:r>
            <a:endParaRPr lang="en-US" dirty="0"/>
          </a:p>
        </p:txBody>
      </p:sp>
      <p:sp>
        <p:nvSpPr>
          <p:cNvPr id="3" name="Content Placeholder 2"/>
          <p:cNvSpPr>
            <a:spLocks noGrp="1"/>
          </p:cNvSpPr>
          <p:nvPr>
            <p:ph idx="1"/>
          </p:nvPr>
        </p:nvSpPr>
        <p:spPr>
          <a:xfrm>
            <a:off x="242371" y="1719925"/>
            <a:ext cx="8648241" cy="2874698"/>
          </a:xfrm>
        </p:spPr>
        <p:txBody>
          <a:bodyPr vert="horz" lIns="45720" tIns="0" rIns="0" bIns="0" rtlCol="0">
            <a:noAutofit/>
          </a:bodyPr>
          <a:lstStyle/>
          <a:p>
            <a:pPr marL="176213" indent="-176213" defTabSz="914400">
              <a:lnSpc>
                <a:spcPct val="80000"/>
              </a:lnSpc>
              <a:buFont typeface="Arial" pitchFamily="34" charset="0"/>
              <a:buChar char="•"/>
            </a:pPr>
            <a:r>
              <a:rPr lang="it-IT" dirty="0">
                <a:latin typeface="Calibri" pitchFamily="34" charset="0"/>
              </a:rPr>
              <a:t>OMA Work Program and </a:t>
            </a:r>
            <a:r>
              <a:rPr lang="it-IT" dirty="0" err="1">
                <a:latin typeface="Calibri" pitchFamily="34" charset="0"/>
              </a:rPr>
              <a:t>Working</a:t>
            </a:r>
            <a:r>
              <a:rPr lang="it-IT" dirty="0">
                <a:latin typeface="Calibri" pitchFamily="34" charset="0"/>
              </a:rPr>
              <a:t> </a:t>
            </a:r>
            <a:r>
              <a:rPr lang="it-IT" dirty="0" err="1">
                <a:latin typeface="Calibri" pitchFamily="34" charset="0"/>
              </a:rPr>
              <a:t>Groups</a:t>
            </a:r>
            <a:r>
              <a:rPr lang="it-IT" dirty="0">
                <a:latin typeface="Calibri" pitchFamily="34" charset="0"/>
              </a:rPr>
              <a:t>:</a:t>
            </a:r>
            <a:endParaRPr lang="en-US" dirty="0">
              <a:latin typeface="Calibri" pitchFamily="34" charset="0"/>
            </a:endParaRPr>
          </a:p>
          <a:p>
            <a:pPr marL="633413" lvl="1" indent="-176213" defTabSz="914400">
              <a:lnSpc>
                <a:spcPct val="80000"/>
              </a:lnSpc>
              <a:buFont typeface="Arial" pitchFamily="34" charset="0"/>
              <a:buChar char="•"/>
            </a:pPr>
            <a:r>
              <a:rPr lang="en-US" dirty="0">
                <a:latin typeface="Calibri" pitchFamily="34" charset="0"/>
                <a:hlinkClick r:id="rId2"/>
              </a:rPr>
              <a:t>http://openmobilealliance.org/about-oma/work-program</a:t>
            </a:r>
            <a:r>
              <a:rPr lang="en-US" dirty="0" smtClean="0">
                <a:latin typeface="Calibri" pitchFamily="34" charset="0"/>
                <a:hlinkClick r:id="rId2"/>
              </a:rPr>
              <a:t>/</a:t>
            </a:r>
            <a:r>
              <a:rPr lang="en-US" dirty="0" smtClean="0">
                <a:latin typeface="Calibri" pitchFamily="34" charset="0"/>
              </a:rPr>
              <a:t> </a:t>
            </a:r>
            <a:endParaRPr lang="en-US" dirty="0">
              <a:latin typeface="Calibri" pitchFamily="34" charset="0"/>
            </a:endParaRPr>
          </a:p>
          <a:p>
            <a:pPr marL="176213" indent="-176213" defTabSz="914400">
              <a:lnSpc>
                <a:spcPct val="80000"/>
              </a:lnSpc>
              <a:buFont typeface="Arial" pitchFamily="34" charset="0"/>
              <a:buChar char="•"/>
            </a:pPr>
            <a:r>
              <a:rPr lang="it-IT" dirty="0">
                <a:latin typeface="Calibri" pitchFamily="34" charset="0"/>
              </a:rPr>
              <a:t>OMA Technical </a:t>
            </a:r>
            <a:r>
              <a:rPr lang="it-IT" dirty="0" err="1">
                <a:latin typeface="Calibri" pitchFamily="34" charset="0"/>
              </a:rPr>
              <a:t>Specifications</a:t>
            </a:r>
            <a:endParaRPr lang="it-IT" dirty="0">
              <a:latin typeface="Calibri" pitchFamily="34" charset="0"/>
            </a:endParaRPr>
          </a:p>
          <a:p>
            <a:pPr marL="633413" lvl="1" indent="-176213" defTabSz="914400">
              <a:lnSpc>
                <a:spcPct val="80000"/>
              </a:lnSpc>
              <a:buFont typeface="Arial" pitchFamily="34" charset="0"/>
              <a:buChar char="•"/>
            </a:pPr>
            <a:r>
              <a:rPr lang="en-US" dirty="0">
                <a:latin typeface="Calibri" pitchFamily="34" charset="0"/>
                <a:hlinkClick r:id="rId3"/>
              </a:rPr>
              <a:t>http://technical.openmobilealliance.org/Technical/current_releases.aspx</a:t>
            </a:r>
            <a:r>
              <a:rPr lang="en-US" dirty="0">
                <a:latin typeface="Calibri" pitchFamily="34" charset="0"/>
              </a:rPr>
              <a:t> </a:t>
            </a:r>
          </a:p>
          <a:p>
            <a:pPr marL="176213" indent="-176213" defTabSz="914400">
              <a:lnSpc>
                <a:spcPct val="80000"/>
              </a:lnSpc>
              <a:buFont typeface="Arial" pitchFamily="34" charset="0"/>
              <a:buChar char="•"/>
            </a:pPr>
            <a:r>
              <a:rPr lang="it-IT" dirty="0" smtClean="0">
                <a:latin typeface="Calibri" pitchFamily="34" charset="0"/>
              </a:rPr>
              <a:t>Client </a:t>
            </a:r>
            <a:r>
              <a:rPr lang="it-IT" dirty="0" err="1">
                <a:latin typeface="Calibri" pitchFamily="34" charset="0"/>
              </a:rPr>
              <a:t>Profile</a:t>
            </a:r>
            <a:r>
              <a:rPr lang="it-IT" dirty="0">
                <a:latin typeface="Calibri" pitchFamily="34" charset="0"/>
              </a:rPr>
              <a:t> of OMA Device Management v1.3</a:t>
            </a:r>
          </a:p>
          <a:p>
            <a:pPr marL="633413" lvl="1" indent="-176213" defTabSz="914400">
              <a:lnSpc>
                <a:spcPct val="80000"/>
              </a:lnSpc>
              <a:buFont typeface="Arial" pitchFamily="34" charset="0"/>
              <a:buChar char="•"/>
            </a:pPr>
            <a:r>
              <a:rPr lang="it-IT" dirty="0">
                <a:latin typeface="Calibri" pitchFamily="34" charset="0"/>
                <a:hlinkClick r:id="rId4"/>
              </a:rPr>
              <a:t>http://</a:t>
            </a:r>
            <a:r>
              <a:rPr lang="it-IT" dirty="0" smtClean="0">
                <a:latin typeface="Calibri" pitchFamily="34" charset="0"/>
                <a:hlinkClick r:id="rId4"/>
              </a:rPr>
              <a:t>technical.openmobilealliance.org/Technical/incubator_group_documents.aspx</a:t>
            </a:r>
            <a:r>
              <a:rPr lang="it-IT" dirty="0" smtClean="0">
                <a:latin typeface="Calibri" pitchFamily="34" charset="0"/>
              </a:rPr>
              <a:t> </a:t>
            </a:r>
          </a:p>
          <a:p>
            <a:pPr marL="176213" indent="-176213" defTabSz="914400">
              <a:lnSpc>
                <a:spcPct val="80000"/>
              </a:lnSpc>
              <a:buFont typeface="Arial" pitchFamily="34" charset="0"/>
              <a:buChar char="•"/>
            </a:pPr>
            <a:r>
              <a:rPr lang="it-IT" dirty="0" smtClean="0">
                <a:latin typeface="Calibri" pitchFamily="34" charset="0"/>
              </a:rPr>
              <a:t>OMA </a:t>
            </a:r>
            <a:r>
              <a:rPr lang="it-IT" dirty="0">
                <a:latin typeface="Calibri" pitchFamily="34" charset="0"/>
              </a:rPr>
              <a:t>Application Programming </a:t>
            </a:r>
            <a:r>
              <a:rPr lang="it-IT" dirty="0" err="1">
                <a:latin typeface="Calibri" pitchFamily="34" charset="0"/>
              </a:rPr>
              <a:t>Interfaces</a:t>
            </a:r>
            <a:endParaRPr lang="it-IT" dirty="0">
              <a:latin typeface="Calibri" pitchFamily="34" charset="0"/>
            </a:endParaRPr>
          </a:p>
          <a:p>
            <a:pPr marL="633413" lvl="1" indent="-176213" defTabSz="914400">
              <a:lnSpc>
                <a:spcPct val="80000"/>
              </a:lnSpc>
              <a:buFont typeface="Arial" pitchFamily="34" charset="0"/>
              <a:buChar char="•"/>
            </a:pPr>
            <a:r>
              <a:rPr lang="en-US" dirty="0">
                <a:latin typeface="Calibri" pitchFamily="34" charset="0"/>
                <a:hlinkClick r:id="rId5"/>
              </a:rPr>
              <a:t>http://technical.openmobilealliance.org/API</a:t>
            </a:r>
            <a:r>
              <a:rPr lang="en-US" dirty="0" smtClean="0">
                <a:latin typeface="Calibri" pitchFamily="34" charset="0"/>
                <a:hlinkClick r:id="rId5"/>
              </a:rPr>
              <a:t>/</a:t>
            </a:r>
            <a:endParaRPr lang="en-US" dirty="0">
              <a:latin typeface="Calibri" pitchFamily="34" charset="0"/>
            </a:endParaRPr>
          </a:p>
          <a:p>
            <a:pPr marL="176213" indent="-176213" defTabSz="914400">
              <a:lnSpc>
                <a:spcPct val="80000"/>
              </a:lnSpc>
              <a:buFont typeface="Arial" pitchFamily="34" charset="0"/>
              <a:buChar char="•"/>
            </a:pPr>
            <a:endParaRPr lang="en-US"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5098875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acknowledgements </a:t>
            </a:r>
          </a:p>
        </p:txBody>
      </p:sp>
      <p:sp>
        <p:nvSpPr>
          <p:cNvPr id="3" name="Content Placeholder 2"/>
          <p:cNvSpPr>
            <a:spLocks noGrp="1"/>
          </p:cNvSpPr>
          <p:nvPr>
            <p:ph idx="1"/>
          </p:nvPr>
        </p:nvSpPr>
        <p:spPr/>
        <p:txBody>
          <a:bodyPr vert="horz" lIns="45720" tIns="0" rIns="0" bIns="0" rtlCol="0">
            <a:noAutofit/>
          </a:bodyPr>
          <a:lstStyle/>
          <a:p>
            <a:pPr marL="176213" indent="-176213" defTabSz="914400">
              <a:lnSpc>
                <a:spcPct val="80000"/>
              </a:lnSpc>
              <a:buFont typeface="Arial" pitchFamily="34" charset="0"/>
              <a:buChar char="•"/>
            </a:pPr>
            <a:r>
              <a:rPr lang="it-IT" dirty="0" smtClean="0">
                <a:latin typeface="Calibri" pitchFamily="34" charset="0"/>
              </a:rPr>
              <a:t>List of </a:t>
            </a:r>
            <a:r>
              <a:rPr lang="it-IT" dirty="0" err="1" smtClean="0">
                <a:latin typeface="Calibri" pitchFamily="34" charset="0"/>
              </a:rPr>
              <a:t>contributors</a:t>
            </a:r>
            <a:r>
              <a:rPr lang="it-IT" dirty="0" smtClean="0">
                <a:latin typeface="Calibri" pitchFamily="34" charset="0"/>
              </a:rPr>
              <a:t> …</a:t>
            </a:r>
            <a:endParaRPr lang="en-US" dirty="0">
              <a:latin typeface="Calibri" pitchFamily="34" charset="0"/>
            </a:endParaRPr>
          </a:p>
        </p:txBody>
      </p:sp>
      <p:sp>
        <p:nvSpPr>
          <p:cNvPr id="4" name="Footer Placeholder 3"/>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7155692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838200" y="2830092"/>
            <a:ext cx="7772400" cy="645068"/>
          </a:xfrm>
        </p:spPr>
        <p:txBody>
          <a:bodyPr/>
          <a:lstStyle/>
          <a:p>
            <a:pPr algn="ctr"/>
            <a:r>
              <a:rPr lang="en-US" sz="3200" dirty="0"/>
              <a:t>Thank </a:t>
            </a:r>
            <a:r>
              <a:rPr lang="en-US" sz="3200" dirty="0" smtClean="0"/>
              <a:t>you</a:t>
            </a:r>
            <a:endParaRPr lang="en-US" sz="3200" dirty="0"/>
          </a:p>
        </p:txBody>
      </p:sp>
      <p:sp>
        <p:nvSpPr>
          <p:cNvPr id="5" name="Footer Placeholder 4"/>
          <p:cNvSpPr>
            <a:spLocks noGrp="1"/>
          </p:cNvSpPr>
          <p:nvPr>
            <p:ph type="ftr" sz="quarter" idx="10"/>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3100831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838200" y="2830092"/>
            <a:ext cx="7772400" cy="645068"/>
          </a:xfrm>
        </p:spPr>
        <p:txBody>
          <a:bodyPr/>
          <a:lstStyle/>
          <a:p>
            <a:pPr algn="ctr"/>
            <a:r>
              <a:rPr lang="en-US" sz="3200" dirty="0" smtClean="0"/>
              <a:t>BACKUP SLIDES</a:t>
            </a:r>
            <a:endParaRPr lang="en-US" sz="3200" dirty="0"/>
          </a:p>
        </p:txBody>
      </p:sp>
      <p:sp>
        <p:nvSpPr>
          <p:cNvPr id="5" name="Footer Placeholder 4"/>
          <p:cNvSpPr>
            <a:spLocks noGrp="1"/>
          </p:cNvSpPr>
          <p:nvPr>
            <p:ph type="ftr" sz="quarter" idx="10"/>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40710057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609291" y="1581667"/>
            <a:ext cx="914710" cy="473193"/>
          </a:xfrm>
          <a:prstGeom prst="rect">
            <a:avLst/>
          </a:prstGeom>
          <a:solidFill>
            <a:schemeClr val="accent1"/>
          </a:solidFill>
          <a:ln w="12700" cap="rnd" algn="ctr">
            <a:solidFill>
              <a:schemeClr val="tx1"/>
            </a:solidFill>
            <a:round/>
            <a:headEnd/>
            <a:tailEnd/>
          </a:ln>
        </p:spPr>
        <p:txBody>
          <a:bodyPr lIns="79721" tIns="39862" rIns="79721" bIns="39862" anchor="ctr"/>
          <a:lstStyle/>
          <a:p>
            <a:pPr defTabSz="795882"/>
            <a:r>
              <a:rPr lang="en-GB" altLang="zh-CN" sz="900">
                <a:ea typeface="宋体" pitchFamily="2" charset="-122"/>
              </a:rPr>
              <a:t>Package#0</a:t>
            </a:r>
          </a:p>
          <a:p>
            <a:pPr defTabSz="795882"/>
            <a:r>
              <a:rPr lang="en-GB" altLang="zh-CN" sz="900">
                <a:ea typeface="宋体" pitchFamily="2" charset="-122"/>
              </a:rPr>
              <a:t>(SMS or WAP Push)</a:t>
            </a:r>
          </a:p>
        </p:txBody>
      </p:sp>
      <p:sp>
        <p:nvSpPr>
          <p:cNvPr id="18" name="Rectangle 17"/>
          <p:cNvSpPr>
            <a:spLocks noChangeArrowheads="1"/>
          </p:cNvSpPr>
          <p:nvPr/>
        </p:nvSpPr>
        <p:spPr bwMode="auto">
          <a:xfrm>
            <a:off x="637197" y="2201352"/>
            <a:ext cx="886804" cy="515047"/>
          </a:xfrm>
          <a:prstGeom prst="rect">
            <a:avLst/>
          </a:prstGeom>
          <a:solidFill>
            <a:schemeClr val="accent1"/>
          </a:solidFill>
          <a:ln w="12700" cap="rnd" algn="ctr">
            <a:solidFill>
              <a:schemeClr val="tx1"/>
            </a:solidFill>
            <a:round/>
            <a:headEnd/>
            <a:tailEnd/>
          </a:ln>
        </p:spPr>
        <p:txBody>
          <a:bodyPr lIns="79721" tIns="39862" rIns="79721" bIns="39862" anchor="ctr"/>
          <a:lstStyle/>
          <a:p>
            <a:pPr defTabSz="795882"/>
            <a:r>
              <a:rPr lang="en-GB" altLang="zh-CN" sz="900">
                <a:ea typeface="宋体" pitchFamily="2" charset="-122"/>
              </a:rPr>
              <a:t>Package#1</a:t>
            </a:r>
          </a:p>
        </p:txBody>
      </p:sp>
      <p:sp>
        <p:nvSpPr>
          <p:cNvPr id="19" name="Rectangle 18"/>
          <p:cNvSpPr>
            <a:spLocks noChangeArrowheads="1"/>
          </p:cNvSpPr>
          <p:nvPr/>
        </p:nvSpPr>
        <p:spPr bwMode="auto">
          <a:xfrm>
            <a:off x="609291" y="2965203"/>
            <a:ext cx="914710" cy="513885"/>
          </a:xfrm>
          <a:prstGeom prst="rect">
            <a:avLst/>
          </a:prstGeom>
          <a:solidFill>
            <a:schemeClr val="accent1"/>
          </a:solidFill>
          <a:ln w="12700" cap="rnd" algn="ctr">
            <a:solidFill>
              <a:schemeClr val="tx1"/>
            </a:solidFill>
            <a:round/>
            <a:headEnd/>
            <a:tailEnd/>
          </a:ln>
        </p:spPr>
        <p:txBody>
          <a:bodyPr lIns="79721" tIns="39862" rIns="79721" bIns="39862" anchor="ctr"/>
          <a:lstStyle/>
          <a:p>
            <a:pPr defTabSz="795882"/>
            <a:r>
              <a:rPr lang="en-GB" altLang="zh-CN" sz="900">
                <a:ea typeface="宋体" pitchFamily="2" charset="-122"/>
              </a:rPr>
              <a:t>Package#2</a:t>
            </a:r>
          </a:p>
        </p:txBody>
      </p:sp>
      <p:sp>
        <p:nvSpPr>
          <p:cNvPr id="20" name="Rectangle 19"/>
          <p:cNvSpPr>
            <a:spLocks noChangeArrowheads="1"/>
          </p:cNvSpPr>
          <p:nvPr/>
        </p:nvSpPr>
        <p:spPr bwMode="auto">
          <a:xfrm>
            <a:off x="609291" y="3727892"/>
            <a:ext cx="914710" cy="515048"/>
          </a:xfrm>
          <a:prstGeom prst="rect">
            <a:avLst/>
          </a:prstGeom>
          <a:solidFill>
            <a:schemeClr val="accent1"/>
          </a:solidFill>
          <a:ln w="12700" cap="rnd" algn="ctr">
            <a:solidFill>
              <a:schemeClr val="tx1"/>
            </a:solidFill>
            <a:round/>
            <a:headEnd/>
            <a:tailEnd/>
          </a:ln>
        </p:spPr>
        <p:txBody>
          <a:bodyPr lIns="79721" tIns="39862" rIns="79721" bIns="39862" anchor="ctr"/>
          <a:lstStyle/>
          <a:p>
            <a:pPr defTabSz="795882"/>
            <a:r>
              <a:rPr lang="en-GB" altLang="zh-CN" sz="900">
                <a:ea typeface="宋体" pitchFamily="2" charset="-122"/>
              </a:rPr>
              <a:t>Package#3</a:t>
            </a:r>
          </a:p>
        </p:txBody>
      </p:sp>
      <p:sp>
        <p:nvSpPr>
          <p:cNvPr id="25" name="Rectangle 24"/>
          <p:cNvSpPr>
            <a:spLocks noChangeArrowheads="1"/>
          </p:cNvSpPr>
          <p:nvPr/>
        </p:nvSpPr>
        <p:spPr bwMode="auto">
          <a:xfrm>
            <a:off x="637197" y="4433613"/>
            <a:ext cx="886804" cy="513885"/>
          </a:xfrm>
          <a:prstGeom prst="rect">
            <a:avLst/>
          </a:prstGeom>
          <a:solidFill>
            <a:schemeClr val="accent1"/>
          </a:solidFill>
          <a:ln w="12700" cap="rnd" algn="ctr">
            <a:solidFill>
              <a:schemeClr val="tx1"/>
            </a:solidFill>
            <a:round/>
            <a:headEnd/>
            <a:tailEnd/>
          </a:ln>
        </p:spPr>
        <p:txBody>
          <a:bodyPr lIns="79721" tIns="39862" rIns="79721" bIns="39862" anchor="ctr"/>
          <a:lstStyle/>
          <a:p>
            <a:pPr defTabSz="795882"/>
            <a:r>
              <a:rPr lang="en-GB" altLang="zh-CN" sz="900">
                <a:ea typeface="宋体" pitchFamily="2" charset="-122"/>
              </a:rPr>
              <a:t>Package#4</a:t>
            </a:r>
          </a:p>
        </p:txBody>
      </p:sp>
      <p:sp>
        <p:nvSpPr>
          <p:cNvPr id="31" name="Flowchart: Process 30"/>
          <p:cNvSpPr>
            <a:spLocks noChangeArrowheads="1"/>
          </p:cNvSpPr>
          <p:nvPr/>
        </p:nvSpPr>
        <p:spPr bwMode="auto">
          <a:xfrm>
            <a:off x="1657331" y="2168798"/>
            <a:ext cx="2381347" cy="613872"/>
          </a:xfrm>
          <a:prstGeom prst="flowChartProcess">
            <a:avLst/>
          </a:prstGeom>
          <a:solidFill>
            <a:srgbClr val="FFFF00"/>
          </a:solidFill>
          <a:ln w="12700" cap="rnd" algn="ctr">
            <a:solidFill>
              <a:schemeClr val="tx1"/>
            </a:solidFill>
            <a:round/>
            <a:headEnd/>
            <a:tailEnd/>
          </a:ln>
        </p:spPr>
        <p:txBody>
          <a:bodyPr lIns="79721" tIns="39862" rIns="79721" bIns="39862"/>
          <a:lstStyle/>
          <a:p>
            <a:pPr defTabSz="795882"/>
            <a:r>
              <a:rPr lang="en-GB" altLang="zh-CN" sz="900" i="1">
                <a:ea typeface="宋体" pitchFamily="2" charset="-122"/>
              </a:rPr>
              <a:t>Header:</a:t>
            </a:r>
          </a:p>
        </p:txBody>
      </p:sp>
      <p:sp>
        <p:nvSpPr>
          <p:cNvPr id="32" name="Flowchart: Process 31"/>
          <p:cNvSpPr>
            <a:spLocks noChangeArrowheads="1"/>
          </p:cNvSpPr>
          <p:nvPr/>
        </p:nvSpPr>
        <p:spPr bwMode="auto">
          <a:xfrm>
            <a:off x="4114645" y="2168798"/>
            <a:ext cx="4465025" cy="613872"/>
          </a:xfrm>
          <a:prstGeom prst="flowChartProcess">
            <a:avLst/>
          </a:prstGeom>
          <a:solidFill>
            <a:srgbClr val="FFFF00"/>
          </a:solidFill>
          <a:ln w="12700" cap="rnd" algn="ctr">
            <a:solidFill>
              <a:schemeClr val="tx1"/>
            </a:solidFill>
            <a:round/>
            <a:headEnd/>
            <a:tailEnd/>
          </a:ln>
        </p:spPr>
        <p:txBody>
          <a:bodyPr lIns="79721" tIns="39862" rIns="79721" bIns="39862"/>
          <a:lstStyle/>
          <a:p>
            <a:pPr defTabSz="795882"/>
            <a:r>
              <a:rPr lang="en-GB" altLang="zh-CN" sz="900" i="1">
                <a:ea typeface="宋体" pitchFamily="2" charset="-122"/>
              </a:rPr>
              <a:t>Body:</a:t>
            </a:r>
          </a:p>
        </p:txBody>
      </p:sp>
      <p:sp>
        <p:nvSpPr>
          <p:cNvPr id="33" name="Rectangle 32"/>
          <p:cNvSpPr>
            <a:spLocks noChangeArrowheads="1"/>
          </p:cNvSpPr>
          <p:nvPr/>
        </p:nvSpPr>
        <p:spPr bwMode="auto">
          <a:xfrm>
            <a:off x="4576651" y="2224604"/>
            <a:ext cx="3868139" cy="134866"/>
          </a:xfrm>
          <a:prstGeom prst="rect">
            <a:avLst/>
          </a:prstGeom>
          <a:solidFill>
            <a:srgbClr val="92D050"/>
          </a:solidFill>
          <a:ln w="12700" cap="rnd" algn="ctr">
            <a:solidFill>
              <a:schemeClr val="tx1"/>
            </a:solidFill>
            <a:round/>
            <a:headEnd/>
            <a:tailEnd/>
          </a:ln>
        </p:spPr>
        <p:txBody>
          <a:bodyPr lIns="79721" tIns="39862" rIns="79721" bIns="39862" anchor="ctr"/>
          <a:lstStyle/>
          <a:p>
            <a:pPr defTabSz="795882"/>
            <a:r>
              <a:rPr lang="en-GB" altLang="zh-CN" sz="700" b="1">
                <a:ea typeface="宋体" pitchFamily="2" charset="-122"/>
              </a:rPr>
              <a:t>ALERT</a:t>
            </a:r>
            <a:r>
              <a:rPr lang="en-GB" altLang="zh-CN" sz="700">
                <a:ea typeface="宋体" pitchFamily="2" charset="-122"/>
              </a:rPr>
              <a:t>: Indicates whether session was initiated by the Server or by the Client</a:t>
            </a:r>
          </a:p>
        </p:txBody>
      </p:sp>
      <p:sp>
        <p:nvSpPr>
          <p:cNvPr id="38" name="Rectangle 37"/>
          <p:cNvSpPr>
            <a:spLocks noChangeArrowheads="1"/>
          </p:cNvSpPr>
          <p:nvPr/>
        </p:nvSpPr>
        <p:spPr bwMode="auto">
          <a:xfrm>
            <a:off x="4572000" y="2422252"/>
            <a:ext cx="3868138" cy="134866"/>
          </a:xfrm>
          <a:prstGeom prst="rect">
            <a:avLst/>
          </a:prstGeom>
          <a:solidFill>
            <a:srgbClr val="92D050"/>
          </a:solidFill>
          <a:ln w="12700" cap="rnd" algn="ctr">
            <a:solidFill>
              <a:schemeClr val="tx1"/>
            </a:solidFill>
            <a:round/>
            <a:headEnd/>
            <a:tailEnd/>
          </a:ln>
        </p:spPr>
        <p:txBody>
          <a:bodyPr lIns="79721" tIns="39862" rIns="79721" bIns="39862" anchor="ctr"/>
          <a:lstStyle/>
          <a:p>
            <a:pPr defTabSz="795882"/>
            <a:r>
              <a:rPr lang="en-GB" altLang="zh-CN" sz="700" b="1">
                <a:ea typeface="宋体" pitchFamily="2" charset="-122"/>
              </a:rPr>
              <a:t>DevInfo</a:t>
            </a:r>
            <a:r>
              <a:rPr lang="en-GB" altLang="zh-CN" sz="700">
                <a:ea typeface="宋体" pitchFamily="2" charset="-122"/>
              </a:rPr>
              <a:t>:   Device Information</a:t>
            </a:r>
          </a:p>
        </p:txBody>
      </p:sp>
      <p:sp>
        <p:nvSpPr>
          <p:cNvPr id="39" name="Rectangle 38"/>
          <p:cNvSpPr>
            <a:spLocks noChangeArrowheads="1"/>
          </p:cNvSpPr>
          <p:nvPr/>
        </p:nvSpPr>
        <p:spPr bwMode="auto">
          <a:xfrm>
            <a:off x="4576651" y="2615250"/>
            <a:ext cx="3868139" cy="136028"/>
          </a:xfrm>
          <a:prstGeom prst="rect">
            <a:avLst/>
          </a:prstGeom>
          <a:solidFill>
            <a:srgbClr val="92D050"/>
          </a:solidFill>
          <a:ln w="12700" cap="rnd" algn="ctr">
            <a:solidFill>
              <a:schemeClr val="tx1"/>
            </a:solidFill>
            <a:round/>
            <a:headEnd/>
            <a:tailEnd/>
          </a:ln>
        </p:spPr>
        <p:txBody>
          <a:bodyPr lIns="79721" tIns="39862" rIns="79721" bIns="39862" anchor="ctr"/>
          <a:lstStyle/>
          <a:p>
            <a:pPr defTabSz="795882"/>
            <a:r>
              <a:rPr lang="en-GB" altLang="zh-CN" sz="700" b="1">
                <a:ea typeface="宋体" pitchFamily="2" charset="-122"/>
              </a:rPr>
              <a:t>Client Generated Alert</a:t>
            </a:r>
            <a:r>
              <a:rPr lang="en-GB" altLang="zh-CN" sz="700">
                <a:ea typeface="宋体" pitchFamily="2" charset="-122"/>
              </a:rPr>
              <a:t>: Alerts generated by the Client or  Client Events </a:t>
            </a:r>
          </a:p>
        </p:txBody>
      </p:sp>
      <p:sp>
        <p:nvSpPr>
          <p:cNvPr id="40" name="Rectangle 39"/>
          <p:cNvSpPr>
            <a:spLocks noChangeArrowheads="1"/>
          </p:cNvSpPr>
          <p:nvPr/>
        </p:nvSpPr>
        <p:spPr bwMode="auto">
          <a:xfrm>
            <a:off x="2257318" y="2240881"/>
            <a:ext cx="1711593" cy="125565"/>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Routing &amp; Versioning</a:t>
            </a:r>
          </a:p>
        </p:txBody>
      </p:sp>
      <p:sp>
        <p:nvSpPr>
          <p:cNvPr id="41" name="Rectangle 40"/>
          <p:cNvSpPr>
            <a:spLocks noChangeArrowheads="1"/>
          </p:cNvSpPr>
          <p:nvPr/>
        </p:nvSpPr>
        <p:spPr bwMode="auto">
          <a:xfrm>
            <a:off x="2261970" y="2407138"/>
            <a:ext cx="1711593" cy="146492"/>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Target (Server), Source (Device)</a:t>
            </a:r>
          </a:p>
        </p:txBody>
      </p:sp>
      <p:sp>
        <p:nvSpPr>
          <p:cNvPr id="42" name="Rectangle 41"/>
          <p:cNvSpPr>
            <a:spLocks noChangeArrowheads="1"/>
          </p:cNvSpPr>
          <p:nvPr/>
        </p:nvSpPr>
        <p:spPr bwMode="auto">
          <a:xfrm>
            <a:off x="2261970" y="2587347"/>
            <a:ext cx="1711593" cy="146492"/>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Device Credentials</a:t>
            </a:r>
          </a:p>
        </p:txBody>
      </p:sp>
      <p:sp>
        <p:nvSpPr>
          <p:cNvPr id="43" name="Flowchart: Process 42"/>
          <p:cNvSpPr>
            <a:spLocks noChangeArrowheads="1"/>
          </p:cNvSpPr>
          <p:nvPr/>
        </p:nvSpPr>
        <p:spPr bwMode="auto">
          <a:xfrm>
            <a:off x="1657331" y="2911722"/>
            <a:ext cx="2381347" cy="613872"/>
          </a:xfrm>
          <a:prstGeom prst="flowChartProcess">
            <a:avLst/>
          </a:prstGeom>
          <a:solidFill>
            <a:srgbClr val="FFFF00"/>
          </a:solidFill>
          <a:ln w="12700" cap="rnd" algn="ctr">
            <a:solidFill>
              <a:schemeClr val="tx1"/>
            </a:solidFill>
            <a:round/>
            <a:headEnd/>
            <a:tailEnd/>
          </a:ln>
        </p:spPr>
        <p:txBody>
          <a:bodyPr lIns="79721" tIns="39862" rIns="79721" bIns="39862"/>
          <a:lstStyle/>
          <a:p>
            <a:pPr defTabSz="795882"/>
            <a:r>
              <a:rPr lang="en-GB" altLang="zh-CN" sz="900" i="1">
                <a:ea typeface="宋体" pitchFamily="2" charset="-122"/>
              </a:rPr>
              <a:t>Header:</a:t>
            </a:r>
          </a:p>
        </p:txBody>
      </p:sp>
      <p:sp>
        <p:nvSpPr>
          <p:cNvPr id="44" name="Flowchart: Process 43"/>
          <p:cNvSpPr>
            <a:spLocks noChangeArrowheads="1"/>
          </p:cNvSpPr>
          <p:nvPr/>
        </p:nvSpPr>
        <p:spPr bwMode="auto">
          <a:xfrm>
            <a:off x="4114645" y="2911722"/>
            <a:ext cx="4465025" cy="613872"/>
          </a:xfrm>
          <a:prstGeom prst="flowChartProcess">
            <a:avLst/>
          </a:prstGeom>
          <a:solidFill>
            <a:srgbClr val="FFFF00"/>
          </a:solidFill>
          <a:ln w="12700" cap="rnd" algn="ctr">
            <a:solidFill>
              <a:schemeClr val="tx1"/>
            </a:solidFill>
            <a:round/>
            <a:headEnd/>
            <a:tailEnd/>
          </a:ln>
        </p:spPr>
        <p:txBody>
          <a:bodyPr lIns="79721" tIns="39862" rIns="79721" bIns="39862"/>
          <a:lstStyle/>
          <a:p>
            <a:pPr defTabSz="795882"/>
            <a:r>
              <a:rPr lang="en-GB" altLang="zh-CN" sz="900" i="1">
                <a:ea typeface="宋体" pitchFamily="2" charset="-122"/>
              </a:rPr>
              <a:t>Body:</a:t>
            </a:r>
          </a:p>
        </p:txBody>
      </p:sp>
      <p:sp>
        <p:nvSpPr>
          <p:cNvPr id="45" name="Rectangle 44"/>
          <p:cNvSpPr>
            <a:spLocks noChangeArrowheads="1"/>
          </p:cNvSpPr>
          <p:nvPr/>
        </p:nvSpPr>
        <p:spPr bwMode="auto">
          <a:xfrm>
            <a:off x="4576651" y="2967528"/>
            <a:ext cx="3868139" cy="136029"/>
          </a:xfrm>
          <a:prstGeom prst="rect">
            <a:avLst/>
          </a:prstGeom>
          <a:solidFill>
            <a:srgbClr val="92D050"/>
          </a:solidFill>
          <a:ln w="12700" cap="rnd" algn="ctr">
            <a:solidFill>
              <a:schemeClr val="tx1"/>
            </a:solidFill>
            <a:round/>
            <a:headEnd/>
            <a:tailEnd/>
          </a:ln>
        </p:spPr>
        <p:txBody>
          <a:bodyPr lIns="79721" tIns="39862" rIns="79721" bIns="39862" anchor="ctr"/>
          <a:lstStyle/>
          <a:p>
            <a:pPr defTabSz="795882"/>
            <a:r>
              <a:rPr lang="en-GB" altLang="zh-CN" sz="700" b="1">
                <a:ea typeface="宋体" pitchFamily="2" charset="-122"/>
              </a:rPr>
              <a:t>STATUS</a:t>
            </a:r>
            <a:r>
              <a:rPr lang="en-GB" altLang="zh-CN" sz="700">
                <a:ea typeface="宋体" pitchFamily="2" charset="-122"/>
              </a:rPr>
              <a:t>:   for  the </a:t>
            </a:r>
            <a:r>
              <a:rPr lang="en-GB" altLang="zh-CN" sz="700" i="1">
                <a:ea typeface="宋体" pitchFamily="2" charset="-122"/>
              </a:rPr>
              <a:t>Header</a:t>
            </a:r>
            <a:r>
              <a:rPr lang="en-GB" altLang="zh-CN" sz="700">
                <a:ea typeface="宋体" pitchFamily="2" charset="-122"/>
              </a:rPr>
              <a:t> &amp; </a:t>
            </a:r>
            <a:r>
              <a:rPr lang="en-GB" altLang="zh-CN" sz="700" i="1">
                <a:ea typeface="宋体" pitchFamily="2" charset="-122"/>
              </a:rPr>
              <a:t>ALERTs</a:t>
            </a:r>
            <a:r>
              <a:rPr lang="en-GB" altLang="zh-CN" sz="700">
                <a:ea typeface="宋体" pitchFamily="2" charset="-122"/>
              </a:rPr>
              <a:t> received in Package#1 </a:t>
            </a:r>
          </a:p>
        </p:txBody>
      </p:sp>
      <p:sp>
        <p:nvSpPr>
          <p:cNvPr id="46" name="Rectangle 45"/>
          <p:cNvSpPr>
            <a:spLocks noChangeArrowheads="1"/>
          </p:cNvSpPr>
          <p:nvPr/>
        </p:nvSpPr>
        <p:spPr bwMode="auto">
          <a:xfrm>
            <a:off x="4572000" y="3165176"/>
            <a:ext cx="3868138" cy="136029"/>
          </a:xfrm>
          <a:prstGeom prst="rect">
            <a:avLst/>
          </a:prstGeom>
          <a:solidFill>
            <a:srgbClr val="92D050"/>
          </a:solidFill>
          <a:ln w="12700" cap="rnd" algn="ctr">
            <a:solidFill>
              <a:schemeClr val="tx1"/>
            </a:solidFill>
            <a:round/>
            <a:headEnd/>
            <a:tailEnd/>
          </a:ln>
        </p:spPr>
        <p:txBody>
          <a:bodyPr lIns="79721" tIns="39862" rIns="79721" bIns="39862" anchor="ctr"/>
          <a:lstStyle/>
          <a:p>
            <a:pPr defTabSz="795882"/>
            <a:r>
              <a:rPr lang="en-GB" altLang="zh-CN" sz="700" b="1">
                <a:ea typeface="宋体" pitchFamily="2" charset="-122"/>
              </a:rPr>
              <a:t>Mgmt Operations &amp; User Interaction</a:t>
            </a:r>
            <a:r>
              <a:rPr lang="en-GB" altLang="zh-CN" sz="700">
                <a:ea typeface="宋体" pitchFamily="2" charset="-122"/>
              </a:rPr>
              <a:t>: list of commands: (“Alert”, “Sequence”,  etc)</a:t>
            </a:r>
          </a:p>
        </p:txBody>
      </p:sp>
      <p:sp>
        <p:nvSpPr>
          <p:cNvPr id="48" name="Rectangle 47"/>
          <p:cNvSpPr>
            <a:spLocks noChangeArrowheads="1"/>
          </p:cNvSpPr>
          <p:nvPr/>
        </p:nvSpPr>
        <p:spPr bwMode="auto">
          <a:xfrm>
            <a:off x="2257318" y="2983805"/>
            <a:ext cx="1711593" cy="125565"/>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Routing &amp; Versioning</a:t>
            </a:r>
          </a:p>
        </p:txBody>
      </p:sp>
      <p:sp>
        <p:nvSpPr>
          <p:cNvPr id="49" name="Rectangle 48"/>
          <p:cNvSpPr>
            <a:spLocks noChangeArrowheads="1"/>
          </p:cNvSpPr>
          <p:nvPr/>
        </p:nvSpPr>
        <p:spPr bwMode="auto">
          <a:xfrm>
            <a:off x="2261970" y="3150063"/>
            <a:ext cx="1711593" cy="146492"/>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Target (Device), Source (Server)</a:t>
            </a:r>
          </a:p>
        </p:txBody>
      </p:sp>
      <p:sp>
        <p:nvSpPr>
          <p:cNvPr id="50" name="Rectangle 49"/>
          <p:cNvSpPr>
            <a:spLocks noChangeArrowheads="1"/>
          </p:cNvSpPr>
          <p:nvPr/>
        </p:nvSpPr>
        <p:spPr bwMode="auto">
          <a:xfrm>
            <a:off x="2261970" y="3330271"/>
            <a:ext cx="1711593" cy="146492"/>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Server Credentials</a:t>
            </a:r>
          </a:p>
        </p:txBody>
      </p:sp>
      <p:sp>
        <p:nvSpPr>
          <p:cNvPr id="51" name="Flowchart: Process 50"/>
          <p:cNvSpPr>
            <a:spLocks noChangeArrowheads="1"/>
          </p:cNvSpPr>
          <p:nvPr/>
        </p:nvSpPr>
        <p:spPr bwMode="auto">
          <a:xfrm>
            <a:off x="1657331" y="3654646"/>
            <a:ext cx="2381347" cy="613872"/>
          </a:xfrm>
          <a:prstGeom prst="flowChartProcess">
            <a:avLst/>
          </a:prstGeom>
          <a:solidFill>
            <a:srgbClr val="FFFF00"/>
          </a:solidFill>
          <a:ln w="12700" cap="rnd" algn="ctr">
            <a:solidFill>
              <a:schemeClr val="tx1"/>
            </a:solidFill>
            <a:round/>
            <a:headEnd/>
            <a:tailEnd/>
          </a:ln>
        </p:spPr>
        <p:txBody>
          <a:bodyPr lIns="79721" tIns="39862" rIns="79721" bIns="39862"/>
          <a:lstStyle/>
          <a:p>
            <a:pPr defTabSz="795882"/>
            <a:r>
              <a:rPr lang="en-GB" altLang="zh-CN" sz="900" i="1">
                <a:ea typeface="宋体" pitchFamily="2" charset="-122"/>
              </a:rPr>
              <a:t>Header:</a:t>
            </a:r>
          </a:p>
        </p:txBody>
      </p:sp>
      <p:sp>
        <p:nvSpPr>
          <p:cNvPr id="52" name="Flowchart: Process 51"/>
          <p:cNvSpPr>
            <a:spLocks noChangeArrowheads="1"/>
          </p:cNvSpPr>
          <p:nvPr/>
        </p:nvSpPr>
        <p:spPr bwMode="auto">
          <a:xfrm>
            <a:off x="4114645" y="3654646"/>
            <a:ext cx="4465025" cy="613872"/>
          </a:xfrm>
          <a:prstGeom prst="flowChartProcess">
            <a:avLst/>
          </a:prstGeom>
          <a:solidFill>
            <a:srgbClr val="FFFF00"/>
          </a:solidFill>
          <a:ln w="12700" cap="rnd" algn="ctr">
            <a:solidFill>
              <a:schemeClr val="tx1"/>
            </a:solidFill>
            <a:round/>
            <a:headEnd/>
            <a:tailEnd/>
          </a:ln>
        </p:spPr>
        <p:txBody>
          <a:bodyPr lIns="79721" tIns="39862" rIns="79721" bIns="39862"/>
          <a:lstStyle/>
          <a:p>
            <a:pPr defTabSz="795882"/>
            <a:r>
              <a:rPr lang="en-GB" altLang="zh-CN" sz="900" i="1">
                <a:ea typeface="宋体" pitchFamily="2" charset="-122"/>
              </a:rPr>
              <a:t>Body:</a:t>
            </a:r>
          </a:p>
        </p:txBody>
      </p:sp>
      <p:sp>
        <p:nvSpPr>
          <p:cNvPr id="53" name="Rectangle 52"/>
          <p:cNvSpPr>
            <a:spLocks noChangeArrowheads="1"/>
          </p:cNvSpPr>
          <p:nvPr/>
        </p:nvSpPr>
        <p:spPr bwMode="auto">
          <a:xfrm>
            <a:off x="4576651" y="3710453"/>
            <a:ext cx="3868139" cy="136028"/>
          </a:xfrm>
          <a:prstGeom prst="rect">
            <a:avLst/>
          </a:prstGeom>
          <a:solidFill>
            <a:srgbClr val="92D050"/>
          </a:solidFill>
          <a:ln w="12700" cap="rnd" algn="ctr">
            <a:solidFill>
              <a:schemeClr val="tx1"/>
            </a:solidFill>
            <a:round/>
            <a:headEnd/>
            <a:tailEnd/>
          </a:ln>
        </p:spPr>
        <p:txBody>
          <a:bodyPr lIns="79721" tIns="39862" rIns="79721" bIns="39862" anchor="ctr"/>
          <a:lstStyle/>
          <a:p>
            <a:pPr defTabSz="795882"/>
            <a:r>
              <a:rPr lang="en-GB" altLang="zh-CN" sz="700" b="1">
                <a:ea typeface="宋体" pitchFamily="2" charset="-122"/>
              </a:rPr>
              <a:t>STATUS</a:t>
            </a:r>
            <a:r>
              <a:rPr lang="en-GB" altLang="zh-CN" sz="700">
                <a:ea typeface="宋体" pitchFamily="2" charset="-122"/>
              </a:rPr>
              <a:t>: for the Header &amp; ALERTS received in Package#2</a:t>
            </a:r>
          </a:p>
        </p:txBody>
      </p:sp>
      <p:sp>
        <p:nvSpPr>
          <p:cNvPr id="54" name="Rectangle 53"/>
          <p:cNvSpPr>
            <a:spLocks noChangeArrowheads="1"/>
          </p:cNvSpPr>
          <p:nvPr/>
        </p:nvSpPr>
        <p:spPr bwMode="auto">
          <a:xfrm>
            <a:off x="4572000" y="3908101"/>
            <a:ext cx="3868138" cy="136028"/>
          </a:xfrm>
          <a:prstGeom prst="rect">
            <a:avLst/>
          </a:prstGeom>
          <a:solidFill>
            <a:srgbClr val="92D050"/>
          </a:solidFill>
          <a:ln w="12700" cap="rnd" algn="ctr">
            <a:solidFill>
              <a:schemeClr val="tx1"/>
            </a:solidFill>
            <a:round/>
            <a:headEnd/>
            <a:tailEnd/>
          </a:ln>
        </p:spPr>
        <p:txBody>
          <a:bodyPr lIns="79721" tIns="39862" rIns="79721" bIns="39862" anchor="ctr"/>
          <a:lstStyle/>
          <a:p>
            <a:pPr defTabSz="795882"/>
            <a:r>
              <a:rPr lang="en-GB" altLang="zh-CN" sz="700" b="1">
                <a:ea typeface="宋体" pitchFamily="2" charset="-122"/>
              </a:rPr>
              <a:t>RESULTS</a:t>
            </a:r>
            <a:r>
              <a:rPr lang="en-GB" altLang="zh-CN" sz="700">
                <a:ea typeface="宋体" pitchFamily="2" charset="-122"/>
              </a:rPr>
              <a:t>:   Results for “Get” commands</a:t>
            </a:r>
          </a:p>
        </p:txBody>
      </p:sp>
      <p:sp>
        <p:nvSpPr>
          <p:cNvPr id="55" name="Rectangle 54"/>
          <p:cNvSpPr>
            <a:spLocks noChangeArrowheads="1"/>
          </p:cNvSpPr>
          <p:nvPr/>
        </p:nvSpPr>
        <p:spPr bwMode="auto">
          <a:xfrm>
            <a:off x="4576651" y="4101099"/>
            <a:ext cx="3868139" cy="136028"/>
          </a:xfrm>
          <a:prstGeom prst="rect">
            <a:avLst/>
          </a:prstGeom>
          <a:solidFill>
            <a:srgbClr val="92D050"/>
          </a:solidFill>
          <a:ln w="12700" cap="rnd" algn="ctr">
            <a:solidFill>
              <a:schemeClr val="tx1"/>
            </a:solidFill>
            <a:round/>
            <a:headEnd/>
            <a:tailEnd/>
          </a:ln>
        </p:spPr>
        <p:txBody>
          <a:bodyPr lIns="79721" tIns="39862" rIns="79721" bIns="39862" anchor="ctr"/>
          <a:lstStyle/>
          <a:p>
            <a:pPr defTabSz="795882"/>
            <a:r>
              <a:rPr lang="en-GB" altLang="zh-CN" sz="700" b="1">
                <a:ea typeface="宋体" pitchFamily="2" charset="-122"/>
              </a:rPr>
              <a:t>Client Generated Alerts</a:t>
            </a:r>
            <a:r>
              <a:rPr lang="en-GB" altLang="zh-CN" sz="700">
                <a:ea typeface="宋体" pitchFamily="2" charset="-122"/>
              </a:rPr>
              <a:t>:  Alerts generated by the Client or  Client Events </a:t>
            </a:r>
          </a:p>
        </p:txBody>
      </p:sp>
      <p:sp>
        <p:nvSpPr>
          <p:cNvPr id="56" name="Rectangle 55"/>
          <p:cNvSpPr>
            <a:spLocks noChangeArrowheads="1"/>
          </p:cNvSpPr>
          <p:nvPr/>
        </p:nvSpPr>
        <p:spPr bwMode="auto">
          <a:xfrm>
            <a:off x="2257318" y="3726730"/>
            <a:ext cx="1711593" cy="125565"/>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Routing &amp; Versioning</a:t>
            </a:r>
          </a:p>
        </p:txBody>
      </p:sp>
      <p:sp>
        <p:nvSpPr>
          <p:cNvPr id="57" name="Rectangle 56"/>
          <p:cNvSpPr>
            <a:spLocks noChangeArrowheads="1"/>
          </p:cNvSpPr>
          <p:nvPr/>
        </p:nvSpPr>
        <p:spPr bwMode="auto">
          <a:xfrm>
            <a:off x="2261970" y="3892987"/>
            <a:ext cx="1711593" cy="146492"/>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Target (Server), Source (Device)</a:t>
            </a:r>
          </a:p>
        </p:txBody>
      </p:sp>
      <p:sp>
        <p:nvSpPr>
          <p:cNvPr id="59" name="Flowchart: Process 58"/>
          <p:cNvSpPr>
            <a:spLocks noChangeArrowheads="1"/>
          </p:cNvSpPr>
          <p:nvPr/>
        </p:nvSpPr>
        <p:spPr bwMode="auto">
          <a:xfrm>
            <a:off x="1657331" y="4397571"/>
            <a:ext cx="2381347" cy="612709"/>
          </a:xfrm>
          <a:prstGeom prst="flowChartProcess">
            <a:avLst/>
          </a:prstGeom>
          <a:solidFill>
            <a:srgbClr val="FFFF00"/>
          </a:solidFill>
          <a:ln w="12700" cap="rnd" algn="ctr">
            <a:solidFill>
              <a:schemeClr val="tx1"/>
            </a:solidFill>
            <a:round/>
            <a:headEnd/>
            <a:tailEnd/>
          </a:ln>
        </p:spPr>
        <p:txBody>
          <a:bodyPr lIns="79721" tIns="39862" rIns="79721" bIns="39862"/>
          <a:lstStyle/>
          <a:p>
            <a:pPr defTabSz="795882"/>
            <a:r>
              <a:rPr lang="en-GB" altLang="zh-CN" sz="900" i="1">
                <a:ea typeface="宋体" pitchFamily="2" charset="-122"/>
              </a:rPr>
              <a:t>Header:</a:t>
            </a:r>
          </a:p>
        </p:txBody>
      </p:sp>
      <p:sp>
        <p:nvSpPr>
          <p:cNvPr id="60" name="Flowchart: Process 59"/>
          <p:cNvSpPr>
            <a:spLocks noChangeArrowheads="1"/>
          </p:cNvSpPr>
          <p:nvPr/>
        </p:nvSpPr>
        <p:spPr bwMode="auto">
          <a:xfrm>
            <a:off x="4114645" y="4397571"/>
            <a:ext cx="4465025" cy="612709"/>
          </a:xfrm>
          <a:prstGeom prst="flowChartProcess">
            <a:avLst/>
          </a:prstGeom>
          <a:solidFill>
            <a:srgbClr val="FFFF00"/>
          </a:solidFill>
          <a:ln w="12700" cap="rnd" algn="ctr">
            <a:solidFill>
              <a:schemeClr val="tx1"/>
            </a:solidFill>
            <a:round/>
            <a:headEnd/>
            <a:tailEnd/>
          </a:ln>
        </p:spPr>
        <p:txBody>
          <a:bodyPr lIns="79721" tIns="39862" rIns="79721" bIns="39862"/>
          <a:lstStyle/>
          <a:p>
            <a:pPr defTabSz="795882"/>
            <a:r>
              <a:rPr lang="en-GB" altLang="zh-CN" sz="900" i="1">
                <a:ea typeface="宋体" pitchFamily="2" charset="-122"/>
              </a:rPr>
              <a:t>Body:</a:t>
            </a:r>
          </a:p>
        </p:txBody>
      </p:sp>
      <p:sp>
        <p:nvSpPr>
          <p:cNvPr id="61" name="Rectangle 60"/>
          <p:cNvSpPr>
            <a:spLocks noChangeArrowheads="1"/>
          </p:cNvSpPr>
          <p:nvPr/>
        </p:nvSpPr>
        <p:spPr bwMode="auto">
          <a:xfrm>
            <a:off x="4576651" y="4452215"/>
            <a:ext cx="3868139" cy="136028"/>
          </a:xfrm>
          <a:prstGeom prst="rect">
            <a:avLst/>
          </a:prstGeom>
          <a:solidFill>
            <a:srgbClr val="92D050"/>
          </a:solidFill>
          <a:ln w="12700" cap="rnd" algn="ctr">
            <a:solidFill>
              <a:schemeClr val="tx1"/>
            </a:solidFill>
            <a:round/>
            <a:headEnd/>
            <a:tailEnd/>
          </a:ln>
        </p:spPr>
        <p:txBody>
          <a:bodyPr lIns="79721" tIns="39862" rIns="79721" bIns="39862" anchor="ctr"/>
          <a:lstStyle/>
          <a:p>
            <a:pPr defTabSz="795882"/>
            <a:r>
              <a:rPr lang="en-GB" altLang="zh-CN" sz="700" b="1">
                <a:ea typeface="宋体" pitchFamily="2" charset="-122"/>
              </a:rPr>
              <a:t>STATUS</a:t>
            </a:r>
            <a:r>
              <a:rPr lang="en-GB" altLang="zh-CN" sz="700">
                <a:ea typeface="宋体" pitchFamily="2" charset="-122"/>
              </a:rPr>
              <a:t>:   for  the </a:t>
            </a:r>
            <a:r>
              <a:rPr lang="en-GB" altLang="zh-CN" sz="700" i="1">
                <a:ea typeface="宋体" pitchFamily="2" charset="-122"/>
              </a:rPr>
              <a:t>Header</a:t>
            </a:r>
            <a:r>
              <a:rPr lang="en-GB" altLang="zh-CN" sz="700">
                <a:ea typeface="宋体" pitchFamily="2" charset="-122"/>
              </a:rPr>
              <a:t> &amp; </a:t>
            </a:r>
            <a:r>
              <a:rPr lang="en-GB" altLang="zh-CN" sz="700" i="1">
                <a:ea typeface="宋体" pitchFamily="2" charset="-122"/>
              </a:rPr>
              <a:t>ALERTs</a:t>
            </a:r>
            <a:r>
              <a:rPr lang="en-GB" altLang="zh-CN" sz="700">
                <a:ea typeface="宋体" pitchFamily="2" charset="-122"/>
              </a:rPr>
              <a:t> received in Package#3 </a:t>
            </a:r>
          </a:p>
        </p:txBody>
      </p:sp>
      <p:sp>
        <p:nvSpPr>
          <p:cNvPr id="62" name="Rectangle 61"/>
          <p:cNvSpPr>
            <a:spLocks noChangeArrowheads="1"/>
          </p:cNvSpPr>
          <p:nvPr/>
        </p:nvSpPr>
        <p:spPr bwMode="auto">
          <a:xfrm>
            <a:off x="4572000" y="4649863"/>
            <a:ext cx="3868138" cy="136028"/>
          </a:xfrm>
          <a:prstGeom prst="rect">
            <a:avLst/>
          </a:prstGeom>
          <a:solidFill>
            <a:srgbClr val="92D050"/>
          </a:solidFill>
          <a:ln w="12700" cap="rnd" algn="ctr">
            <a:solidFill>
              <a:schemeClr val="tx1"/>
            </a:solidFill>
            <a:round/>
            <a:headEnd/>
            <a:tailEnd/>
          </a:ln>
        </p:spPr>
        <p:txBody>
          <a:bodyPr lIns="79721" tIns="39862" rIns="79721" bIns="39862" anchor="ctr"/>
          <a:lstStyle/>
          <a:p>
            <a:pPr defTabSz="795882"/>
            <a:r>
              <a:rPr lang="en-GB" altLang="zh-CN" sz="700" b="1">
                <a:ea typeface="宋体" pitchFamily="2" charset="-122"/>
              </a:rPr>
              <a:t>Mgmt Operations or User Interaction</a:t>
            </a:r>
            <a:r>
              <a:rPr lang="en-GB" altLang="zh-CN" sz="700">
                <a:ea typeface="宋体" pitchFamily="2" charset="-122"/>
              </a:rPr>
              <a:t>: list of commands: (“Alert”, “Sequence”, etc) </a:t>
            </a:r>
          </a:p>
        </p:txBody>
      </p:sp>
      <p:sp>
        <p:nvSpPr>
          <p:cNvPr id="63" name="Rectangle 62"/>
          <p:cNvSpPr>
            <a:spLocks noChangeArrowheads="1"/>
          </p:cNvSpPr>
          <p:nvPr/>
        </p:nvSpPr>
        <p:spPr bwMode="auto">
          <a:xfrm>
            <a:off x="2257318" y="4468492"/>
            <a:ext cx="1711593" cy="126727"/>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Routing &amp; Versioning</a:t>
            </a:r>
          </a:p>
        </p:txBody>
      </p:sp>
      <p:sp>
        <p:nvSpPr>
          <p:cNvPr id="64" name="Rectangle 63"/>
          <p:cNvSpPr>
            <a:spLocks noChangeArrowheads="1"/>
          </p:cNvSpPr>
          <p:nvPr/>
        </p:nvSpPr>
        <p:spPr bwMode="auto">
          <a:xfrm>
            <a:off x="2261970" y="4634748"/>
            <a:ext cx="1711593" cy="146492"/>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Target (Device), Source (Server)</a:t>
            </a:r>
          </a:p>
        </p:txBody>
      </p:sp>
      <p:sp>
        <p:nvSpPr>
          <p:cNvPr id="66" name="Flowchart: Process 65"/>
          <p:cNvSpPr>
            <a:spLocks noChangeArrowheads="1"/>
          </p:cNvSpPr>
          <p:nvPr/>
        </p:nvSpPr>
        <p:spPr bwMode="auto">
          <a:xfrm>
            <a:off x="1675935" y="1580504"/>
            <a:ext cx="6858775" cy="441802"/>
          </a:xfrm>
          <a:prstGeom prst="flowChartProcess">
            <a:avLst/>
          </a:prstGeom>
          <a:solidFill>
            <a:srgbClr val="FFFF00"/>
          </a:solidFill>
          <a:ln w="12700" cap="rnd" algn="ctr">
            <a:solidFill>
              <a:schemeClr val="tx1"/>
            </a:solidFill>
            <a:round/>
            <a:headEnd/>
            <a:tailEnd/>
          </a:ln>
        </p:spPr>
        <p:txBody>
          <a:bodyPr lIns="79721" tIns="39862" rIns="79721" bIns="39862"/>
          <a:lstStyle/>
          <a:p>
            <a:pPr defTabSz="795882"/>
            <a:r>
              <a:rPr lang="en-GB" altLang="zh-CN" sz="900" i="1">
                <a:ea typeface="宋体" pitchFamily="2" charset="-122"/>
              </a:rPr>
              <a:t>Binary </a:t>
            </a:r>
          </a:p>
          <a:p>
            <a:pPr defTabSz="795882"/>
            <a:r>
              <a:rPr lang="en-GB" altLang="zh-CN" sz="900" i="1">
                <a:ea typeface="宋体" pitchFamily="2" charset="-122"/>
              </a:rPr>
              <a:t>SMS:</a:t>
            </a:r>
          </a:p>
        </p:txBody>
      </p:sp>
      <p:sp>
        <p:nvSpPr>
          <p:cNvPr id="69" name="Rectangle 68"/>
          <p:cNvSpPr>
            <a:spLocks noChangeArrowheads="1"/>
          </p:cNvSpPr>
          <p:nvPr/>
        </p:nvSpPr>
        <p:spPr bwMode="auto">
          <a:xfrm>
            <a:off x="2291426" y="1636311"/>
            <a:ext cx="775178" cy="119751"/>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DM Version</a:t>
            </a:r>
          </a:p>
        </p:txBody>
      </p:sp>
      <p:sp>
        <p:nvSpPr>
          <p:cNvPr id="70" name="Rectangle 69"/>
          <p:cNvSpPr>
            <a:spLocks noChangeArrowheads="1"/>
          </p:cNvSpPr>
          <p:nvPr/>
        </p:nvSpPr>
        <p:spPr bwMode="auto">
          <a:xfrm>
            <a:off x="2291426" y="1797917"/>
            <a:ext cx="2227862" cy="141842"/>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Type of SMS: user notified, transparent, etc</a:t>
            </a:r>
          </a:p>
        </p:txBody>
      </p:sp>
      <p:sp>
        <p:nvSpPr>
          <p:cNvPr id="71" name="Rectangle 70"/>
          <p:cNvSpPr>
            <a:spLocks noChangeArrowheads="1"/>
          </p:cNvSpPr>
          <p:nvPr/>
        </p:nvSpPr>
        <p:spPr bwMode="auto">
          <a:xfrm>
            <a:off x="4646417" y="1636311"/>
            <a:ext cx="2051121" cy="127890"/>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Session Initiated by User or Server</a:t>
            </a:r>
          </a:p>
        </p:txBody>
      </p:sp>
      <p:sp>
        <p:nvSpPr>
          <p:cNvPr id="72" name="Rectangle 71"/>
          <p:cNvSpPr>
            <a:spLocks noChangeArrowheads="1"/>
          </p:cNvSpPr>
          <p:nvPr/>
        </p:nvSpPr>
        <p:spPr bwMode="auto">
          <a:xfrm>
            <a:off x="4646417" y="1802568"/>
            <a:ext cx="2051121" cy="129053"/>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Server Identifier</a:t>
            </a:r>
          </a:p>
        </p:txBody>
      </p:sp>
      <p:sp>
        <p:nvSpPr>
          <p:cNvPr id="73" name="Rectangle 72"/>
          <p:cNvSpPr>
            <a:spLocks noChangeArrowheads="1"/>
          </p:cNvSpPr>
          <p:nvPr/>
        </p:nvSpPr>
        <p:spPr bwMode="auto">
          <a:xfrm>
            <a:off x="6827768" y="1638636"/>
            <a:ext cx="1551907" cy="305773"/>
          </a:xfrm>
          <a:prstGeom prst="rect">
            <a:avLst/>
          </a:prstGeom>
          <a:solidFill>
            <a:srgbClr val="00B0F0"/>
          </a:solidFill>
          <a:ln w="12700" cap="rnd" algn="ctr">
            <a:solidFill>
              <a:schemeClr val="tx1"/>
            </a:solidFill>
            <a:round/>
            <a:headEnd/>
            <a:tailEnd/>
          </a:ln>
        </p:spPr>
        <p:txBody>
          <a:bodyPr lIns="79721" tIns="39862" rIns="79721" bIns="39862" anchor="ctr"/>
          <a:lstStyle/>
          <a:p>
            <a:pPr defTabSz="795882"/>
            <a:r>
              <a:rPr lang="en-GB" altLang="zh-CN" sz="700">
                <a:ea typeface="宋体" pitchFamily="2" charset="-122"/>
              </a:rPr>
              <a:t>User Interaction required or not?</a:t>
            </a:r>
          </a:p>
        </p:txBody>
      </p:sp>
      <p:sp>
        <p:nvSpPr>
          <p:cNvPr id="8233" name="Rectangle 3"/>
          <p:cNvSpPr>
            <a:spLocks noChangeArrowheads="1"/>
          </p:cNvSpPr>
          <p:nvPr/>
        </p:nvSpPr>
        <p:spPr bwMode="auto">
          <a:xfrm>
            <a:off x="609291" y="861200"/>
            <a:ext cx="7226209" cy="57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834" tIns="34920" rIns="69834" bIns="34920" anchor="ctr"/>
          <a:lstStyle/>
          <a:p>
            <a:pPr defTabSz="698992"/>
            <a:r>
              <a:rPr lang="en-US" altLang="zh-CN" sz="3200" b="1" dirty="0">
                <a:solidFill>
                  <a:srgbClr val="990000"/>
                </a:solidFill>
                <a:ea typeface="Arial Unicode MS" pitchFamily="34" charset="-122"/>
                <a:cs typeface="Arial Unicode MS" pitchFamily="34" charset="-122"/>
              </a:rPr>
              <a:t>DM Messages &amp; Content</a:t>
            </a:r>
          </a:p>
        </p:txBody>
      </p:sp>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8780324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blinds(horizontal)">
                                      <p:cBhvr>
                                        <p:cTn id="13" dur="500"/>
                                        <p:tgtEl>
                                          <p:spTgt spid="6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blinds(horizontal)">
                                      <p:cBhvr>
                                        <p:cTn id="18" dur="500"/>
                                        <p:tgtEl>
                                          <p:spTgt spid="6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blinds(horizontal)">
                                      <p:cBhvr>
                                        <p:cTn id="21" dur="500"/>
                                        <p:tgtEl>
                                          <p:spTgt spid="7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blinds(horizontal)">
                                      <p:cBhvr>
                                        <p:cTn id="24" dur="500"/>
                                        <p:tgtEl>
                                          <p:spTgt spid="7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blinds(horizontal)">
                                      <p:cBhvr>
                                        <p:cTn id="27" dur="500"/>
                                        <p:tgtEl>
                                          <p:spTgt spid="7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blinds(horizontal)">
                                      <p:cBhvr>
                                        <p:cTn id="30" dur="500"/>
                                        <p:tgtEl>
                                          <p:spTgt spid="7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blinds(horizontal)">
                                      <p:cBhvr>
                                        <p:cTn id="41" dur="500"/>
                                        <p:tgtEl>
                                          <p:spTgt spid="31"/>
                                        </p:tgtEl>
                                      </p:cBhvr>
                                    </p:animEffect>
                                  </p:childTnLst>
                                </p:cTn>
                              </p:par>
                            </p:childTnLst>
                          </p:cTn>
                        </p:par>
                        <p:par>
                          <p:cTn id="42" fill="hold" nodeType="afterGroup">
                            <p:stCondLst>
                              <p:cond delay="500"/>
                            </p:stCondLst>
                            <p:childTnLst>
                              <p:par>
                                <p:cTn id="43" presetID="3" presetClass="entr" presetSubtype="1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blinds(horizontal)">
                                      <p:cBhvr>
                                        <p:cTn id="45" dur="500"/>
                                        <p:tgtEl>
                                          <p:spTgt spid="3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blinds(horizontal)">
                                      <p:cBhvr>
                                        <p:cTn id="50" dur="500"/>
                                        <p:tgtEl>
                                          <p:spTgt spid="40"/>
                                        </p:tgtEl>
                                      </p:cBhvr>
                                    </p:animEffect>
                                  </p:childTnLst>
                                </p:cTn>
                              </p:par>
                            </p:childTnLst>
                          </p:cTn>
                        </p:par>
                        <p:par>
                          <p:cTn id="51" fill="hold" nodeType="afterGroup">
                            <p:stCondLst>
                              <p:cond delay="500"/>
                            </p:stCondLst>
                            <p:childTnLst>
                              <p:par>
                                <p:cTn id="52" presetID="3" presetClass="entr" presetSubtype="1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blinds(horizontal)">
                                      <p:cBhvr>
                                        <p:cTn id="54" dur="500"/>
                                        <p:tgtEl>
                                          <p:spTgt spid="41"/>
                                        </p:tgtEl>
                                      </p:cBhvr>
                                    </p:animEffect>
                                  </p:childTnLst>
                                </p:cTn>
                              </p:par>
                            </p:childTnLst>
                          </p:cTn>
                        </p:par>
                        <p:par>
                          <p:cTn id="55" fill="hold" nodeType="afterGroup">
                            <p:stCondLst>
                              <p:cond delay="1000"/>
                            </p:stCondLst>
                            <p:childTnLst>
                              <p:par>
                                <p:cTn id="56" presetID="3" presetClass="entr" presetSubtype="10"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blinds(horizontal)">
                                      <p:cBhvr>
                                        <p:cTn id="58" dur="500"/>
                                        <p:tgtEl>
                                          <p:spTgt spid="42"/>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linds(horizontal)">
                                      <p:cBhvr>
                                        <p:cTn id="63" dur="500"/>
                                        <p:tgtEl>
                                          <p:spTgt spid="33"/>
                                        </p:tgtEl>
                                      </p:cBhvr>
                                    </p:animEffect>
                                  </p:childTnLst>
                                </p:cTn>
                              </p:par>
                            </p:childTnLst>
                          </p:cTn>
                        </p:par>
                        <p:par>
                          <p:cTn id="64" fill="hold" nodeType="afterGroup">
                            <p:stCondLst>
                              <p:cond delay="500"/>
                            </p:stCondLst>
                            <p:childTnLst>
                              <p:par>
                                <p:cTn id="65" presetID="3" presetClass="entr" presetSubtype="10"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blinds(horizontal)">
                                      <p:cBhvr>
                                        <p:cTn id="67" dur="500"/>
                                        <p:tgtEl>
                                          <p:spTgt spid="38"/>
                                        </p:tgtEl>
                                      </p:cBhvr>
                                    </p:animEffect>
                                  </p:childTnLst>
                                </p:cTn>
                              </p:par>
                            </p:childTnLst>
                          </p:cTn>
                        </p:par>
                        <p:par>
                          <p:cTn id="68" fill="hold" nodeType="afterGroup">
                            <p:stCondLst>
                              <p:cond delay="1000"/>
                            </p:stCondLst>
                            <p:childTnLst>
                              <p:par>
                                <p:cTn id="69" presetID="3" presetClass="entr" presetSubtype="10"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blinds(horizontal)">
                                      <p:cBhvr>
                                        <p:cTn id="71" dur="500"/>
                                        <p:tgtEl>
                                          <p:spTgt spid="39"/>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fill="hold"/>
                                        <p:tgtEl>
                                          <p:spTgt spid="19"/>
                                        </p:tgtEl>
                                        <p:attrNameLst>
                                          <p:attrName>ppt_x</p:attrName>
                                        </p:attrNameLst>
                                      </p:cBhvr>
                                      <p:tavLst>
                                        <p:tav tm="0">
                                          <p:val>
                                            <p:strVal val="#ppt_x"/>
                                          </p:val>
                                        </p:tav>
                                        <p:tav tm="100000">
                                          <p:val>
                                            <p:strVal val="#ppt_x"/>
                                          </p:val>
                                        </p:tav>
                                      </p:tavLst>
                                    </p:anim>
                                    <p:anim calcmode="lin" valueType="num">
                                      <p:cBhvr additive="base">
                                        <p:cTn id="7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blinds(horizontal)">
                                      <p:cBhvr>
                                        <p:cTn id="82" dur="500"/>
                                        <p:tgtEl>
                                          <p:spTgt spid="43"/>
                                        </p:tgtEl>
                                      </p:cBhvr>
                                    </p:animEffect>
                                  </p:childTnLst>
                                </p:cTn>
                              </p:par>
                            </p:childTnLst>
                          </p:cTn>
                        </p:par>
                        <p:par>
                          <p:cTn id="83" fill="hold" nodeType="afterGroup">
                            <p:stCondLst>
                              <p:cond delay="500"/>
                            </p:stCondLst>
                            <p:childTnLst>
                              <p:par>
                                <p:cTn id="84" presetID="3" presetClass="entr" presetSubtype="10" fill="hold" grpId="0" nodeType="after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blinds(horizontal)">
                                      <p:cBhvr>
                                        <p:cTn id="86" dur="500"/>
                                        <p:tgtEl>
                                          <p:spTgt spid="44"/>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blinds(horizontal)">
                                      <p:cBhvr>
                                        <p:cTn id="91" dur="500"/>
                                        <p:tgtEl>
                                          <p:spTgt spid="48"/>
                                        </p:tgtEl>
                                      </p:cBhvr>
                                    </p:animEffect>
                                  </p:childTnLst>
                                </p:cTn>
                              </p:par>
                            </p:childTnLst>
                          </p:cTn>
                        </p:par>
                        <p:par>
                          <p:cTn id="92" fill="hold" nodeType="afterGroup">
                            <p:stCondLst>
                              <p:cond delay="500"/>
                            </p:stCondLst>
                            <p:childTnLst>
                              <p:par>
                                <p:cTn id="93" presetID="3" presetClass="entr" presetSubtype="1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blinds(horizontal)">
                                      <p:cBhvr>
                                        <p:cTn id="95" dur="500"/>
                                        <p:tgtEl>
                                          <p:spTgt spid="49"/>
                                        </p:tgtEl>
                                      </p:cBhvr>
                                    </p:animEffect>
                                  </p:childTnLst>
                                </p:cTn>
                              </p:par>
                            </p:childTnLst>
                          </p:cTn>
                        </p:par>
                        <p:par>
                          <p:cTn id="96" fill="hold" nodeType="afterGroup">
                            <p:stCondLst>
                              <p:cond delay="1000"/>
                            </p:stCondLst>
                            <p:childTnLst>
                              <p:par>
                                <p:cTn id="97" presetID="3" presetClass="entr" presetSubtype="10" fill="hold" grpId="0" nodeType="afterEffect">
                                  <p:stCondLst>
                                    <p:cond delay="0"/>
                                  </p:stCondLst>
                                  <p:childTnLst>
                                    <p:set>
                                      <p:cBhvr>
                                        <p:cTn id="98" dur="1" fill="hold">
                                          <p:stCondLst>
                                            <p:cond delay="0"/>
                                          </p:stCondLst>
                                        </p:cTn>
                                        <p:tgtEl>
                                          <p:spTgt spid="50"/>
                                        </p:tgtEl>
                                        <p:attrNameLst>
                                          <p:attrName>style.visibility</p:attrName>
                                        </p:attrNameLst>
                                      </p:cBhvr>
                                      <p:to>
                                        <p:strVal val="visible"/>
                                      </p:to>
                                    </p:set>
                                    <p:animEffect transition="in" filter="blinds(horizontal)">
                                      <p:cBhvr>
                                        <p:cTn id="99" dur="500"/>
                                        <p:tgtEl>
                                          <p:spTgt spid="50"/>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3" presetClass="entr" presetSubtype="10" fill="hold" grpId="0" nodeType="click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blinds(horizontal)">
                                      <p:cBhvr>
                                        <p:cTn id="104" dur="500"/>
                                        <p:tgtEl>
                                          <p:spTgt spid="45"/>
                                        </p:tgtEl>
                                      </p:cBhvr>
                                    </p:animEffect>
                                  </p:childTnLst>
                                </p:cTn>
                              </p:par>
                            </p:childTnLst>
                          </p:cTn>
                        </p:par>
                        <p:par>
                          <p:cTn id="105" fill="hold" nodeType="afterGroup">
                            <p:stCondLst>
                              <p:cond delay="500"/>
                            </p:stCondLst>
                            <p:childTnLst>
                              <p:par>
                                <p:cTn id="106" presetID="3" presetClass="entr" presetSubtype="10" fill="hold" grpId="0" nodeType="afterEffect">
                                  <p:stCondLst>
                                    <p:cond delay="0"/>
                                  </p:stCondLst>
                                  <p:childTnLst>
                                    <p:set>
                                      <p:cBhvr>
                                        <p:cTn id="107" dur="1" fill="hold">
                                          <p:stCondLst>
                                            <p:cond delay="0"/>
                                          </p:stCondLst>
                                        </p:cTn>
                                        <p:tgtEl>
                                          <p:spTgt spid="46"/>
                                        </p:tgtEl>
                                        <p:attrNameLst>
                                          <p:attrName>style.visibility</p:attrName>
                                        </p:attrNameLst>
                                      </p:cBhvr>
                                      <p:to>
                                        <p:strVal val="visible"/>
                                      </p:to>
                                    </p:set>
                                    <p:animEffect transition="in" filter="blinds(horizontal)">
                                      <p:cBhvr>
                                        <p:cTn id="108" dur="500"/>
                                        <p:tgtEl>
                                          <p:spTgt spid="46"/>
                                        </p:tgtEl>
                                      </p:cBhvr>
                                    </p:animEffec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20"/>
                                        </p:tgtEl>
                                        <p:attrNameLst>
                                          <p:attrName>style.visibility</p:attrName>
                                        </p:attrNameLst>
                                      </p:cBhvr>
                                      <p:to>
                                        <p:strVal val="visible"/>
                                      </p:to>
                                    </p:set>
                                    <p:anim calcmode="lin" valueType="num">
                                      <p:cBhvr additive="base">
                                        <p:cTn id="113" dur="500" fill="hold"/>
                                        <p:tgtEl>
                                          <p:spTgt spid="20"/>
                                        </p:tgtEl>
                                        <p:attrNameLst>
                                          <p:attrName>ppt_x</p:attrName>
                                        </p:attrNameLst>
                                      </p:cBhvr>
                                      <p:tavLst>
                                        <p:tav tm="0">
                                          <p:val>
                                            <p:strVal val="#ppt_x"/>
                                          </p:val>
                                        </p:tav>
                                        <p:tav tm="100000">
                                          <p:val>
                                            <p:strVal val="#ppt_x"/>
                                          </p:val>
                                        </p:tav>
                                      </p:tavLst>
                                    </p:anim>
                                    <p:anim calcmode="lin" valueType="num">
                                      <p:cBhvr additive="base">
                                        <p:cTn id="1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3" presetClass="entr" presetSubtype="10" fill="hold" grpId="0" nodeType="clickEffect">
                                  <p:stCondLst>
                                    <p:cond delay="0"/>
                                  </p:stCondLst>
                                  <p:childTnLst>
                                    <p:set>
                                      <p:cBhvr>
                                        <p:cTn id="118" dur="1" fill="hold">
                                          <p:stCondLst>
                                            <p:cond delay="0"/>
                                          </p:stCondLst>
                                        </p:cTn>
                                        <p:tgtEl>
                                          <p:spTgt spid="51"/>
                                        </p:tgtEl>
                                        <p:attrNameLst>
                                          <p:attrName>style.visibility</p:attrName>
                                        </p:attrNameLst>
                                      </p:cBhvr>
                                      <p:to>
                                        <p:strVal val="visible"/>
                                      </p:to>
                                    </p:set>
                                    <p:animEffect transition="in" filter="blinds(horizontal)">
                                      <p:cBhvr>
                                        <p:cTn id="119" dur="500"/>
                                        <p:tgtEl>
                                          <p:spTgt spid="51"/>
                                        </p:tgtEl>
                                      </p:cBhvr>
                                    </p:animEffect>
                                  </p:childTnLst>
                                </p:cTn>
                              </p:par>
                            </p:childTnLst>
                          </p:cTn>
                        </p:par>
                        <p:par>
                          <p:cTn id="120" fill="hold" nodeType="afterGroup">
                            <p:stCondLst>
                              <p:cond delay="500"/>
                            </p:stCondLst>
                            <p:childTnLst>
                              <p:par>
                                <p:cTn id="121" presetID="3" presetClass="entr" presetSubtype="10" fill="hold" grpId="0" nodeType="afterEffect">
                                  <p:stCondLst>
                                    <p:cond delay="0"/>
                                  </p:stCondLst>
                                  <p:childTnLst>
                                    <p:set>
                                      <p:cBhvr>
                                        <p:cTn id="122" dur="1" fill="hold">
                                          <p:stCondLst>
                                            <p:cond delay="0"/>
                                          </p:stCondLst>
                                        </p:cTn>
                                        <p:tgtEl>
                                          <p:spTgt spid="52"/>
                                        </p:tgtEl>
                                        <p:attrNameLst>
                                          <p:attrName>style.visibility</p:attrName>
                                        </p:attrNameLst>
                                      </p:cBhvr>
                                      <p:to>
                                        <p:strVal val="visible"/>
                                      </p:to>
                                    </p:set>
                                    <p:animEffect transition="in" filter="blinds(horizontal)">
                                      <p:cBhvr>
                                        <p:cTn id="123" dur="500"/>
                                        <p:tgtEl>
                                          <p:spTgt spid="52"/>
                                        </p:tgtEl>
                                      </p:cBhvr>
                                    </p:animEffect>
                                  </p:childTnLst>
                                </p:cTn>
                              </p:par>
                            </p:childTnLst>
                          </p:cTn>
                        </p:par>
                      </p:childTnLst>
                    </p:cTn>
                  </p:par>
                  <p:par>
                    <p:cTn id="124" fill="hold" nodeType="clickPar">
                      <p:stCondLst>
                        <p:cond delay="indefinite"/>
                      </p:stCondLst>
                      <p:childTnLst>
                        <p:par>
                          <p:cTn id="125" fill="hold" nodeType="withGroup">
                            <p:stCondLst>
                              <p:cond delay="0"/>
                            </p:stCondLst>
                            <p:childTnLst>
                              <p:par>
                                <p:cTn id="126" presetID="3" presetClass="entr" presetSubtype="10" fill="hold" grpId="0" nodeType="clickEffect">
                                  <p:stCondLst>
                                    <p:cond delay="0"/>
                                  </p:stCondLst>
                                  <p:childTnLst>
                                    <p:set>
                                      <p:cBhvr>
                                        <p:cTn id="127" dur="1" fill="hold">
                                          <p:stCondLst>
                                            <p:cond delay="0"/>
                                          </p:stCondLst>
                                        </p:cTn>
                                        <p:tgtEl>
                                          <p:spTgt spid="56"/>
                                        </p:tgtEl>
                                        <p:attrNameLst>
                                          <p:attrName>style.visibility</p:attrName>
                                        </p:attrNameLst>
                                      </p:cBhvr>
                                      <p:to>
                                        <p:strVal val="visible"/>
                                      </p:to>
                                    </p:set>
                                    <p:animEffect transition="in" filter="blinds(horizontal)">
                                      <p:cBhvr>
                                        <p:cTn id="128" dur="500"/>
                                        <p:tgtEl>
                                          <p:spTgt spid="56"/>
                                        </p:tgtEl>
                                      </p:cBhvr>
                                    </p:animEffect>
                                  </p:childTnLst>
                                </p:cTn>
                              </p:par>
                            </p:childTnLst>
                          </p:cTn>
                        </p:par>
                        <p:par>
                          <p:cTn id="129" fill="hold" nodeType="afterGroup">
                            <p:stCondLst>
                              <p:cond delay="500"/>
                            </p:stCondLst>
                            <p:childTnLst>
                              <p:par>
                                <p:cTn id="130" presetID="3" presetClass="entr" presetSubtype="10" fill="hold" grpId="0" nodeType="afterEffect">
                                  <p:stCondLst>
                                    <p:cond delay="0"/>
                                  </p:stCondLst>
                                  <p:childTnLst>
                                    <p:set>
                                      <p:cBhvr>
                                        <p:cTn id="131" dur="1" fill="hold">
                                          <p:stCondLst>
                                            <p:cond delay="0"/>
                                          </p:stCondLst>
                                        </p:cTn>
                                        <p:tgtEl>
                                          <p:spTgt spid="57"/>
                                        </p:tgtEl>
                                        <p:attrNameLst>
                                          <p:attrName>style.visibility</p:attrName>
                                        </p:attrNameLst>
                                      </p:cBhvr>
                                      <p:to>
                                        <p:strVal val="visible"/>
                                      </p:to>
                                    </p:set>
                                    <p:animEffect transition="in" filter="blinds(horizontal)">
                                      <p:cBhvr>
                                        <p:cTn id="132" dur="500"/>
                                        <p:tgtEl>
                                          <p:spTgt spid="57"/>
                                        </p:tgtEl>
                                      </p:cBhvr>
                                    </p:animEffect>
                                  </p:childTnLst>
                                </p:cTn>
                              </p:par>
                            </p:childTnLst>
                          </p:cTn>
                        </p:par>
                      </p:childTnLst>
                    </p:cTn>
                  </p:par>
                  <p:par>
                    <p:cTn id="133" fill="hold" nodeType="clickPar">
                      <p:stCondLst>
                        <p:cond delay="indefinite"/>
                      </p:stCondLst>
                      <p:childTnLst>
                        <p:par>
                          <p:cTn id="134" fill="hold" nodeType="withGroup">
                            <p:stCondLst>
                              <p:cond delay="0"/>
                            </p:stCondLst>
                            <p:childTnLst>
                              <p:par>
                                <p:cTn id="135" presetID="3" presetClass="entr" presetSubtype="10" fill="hold" grpId="0" nodeType="click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blinds(horizontal)">
                                      <p:cBhvr>
                                        <p:cTn id="137" dur="500"/>
                                        <p:tgtEl>
                                          <p:spTgt spid="53"/>
                                        </p:tgtEl>
                                      </p:cBhvr>
                                    </p:animEffect>
                                  </p:childTnLst>
                                </p:cTn>
                              </p:par>
                            </p:childTnLst>
                          </p:cTn>
                        </p:par>
                        <p:par>
                          <p:cTn id="138" fill="hold" nodeType="afterGroup">
                            <p:stCondLst>
                              <p:cond delay="500"/>
                            </p:stCondLst>
                            <p:childTnLst>
                              <p:par>
                                <p:cTn id="139" presetID="3" presetClass="entr" presetSubtype="10" fill="hold" grpId="0" nodeType="afterEffect">
                                  <p:stCondLst>
                                    <p:cond delay="0"/>
                                  </p:stCondLst>
                                  <p:childTnLst>
                                    <p:set>
                                      <p:cBhvr>
                                        <p:cTn id="140" dur="1" fill="hold">
                                          <p:stCondLst>
                                            <p:cond delay="0"/>
                                          </p:stCondLst>
                                        </p:cTn>
                                        <p:tgtEl>
                                          <p:spTgt spid="54"/>
                                        </p:tgtEl>
                                        <p:attrNameLst>
                                          <p:attrName>style.visibility</p:attrName>
                                        </p:attrNameLst>
                                      </p:cBhvr>
                                      <p:to>
                                        <p:strVal val="visible"/>
                                      </p:to>
                                    </p:set>
                                    <p:animEffect transition="in" filter="blinds(horizontal)">
                                      <p:cBhvr>
                                        <p:cTn id="141" dur="500"/>
                                        <p:tgtEl>
                                          <p:spTgt spid="54"/>
                                        </p:tgtEl>
                                      </p:cBhvr>
                                    </p:animEffect>
                                  </p:childTnLst>
                                </p:cTn>
                              </p:par>
                            </p:childTnLst>
                          </p:cTn>
                        </p:par>
                        <p:par>
                          <p:cTn id="142" fill="hold" nodeType="afterGroup">
                            <p:stCondLst>
                              <p:cond delay="1000"/>
                            </p:stCondLst>
                            <p:childTnLst>
                              <p:par>
                                <p:cTn id="143" presetID="3" presetClass="entr" presetSubtype="10" fill="hold" grpId="0" nodeType="afterEffect">
                                  <p:stCondLst>
                                    <p:cond delay="0"/>
                                  </p:stCondLst>
                                  <p:childTnLst>
                                    <p:set>
                                      <p:cBhvr>
                                        <p:cTn id="144" dur="1" fill="hold">
                                          <p:stCondLst>
                                            <p:cond delay="0"/>
                                          </p:stCondLst>
                                        </p:cTn>
                                        <p:tgtEl>
                                          <p:spTgt spid="55"/>
                                        </p:tgtEl>
                                        <p:attrNameLst>
                                          <p:attrName>style.visibility</p:attrName>
                                        </p:attrNameLst>
                                      </p:cBhvr>
                                      <p:to>
                                        <p:strVal val="visible"/>
                                      </p:to>
                                    </p:set>
                                    <p:animEffect transition="in" filter="blinds(horizontal)">
                                      <p:cBhvr>
                                        <p:cTn id="145" dur="500"/>
                                        <p:tgtEl>
                                          <p:spTgt spid="55"/>
                                        </p:tgtEl>
                                      </p:cBhvr>
                                    </p:animEffect>
                                  </p:childTnLst>
                                </p:cTn>
                              </p:par>
                            </p:childTnLst>
                          </p:cTn>
                        </p:par>
                      </p:childTnLst>
                    </p:cTn>
                  </p:par>
                  <p:par>
                    <p:cTn id="146" fill="hold" nodeType="clickPar">
                      <p:stCondLst>
                        <p:cond delay="indefinite"/>
                      </p:stCondLst>
                      <p:childTnLst>
                        <p:par>
                          <p:cTn id="147" fill="hold" nodeType="withGroup">
                            <p:stCondLst>
                              <p:cond delay="0"/>
                            </p:stCondLst>
                            <p:childTnLst>
                              <p:par>
                                <p:cTn id="148" presetID="2" presetClass="entr" presetSubtype="4" fill="hold" grpId="0" nodeType="clickEffect">
                                  <p:stCondLst>
                                    <p:cond delay="0"/>
                                  </p:stCondLst>
                                  <p:childTnLst>
                                    <p:set>
                                      <p:cBhvr>
                                        <p:cTn id="149" dur="1" fill="hold">
                                          <p:stCondLst>
                                            <p:cond delay="0"/>
                                          </p:stCondLst>
                                        </p:cTn>
                                        <p:tgtEl>
                                          <p:spTgt spid="25"/>
                                        </p:tgtEl>
                                        <p:attrNameLst>
                                          <p:attrName>style.visibility</p:attrName>
                                        </p:attrNameLst>
                                      </p:cBhvr>
                                      <p:to>
                                        <p:strVal val="visible"/>
                                      </p:to>
                                    </p:set>
                                    <p:anim calcmode="lin" valueType="num">
                                      <p:cBhvr additive="base">
                                        <p:cTn id="150" dur="500" fill="hold"/>
                                        <p:tgtEl>
                                          <p:spTgt spid="25"/>
                                        </p:tgtEl>
                                        <p:attrNameLst>
                                          <p:attrName>ppt_x</p:attrName>
                                        </p:attrNameLst>
                                      </p:cBhvr>
                                      <p:tavLst>
                                        <p:tav tm="0">
                                          <p:val>
                                            <p:strVal val="#ppt_x"/>
                                          </p:val>
                                        </p:tav>
                                        <p:tav tm="100000">
                                          <p:val>
                                            <p:strVal val="#ppt_x"/>
                                          </p:val>
                                        </p:tav>
                                      </p:tavLst>
                                    </p:anim>
                                    <p:anim calcmode="lin" valueType="num">
                                      <p:cBhvr additive="base">
                                        <p:cTn id="15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2" fill="hold" nodeType="clickPar">
                      <p:stCondLst>
                        <p:cond delay="indefinite"/>
                      </p:stCondLst>
                      <p:childTnLst>
                        <p:par>
                          <p:cTn id="153" fill="hold" nodeType="withGroup">
                            <p:stCondLst>
                              <p:cond delay="0"/>
                            </p:stCondLst>
                            <p:childTnLst>
                              <p:par>
                                <p:cTn id="154" presetID="3" presetClass="entr" presetSubtype="10" fill="hold" grpId="0" nodeType="clickEffect">
                                  <p:stCondLst>
                                    <p:cond delay="0"/>
                                  </p:stCondLst>
                                  <p:childTnLst>
                                    <p:set>
                                      <p:cBhvr>
                                        <p:cTn id="155" dur="1" fill="hold">
                                          <p:stCondLst>
                                            <p:cond delay="0"/>
                                          </p:stCondLst>
                                        </p:cTn>
                                        <p:tgtEl>
                                          <p:spTgt spid="59"/>
                                        </p:tgtEl>
                                        <p:attrNameLst>
                                          <p:attrName>style.visibility</p:attrName>
                                        </p:attrNameLst>
                                      </p:cBhvr>
                                      <p:to>
                                        <p:strVal val="visible"/>
                                      </p:to>
                                    </p:set>
                                    <p:animEffect transition="in" filter="blinds(horizontal)">
                                      <p:cBhvr>
                                        <p:cTn id="156" dur="500"/>
                                        <p:tgtEl>
                                          <p:spTgt spid="59"/>
                                        </p:tgtEl>
                                      </p:cBhvr>
                                    </p:animEffect>
                                  </p:childTnLst>
                                </p:cTn>
                              </p:par>
                            </p:childTnLst>
                          </p:cTn>
                        </p:par>
                        <p:par>
                          <p:cTn id="157" fill="hold" nodeType="afterGroup">
                            <p:stCondLst>
                              <p:cond delay="500"/>
                            </p:stCondLst>
                            <p:childTnLst>
                              <p:par>
                                <p:cTn id="158" presetID="3" presetClass="entr" presetSubtype="10" fill="hold" grpId="0" nodeType="afterEffect">
                                  <p:stCondLst>
                                    <p:cond delay="0"/>
                                  </p:stCondLst>
                                  <p:childTnLst>
                                    <p:set>
                                      <p:cBhvr>
                                        <p:cTn id="159" dur="1" fill="hold">
                                          <p:stCondLst>
                                            <p:cond delay="0"/>
                                          </p:stCondLst>
                                        </p:cTn>
                                        <p:tgtEl>
                                          <p:spTgt spid="60"/>
                                        </p:tgtEl>
                                        <p:attrNameLst>
                                          <p:attrName>style.visibility</p:attrName>
                                        </p:attrNameLst>
                                      </p:cBhvr>
                                      <p:to>
                                        <p:strVal val="visible"/>
                                      </p:to>
                                    </p:set>
                                    <p:animEffect transition="in" filter="blinds(horizontal)">
                                      <p:cBhvr>
                                        <p:cTn id="160" dur="500"/>
                                        <p:tgtEl>
                                          <p:spTgt spid="60"/>
                                        </p:tgtEl>
                                      </p:cBhvr>
                                    </p:animEffect>
                                  </p:childTnLst>
                                </p:cTn>
                              </p:par>
                            </p:childTnLst>
                          </p:cTn>
                        </p:par>
                      </p:childTnLst>
                    </p:cTn>
                  </p:par>
                  <p:par>
                    <p:cTn id="161" fill="hold" nodeType="clickPar">
                      <p:stCondLst>
                        <p:cond delay="indefinite"/>
                      </p:stCondLst>
                      <p:childTnLst>
                        <p:par>
                          <p:cTn id="162" fill="hold" nodeType="withGroup">
                            <p:stCondLst>
                              <p:cond delay="0"/>
                            </p:stCondLst>
                            <p:childTnLst>
                              <p:par>
                                <p:cTn id="163" presetID="3" presetClass="entr" presetSubtype="10" fill="hold" grpId="0" nodeType="clickEffect">
                                  <p:stCondLst>
                                    <p:cond delay="0"/>
                                  </p:stCondLst>
                                  <p:childTnLst>
                                    <p:set>
                                      <p:cBhvr>
                                        <p:cTn id="164" dur="1" fill="hold">
                                          <p:stCondLst>
                                            <p:cond delay="0"/>
                                          </p:stCondLst>
                                        </p:cTn>
                                        <p:tgtEl>
                                          <p:spTgt spid="63"/>
                                        </p:tgtEl>
                                        <p:attrNameLst>
                                          <p:attrName>style.visibility</p:attrName>
                                        </p:attrNameLst>
                                      </p:cBhvr>
                                      <p:to>
                                        <p:strVal val="visible"/>
                                      </p:to>
                                    </p:set>
                                    <p:animEffect transition="in" filter="blinds(horizontal)">
                                      <p:cBhvr>
                                        <p:cTn id="165" dur="500"/>
                                        <p:tgtEl>
                                          <p:spTgt spid="63"/>
                                        </p:tgtEl>
                                      </p:cBhvr>
                                    </p:animEffect>
                                  </p:childTnLst>
                                </p:cTn>
                              </p:par>
                            </p:childTnLst>
                          </p:cTn>
                        </p:par>
                        <p:par>
                          <p:cTn id="166" fill="hold" nodeType="afterGroup">
                            <p:stCondLst>
                              <p:cond delay="500"/>
                            </p:stCondLst>
                            <p:childTnLst>
                              <p:par>
                                <p:cTn id="167" presetID="3" presetClass="entr" presetSubtype="10" fill="hold" grpId="0" nodeType="afterEffect">
                                  <p:stCondLst>
                                    <p:cond delay="0"/>
                                  </p:stCondLst>
                                  <p:childTnLst>
                                    <p:set>
                                      <p:cBhvr>
                                        <p:cTn id="168" dur="1" fill="hold">
                                          <p:stCondLst>
                                            <p:cond delay="0"/>
                                          </p:stCondLst>
                                        </p:cTn>
                                        <p:tgtEl>
                                          <p:spTgt spid="64"/>
                                        </p:tgtEl>
                                        <p:attrNameLst>
                                          <p:attrName>style.visibility</p:attrName>
                                        </p:attrNameLst>
                                      </p:cBhvr>
                                      <p:to>
                                        <p:strVal val="visible"/>
                                      </p:to>
                                    </p:set>
                                    <p:animEffect transition="in" filter="blinds(horizontal)">
                                      <p:cBhvr>
                                        <p:cTn id="169" dur="500"/>
                                        <p:tgtEl>
                                          <p:spTgt spid="64"/>
                                        </p:tgtEl>
                                      </p:cBhvr>
                                    </p:animEffect>
                                  </p:childTnLst>
                                </p:cTn>
                              </p:par>
                            </p:childTnLst>
                          </p:cTn>
                        </p:par>
                      </p:childTnLst>
                    </p:cTn>
                  </p:par>
                  <p:par>
                    <p:cTn id="170" fill="hold" nodeType="clickPar">
                      <p:stCondLst>
                        <p:cond delay="indefinite"/>
                      </p:stCondLst>
                      <p:childTnLst>
                        <p:par>
                          <p:cTn id="171" fill="hold" nodeType="withGroup">
                            <p:stCondLst>
                              <p:cond delay="0"/>
                            </p:stCondLst>
                            <p:childTnLst>
                              <p:par>
                                <p:cTn id="172" presetID="3" presetClass="entr" presetSubtype="10" fill="hold" grpId="0" nodeType="clickEffect">
                                  <p:stCondLst>
                                    <p:cond delay="0"/>
                                  </p:stCondLst>
                                  <p:childTnLst>
                                    <p:set>
                                      <p:cBhvr>
                                        <p:cTn id="173" dur="1" fill="hold">
                                          <p:stCondLst>
                                            <p:cond delay="0"/>
                                          </p:stCondLst>
                                        </p:cTn>
                                        <p:tgtEl>
                                          <p:spTgt spid="61"/>
                                        </p:tgtEl>
                                        <p:attrNameLst>
                                          <p:attrName>style.visibility</p:attrName>
                                        </p:attrNameLst>
                                      </p:cBhvr>
                                      <p:to>
                                        <p:strVal val="visible"/>
                                      </p:to>
                                    </p:set>
                                    <p:animEffect transition="in" filter="blinds(horizontal)">
                                      <p:cBhvr>
                                        <p:cTn id="174" dur="500"/>
                                        <p:tgtEl>
                                          <p:spTgt spid="61"/>
                                        </p:tgtEl>
                                      </p:cBhvr>
                                    </p:animEffect>
                                  </p:childTnLst>
                                </p:cTn>
                              </p:par>
                            </p:childTnLst>
                          </p:cTn>
                        </p:par>
                        <p:par>
                          <p:cTn id="175" fill="hold" nodeType="afterGroup">
                            <p:stCondLst>
                              <p:cond delay="500"/>
                            </p:stCondLst>
                            <p:childTnLst>
                              <p:par>
                                <p:cTn id="176" presetID="3" presetClass="entr" presetSubtype="10" fill="hold" grpId="0" nodeType="afterEffect">
                                  <p:stCondLst>
                                    <p:cond delay="0"/>
                                  </p:stCondLst>
                                  <p:childTnLst>
                                    <p:set>
                                      <p:cBhvr>
                                        <p:cTn id="177" dur="1" fill="hold">
                                          <p:stCondLst>
                                            <p:cond delay="0"/>
                                          </p:stCondLst>
                                        </p:cTn>
                                        <p:tgtEl>
                                          <p:spTgt spid="62"/>
                                        </p:tgtEl>
                                        <p:attrNameLst>
                                          <p:attrName>style.visibility</p:attrName>
                                        </p:attrNameLst>
                                      </p:cBhvr>
                                      <p:to>
                                        <p:strVal val="visible"/>
                                      </p:to>
                                    </p:set>
                                    <p:animEffect transition="in" filter="blinds(horizontal)">
                                      <p:cBhvr>
                                        <p:cTn id="17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5" grpId="0" animBg="1"/>
      <p:bldP spid="31" grpId="0" animBg="1"/>
      <p:bldP spid="32" grpId="0" animBg="1"/>
      <p:bldP spid="33" grpId="0" animBg="1"/>
      <p:bldP spid="38" grpId="0" animBg="1"/>
      <p:bldP spid="39" grpId="0" animBg="1"/>
      <p:bldP spid="40" grpId="0" animBg="1"/>
      <p:bldP spid="41" grpId="0" animBg="1"/>
      <p:bldP spid="42" grpId="0" animBg="1"/>
      <p:bldP spid="43" grpId="0" animBg="1"/>
      <p:bldP spid="44" grpId="0" animBg="1"/>
      <p:bldP spid="45" grpId="0" animBg="1"/>
      <p:bldP spid="46"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9" grpId="0" animBg="1"/>
      <p:bldP spid="60" grpId="0" animBg="1"/>
      <p:bldP spid="61" grpId="0" animBg="1"/>
      <p:bldP spid="62" grpId="0" animBg="1"/>
      <p:bldP spid="63" grpId="0" animBg="1"/>
      <p:bldP spid="64" grpId="0" animBg="1"/>
      <p:bldP spid="66" grpId="0" animBg="1"/>
      <p:bldP spid="69" grpId="0" animBg="1"/>
      <p:bldP spid="70" grpId="0" animBg="1"/>
      <p:bldP spid="71" grpId="0" animBg="1"/>
      <p:bldP spid="72" grpId="0" animBg="1"/>
      <p:bldP spid="7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noChangeArrowheads="1"/>
          </p:cNvSpPr>
          <p:nvPr/>
        </p:nvSpPr>
        <p:spPr bwMode="auto">
          <a:xfrm>
            <a:off x="3962710" y="1673571"/>
            <a:ext cx="4342548" cy="878953"/>
          </a:xfrm>
          <a:prstGeom prst="rect">
            <a:avLst/>
          </a:prstGeom>
          <a:solidFill>
            <a:schemeClr val="bg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79721" tIns="39862" rIns="79721" bIns="39862">
            <a:spAutoFit/>
          </a:bodyPr>
          <a:lstStyle/>
          <a:p>
            <a:pPr defTabSz="795882"/>
            <a:r>
              <a:rPr lang="en-US" altLang="zh-CN" sz="1700">
                <a:solidFill>
                  <a:srgbClr val="000000"/>
                </a:solidFill>
                <a:ea typeface="宋体" pitchFamily="2" charset="-122"/>
              </a:rPr>
              <a:t>Management object is a data model for information which is a logical part of the interfaces exposed by DM components.</a:t>
            </a:r>
            <a:endParaRPr lang="en-GB" altLang="zh-CN" sz="1700">
              <a:solidFill>
                <a:srgbClr val="000000"/>
              </a:solidFill>
              <a:ea typeface="宋体" pitchFamily="2" charset="-122"/>
            </a:endParaRPr>
          </a:p>
        </p:txBody>
      </p:sp>
      <p:sp>
        <p:nvSpPr>
          <p:cNvPr id="2053" name="Rectangle 3"/>
          <p:cNvSpPr>
            <a:spLocks noChangeArrowheads="1"/>
          </p:cNvSpPr>
          <p:nvPr/>
        </p:nvSpPr>
        <p:spPr bwMode="auto">
          <a:xfrm>
            <a:off x="464332" y="798106"/>
            <a:ext cx="7226209" cy="57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834" tIns="34920" rIns="69834" bIns="34920" anchor="ctr"/>
          <a:lstStyle/>
          <a:p>
            <a:pPr defTabSz="698992"/>
            <a:r>
              <a:rPr lang="en-US" altLang="zh-CN" sz="3200" b="1" dirty="0">
                <a:solidFill>
                  <a:srgbClr val="990000"/>
                </a:solidFill>
                <a:ea typeface="Arial Unicode MS" pitchFamily="34" charset="-122"/>
                <a:cs typeface="Arial Unicode MS" pitchFamily="34" charset="-122"/>
              </a:rPr>
              <a:t>MO (Management Object)</a:t>
            </a:r>
          </a:p>
        </p:txBody>
      </p:sp>
      <p:graphicFrame>
        <p:nvGraphicFramePr>
          <p:cNvPr id="2050" name="Object 20"/>
          <p:cNvGraphicFramePr>
            <a:graphicFrameLocks noChangeAspect="1"/>
          </p:cNvGraphicFramePr>
          <p:nvPr>
            <p:extLst>
              <p:ext uri="{D42A27DB-BD31-4B8C-83A1-F6EECF244321}">
                <p14:modId xmlns:p14="http://schemas.microsoft.com/office/powerpoint/2010/main" val="1106358954"/>
              </p:ext>
            </p:extLst>
          </p:nvPr>
        </p:nvGraphicFramePr>
        <p:xfrm>
          <a:off x="685257" y="1370123"/>
          <a:ext cx="2972033" cy="1218442"/>
        </p:xfrm>
        <a:graphic>
          <a:graphicData uri="http://schemas.openxmlformats.org/presentationml/2006/ole">
            <mc:AlternateContent xmlns:mc="http://schemas.openxmlformats.org/markup-compatibility/2006">
              <mc:Choice xmlns:v="urn:schemas-microsoft-com:vml" Requires="v">
                <p:oleObj spid="_x0000_s10364" name="Visio" r:id="rId4" imgW="2908935" imgH="1514856" progId="Visio.Drawing.11">
                  <p:embed/>
                </p:oleObj>
              </mc:Choice>
              <mc:Fallback>
                <p:oleObj name="Visio" r:id="rId4" imgW="2908935" imgH="1514856"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257" y="1370123"/>
                        <a:ext cx="2972033" cy="1218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8718" name="Text Box 30"/>
          <p:cNvSpPr txBox="1">
            <a:spLocks noChangeArrowheads="1"/>
          </p:cNvSpPr>
          <p:nvPr/>
        </p:nvSpPr>
        <p:spPr bwMode="auto">
          <a:xfrm>
            <a:off x="5562678" y="2531596"/>
            <a:ext cx="2820098" cy="160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US" altLang="zh-CN" sz="900">
                <a:solidFill>
                  <a:srgbClr val="990000"/>
                </a:solidFill>
                <a:ea typeface="Arial Unicode MS" pitchFamily="34" charset="-122"/>
                <a:cs typeface="Arial Unicode MS" pitchFamily="34" charset="-122"/>
              </a:rPr>
              <a:t>What MO can do:</a:t>
            </a:r>
          </a:p>
          <a:p>
            <a:pPr>
              <a:buFontTx/>
              <a:buChar char="•"/>
            </a:pPr>
            <a:r>
              <a:rPr lang="en-US" altLang="zh-CN" sz="900">
                <a:solidFill>
                  <a:srgbClr val="990000"/>
                </a:solidFill>
                <a:ea typeface="Arial Unicode MS" pitchFamily="34" charset="-122"/>
                <a:cs typeface="Arial Unicode MS" pitchFamily="34" charset="-122"/>
              </a:rPr>
              <a:t> Expose information either by server get or by client generated alert</a:t>
            </a:r>
          </a:p>
          <a:p>
            <a:pPr>
              <a:buFontTx/>
              <a:buChar char="•"/>
            </a:pPr>
            <a:r>
              <a:rPr lang="en-US" altLang="zh-CN" sz="900">
                <a:solidFill>
                  <a:srgbClr val="990000"/>
                </a:solidFill>
                <a:ea typeface="Arial Unicode MS" pitchFamily="34" charset="-122"/>
                <a:cs typeface="Arial Unicode MS" pitchFamily="34" charset="-122"/>
              </a:rPr>
              <a:t> Receive configuration</a:t>
            </a:r>
          </a:p>
          <a:p>
            <a:pPr>
              <a:buFontTx/>
              <a:buChar char="•"/>
            </a:pPr>
            <a:r>
              <a:rPr lang="en-US" altLang="zh-CN" sz="900">
                <a:solidFill>
                  <a:srgbClr val="990000"/>
                </a:solidFill>
                <a:ea typeface="Arial Unicode MS" pitchFamily="34" charset="-122"/>
                <a:cs typeface="Arial Unicode MS" pitchFamily="34" charset="-122"/>
              </a:rPr>
              <a:t> Receive operation execution</a:t>
            </a:r>
          </a:p>
          <a:p>
            <a:pPr>
              <a:buFontTx/>
              <a:buChar char="•"/>
            </a:pPr>
            <a:endParaRPr lang="en-US" altLang="zh-CN" sz="900">
              <a:solidFill>
                <a:srgbClr val="990000"/>
              </a:solidFill>
              <a:ea typeface="Arial Unicode MS" pitchFamily="34" charset="-122"/>
              <a:cs typeface="Arial Unicode MS" pitchFamily="34" charset="-122"/>
            </a:endParaRPr>
          </a:p>
          <a:p>
            <a:r>
              <a:rPr lang="en-US" altLang="zh-CN" sz="900">
                <a:solidFill>
                  <a:srgbClr val="990000"/>
                </a:solidFill>
                <a:ea typeface="Arial Unicode MS" pitchFamily="34" charset="-122"/>
                <a:cs typeface="Arial Unicode MS" pitchFamily="34" charset="-122"/>
              </a:rPr>
              <a:t>Who will create the MO:</a:t>
            </a:r>
          </a:p>
          <a:p>
            <a:pPr>
              <a:buFontTx/>
              <a:buChar char="•"/>
            </a:pPr>
            <a:r>
              <a:rPr lang="en-US" altLang="zh-CN" sz="900">
                <a:solidFill>
                  <a:srgbClr val="990000"/>
                </a:solidFill>
                <a:ea typeface="Arial Unicode MS" pitchFamily="34" charset="-122"/>
                <a:cs typeface="Arial Unicode MS" pitchFamily="34" charset="-122"/>
              </a:rPr>
              <a:t> Dynamic creation by server</a:t>
            </a:r>
          </a:p>
          <a:p>
            <a:pPr>
              <a:buFontTx/>
              <a:buChar char="•"/>
            </a:pPr>
            <a:r>
              <a:rPr lang="en-US" altLang="zh-CN" sz="900">
                <a:solidFill>
                  <a:srgbClr val="990000"/>
                </a:solidFill>
                <a:ea typeface="Arial Unicode MS" pitchFamily="34" charset="-122"/>
                <a:cs typeface="Arial Unicode MS" pitchFamily="34" charset="-122"/>
              </a:rPr>
              <a:t> Factory provisioned</a:t>
            </a:r>
          </a:p>
          <a:p>
            <a:pPr>
              <a:buFontTx/>
              <a:buChar char="•"/>
            </a:pPr>
            <a:r>
              <a:rPr lang="en-US" altLang="zh-CN" sz="900">
                <a:solidFill>
                  <a:srgbClr val="990000"/>
                </a:solidFill>
                <a:ea typeface="Arial Unicode MS" pitchFamily="34" charset="-122"/>
                <a:cs typeface="Arial Unicode MS" pitchFamily="34" charset="-122"/>
              </a:rPr>
              <a:t> Create by client upon DM Profile or CP Profile during Bootstrap procedure</a:t>
            </a:r>
          </a:p>
        </p:txBody>
      </p:sp>
      <p:graphicFrame>
        <p:nvGraphicFramePr>
          <p:cNvPr id="2051" name="Object 22"/>
          <p:cNvGraphicFramePr>
            <a:graphicFrameLocks noChangeAspect="1"/>
          </p:cNvGraphicFramePr>
          <p:nvPr>
            <p:extLst>
              <p:ext uri="{D42A27DB-BD31-4B8C-83A1-F6EECF244321}">
                <p14:modId xmlns:p14="http://schemas.microsoft.com/office/powerpoint/2010/main" val="1263565487"/>
              </p:ext>
            </p:extLst>
          </p:nvPr>
        </p:nvGraphicFramePr>
        <p:xfrm>
          <a:off x="762776" y="2816443"/>
          <a:ext cx="2764285" cy="2228772"/>
        </p:xfrm>
        <a:graphic>
          <a:graphicData uri="http://schemas.openxmlformats.org/presentationml/2006/ole">
            <mc:AlternateContent xmlns:mc="http://schemas.openxmlformats.org/markup-compatibility/2006">
              <mc:Choice xmlns:v="urn:schemas-microsoft-com:vml" Requires="v">
                <p:oleObj spid="_x0000_s10365" name="Visio" r:id="rId6" imgW="2806827" imgH="3022854" progId="Visio.Drawing.11">
                  <p:embed/>
                </p:oleObj>
              </mc:Choice>
              <mc:Fallback>
                <p:oleObj name="Visio" r:id="rId6" imgW="2806827" imgH="3022854"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2776" y="2816443"/>
                        <a:ext cx="2764285" cy="22287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5" name="Text Box 24"/>
          <p:cNvSpPr txBox="1">
            <a:spLocks noChangeArrowheads="1"/>
          </p:cNvSpPr>
          <p:nvPr/>
        </p:nvSpPr>
        <p:spPr bwMode="auto">
          <a:xfrm>
            <a:off x="2820098" y="3376833"/>
            <a:ext cx="2514678" cy="49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US" altLang="zh-CN" sz="900">
                <a:solidFill>
                  <a:srgbClr val="990000"/>
                </a:solidFill>
                <a:ea typeface="Arial Unicode MS" pitchFamily="34" charset="-122"/>
                <a:cs typeface="Arial Unicode MS" pitchFamily="34" charset="-122"/>
              </a:rPr>
              <a:t>Set by client and retrieved by server. This indicates whether a device capability, e.g. camera, is attached/enabled.</a:t>
            </a:r>
          </a:p>
        </p:txBody>
      </p:sp>
      <p:sp>
        <p:nvSpPr>
          <p:cNvPr id="2056" name="Line 27"/>
          <p:cNvSpPr>
            <a:spLocks noChangeShapeType="1"/>
          </p:cNvSpPr>
          <p:nvPr/>
        </p:nvSpPr>
        <p:spPr bwMode="auto">
          <a:xfrm flipH="1">
            <a:off x="2286776" y="3502397"/>
            <a:ext cx="533322" cy="0"/>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wrap="none" lIns="81640" tIns="40820" rIns="81640" bIns="40820"/>
          <a:lstStyle/>
          <a:p>
            <a:endParaRPr lang="en-US"/>
          </a:p>
        </p:txBody>
      </p:sp>
      <p:sp>
        <p:nvSpPr>
          <p:cNvPr id="2057" name="Line 28"/>
          <p:cNvSpPr>
            <a:spLocks noChangeShapeType="1"/>
          </p:cNvSpPr>
          <p:nvPr/>
        </p:nvSpPr>
        <p:spPr bwMode="auto">
          <a:xfrm flipH="1">
            <a:off x="3275903" y="4645268"/>
            <a:ext cx="533322" cy="0"/>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wrap="none" lIns="81640" tIns="40820" rIns="81640" bIns="40820"/>
          <a:lstStyle/>
          <a:p>
            <a:endParaRPr lang="en-US"/>
          </a:p>
        </p:txBody>
      </p:sp>
      <p:sp>
        <p:nvSpPr>
          <p:cNvPr id="2058" name="Text Box 29"/>
          <p:cNvSpPr txBox="1">
            <a:spLocks noChangeArrowheads="1"/>
          </p:cNvSpPr>
          <p:nvPr/>
        </p:nvSpPr>
        <p:spPr bwMode="auto">
          <a:xfrm>
            <a:off x="3810776" y="4531330"/>
            <a:ext cx="2440260" cy="359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US" altLang="zh-CN" sz="900">
                <a:solidFill>
                  <a:srgbClr val="990000"/>
                </a:solidFill>
                <a:ea typeface="Arial Unicode MS" pitchFamily="34" charset="-122"/>
                <a:cs typeface="Arial Unicode MS" pitchFamily="34" charset="-122"/>
              </a:rPr>
              <a:t>Executed by server. This operation will disable the device capability.</a:t>
            </a:r>
          </a:p>
        </p:txBody>
      </p:sp>
      <p:sp>
        <p:nvSpPr>
          <p:cNvPr id="2059" name="Line 31"/>
          <p:cNvSpPr>
            <a:spLocks noChangeShapeType="1"/>
          </p:cNvSpPr>
          <p:nvPr/>
        </p:nvSpPr>
        <p:spPr bwMode="auto">
          <a:xfrm flipH="1" flipV="1">
            <a:off x="3505356" y="4074414"/>
            <a:ext cx="305420" cy="113938"/>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wrap="none" lIns="81640" tIns="40820" rIns="81640" bIns="40820"/>
          <a:lstStyle/>
          <a:p>
            <a:endParaRPr lang="en-US"/>
          </a:p>
        </p:txBody>
      </p:sp>
      <p:sp>
        <p:nvSpPr>
          <p:cNvPr id="2060" name="Text Box 32"/>
          <p:cNvSpPr txBox="1">
            <a:spLocks noChangeArrowheads="1"/>
          </p:cNvSpPr>
          <p:nvPr/>
        </p:nvSpPr>
        <p:spPr bwMode="auto">
          <a:xfrm>
            <a:off x="3809225" y="4062788"/>
            <a:ext cx="2592195" cy="49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40" tIns="40820" rIns="81640" bIns="40820">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r>
              <a:rPr lang="en-US" altLang="zh-CN" sz="900">
                <a:solidFill>
                  <a:srgbClr val="990000"/>
                </a:solidFill>
                <a:ea typeface="Arial Unicode MS" pitchFamily="34" charset="-122"/>
                <a:cs typeface="Arial Unicode MS" pitchFamily="34" charset="-122"/>
              </a:rPr>
              <a:t>Configured by server. This indicates whether the user is allowed to enabler a device capability.</a:t>
            </a:r>
          </a:p>
        </p:txBody>
      </p:sp>
      <p:sp>
        <p:nvSpPr>
          <p:cNvPr id="2061" name="Line 34"/>
          <p:cNvSpPr>
            <a:spLocks noChangeShapeType="1"/>
          </p:cNvSpPr>
          <p:nvPr/>
        </p:nvSpPr>
        <p:spPr bwMode="auto">
          <a:xfrm flipH="1">
            <a:off x="2286776" y="3617498"/>
            <a:ext cx="533322" cy="113938"/>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wrap="none" lIns="81640" tIns="40820" rIns="81640" bIns="40820"/>
          <a:lstStyle/>
          <a:p>
            <a:endParaRPr lang="en-US"/>
          </a:p>
        </p:txBody>
      </p:sp>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41894951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additive="base">
                                        <p:cTn id="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98718"/>
                                        </p:tgtEl>
                                        <p:attrNameLst>
                                          <p:attrName>style.visibility</p:attrName>
                                        </p:attrNameLst>
                                      </p:cBhvr>
                                      <p:to>
                                        <p:strVal val="visible"/>
                                      </p:to>
                                    </p:set>
                                    <p:animEffect transition="in" filter="blinds(horizontal)">
                                      <p:cBhvr>
                                        <p:cTn id="13" dur="500"/>
                                        <p:tgtEl>
                                          <p:spTgt spid="4987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871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ChangeArrowheads="1"/>
          </p:cNvSpPr>
          <p:nvPr/>
        </p:nvSpPr>
        <p:spPr bwMode="auto">
          <a:xfrm>
            <a:off x="5791355" y="796558"/>
            <a:ext cx="3282271" cy="57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834" tIns="34920" rIns="69834" bIns="34920" anchor="ctr"/>
          <a:lstStyle/>
          <a:p>
            <a:pPr defTabSz="698992"/>
            <a:r>
              <a:rPr lang="en-US" altLang="zh-CN" sz="3200" b="1" dirty="0">
                <a:solidFill>
                  <a:srgbClr val="990000"/>
                </a:solidFill>
                <a:ea typeface="Arial Unicode MS" pitchFamily="34" charset="-122"/>
                <a:cs typeface="Arial Unicode MS" pitchFamily="34" charset="-122"/>
              </a:rPr>
              <a:t>Protocol Stack</a:t>
            </a:r>
          </a:p>
        </p:txBody>
      </p:sp>
      <p:sp>
        <p:nvSpPr>
          <p:cNvPr id="3077" name="TextBox 93"/>
          <p:cNvSpPr txBox="1">
            <a:spLocks noChangeArrowheads="1"/>
          </p:cNvSpPr>
          <p:nvPr/>
        </p:nvSpPr>
        <p:spPr bwMode="auto">
          <a:xfrm>
            <a:off x="1524000" y="3572933"/>
            <a:ext cx="1339508" cy="219002"/>
          </a:xfrm>
          <a:prstGeom prst="rect">
            <a:avLst/>
          </a:prstGeom>
          <a:noFill/>
          <a:ln w="9525">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b="1">
                <a:solidFill>
                  <a:srgbClr val="00B0F0"/>
                </a:solidFill>
                <a:ea typeface="宋体" pitchFamily="2" charset="-122"/>
              </a:rPr>
              <a:t>Transports</a:t>
            </a:r>
          </a:p>
        </p:txBody>
      </p:sp>
      <p:sp>
        <p:nvSpPr>
          <p:cNvPr id="3078" name="TextBox 94"/>
          <p:cNvSpPr txBox="1">
            <a:spLocks noChangeArrowheads="1"/>
          </p:cNvSpPr>
          <p:nvPr/>
        </p:nvSpPr>
        <p:spPr bwMode="auto">
          <a:xfrm>
            <a:off x="1524000" y="2646313"/>
            <a:ext cx="1339508" cy="21900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b="1">
                <a:solidFill>
                  <a:srgbClr val="FF0000"/>
                </a:solidFill>
                <a:ea typeface="宋体" pitchFamily="2" charset="-122"/>
              </a:rPr>
              <a:t>DM Protocol</a:t>
            </a:r>
          </a:p>
        </p:txBody>
      </p:sp>
      <p:sp>
        <p:nvSpPr>
          <p:cNvPr id="3079" name="TextBox 95"/>
          <p:cNvSpPr txBox="1">
            <a:spLocks noChangeArrowheads="1"/>
          </p:cNvSpPr>
          <p:nvPr/>
        </p:nvSpPr>
        <p:spPr bwMode="auto">
          <a:xfrm>
            <a:off x="1524000" y="2886978"/>
            <a:ext cx="1339508" cy="219002"/>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b="1">
                <a:ea typeface="宋体" pitchFamily="2" charset="-122"/>
              </a:rPr>
              <a:t>DM Representation</a:t>
            </a:r>
          </a:p>
        </p:txBody>
      </p:sp>
      <p:sp>
        <p:nvSpPr>
          <p:cNvPr id="3080" name="TextBox 96"/>
          <p:cNvSpPr txBox="1">
            <a:spLocks noChangeArrowheads="1"/>
          </p:cNvSpPr>
          <p:nvPr/>
        </p:nvSpPr>
        <p:spPr bwMode="auto">
          <a:xfrm>
            <a:off x="1524000" y="3229955"/>
            <a:ext cx="1339508" cy="357501"/>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b="1">
                <a:solidFill>
                  <a:srgbClr val="00B050"/>
                </a:solidFill>
                <a:ea typeface="宋体" pitchFamily="2" charset="-122"/>
              </a:rPr>
              <a:t>Bindings to Transports</a:t>
            </a:r>
          </a:p>
        </p:txBody>
      </p:sp>
      <p:sp>
        <p:nvSpPr>
          <p:cNvPr id="3081" name="TextBox 94"/>
          <p:cNvSpPr txBox="1">
            <a:spLocks noChangeArrowheads="1"/>
          </p:cNvSpPr>
          <p:nvPr/>
        </p:nvSpPr>
        <p:spPr bwMode="auto">
          <a:xfrm>
            <a:off x="1524000" y="2418436"/>
            <a:ext cx="1339508" cy="219002"/>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b="1">
                <a:ea typeface="宋体" pitchFamily="2" charset="-122"/>
              </a:rPr>
              <a:t>Application MO</a:t>
            </a:r>
          </a:p>
        </p:txBody>
      </p:sp>
      <p:sp>
        <p:nvSpPr>
          <p:cNvPr id="3082" name="Text Box 20"/>
          <p:cNvSpPr txBox="1">
            <a:spLocks noChangeArrowheads="1"/>
          </p:cNvSpPr>
          <p:nvPr/>
        </p:nvSpPr>
        <p:spPr bwMode="auto">
          <a:xfrm>
            <a:off x="3123968" y="2373092"/>
            <a:ext cx="4723934" cy="29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81640" tIns="40820" rIns="81640" bIns="40820">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nSpc>
                <a:spcPct val="150000"/>
              </a:lnSpc>
            </a:pPr>
            <a:r>
              <a:rPr kumimoji="1" lang="en-US" altLang="zh-CN" sz="900">
                <a:ea typeface="宋体" pitchFamily="2" charset="-122"/>
              </a:rPr>
              <a:t>Management Objects for application &amp; services built on top of DM protocol</a:t>
            </a:r>
          </a:p>
        </p:txBody>
      </p:sp>
      <p:sp>
        <p:nvSpPr>
          <p:cNvPr id="3083" name="Text Box 21"/>
          <p:cNvSpPr txBox="1">
            <a:spLocks noChangeArrowheads="1"/>
          </p:cNvSpPr>
          <p:nvPr/>
        </p:nvSpPr>
        <p:spPr bwMode="auto">
          <a:xfrm>
            <a:off x="3123968" y="2602132"/>
            <a:ext cx="4723934" cy="29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81640" tIns="40820" rIns="81640" bIns="40820">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nSpc>
                <a:spcPct val="150000"/>
              </a:lnSpc>
            </a:pPr>
            <a:r>
              <a:rPr kumimoji="1" lang="en-US" altLang="zh-CN" sz="900">
                <a:ea typeface="宋体" pitchFamily="2" charset="-122"/>
              </a:rPr>
              <a:t>SyncML message exchange protocol for provisioning and management</a:t>
            </a:r>
          </a:p>
        </p:txBody>
      </p:sp>
      <p:sp>
        <p:nvSpPr>
          <p:cNvPr id="3084" name="Text Box 22"/>
          <p:cNvSpPr txBox="1">
            <a:spLocks noChangeArrowheads="1"/>
          </p:cNvSpPr>
          <p:nvPr/>
        </p:nvSpPr>
        <p:spPr bwMode="auto">
          <a:xfrm>
            <a:off x="3123968" y="2886977"/>
            <a:ext cx="4723934" cy="29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81640" tIns="40820" rIns="81640" bIns="40820">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nSpc>
                <a:spcPct val="150000"/>
              </a:lnSpc>
            </a:pPr>
            <a:r>
              <a:rPr kumimoji="1" lang="en-US" altLang="zh-CN" sz="900">
                <a:ea typeface="宋体" pitchFamily="2" charset="-122"/>
              </a:rPr>
              <a:t>SyncML message syntax definition (DM version)</a:t>
            </a:r>
          </a:p>
        </p:txBody>
      </p:sp>
      <p:sp>
        <p:nvSpPr>
          <p:cNvPr id="3085" name="Text Box 23"/>
          <p:cNvSpPr txBox="1">
            <a:spLocks noChangeArrowheads="1"/>
          </p:cNvSpPr>
          <p:nvPr/>
        </p:nvSpPr>
        <p:spPr bwMode="auto">
          <a:xfrm>
            <a:off x="3123968" y="3229956"/>
            <a:ext cx="5334775" cy="29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81640" tIns="40820" rIns="81640" bIns="40820">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nSpc>
                <a:spcPct val="150000"/>
              </a:lnSpc>
            </a:pPr>
            <a:r>
              <a:rPr kumimoji="1" lang="en-US" altLang="zh-CN" sz="900">
                <a:ea typeface="宋体" pitchFamily="2" charset="-122"/>
              </a:rPr>
              <a:t>Extension to convey DM message MIME type in the header of transport protocol</a:t>
            </a:r>
          </a:p>
        </p:txBody>
      </p:sp>
      <p:sp>
        <p:nvSpPr>
          <p:cNvPr id="3086" name="Text Box 24"/>
          <p:cNvSpPr txBox="1">
            <a:spLocks noChangeArrowheads="1"/>
          </p:cNvSpPr>
          <p:nvPr/>
        </p:nvSpPr>
        <p:spPr bwMode="auto">
          <a:xfrm>
            <a:off x="3123968" y="3515964"/>
            <a:ext cx="5334775" cy="29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81640" tIns="40820" rIns="81640" bIns="40820">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nSpc>
                <a:spcPct val="150000"/>
              </a:lnSpc>
            </a:pPr>
            <a:r>
              <a:rPr kumimoji="1" lang="en-US" altLang="zh-CN" sz="900">
                <a:ea typeface="宋体" pitchFamily="2" charset="-122"/>
              </a:rPr>
              <a:t>Transportation protocol, e.g. HTTP, OBEX, WSP, UDP, BCAST, etc.</a:t>
            </a:r>
          </a:p>
        </p:txBody>
      </p:sp>
      <p:grpSp>
        <p:nvGrpSpPr>
          <p:cNvPr id="2" name="Group 38"/>
          <p:cNvGrpSpPr>
            <a:grpSpLocks/>
          </p:cNvGrpSpPr>
          <p:nvPr/>
        </p:nvGrpSpPr>
        <p:grpSpPr bwMode="auto">
          <a:xfrm>
            <a:off x="2761185" y="3598511"/>
            <a:ext cx="5138166" cy="1194524"/>
            <a:chOff x="1739" y="2689"/>
            <a:chExt cx="3237" cy="1004"/>
          </a:xfrm>
        </p:grpSpPr>
        <p:sp>
          <p:nvSpPr>
            <p:cNvPr id="3095" name="AutoShape 32"/>
            <p:cNvSpPr>
              <a:spLocks noChangeArrowheads="1"/>
            </p:cNvSpPr>
            <p:nvPr/>
          </p:nvSpPr>
          <p:spPr bwMode="auto">
            <a:xfrm rot="-3669234">
              <a:off x="2181" y="2247"/>
              <a:ext cx="220" cy="1104"/>
            </a:xfrm>
            <a:prstGeom prst="downArrow">
              <a:avLst>
                <a:gd name="adj1" fmla="val 32093"/>
                <a:gd name="adj2" fmla="val 139255"/>
              </a:avLst>
            </a:prstGeom>
            <a:solidFill>
              <a:schemeClr val="accent1"/>
            </a:solidFill>
            <a:ln w="9525" algn="ctr">
              <a:solidFill>
                <a:schemeClr val="tx1"/>
              </a:solidFill>
              <a:miter lim="800000"/>
              <a:headEnd/>
              <a:tailEnd/>
            </a:ln>
          </p:spPr>
          <p:txBody>
            <a:bodyPr wrap="none" anchor="ctr"/>
            <a:lstStyle/>
            <a:p>
              <a:endParaRPr lang="zh-CN" altLang="en-US">
                <a:ea typeface="宋体" pitchFamily="2" charset="-122"/>
              </a:endParaRPr>
            </a:p>
          </p:txBody>
        </p:sp>
        <p:sp>
          <p:nvSpPr>
            <p:cNvPr id="3096" name="Rectangle 28"/>
            <p:cNvSpPr>
              <a:spLocks noChangeArrowheads="1"/>
            </p:cNvSpPr>
            <p:nvPr/>
          </p:nvSpPr>
          <p:spPr bwMode="auto">
            <a:xfrm>
              <a:off x="2832" y="2917"/>
              <a:ext cx="2144" cy="776"/>
            </a:xfrm>
            <a:prstGeom prst="rect">
              <a:avLst/>
            </a:prstGeom>
            <a:noFill/>
            <a:ln w="9525" algn="ctr">
              <a:solidFill>
                <a:srgbClr val="99CCFF"/>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r>
                <a:rPr lang="en-GB" altLang="zh-CN" sz="900">
                  <a:ea typeface="宋体" pitchFamily="2" charset="-122"/>
                </a:rPr>
                <a:t>HTTP/1.1 200 OK </a:t>
              </a:r>
              <a:br>
                <a:rPr lang="en-GB" altLang="zh-CN" sz="900">
                  <a:ea typeface="宋体" pitchFamily="2" charset="-122"/>
                </a:rPr>
              </a:br>
              <a:r>
                <a:rPr lang="en-GB" altLang="zh-CN" sz="900">
                  <a:ea typeface="宋体" pitchFamily="2" charset="-122"/>
                </a:rPr>
                <a:t>Accept: application/vnd.syncml.dm+xml </a:t>
              </a:r>
            </a:p>
            <a:p>
              <a:r>
                <a:rPr lang="en-GB" altLang="zh-CN" sz="900">
                  <a:ea typeface="宋体" pitchFamily="2" charset="-122"/>
                </a:rPr>
                <a:t>Content-Type:</a:t>
              </a:r>
              <a:r>
                <a:rPr lang="en-GB" altLang="zh-CN" sz="900">
                  <a:solidFill>
                    <a:srgbClr val="FF0000"/>
                  </a:solidFill>
                  <a:ea typeface="宋体" pitchFamily="2" charset="-122"/>
                </a:rPr>
                <a:t> application/vnd.syncml.dm+xml</a:t>
              </a:r>
              <a:r>
                <a:rPr lang="en-GB" altLang="zh-CN" sz="900">
                  <a:ea typeface="宋体" pitchFamily="2" charset="-122"/>
                </a:rPr>
                <a:t>; charset="utf-8" </a:t>
              </a:r>
              <a:br>
                <a:rPr lang="en-GB" altLang="zh-CN" sz="900">
                  <a:ea typeface="宋体" pitchFamily="2" charset="-122"/>
                </a:rPr>
              </a:br>
              <a:r>
                <a:rPr lang="en-GB" altLang="zh-CN" sz="900">
                  <a:ea typeface="宋体" pitchFamily="2" charset="-122"/>
                </a:rPr>
                <a:t>Content-Length: 1023</a:t>
              </a:r>
            </a:p>
            <a:p>
              <a:endParaRPr lang="en-GB" altLang="zh-CN" sz="900">
                <a:ea typeface="宋体" pitchFamily="2" charset="-122"/>
              </a:endParaRPr>
            </a:p>
            <a:p>
              <a:r>
                <a:rPr lang="en-GB" altLang="zh-CN" sz="900">
                  <a:ea typeface="宋体" pitchFamily="2" charset="-122"/>
                </a:rPr>
                <a:t>-- HTTP body </a:t>
              </a:r>
              <a:r>
                <a:rPr lang="en-GB" altLang="zh-CN" sz="900">
                  <a:solidFill>
                    <a:srgbClr val="FF0000"/>
                  </a:solidFill>
                  <a:ea typeface="宋体" pitchFamily="2" charset="-122"/>
                </a:rPr>
                <a:t>(DM message) </a:t>
              </a:r>
            </a:p>
          </p:txBody>
        </p:sp>
      </p:grpSp>
      <p:grpSp>
        <p:nvGrpSpPr>
          <p:cNvPr id="3" name="Group 35"/>
          <p:cNvGrpSpPr>
            <a:grpSpLocks/>
          </p:cNvGrpSpPr>
          <p:nvPr/>
        </p:nvGrpSpPr>
        <p:grpSpPr bwMode="auto">
          <a:xfrm>
            <a:off x="609291" y="1139537"/>
            <a:ext cx="2514678" cy="1294013"/>
            <a:chOff x="384" y="624"/>
            <a:chExt cx="1584" cy="1087"/>
          </a:xfrm>
        </p:grpSpPr>
        <p:graphicFrame>
          <p:nvGraphicFramePr>
            <p:cNvPr id="3075" name="Object 27"/>
            <p:cNvGraphicFramePr>
              <a:graphicFrameLocks noChangeAspect="1"/>
            </p:cNvGraphicFramePr>
            <p:nvPr/>
          </p:nvGraphicFramePr>
          <p:xfrm>
            <a:off x="384" y="624"/>
            <a:ext cx="1584" cy="866"/>
          </p:xfrm>
          <a:graphic>
            <a:graphicData uri="http://schemas.openxmlformats.org/presentationml/2006/ole">
              <mc:AlternateContent xmlns:mc="http://schemas.openxmlformats.org/markup-compatibility/2006">
                <mc:Choice xmlns:v="urn:schemas-microsoft-com:vml" Requires="v">
                  <p:oleObj spid="_x0000_s11388" name="Visio" r:id="rId4" imgW="2766822" imgH="1511808" progId="Visio.Drawing.11">
                    <p:embed/>
                  </p:oleObj>
                </mc:Choice>
                <mc:Fallback>
                  <p:oleObj name="Visio" r:id="rId4" imgW="2766822" imgH="151180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 y="624"/>
                          <a:ext cx="1584" cy="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94" name="AutoShape 30"/>
            <p:cNvSpPr>
              <a:spLocks noChangeArrowheads="1"/>
            </p:cNvSpPr>
            <p:nvPr/>
          </p:nvSpPr>
          <p:spPr bwMode="auto">
            <a:xfrm rot="-1897313">
              <a:off x="1218" y="1383"/>
              <a:ext cx="220" cy="328"/>
            </a:xfrm>
            <a:prstGeom prst="downArrow">
              <a:avLst>
                <a:gd name="adj1" fmla="val 32093"/>
                <a:gd name="adj2" fmla="val 41373"/>
              </a:avLst>
            </a:prstGeom>
            <a:solidFill>
              <a:schemeClr val="accent1"/>
            </a:solidFill>
            <a:ln w="9525" algn="ctr">
              <a:solidFill>
                <a:schemeClr val="tx1"/>
              </a:solidFill>
              <a:miter lim="800000"/>
              <a:headEnd/>
              <a:tailEnd/>
            </a:ln>
          </p:spPr>
          <p:txBody>
            <a:bodyPr wrap="none" anchor="ctr"/>
            <a:lstStyle/>
            <a:p>
              <a:endParaRPr lang="zh-CN" altLang="en-US">
                <a:ea typeface="宋体" pitchFamily="2" charset="-122"/>
              </a:endParaRPr>
            </a:p>
          </p:txBody>
        </p:sp>
      </p:grpSp>
      <p:grpSp>
        <p:nvGrpSpPr>
          <p:cNvPr id="4" name="Group 36"/>
          <p:cNvGrpSpPr>
            <a:grpSpLocks/>
          </p:cNvGrpSpPr>
          <p:nvPr/>
        </p:nvGrpSpPr>
        <p:grpSpPr bwMode="auto">
          <a:xfrm>
            <a:off x="3048000" y="1082567"/>
            <a:ext cx="3353421" cy="1670708"/>
            <a:chOff x="1920" y="576"/>
            <a:chExt cx="2112" cy="1403"/>
          </a:xfrm>
        </p:grpSpPr>
        <p:graphicFrame>
          <p:nvGraphicFramePr>
            <p:cNvPr id="3074" name="Object 26"/>
            <p:cNvGraphicFramePr>
              <a:graphicFrameLocks noChangeAspect="1"/>
            </p:cNvGraphicFramePr>
            <p:nvPr/>
          </p:nvGraphicFramePr>
          <p:xfrm>
            <a:off x="2208" y="576"/>
            <a:ext cx="1824" cy="925"/>
          </p:xfrm>
          <a:graphic>
            <a:graphicData uri="http://schemas.openxmlformats.org/presentationml/2006/ole">
              <mc:AlternateContent xmlns:mc="http://schemas.openxmlformats.org/markup-compatibility/2006">
                <mc:Choice xmlns:v="urn:schemas-microsoft-com:vml" Requires="v">
                  <p:oleObj spid="_x0000_s11389" name="Visio" r:id="rId6" imgW="2743581" imgH="1389888" progId="Visio.Drawing.11">
                    <p:embed/>
                  </p:oleObj>
                </mc:Choice>
                <mc:Fallback>
                  <p:oleObj name="Visio" r:id="rId6" imgW="2743581" imgH="1389888"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8" y="576"/>
                          <a:ext cx="1824" cy="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93" name="AutoShape 31"/>
            <p:cNvSpPr>
              <a:spLocks noChangeArrowheads="1"/>
            </p:cNvSpPr>
            <p:nvPr/>
          </p:nvSpPr>
          <p:spPr bwMode="auto">
            <a:xfrm rot="2216537">
              <a:off x="1920" y="1307"/>
              <a:ext cx="220" cy="672"/>
            </a:xfrm>
            <a:prstGeom prst="downArrow">
              <a:avLst>
                <a:gd name="adj1" fmla="val 32093"/>
                <a:gd name="adj2" fmla="val 84764"/>
              </a:avLst>
            </a:prstGeom>
            <a:solidFill>
              <a:schemeClr val="accent1"/>
            </a:solidFill>
            <a:ln w="9525" algn="ctr">
              <a:solidFill>
                <a:schemeClr val="tx1"/>
              </a:solidFill>
              <a:miter lim="800000"/>
              <a:headEnd/>
              <a:tailEnd/>
            </a:ln>
          </p:spPr>
          <p:txBody>
            <a:bodyPr wrap="none" anchor="ctr"/>
            <a:lstStyle/>
            <a:p>
              <a:endParaRPr lang="zh-CN" altLang="en-US">
                <a:ea typeface="宋体" pitchFamily="2" charset="-122"/>
              </a:endParaRPr>
            </a:p>
          </p:txBody>
        </p:sp>
      </p:grpSp>
      <p:grpSp>
        <p:nvGrpSpPr>
          <p:cNvPr id="5" name="Group 37"/>
          <p:cNvGrpSpPr>
            <a:grpSpLocks/>
          </p:cNvGrpSpPr>
          <p:nvPr/>
        </p:nvGrpSpPr>
        <p:grpSpPr bwMode="auto">
          <a:xfrm>
            <a:off x="533323" y="3016030"/>
            <a:ext cx="3123968" cy="2016171"/>
            <a:chOff x="336" y="2200"/>
            <a:chExt cx="1968" cy="1693"/>
          </a:xfrm>
        </p:grpSpPr>
        <p:sp>
          <p:nvSpPr>
            <p:cNvPr id="3091" name="Rectangle 33"/>
            <p:cNvSpPr>
              <a:spLocks noChangeArrowheads="1"/>
            </p:cNvSpPr>
            <p:nvPr/>
          </p:nvSpPr>
          <p:spPr bwMode="auto">
            <a:xfrm>
              <a:off x="336" y="2885"/>
              <a:ext cx="1968" cy="1008"/>
            </a:xfrm>
            <a:prstGeom prst="rect">
              <a:avLst/>
            </a:prstGeom>
            <a:noFill/>
            <a:ln w="9525" algn="ctr">
              <a:solidFill>
                <a:srgbClr val="99CCFF"/>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lvl="2"/>
              <a:r>
                <a:rPr lang="en-US" altLang="zh-CN" sz="900" b="1">
                  <a:ea typeface="宋体" pitchFamily="2" charset="-122"/>
                </a:rPr>
                <a:t>Alert</a:t>
              </a:r>
              <a:endParaRPr lang="en-GB" altLang="zh-CN" sz="900" b="1">
                <a:ea typeface="宋体" pitchFamily="2" charset="-122"/>
              </a:endParaRPr>
            </a:p>
            <a:p>
              <a:pPr lvl="2"/>
              <a:r>
                <a:rPr lang="en-US" altLang="zh-CN" sz="900">
                  <a:ea typeface="宋体" pitchFamily="2" charset="-122"/>
                </a:rPr>
                <a:t>The Alert command is specifically used to convey notifications to the recipient. </a:t>
              </a:r>
            </a:p>
            <a:p>
              <a:pPr lvl="2"/>
              <a:r>
                <a:rPr lang="en-US" altLang="zh-CN" sz="900">
                  <a:ea typeface="宋体" pitchFamily="2" charset="-122"/>
                </a:rPr>
                <a:t>Example: </a:t>
              </a:r>
            </a:p>
            <a:p>
              <a:pPr lvl="2"/>
              <a:r>
                <a:rPr lang="en-US" altLang="zh-CN" sz="900">
                  <a:ea typeface="宋体" pitchFamily="2" charset="-122"/>
                </a:rPr>
                <a:t>&lt;Alert&gt;</a:t>
              </a:r>
            </a:p>
            <a:p>
              <a:pPr lvl="2"/>
              <a:r>
                <a:rPr lang="en-US" altLang="zh-CN" sz="900">
                  <a:ea typeface="宋体" pitchFamily="2" charset="-122"/>
                </a:rPr>
                <a:t>  &lt;CmdID&gt;2&lt;/CmdID&gt;</a:t>
              </a:r>
            </a:p>
            <a:p>
              <a:pPr lvl="2"/>
              <a:r>
                <a:rPr lang="en-US" altLang="zh-CN" sz="900">
                  <a:ea typeface="宋体" pitchFamily="2" charset="-122"/>
                </a:rPr>
                <a:t>  &lt;Data&gt;1200&lt;/Data&gt;</a:t>
              </a:r>
            </a:p>
            <a:p>
              <a:pPr lvl="2"/>
              <a:r>
                <a:rPr lang="en-US" altLang="zh-CN" sz="900">
                  <a:ea typeface="宋体" pitchFamily="2" charset="-122"/>
                </a:rPr>
                <a:t>&lt;/Alert&gt;</a:t>
              </a:r>
            </a:p>
          </p:txBody>
        </p:sp>
        <p:sp>
          <p:nvSpPr>
            <p:cNvPr id="3092" name="AutoShape 34"/>
            <p:cNvSpPr>
              <a:spLocks noChangeArrowheads="1"/>
            </p:cNvSpPr>
            <p:nvPr/>
          </p:nvSpPr>
          <p:spPr bwMode="auto">
            <a:xfrm rot="1547472">
              <a:off x="640" y="2200"/>
              <a:ext cx="220" cy="816"/>
            </a:xfrm>
            <a:prstGeom prst="downArrow">
              <a:avLst>
                <a:gd name="adj1" fmla="val 32093"/>
                <a:gd name="adj2" fmla="val 102927"/>
              </a:avLst>
            </a:prstGeom>
            <a:solidFill>
              <a:schemeClr val="accent1"/>
            </a:solidFill>
            <a:ln w="9525" algn="ctr">
              <a:solidFill>
                <a:schemeClr val="tx1"/>
              </a:solidFill>
              <a:miter lim="800000"/>
              <a:headEnd/>
              <a:tailEnd/>
            </a:ln>
          </p:spPr>
          <p:txBody>
            <a:bodyPr wrap="none" anchor="ctr"/>
            <a:lstStyle/>
            <a:p>
              <a:endParaRPr lang="zh-CN" altLang="en-US">
                <a:ea typeface="宋体" pitchFamily="2" charset="-122"/>
              </a:endParaRPr>
            </a:p>
          </p:txBody>
        </p:sp>
      </p:grpSp>
      <p:sp>
        <p:nvSpPr>
          <p:cNvPr id="6" name="Title 5"/>
          <p:cNvSpPr>
            <a:spLocks noGrp="1"/>
          </p:cNvSpPr>
          <p:nvPr>
            <p:ph type="title"/>
          </p:nvPr>
        </p:nvSpPr>
        <p:spPr/>
        <p:txBody>
          <a:bodyPr/>
          <a:lstStyle/>
          <a:p>
            <a:endParaRPr lang="en-US"/>
          </a:p>
        </p:txBody>
      </p:sp>
      <p:sp>
        <p:nvSpPr>
          <p:cNvPr id="7" name="Content Placeholder 6"/>
          <p:cNvSpPr>
            <a:spLocks noGrp="1"/>
          </p:cNvSpPr>
          <p:nvPr>
            <p:ph idx="1"/>
          </p:nvPr>
        </p:nvSpPr>
        <p:spPr/>
        <p:txBody>
          <a:bodyPr/>
          <a:lstStyle/>
          <a:p>
            <a:endParaRPr lang="en-US"/>
          </a:p>
        </p:txBody>
      </p:sp>
      <p:sp>
        <p:nvSpPr>
          <p:cNvPr id="9" name="Footer Placeholder 8"/>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8600761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5"/>
          <p:cNvGrpSpPr>
            <a:grpSpLocks/>
          </p:cNvGrpSpPr>
          <p:nvPr/>
        </p:nvGrpSpPr>
        <p:grpSpPr bwMode="auto">
          <a:xfrm>
            <a:off x="3827830" y="2224930"/>
            <a:ext cx="744171" cy="299859"/>
            <a:chOff x="6434137" y="3054350"/>
            <a:chExt cx="990600" cy="409437"/>
          </a:xfrm>
        </p:grpSpPr>
        <p:sp>
          <p:nvSpPr>
            <p:cNvPr id="4144" name="Rounded Rectangle 32"/>
            <p:cNvSpPr>
              <a:spLocks noChangeArrowheads="1"/>
            </p:cNvSpPr>
            <p:nvPr/>
          </p:nvSpPr>
          <p:spPr bwMode="auto">
            <a:xfrm>
              <a:off x="6434137" y="3054350"/>
              <a:ext cx="990600" cy="381000"/>
            </a:xfrm>
            <a:prstGeom prst="roundRect">
              <a:avLst>
                <a:gd name="adj" fmla="val 16667"/>
              </a:avLst>
            </a:prstGeom>
            <a:solidFill>
              <a:srgbClr val="00B050"/>
            </a:solidFill>
            <a:ln w="12700" cap="rnd" algn="ctr">
              <a:solidFill>
                <a:schemeClr val="tx1"/>
              </a:solidFill>
              <a:round/>
              <a:headEnd/>
              <a:tailEnd/>
            </a:ln>
          </p:spPr>
          <p:txBody>
            <a:bodyPr lIns="89291" tIns="44646" rIns="89291" bIns="44646"/>
            <a:lstStyle/>
            <a:p>
              <a:pPr defTabSz="795882"/>
              <a:endParaRPr lang="en-GB" altLang="zh-CN">
                <a:ea typeface="宋体" pitchFamily="2" charset="-122"/>
              </a:endParaRPr>
            </a:p>
          </p:txBody>
        </p:sp>
        <p:sp>
          <p:nvSpPr>
            <p:cNvPr id="4145" name="Rectangle 34"/>
            <p:cNvSpPr>
              <a:spLocks noChangeArrowheads="1"/>
            </p:cNvSpPr>
            <p:nvPr/>
          </p:nvSpPr>
          <p:spPr bwMode="auto">
            <a:xfrm>
              <a:off x="6586854" y="3130551"/>
              <a:ext cx="761523" cy="333236"/>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p>
              <a:pPr defTabSz="795882"/>
              <a:r>
                <a:rPr lang="en-GB" altLang="zh-CN" sz="1000">
                  <a:solidFill>
                    <a:schemeClr val="bg1"/>
                  </a:solidFill>
                  <a:ea typeface="宋体" pitchFamily="2" charset="-122"/>
                </a:rPr>
                <a:t>OBEX</a:t>
              </a:r>
              <a:r>
                <a:rPr lang="en-GB" altLang="zh-CN" sz="1000">
                  <a:ea typeface="宋体" pitchFamily="2" charset="-122"/>
                </a:rPr>
                <a:t> </a:t>
              </a:r>
            </a:p>
          </p:txBody>
        </p:sp>
      </p:grpSp>
      <p:grpSp>
        <p:nvGrpSpPr>
          <p:cNvPr id="4" name="Group 73"/>
          <p:cNvGrpSpPr>
            <a:grpSpLocks/>
          </p:cNvGrpSpPr>
          <p:nvPr/>
        </p:nvGrpSpPr>
        <p:grpSpPr bwMode="auto">
          <a:xfrm>
            <a:off x="6656083" y="2217573"/>
            <a:ext cx="818095" cy="302021"/>
            <a:chOff x="7196136" y="1682750"/>
            <a:chExt cx="838200" cy="412437"/>
          </a:xfrm>
          <a:solidFill>
            <a:schemeClr val="accent6"/>
          </a:solidFill>
        </p:grpSpPr>
        <p:sp>
          <p:nvSpPr>
            <p:cNvPr id="3113" name="Rounded Rectangle 46"/>
            <p:cNvSpPr>
              <a:spLocks noChangeArrowheads="1"/>
            </p:cNvSpPr>
            <p:nvPr/>
          </p:nvSpPr>
          <p:spPr bwMode="auto">
            <a:xfrm>
              <a:off x="7196136" y="1682750"/>
              <a:ext cx="838200" cy="381000"/>
            </a:xfrm>
            <a:prstGeom prst="roundRect">
              <a:avLst>
                <a:gd name="adj" fmla="val 16667"/>
              </a:avLst>
            </a:prstGeom>
            <a:grpFill/>
            <a:ln w="12700" cap="rnd" algn="ctr">
              <a:solidFill>
                <a:schemeClr val="tx1"/>
              </a:solidFill>
              <a:round/>
              <a:headEnd/>
              <a:tailEnd/>
            </a:ln>
          </p:spPr>
          <p:txBody>
            <a:bodyPr/>
            <a:lstStyle/>
            <a:p>
              <a:pPr>
                <a:defRPr/>
              </a:pPr>
              <a:endParaRPr lang="en-GB" dirty="0"/>
            </a:p>
          </p:txBody>
        </p:sp>
        <p:sp>
          <p:nvSpPr>
            <p:cNvPr id="3114" name="Rectangle 48"/>
            <p:cNvSpPr>
              <a:spLocks noChangeArrowheads="1"/>
            </p:cNvSpPr>
            <p:nvPr/>
          </p:nvSpPr>
          <p:spPr bwMode="auto">
            <a:xfrm>
              <a:off x="7272336" y="1758950"/>
              <a:ext cx="685800" cy="336237"/>
            </a:xfrm>
            <a:prstGeom prst="rect">
              <a:avLst/>
            </a:prstGeom>
            <a:grpFill/>
            <a:ln w="9525">
              <a:noFill/>
              <a:miter lim="800000"/>
              <a:headEnd/>
              <a:tailEnd/>
            </a:ln>
          </p:spPr>
          <p:txBody>
            <a:bodyPr>
              <a:spAutoFit/>
            </a:bodyPr>
            <a:lstStyle/>
            <a:p>
              <a:pPr>
                <a:defRPr/>
              </a:pPr>
              <a:r>
                <a:rPr lang="en-GB" sz="1000" dirty="0">
                  <a:solidFill>
                    <a:schemeClr val="bg1"/>
                  </a:solidFill>
                </a:rPr>
                <a:t>PAP</a:t>
              </a:r>
            </a:p>
          </p:txBody>
        </p:sp>
      </p:grpSp>
      <p:grpSp>
        <p:nvGrpSpPr>
          <p:cNvPr id="7" name="Group 66"/>
          <p:cNvGrpSpPr>
            <a:grpSpLocks/>
          </p:cNvGrpSpPr>
          <p:nvPr/>
        </p:nvGrpSpPr>
        <p:grpSpPr bwMode="auto">
          <a:xfrm>
            <a:off x="2934824" y="2217954"/>
            <a:ext cx="855797" cy="299859"/>
            <a:chOff x="3538537" y="3054350"/>
            <a:chExt cx="990600" cy="409437"/>
          </a:xfrm>
        </p:grpSpPr>
        <p:sp>
          <p:nvSpPr>
            <p:cNvPr id="4142" name="Rounded Rectangle 23"/>
            <p:cNvSpPr>
              <a:spLocks noChangeArrowheads="1"/>
            </p:cNvSpPr>
            <p:nvPr/>
          </p:nvSpPr>
          <p:spPr bwMode="auto">
            <a:xfrm>
              <a:off x="3538537" y="3054350"/>
              <a:ext cx="990600" cy="381000"/>
            </a:xfrm>
            <a:prstGeom prst="roundRect">
              <a:avLst>
                <a:gd name="adj" fmla="val 16667"/>
              </a:avLst>
            </a:prstGeom>
            <a:solidFill>
              <a:srgbClr val="00B050"/>
            </a:solidFill>
            <a:ln w="12700" cap="rnd" algn="ctr">
              <a:solidFill>
                <a:schemeClr val="tx1"/>
              </a:solidFill>
              <a:round/>
              <a:headEnd/>
              <a:tailEnd/>
            </a:ln>
          </p:spPr>
          <p:txBody>
            <a:bodyPr lIns="89291" tIns="44646" rIns="89291" bIns="44646"/>
            <a:lstStyle/>
            <a:p>
              <a:pPr defTabSz="795882"/>
              <a:endParaRPr lang="en-GB" altLang="zh-CN">
                <a:ea typeface="宋体" pitchFamily="2" charset="-122"/>
              </a:endParaRPr>
            </a:p>
          </p:txBody>
        </p:sp>
        <p:sp>
          <p:nvSpPr>
            <p:cNvPr id="4143" name="Rectangle 49"/>
            <p:cNvSpPr>
              <a:spLocks noChangeArrowheads="1"/>
            </p:cNvSpPr>
            <p:nvPr/>
          </p:nvSpPr>
          <p:spPr bwMode="auto">
            <a:xfrm>
              <a:off x="3613909" y="3130551"/>
              <a:ext cx="839856" cy="333236"/>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p>
              <a:pPr defTabSz="795882"/>
              <a:r>
                <a:rPr lang="en-GB" altLang="zh-CN" sz="1000">
                  <a:solidFill>
                    <a:schemeClr val="bg1"/>
                  </a:solidFill>
                  <a:ea typeface="宋体" pitchFamily="2" charset="-122"/>
                </a:rPr>
                <a:t>HTTP</a:t>
              </a:r>
              <a:r>
                <a:rPr lang="en-GB" altLang="zh-CN" sz="1000">
                  <a:ea typeface="宋体" pitchFamily="2" charset="-122"/>
                </a:rPr>
                <a:t> </a:t>
              </a:r>
            </a:p>
          </p:txBody>
        </p:sp>
      </p:grpSp>
      <p:grpSp>
        <p:nvGrpSpPr>
          <p:cNvPr id="8" name="Group 67"/>
          <p:cNvGrpSpPr>
            <a:grpSpLocks/>
          </p:cNvGrpSpPr>
          <p:nvPr/>
        </p:nvGrpSpPr>
        <p:grpSpPr bwMode="auto">
          <a:xfrm>
            <a:off x="2934825" y="2520242"/>
            <a:ext cx="863548" cy="279033"/>
            <a:chOff x="3581498" y="4044950"/>
            <a:chExt cx="1034838" cy="381000"/>
          </a:xfrm>
        </p:grpSpPr>
        <p:sp>
          <p:nvSpPr>
            <p:cNvPr id="4140" name="Rounded Rectangle 24"/>
            <p:cNvSpPr>
              <a:spLocks noChangeArrowheads="1"/>
            </p:cNvSpPr>
            <p:nvPr/>
          </p:nvSpPr>
          <p:spPr bwMode="auto">
            <a:xfrm>
              <a:off x="3581498" y="4044950"/>
              <a:ext cx="1034838" cy="381000"/>
            </a:xfrm>
            <a:prstGeom prst="roundRect">
              <a:avLst>
                <a:gd name="adj" fmla="val 16667"/>
              </a:avLst>
            </a:prstGeom>
            <a:solidFill>
              <a:srgbClr val="00B0F0"/>
            </a:solidFill>
            <a:ln w="12700" cap="rnd" algn="ctr">
              <a:solidFill>
                <a:schemeClr val="tx1"/>
              </a:solidFill>
              <a:round/>
              <a:headEnd/>
              <a:tailEnd/>
            </a:ln>
          </p:spPr>
          <p:txBody>
            <a:bodyPr lIns="89291" tIns="44646" rIns="89291" bIns="44646"/>
            <a:lstStyle/>
            <a:p>
              <a:pPr defTabSz="795882"/>
              <a:endParaRPr lang="en-GB" altLang="zh-CN">
                <a:ea typeface="宋体" pitchFamily="2" charset="-122"/>
              </a:endParaRPr>
            </a:p>
          </p:txBody>
        </p:sp>
        <p:sp>
          <p:nvSpPr>
            <p:cNvPr id="4141" name="Rectangle 50"/>
            <p:cNvSpPr>
              <a:spLocks noChangeArrowheads="1"/>
            </p:cNvSpPr>
            <p:nvPr/>
          </p:nvSpPr>
          <p:spPr bwMode="auto">
            <a:xfrm>
              <a:off x="3670676" y="4089400"/>
              <a:ext cx="891782" cy="333236"/>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p>
              <a:pPr defTabSz="795882"/>
              <a:r>
                <a:rPr lang="en-GB" altLang="zh-CN" sz="1000">
                  <a:solidFill>
                    <a:schemeClr val="bg1"/>
                  </a:solidFill>
                  <a:ea typeface="宋体" pitchFamily="2" charset="-122"/>
                </a:rPr>
                <a:t>TCP / IP</a:t>
              </a:r>
            </a:p>
          </p:txBody>
        </p:sp>
      </p:grpSp>
      <p:grpSp>
        <p:nvGrpSpPr>
          <p:cNvPr id="9" name="Group 64"/>
          <p:cNvGrpSpPr>
            <a:grpSpLocks/>
          </p:cNvGrpSpPr>
          <p:nvPr/>
        </p:nvGrpSpPr>
        <p:grpSpPr bwMode="auto">
          <a:xfrm>
            <a:off x="4613860" y="2224930"/>
            <a:ext cx="818588" cy="299859"/>
            <a:chOff x="5138737" y="3054350"/>
            <a:chExt cx="990600" cy="409437"/>
          </a:xfrm>
        </p:grpSpPr>
        <p:sp>
          <p:nvSpPr>
            <p:cNvPr id="4138" name="Rounded Rectangle 31"/>
            <p:cNvSpPr>
              <a:spLocks noChangeArrowheads="1"/>
            </p:cNvSpPr>
            <p:nvPr/>
          </p:nvSpPr>
          <p:spPr bwMode="auto">
            <a:xfrm>
              <a:off x="5138737" y="3054350"/>
              <a:ext cx="990600" cy="381000"/>
            </a:xfrm>
            <a:prstGeom prst="roundRect">
              <a:avLst>
                <a:gd name="adj" fmla="val 16667"/>
              </a:avLst>
            </a:prstGeom>
            <a:solidFill>
              <a:srgbClr val="00B050"/>
            </a:solidFill>
            <a:ln w="12700" cap="rnd" algn="ctr">
              <a:solidFill>
                <a:schemeClr val="tx1"/>
              </a:solidFill>
              <a:round/>
              <a:headEnd/>
              <a:tailEnd/>
            </a:ln>
          </p:spPr>
          <p:txBody>
            <a:bodyPr lIns="89291" tIns="44646" rIns="89291" bIns="44646"/>
            <a:lstStyle/>
            <a:p>
              <a:pPr defTabSz="795882"/>
              <a:endParaRPr lang="en-GB" altLang="zh-CN">
                <a:ea typeface="宋体" pitchFamily="2" charset="-122"/>
              </a:endParaRPr>
            </a:p>
          </p:txBody>
        </p:sp>
        <p:sp>
          <p:nvSpPr>
            <p:cNvPr id="4139" name="Rectangle 53"/>
            <p:cNvSpPr>
              <a:spLocks noChangeArrowheads="1"/>
            </p:cNvSpPr>
            <p:nvPr/>
          </p:nvSpPr>
          <p:spPr bwMode="auto">
            <a:xfrm>
              <a:off x="5290705" y="3130551"/>
              <a:ext cx="686666" cy="333236"/>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p>
              <a:pPr defTabSz="795882"/>
              <a:r>
                <a:rPr lang="en-GB" altLang="zh-CN" sz="1000">
                  <a:solidFill>
                    <a:schemeClr val="bg1"/>
                  </a:solidFill>
                  <a:ea typeface="宋体" pitchFamily="2" charset="-122"/>
                </a:rPr>
                <a:t>WSP</a:t>
              </a:r>
              <a:r>
                <a:rPr lang="en-GB" altLang="zh-CN" sz="1000">
                  <a:ea typeface="宋体" pitchFamily="2" charset="-122"/>
                </a:rPr>
                <a:t> </a:t>
              </a:r>
            </a:p>
          </p:txBody>
        </p:sp>
      </p:grpSp>
      <p:grpSp>
        <p:nvGrpSpPr>
          <p:cNvPr id="10" name="Group 72"/>
          <p:cNvGrpSpPr>
            <a:grpSpLocks/>
          </p:cNvGrpSpPr>
          <p:nvPr/>
        </p:nvGrpSpPr>
        <p:grpSpPr bwMode="auto">
          <a:xfrm>
            <a:off x="4603008" y="2528377"/>
            <a:ext cx="818588" cy="299859"/>
            <a:chOff x="4833937" y="3816350"/>
            <a:chExt cx="1219200" cy="409437"/>
          </a:xfrm>
        </p:grpSpPr>
        <p:sp>
          <p:nvSpPr>
            <p:cNvPr id="4136" name="Rounded Rectangle 35"/>
            <p:cNvSpPr>
              <a:spLocks noChangeArrowheads="1"/>
            </p:cNvSpPr>
            <p:nvPr/>
          </p:nvSpPr>
          <p:spPr bwMode="auto">
            <a:xfrm>
              <a:off x="4833937" y="3816350"/>
              <a:ext cx="1219200" cy="381000"/>
            </a:xfrm>
            <a:prstGeom prst="roundRect">
              <a:avLst>
                <a:gd name="adj" fmla="val 16667"/>
              </a:avLst>
            </a:prstGeom>
            <a:solidFill>
              <a:srgbClr val="00B0F0"/>
            </a:solidFill>
            <a:ln w="12700" cap="rnd" algn="ctr">
              <a:solidFill>
                <a:schemeClr val="tx1"/>
              </a:solidFill>
              <a:round/>
              <a:headEnd/>
              <a:tailEnd/>
            </a:ln>
          </p:spPr>
          <p:txBody>
            <a:bodyPr lIns="89291" tIns="44646" rIns="89291" bIns="44646"/>
            <a:lstStyle/>
            <a:p>
              <a:pPr defTabSz="795882"/>
              <a:endParaRPr lang="en-GB" altLang="zh-CN">
                <a:ea typeface="宋体" pitchFamily="2" charset="-122"/>
              </a:endParaRPr>
            </a:p>
          </p:txBody>
        </p:sp>
        <p:sp>
          <p:nvSpPr>
            <p:cNvPr id="4137" name="Rectangle 56"/>
            <p:cNvSpPr>
              <a:spLocks noChangeArrowheads="1"/>
            </p:cNvSpPr>
            <p:nvPr/>
          </p:nvSpPr>
          <p:spPr bwMode="auto">
            <a:xfrm>
              <a:off x="4986338" y="3892551"/>
              <a:ext cx="838200" cy="333236"/>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p>
              <a:pPr defTabSz="795882"/>
              <a:r>
                <a:rPr lang="en-GB" altLang="zh-CN" sz="1000">
                  <a:solidFill>
                    <a:schemeClr val="bg1"/>
                  </a:solidFill>
                  <a:ea typeface="宋体" pitchFamily="2" charset="-122"/>
                </a:rPr>
                <a:t>WAP</a:t>
              </a:r>
            </a:p>
          </p:txBody>
        </p:sp>
      </p:grpSp>
      <p:grpSp>
        <p:nvGrpSpPr>
          <p:cNvPr id="11" name="Group 62"/>
          <p:cNvGrpSpPr>
            <a:grpSpLocks/>
          </p:cNvGrpSpPr>
          <p:nvPr/>
        </p:nvGrpSpPr>
        <p:grpSpPr bwMode="auto">
          <a:xfrm>
            <a:off x="3455744" y="1659892"/>
            <a:ext cx="1488342" cy="262151"/>
            <a:chOff x="3843338" y="1788984"/>
            <a:chExt cx="1010653" cy="234294"/>
          </a:xfrm>
        </p:grpSpPr>
        <p:sp>
          <p:nvSpPr>
            <p:cNvPr id="4134" name="Rounded Rectangle 61"/>
            <p:cNvSpPr>
              <a:spLocks noChangeArrowheads="1"/>
            </p:cNvSpPr>
            <p:nvPr/>
          </p:nvSpPr>
          <p:spPr bwMode="auto">
            <a:xfrm>
              <a:off x="3843338" y="1788984"/>
              <a:ext cx="1010653" cy="228600"/>
            </a:xfrm>
            <a:prstGeom prst="roundRect">
              <a:avLst>
                <a:gd name="adj" fmla="val 16667"/>
              </a:avLst>
            </a:prstGeom>
            <a:solidFill>
              <a:srgbClr val="FF0000"/>
            </a:solidFill>
            <a:ln w="12700" cap="rnd" algn="ctr">
              <a:solidFill>
                <a:schemeClr val="tx1"/>
              </a:solidFill>
              <a:round/>
              <a:headEnd/>
              <a:tailEnd/>
            </a:ln>
          </p:spPr>
          <p:txBody>
            <a:bodyPr lIns="89291" tIns="44646" rIns="89291" bIns="44646"/>
            <a:lstStyle/>
            <a:p>
              <a:pPr defTabSz="795882"/>
              <a:endParaRPr lang="en-GB" altLang="zh-CN" sz="1000">
                <a:ea typeface="宋体" pitchFamily="2" charset="-122"/>
              </a:endParaRPr>
            </a:p>
          </p:txBody>
        </p:sp>
        <p:sp>
          <p:nvSpPr>
            <p:cNvPr id="4135" name="Rectangle 59"/>
            <p:cNvSpPr>
              <a:spLocks noChangeArrowheads="1"/>
            </p:cNvSpPr>
            <p:nvPr/>
          </p:nvSpPr>
          <p:spPr bwMode="auto">
            <a:xfrm>
              <a:off x="3893871" y="1805160"/>
              <a:ext cx="914400" cy="2181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nchor="ctr">
              <a:spAutoFit/>
            </a:bodyPr>
            <a:lstStyle/>
            <a:p>
              <a:pPr defTabSz="795882"/>
              <a:r>
                <a:rPr lang="en-GB" altLang="zh-CN" sz="1000">
                  <a:solidFill>
                    <a:schemeClr val="bg1"/>
                  </a:solidFill>
                  <a:ea typeface="宋体" pitchFamily="2" charset="-122"/>
                </a:rPr>
                <a:t>DM Payload</a:t>
              </a:r>
              <a:endParaRPr lang="en-GB" altLang="zh-CN" sz="1000">
                <a:ea typeface="宋体" pitchFamily="2" charset="-122"/>
              </a:endParaRPr>
            </a:p>
          </p:txBody>
        </p:sp>
      </p:grpSp>
      <p:grpSp>
        <p:nvGrpSpPr>
          <p:cNvPr id="12" name="Group 71"/>
          <p:cNvGrpSpPr>
            <a:grpSpLocks/>
          </p:cNvGrpSpPr>
          <p:nvPr/>
        </p:nvGrpSpPr>
        <p:grpSpPr bwMode="auto">
          <a:xfrm>
            <a:off x="3838682" y="2522564"/>
            <a:ext cx="733319" cy="299859"/>
            <a:chOff x="6281737" y="3816350"/>
            <a:chExt cx="1219200" cy="409437"/>
          </a:xfrm>
        </p:grpSpPr>
        <p:sp>
          <p:nvSpPr>
            <p:cNvPr id="4132" name="Rounded Rectangle 69"/>
            <p:cNvSpPr>
              <a:spLocks noChangeArrowheads="1"/>
            </p:cNvSpPr>
            <p:nvPr/>
          </p:nvSpPr>
          <p:spPr bwMode="auto">
            <a:xfrm>
              <a:off x="6281737" y="3816350"/>
              <a:ext cx="1219200" cy="381000"/>
            </a:xfrm>
            <a:prstGeom prst="roundRect">
              <a:avLst>
                <a:gd name="adj" fmla="val 16667"/>
              </a:avLst>
            </a:prstGeom>
            <a:solidFill>
              <a:srgbClr val="00B0F0"/>
            </a:solidFill>
            <a:ln w="12700" cap="rnd" algn="ctr">
              <a:solidFill>
                <a:schemeClr val="tx1"/>
              </a:solidFill>
              <a:round/>
              <a:headEnd/>
              <a:tailEnd/>
            </a:ln>
          </p:spPr>
          <p:txBody>
            <a:bodyPr lIns="89291" tIns="44646" rIns="89291" bIns="44646"/>
            <a:lstStyle/>
            <a:p>
              <a:pPr defTabSz="795882"/>
              <a:endParaRPr lang="en-GB" altLang="zh-CN">
                <a:ea typeface="宋体" pitchFamily="2" charset="-122"/>
              </a:endParaRPr>
            </a:p>
          </p:txBody>
        </p:sp>
        <p:sp>
          <p:nvSpPr>
            <p:cNvPr id="4133" name="Rectangle 70"/>
            <p:cNvSpPr>
              <a:spLocks noChangeArrowheads="1"/>
            </p:cNvSpPr>
            <p:nvPr/>
          </p:nvSpPr>
          <p:spPr bwMode="auto">
            <a:xfrm>
              <a:off x="6433816" y="3892551"/>
              <a:ext cx="837715" cy="333236"/>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p>
              <a:pPr defTabSz="795882"/>
              <a:r>
                <a:rPr lang="en-GB" altLang="zh-CN" sz="1000">
                  <a:solidFill>
                    <a:schemeClr val="bg1"/>
                  </a:solidFill>
                  <a:ea typeface="宋体" pitchFamily="2" charset="-122"/>
                </a:rPr>
                <a:t>IrDA</a:t>
              </a:r>
            </a:p>
          </p:txBody>
        </p:sp>
      </p:grpSp>
      <p:graphicFrame>
        <p:nvGraphicFramePr>
          <p:cNvPr id="4099" name="Object 14"/>
          <p:cNvGraphicFramePr>
            <a:graphicFrameLocks noChangeAspect="1"/>
          </p:cNvGraphicFramePr>
          <p:nvPr>
            <p:extLst>
              <p:ext uri="{D42A27DB-BD31-4B8C-83A1-F6EECF244321}">
                <p14:modId xmlns:p14="http://schemas.microsoft.com/office/powerpoint/2010/main" val="2622160392"/>
              </p:ext>
            </p:extLst>
          </p:nvPr>
        </p:nvGraphicFramePr>
        <p:xfrm>
          <a:off x="1744151" y="3110861"/>
          <a:ext cx="1077497" cy="613872"/>
        </p:xfrm>
        <a:graphic>
          <a:graphicData uri="http://schemas.openxmlformats.org/presentationml/2006/ole">
            <mc:AlternateContent xmlns:mc="http://schemas.openxmlformats.org/markup-compatibility/2006">
              <mc:Choice xmlns:v="urn:schemas-microsoft-com:vml" Requires="v">
                <p:oleObj spid="_x0000_s12534" name="Visio" r:id="rId4" imgW="1332419" imgH="1017891" progId="Visio.Drawing.11">
                  <p:embed/>
                </p:oleObj>
              </mc:Choice>
              <mc:Fallback>
                <p:oleObj name="Visio" r:id="rId4" imgW="1332419" imgH="1017891"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4151" y="3110861"/>
                        <a:ext cx="1077497" cy="6138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Object 16"/>
          <p:cNvGraphicFramePr>
            <a:graphicFrameLocks noChangeAspect="1"/>
          </p:cNvGraphicFramePr>
          <p:nvPr>
            <p:extLst>
              <p:ext uri="{D42A27DB-BD31-4B8C-83A1-F6EECF244321}">
                <p14:modId xmlns:p14="http://schemas.microsoft.com/office/powerpoint/2010/main" val="3596657611"/>
              </p:ext>
            </p:extLst>
          </p:nvPr>
        </p:nvGraphicFramePr>
        <p:xfrm>
          <a:off x="5465006" y="2552797"/>
          <a:ext cx="999979" cy="962662"/>
        </p:xfrm>
        <a:graphic>
          <a:graphicData uri="http://schemas.openxmlformats.org/presentationml/2006/ole">
            <mc:AlternateContent xmlns:mc="http://schemas.openxmlformats.org/markup-compatibility/2006">
              <mc:Choice xmlns:v="urn:schemas-microsoft-com:vml" Requires="v">
                <p:oleObj spid="_x0000_s12535" name="Visio" r:id="rId6" imgW="1391866" imgH="1703691" progId="Visio.Drawing.11">
                  <p:embed/>
                </p:oleObj>
              </mc:Choice>
              <mc:Fallback>
                <p:oleObj name="Visio" r:id="rId6" imgW="1391866" imgH="1703691"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65006" y="2552797"/>
                        <a:ext cx="999979" cy="9626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6"/>
          <p:cNvGraphicFramePr>
            <a:graphicFrameLocks noChangeAspect="1"/>
          </p:cNvGraphicFramePr>
          <p:nvPr>
            <p:extLst>
              <p:ext uri="{D42A27DB-BD31-4B8C-83A1-F6EECF244321}">
                <p14:modId xmlns:p14="http://schemas.microsoft.com/office/powerpoint/2010/main" val="3720452168"/>
              </p:ext>
            </p:extLst>
          </p:nvPr>
        </p:nvGraphicFramePr>
        <p:xfrm>
          <a:off x="5465006" y="3557314"/>
          <a:ext cx="999979" cy="962662"/>
        </p:xfrm>
        <a:graphic>
          <a:graphicData uri="http://schemas.openxmlformats.org/presentationml/2006/ole">
            <mc:AlternateContent xmlns:mc="http://schemas.openxmlformats.org/markup-compatibility/2006">
              <mc:Choice xmlns:v="urn:schemas-microsoft-com:vml" Requires="v">
                <p:oleObj spid="_x0000_s12536" name="Visio" r:id="rId8" imgW="1391850" imgH="1703717" progId="Visio.Drawing.11">
                  <p:embed/>
                </p:oleObj>
              </mc:Choice>
              <mc:Fallback>
                <p:oleObj name="Visio" r:id="rId8" imgW="1391850" imgH="1703717"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65006" y="3557314"/>
                        <a:ext cx="999979" cy="9626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7" name="Picture 12"/>
          <p:cNvPicPr>
            <a:picLocks noChangeAspect="1" noChangeArrowheads="1"/>
          </p:cNvPicPr>
          <p:nvPr/>
        </p:nvPicPr>
        <p:blipFill>
          <a:blip r:embed="rId10"/>
          <a:srcRect/>
          <a:stretch>
            <a:fillRect/>
          </a:stretch>
        </p:blipFill>
        <p:spPr bwMode="auto">
          <a:xfrm>
            <a:off x="553478" y="3278282"/>
            <a:ext cx="195345" cy="244153"/>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pic>
      <p:graphicFrame>
        <p:nvGraphicFramePr>
          <p:cNvPr id="6" name="Object 7"/>
          <p:cNvGraphicFramePr>
            <a:graphicFrameLocks noChangeAspect="1"/>
          </p:cNvGraphicFramePr>
          <p:nvPr>
            <p:extLst>
              <p:ext uri="{D42A27DB-BD31-4B8C-83A1-F6EECF244321}">
                <p14:modId xmlns:p14="http://schemas.microsoft.com/office/powerpoint/2010/main" val="3836664850"/>
              </p:ext>
            </p:extLst>
          </p:nvPr>
        </p:nvGraphicFramePr>
        <p:xfrm>
          <a:off x="7474268" y="2496990"/>
          <a:ext cx="999979" cy="962662"/>
        </p:xfrm>
        <a:graphic>
          <a:graphicData uri="http://schemas.openxmlformats.org/presentationml/2006/ole">
            <mc:AlternateContent xmlns:mc="http://schemas.openxmlformats.org/markup-compatibility/2006">
              <mc:Choice xmlns:v="urn:schemas-microsoft-com:vml" Requires="v">
                <p:oleObj spid="_x0000_s12537" name="Visio" r:id="rId11" imgW="1391850" imgH="1703717" progId="Visio.Drawing.11">
                  <p:embed/>
                </p:oleObj>
              </mc:Choice>
              <mc:Fallback>
                <p:oleObj name="Visio" r:id="rId11" imgW="1391850" imgH="1703717"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74268" y="2496990"/>
                        <a:ext cx="999979" cy="9626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4116" name="Straight Connector 48"/>
          <p:cNvCxnSpPr>
            <a:cxnSpLocks noChangeShapeType="1"/>
          </p:cNvCxnSpPr>
          <p:nvPr/>
        </p:nvCxnSpPr>
        <p:spPr bwMode="auto">
          <a:xfrm>
            <a:off x="871300" y="3457327"/>
            <a:ext cx="1220131" cy="1163"/>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4117" name="Straight Connector 54"/>
          <p:cNvCxnSpPr>
            <a:cxnSpLocks noChangeShapeType="1"/>
          </p:cNvCxnSpPr>
          <p:nvPr/>
        </p:nvCxnSpPr>
        <p:spPr bwMode="auto">
          <a:xfrm rot="10800000">
            <a:off x="2928623" y="3000412"/>
            <a:ext cx="2590644" cy="11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4118" name="Straight Connector 58"/>
          <p:cNvCxnSpPr>
            <a:cxnSpLocks noChangeShapeType="1"/>
          </p:cNvCxnSpPr>
          <p:nvPr/>
        </p:nvCxnSpPr>
        <p:spPr bwMode="auto">
          <a:xfrm rot="5400000">
            <a:off x="2727874" y="3200772"/>
            <a:ext cx="399947" cy="1551"/>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4119" name="Straight Connector 60"/>
          <p:cNvCxnSpPr>
            <a:cxnSpLocks noChangeShapeType="1"/>
          </p:cNvCxnSpPr>
          <p:nvPr/>
        </p:nvCxnSpPr>
        <p:spPr bwMode="auto">
          <a:xfrm rot="10800000">
            <a:off x="2547236" y="3400359"/>
            <a:ext cx="381388" cy="11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4120" name="Straight Connector 62"/>
          <p:cNvCxnSpPr>
            <a:cxnSpLocks noChangeShapeType="1"/>
          </p:cNvCxnSpPr>
          <p:nvPr/>
        </p:nvCxnSpPr>
        <p:spPr bwMode="auto">
          <a:xfrm rot="10800000">
            <a:off x="2928623" y="4143282"/>
            <a:ext cx="2590644" cy="1163"/>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4121" name="Straight Connector 64"/>
          <p:cNvCxnSpPr>
            <a:cxnSpLocks noChangeShapeType="1"/>
          </p:cNvCxnSpPr>
          <p:nvPr/>
        </p:nvCxnSpPr>
        <p:spPr bwMode="auto">
          <a:xfrm rot="5400000" flipH="1" flipV="1">
            <a:off x="2613355" y="3829176"/>
            <a:ext cx="628986" cy="1551"/>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4122" name="Straight Connector 66"/>
          <p:cNvCxnSpPr>
            <a:cxnSpLocks noChangeShapeType="1"/>
          </p:cNvCxnSpPr>
          <p:nvPr/>
        </p:nvCxnSpPr>
        <p:spPr bwMode="auto">
          <a:xfrm rot="10800000">
            <a:off x="2547236" y="3514297"/>
            <a:ext cx="381388" cy="11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4123" name="Straight Connector 68"/>
          <p:cNvCxnSpPr>
            <a:cxnSpLocks noChangeShapeType="1"/>
          </p:cNvCxnSpPr>
          <p:nvPr/>
        </p:nvCxnSpPr>
        <p:spPr bwMode="auto">
          <a:xfrm>
            <a:off x="6663430" y="3000412"/>
            <a:ext cx="1066645" cy="11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grpSp>
        <p:nvGrpSpPr>
          <p:cNvPr id="13" name="Group 62"/>
          <p:cNvGrpSpPr>
            <a:grpSpLocks/>
          </p:cNvGrpSpPr>
          <p:nvPr/>
        </p:nvGrpSpPr>
        <p:grpSpPr bwMode="auto">
          <a:xfrm>
            <a:off x="3455650" y="1938935"/>
            <a:ext cx="1488049" cy="263753"/>
            <a:chOff x="3843338" y="1788984"/>
            <a:chExt cx="1010653" cy="234858"/>
          </a:xfrm>
          <a:solidFill>
            <a:srgbClr val="FFFF00"/>
          </a:solidFill>
        </p:grpSpPr>
        <p:sp>
          <p:nvSpPr>
            <p:cNvPr id="76" name="Rounded Rectangle 61"/>
            <p:cNvSpPr>
              <a:spLocks noChangeArrowheads="1"/>
            </p:cNvSpPr>
            <p:nvPr/>
          </p:nvSpPr>
          <p:spPr bwMode="auto">
            <a:xfrm>
              <a:off x="3843338" y="1788984"/>
              <a:ext cx="1010653" cy="228600"/>
            </a:xfrm>
            <a:prstGeom prst="roundRect">
              <a:avLst>
                <a:gd name="adj" fmla="val 16667"/>
              </a:avLst>
            </a:prstGeom>
            <a:grpFill/>
            <a:ln w="12700" cap="rnd" algn="ctr">
              <a:solidFill>
                <a:schemeClr val="tx1"/>
              </a:solidFill>
              <a:round/>
              <a:headEnd/>
              <a:tailEnd/>
            </a:ln>
          </p:spPr>
          <p:txBody>
            <a:bodyPr/>
            <a:lstStyle/>
            <a:p>
              <a:pPr>
                <a:defRPr/>
              </a:pPr>
              <a:endParaRPr lang="en-GB" sz="1000" dirty="0"/>
            </a:p>
          </p:txBody>
        </p:sp>
        <p:sp>
          <p:nvSpPr>
            <p:cNvPr id="77" name="Rectangle 59"/>
            <p:cNvSpPr>
              <a:spLocks noChangeArrowheads="1"/>
            </p:cNvSpPr>
            <p:nvPr/>
          </p:nvSpPr>
          <p:spPr bwMode="auto">
            <a:xfrm>
              <a:off x="3893871" y="1804595"/>
              <a:ext cx="914400" cy="219247"/>
            </a:xfrm>
            <a:prstGeom prst="rect">
              <a:avLst/>
            </a:prstGeom>
            <a:grpFill/>
            <a:ln w="9525">
              <a:noFill/>
              <a:miter lim="800000"/>
              <a:headEnd/>
              <a:tailEnd/>
            </a:ln>
          </p:spPr>
          <p:txBody>
            <a:bodyPr anchor="ctr">
              <a:spAutoFit/>
            </a:bodyPr>
            <a:lstStyle/>
            <a:p>
              <a:pPr>
                <a:defRPr/>
              </a:pPr>
              <a:r>
                <a:rPr lang="en-GB" sz="1000" b="1" dirty="0"/>
                <a:t>DM Message</a:t>
              </a:r>
            </a:p>
          </p:txBody>
        </p:sp>
      </p:grpSp>
      <p:grpSp>
        <p:nvGrpSpPr>
          <p:cNvPr id="14" name="Group 73"/>
          <p:cNvGrpSpPr>
            <a:grpSpLocks/>
          </p:cNvGrpSpPr>
          <p:nvPr/>
        </p:nvGrpSpPr>
        <p:grpSpPr bwMode="auto">
          <a:xfrm>
            <a:off x="6645987" y="2529826"/>
            <a:ext cx="828189" cy="302037"/>
            <a:chOff x="7196136" y="1682750"/>
            <a:chExt cx="838200" cy="412342"/>
          </a:xfrm>
          <a:solidFill>
            <a:srgbClr val="00B0F0"/>
          </a:solidFill>
        </p:grpSpPr>
        <p:sp>
          <p:nvSpPr>
            <p:cNvPr id="79" name="Rounded Rectangle 46"/>
            <p:cNvSpPr>
              <a:spLocks noChangeArrowheads="1"/>
            </p:cNvSpPr>
            <p:nvPr/>
          </p:nvSpPr>
          <p:spPr bwMode="auto">
            <a:xfrm>
              <a:off x="7196136" y="1682750"/>
              <a:ext cx="838200" cy="381000"/>
            </a:xfrm>
            <a:prstGeom prst="roundRect">
              <a:avLst>
                <a:gd name="adj" fmla="val 16667"/>
              </a:avLst>
            </a:prstGeom>
            <a:grpFill/>
            <a:ln w="12700" cap="rnd" algn="ctr">
              <a:solidFill>
                <a:schemeClr val="tx1"/>
              </a:solidFill>
              <a:round/>
              <a:headEnd/>
              <a:tailEnd/>
            </a:ln>
          </p:spPr>
          <p:txBody>
            <a:bodyPr/>
            <a:lstStyle/>
            <a:p>
              <a:pPr>
                <a:defRPr/>
              </a:pPr>
              <a:endParaRPr lang="en-GB" dirty="0"/>
            </a:p>
          </p:txBody>
        </p:sp>
        <p:sp>
          <p:nvSpPr>
            <p:cNvPr id="80" name="Rectangle 48"/>
            <p:cNvSpPr>
              <a:spLocks noChangeArrowheads="1"/>
            </p:cNvSpPr>
            <p:nvPr/>
          </p:nvSpPr>
          <p:spPr bwMode="auto">
            <a:xfrm>
              <a:off x="7272336" y="1758950"/>
              <a:ext cx="762000" cy="336142"/>
            </a:xfrm>
            <a:prstGeom prst="rect">
              <a:avLst/>
            </a:prstGeom>
            <a:grpFill/>
            <a:ln w="9525">
              <a:noFill/>
              <a:miter lim="800000"/>
              <a:headEnd/>
              <a:tailEnd/>
            </a:ln>
          </p:spPr>
          <p:txBody>
            <a:bodyPr>
              <a:spAutoFit/>
            </a:bodyPr>
            <a:lstStyle/>
            <a:p>
              <a:pPr>
                <a:defRPr/>
              </a:pPr>
              <a:r>
                <a:rPr lang="en-GB" sz="1000" dirty="0">
                  <a:solidFill>
                    <a:schemeClr val="bg1"/>
                  </a:solidFill>
                </a:rPr>
                <a:t>TCP/IP</a:t>
              </a:r>
            </a:p>
          </p:txBody>
        </p:sp>
      </p:grpSp>
      <p:sp>
        <p:nvSpPr>
          <p:cNvPr id="82" name="Rounded Rectangle 46"/>
          <p:cNvSpPr>
            <a:spLocks noChangeArrowheads="1"/>
          </p:cNvSpPr>
          <p:nvPr/>
        </p:nvSpPr>
        <p:spPr bwMode="auto">
          <a:xfrm>
            <a:off x="471149" y="4115433"/>
            <a:ext cx="1934140" cy="390906"/>
          </a:xfrm>
          <a:prstGeom prst="roundRect">
            <a:avLst>
              <a:gd name="adj" fmla="val 16667"/>
            </a:avLst>
          </a:prstGeom>
          <a:solidFill>
            <a:schemeClr val="accent6"/>
          </a:solidFill>
          <a:ln w="12700" cap="rnd" algn="ctr">
            <a:solidFill>
              <a:schemeClr val="tx1"/>
            </a:solidFill>
            <a:round/>
            <a:headEnd/>
            <a:tailEnd/>
          </a:ln>
        </p:spPr>
        <p:txBody>
          <a:bodyPr/>
          <a:lstStyle/>
          <a:p>
            <a:pPr>
              <a:defRPr/>
            </a:pPr>
            <a:endParaRPr lang="en-GB" dirty="0"/>
          </a:p>
        </p:txBody>
      </p:sp>
      <p:sp>
        <p:nvSpPr>
          <p:cNvPr id="83" name="Rectangle 48"/>
          <p:cNvSpPr>
            <a:spLocks noChangeArrowheads="1"/>
          </p:cNvSpPr>
          <p:nvPr/>
        </p:nvSpPr>
        <p:spPr bwMode="auto">
          <a:xfrm>
            <a:off x="646980" y="4138226"/>
            <a:ext cx="1582478" cy="400110"/>
          </a:xfrm>
          <a:prstGeom prst="rect">
            <a:avLst/>
          </a:prstGeom>
          <a:solidFill>
            <a:schemeClr val="accent6"/>
          </a:solidFill>
          <a:ln w="9525">
            <a:noFill/>
            <a:miter lim="800000"/>
            <a:headEnd/>
            <a:tailEnd/>
          </a:ln>
        </p:spPr>
        <p:txBody>
          <a:bodyPr>
            <a:spAutoFit/>
          </a:bodyPr>
          <a:lstStyle/>
          <a:p>
            <a:pPr>
              <a:defRPr/>
            </a:pPr>
            <a:r>
              <a:rPr lang="en-GB" sz="1000" dirty="0">
                <a:solidFill>
                  <a:schemeClr val="bg1"/>
                </a:solidFill>
              </a:rPr>
              <a:t>OMA DMBOOT for DM</a:t>
            </a:r>
          </a:p>
          <a:p>
            <a:pPr>
              <a:defRPr/>
            </a:pPr>
            <a:r>
              <a:rPr lang="en-GB" sz="1000" dirty="0">
                <a:solidFill>
                  <a:schemeClr val="bg1"/>
                </a:solidFill>
              </a:rPr>
              <a:t>OMA </a:t>
            </a:r>
            <a:r>
              <a:rPr lang="en-GB" sz="1000" dirty="0" err="1">
                <a:solidFill>
                  <a:schemeClr val="bg1"/>
                </a:solidFill>
              </a:rPr>
              <a:t>ProvSC</a:t>
            </a:r>
            <a:r>
              <a:rPr lang="en-GB" sz="1000" dirty="0">
                <a:solidFill>
                  <a:schemeClr val="bg1"/>
                </a:solidFill>
              </a:rPr>
              <a:t> for CP</a:t>
            </a:r>
          </a:p>
        </p:txBody>
      </p:sp>
      <p:sp>
        <p:nvSpPr>
          <p:cNvPr id="85" name="Rounded Rectangle 46"/>
          <p:cNvSpPr>
            <a:spLocks noChangeArrowheads="1"/>
          </p:cNvSpPr>
          <p:nvPr/>
        </p:nvSpPr>
        <p:spPr bwMode="auto">
          <a:xfrm>
            <a:off x="471149" y="4561919"/>
            <a:ext cx="1934138" cy="504318"/>
          </a:xfrm>
          <a:prstGeom prst="roundRect">
            <a:avLst>
              <a:gd name="adj" fmla="val 16667"/>
            </a:avLst>
          </a:prstGeom>
          <a:solidFill>
            <a:srgbClr val="00B0F0"/>
          </a:solidFill>
          <a:ln w="12700" cap="rnd" algn="ctr">
            <a:solidFill>
              <a:schemeClr val="tx1"/>
            </a:solidFill>
            <a:round/>
            <a:headEnd/>
            <a:tailEnd/>
          </a:ln>
        </p:spPr>
        <p:txBody>
          <a:bodyPr/>
          <a:lstStyle/>
          <a:p>
            <a:pPr>
              <a:defRPr/>
            </a:pPr>
            <a:endParaRPr lang="en-GB" dirty="0"/>
          </a:p>
        </p:txBody>
      </p:sp>
      <p:sp>
        <p:nvSpPr>
          <p:cNvPr id="86" name="Rectangle 48"/>
          <p:cNvSpPr>
            <a:spLocks noChangeArrowheads="1"/>
          </p:cNvSpPr>
          <p:nvPr/>
        </p:nvSpPr>
        <p:spPr bwMode="auto">
          <a:xfrm>
            <a:off x="578048" y="4558406"/>
            <a:ext cx="1758309" cy="553998"/>
          </a:xfrm>
          <a:prstGeom prst="rect">
            <a:avLst/>
          </a:prstGeom>
          <a:solidFill>
            <a:srgbClr val="00B0F0"/>
          </a:solidFill>
          <a:ln w="9525">
            <a:noFill/>
            <a:miter lim="800000"/>
            <a:headEnd/>
            <a:tailEnd/>
          </a:ln>
        </p:spPr>
        <p:txBody>
          <a:bodyPr>
            <a:spAutoFit/>
          </a:bodyPr>
          <a:lstStyle/>
          <a:p>
            <a:pPr>
              <a:defRPr/>
            </a:pPr>
            <a:r>
              <a:rPr lang="en-GB" sz="1000" dirty="0">
                <a:solidFill>
                  <a:schemeClr val="bg1"/>
                </a:solidFill>
              </a:rPr>
              <a:t>ETSI TS 102.221</a:t>
            </a:r>
          </a:p>
          <a:p>
            <a:pPr>
              <a:defRPr/>
            </a:pPr>
            <a:r>
              <a:rPr lang="en-GB" sz="1000" dirty="0">
                <a:solidFill>
                  <a:schemeClr val="bg1"/>
                </a:solidFill>
              </a:rPr>
              <a:t>ISO 7816</a:t>
            </a:r>
          </a:p>
          <a:p>
            <a:pPr>
              <a:defRPr/>
            </a:pPr>
            <a:r>
              <a:rPr lang="en-GB" sz="1000" dirty="0">
                <a:solidFill>
                  <a:schemeClr val="bg1"/>
                </a:solidFill>
              </a:rPr>
              <a:t>Smartcard</a:t>
            </a:r>
          </a:p>
        </p:txBody>
      </p:sp>
      <p:grpSp>
        <p:nvGrpSpPr>
          <p:cNvPr id="17" name="Group 73"/>
          <p:cNvGrpSpPr>
            <a:grpSpLocks/>
          </p:cNvGrpSpPr>
          <p:nvPr/>
        </p:nvGrpSpPr>
        <p:grpSpPr bwMode="auto">
          <a:xfrm>
            <a:off x="3231859" y="4115429"/>
            <a:ext cx="2010284" cy="302021"/>
            <a:chOff x="7196136" y="1682750"/>
            <a:chExt cx="838200" cy="412437"/>
          </a:xfrm>
          <a:solidFill>
            <a:srgbClr val="FF0000"/>
          </a:solidFill>
        </p:grpSpPr>
        <p:sp>
          <p:nvSpPr>
            <p:cNvPr id="88" name="Rounded Rectangle 46"/>
            <p:cNvSpPr>
              <a:spLocks noChangeArrowheads="1"/>
            </p:cNvSpPr>
            <p:nvPr/>
          </p:nvSpPr>
          <p:spPr bwMode="auto">
            <a:xfrm>
              <a:off x="7196136" y="1682750"/>
              <a:ext cx="838200" cy="381000"/>
            </a:xfrm>
            <a:prstGeom prst="roundRect">
              <a:avLst>
                <a:gd name="adj" fmla="val 16667"/>
              </a:avLst>
            </a:prstGeom>
            <a:grpFill/>
            <a:ln w="12700" cap="rnd" algn="ctr">
              <a:solidFill>
                <a:schemeClr val="tx1"/>
              </a:solidFill>
              <a:round/>
              <a:headEnd/>
              <a:tailEnd/>
            </a:ln>
          </p:spPr>
          <p:txBody>
            <a:bodyPr/>
            <a:lstStyle/>
            <a:p>
              <a:pPr>
                <a:defRPr/>
              </a:pPr>
              <a:endParaRPr lang="en-GB" dirty="0"/>
            </a:p>
          </p:txBody>
        </p:sp>
        <p:sp>
          <p:nvSpPr>
            <p:cNvPr id="89" name="Rectangle 48"/>
            <p:cNvSpPr>
              <a:spLocks noChangeArrowheads="1"/>
            </p:cNvSpPr>
            <p:nvPr/>
          </p:nvSpPr>
          <p:spPr bwMode="auto">
            <a:xfrm>
              <a:off x="7227180" y="1758950"/>
              <a:ext cx="770712" cy="336237"/>
            </a:xfrm>
            <a:prstGeom prst="rect">
              <a:avLst/>
            </a:prstGeom>
            <a:grpFill/>
            <a:ln w="9525">
              <a:noFill/>
              <a:miter lim="800000"/>
              <a:headEnd/>
              <a:tailEnd/>
            </a:ln>
          </p:spPr>
          <p:txBody>
            <a:bodyPr>
              <a:spAutoFit/>
            </a:bodyPr>
            <a:lstStyle/>
            <a:p>
              <a:pPr>
                <a:defRPr/>
              </a:pPr>
              <a:r>
                <a:rPr lang="en-GB" sz="1000" dirty="0">
                  <a:solidFill>
                    <a:schemeClr val="bg1"/>
                  </a:solidFill>
                </a:rPr>
                <a:t>DM Profile or CP Profile</a:t>
              </a:r>
            </a:p>
          </p:txBody>
        </p:sp>
      </p:grpSp>
      <p:sp>
        <p:nvSpPr>
          <p:cNvPr id="91" name="Rounded Rectangle 46"/>
          <p:cNvSpPr>
            <a:spLocks noChangeArrowheads="1"/>
          </p:cNvSpPr>
          <p:nvPr/>
        </p:nvSpPr>
        <p:spPr bwMode="auto">
          <a:xfrm>
            <a:off x="3244245" y="4427682"/>
            <a:ext cx="1974298" cy="287872"/>
          </a:xfrm>
          <a:prstGeom prst="roundRect">
            <a:avLst>
              <a:gd name="adj" fmla="val 16667"/>
            </a:avLst>
          </a:prstGeom>
          <a:solidFill>
            <a:srgbClr val="00B0F0"/>
          </a:solidFill>
          <a:ln w="12700" cap="rnd" algn="ctr">
            <a:solidFill>
              <a:schemeClr val="tx1"/>
            </a:solidFill>
            <a:round/>
            <a:headEnd/>
            <a:tailEnd/>
          </a:ln>
        </p:spPr>
        <p:txBody>
          <a:bodyPr/>
          <a:lstStyle/>
          <a:p>
            <a:pPr>
              <a:defRPr/>
            </a:pPr>
            <a:endParaRPr lang="en-GB" dirty="0"/>
          </a:p>
        </p:txBody>
      </p:sp>
      <p:sp>
        <p:nvSpPr>
          <p:cNvPr id="92" name="Rectangle 48"/>
          <p:cNvSpPr>
            <a:spLocks noChangeArrowheads="1"/>
          </p:cNvSpPr>
          <p:nvPr/>
        </p:nvSpPr>
        <p:spPr bwMode="auto">
          <a:xfrm>
            <a:off x="3318304" y="4484722"/>
            <a:ext cx="1794816" cy="246221"/>
          </a:xfrm>
          <a:prstGeom prst="rect">
            <a:avLst/>
          </a:prstGeom>
          <a:solidFill>
            <a:srgbClr val="00B0F0"/>
          </a:solidFill>
          <a:ln w="9525">
            <a:noFill/>
            <a:miter lim="800000"/>
            <a:headEnd/>
            <a:tailEnd/>
          </a:ln>
        </p:spPr>
        <p:txBody>
          <a:bodyPr>
            <a:spAutoFit/>
          </a:bodyPr>
          <a:lstStyle/>
          <a:p>
            <a:pPr>
              <a:defRPr/>
            </a:pPr>
            <a:r>
              <a:rPr lang="en-GB" sz="1000" dirty="0">
                <a:solidFill>
                  <a:schemeClr val="bg1"/>
                </a:solidFill>
              </a:rPr>
              <a:t>SMS</a:t>
            </a:r>
          </a:p>
        </p:txBody>
      </p:sp>
      <p:grpSp>
        <p:nvGrpSpPr>
          <p:cNvPr id="19" name="Group 73"/>
          <p:cNvGrpSpPr>
            <a:grpSpLocks/>
          </p:cNvGrpSpPr>
          <p:nvPr/>
        </p:nvGrpSpPr>
        <p:grpSpPr bwMode="auto">
          <a:xfrm>
            <a:off x="471149" y="3736395"/>
            <a:ext cx="1934140" cy="302015"/>
            <a:chOff x="7196136" y="1682750"/>
            <a:chExt cx="838201" cy="412470"/>
          </a:xfrm>
          <a:solidFill>
            <a:srgbClr val="FF0000"/>
          </a:solidFill>
        </p:grpSpPr>
        <p:sp>
          <p:nvSpPr>
            <p:cNvPr id="100" name="Rounded Rectangle 46"/>
            <p:cNvSpPr>
              <a:spLocks noChangeArrowheads="1"/>
            </p:cNvSpPr>
            <p:nvPr/>
          </p:nvSpPr>
          <p:spPr bwMode="auto">
            <a:xfrm>
              <a:off x="7196136" y="1682750"/>
              <a:ext cx="838200" cy="381000"/>
            </a:xfrm>
            <a:prstGeom prst="roundRect">
              <a:avLst>
                <a:gd name="adj" fmla="val 16667"/>
              </a:avLst>
            </a:prstGeom>
            <a:grpFill/>
            <a:ln w="12700" cap="rnd" algn="ctr">
              <a:solidFill>
                <a:schemeClr val="tx1"/>
              </a:solidFill>
              <a:round/>
              <a:headEnd/>
              <a:tailEnd/>
            </a:ln>
          </p:spPr>
          <p:txBody>
            <a:bodyPr/>
            <a:lstStyle/>
            <a:p>
              <a:pPr>
                <a:defRPr/>
              </a:pPr>
              <a:endParaRPr lang="en-GB" dirty="0"/>
            </a:p>
          </p:txBody>
        </p:sp>
        <p:sp>
          <p:nvSpPr>
            <p:cNvPr id="101" name="Rectangle 48"/>
            <p:cNvSpPr>
              <a:spLocks noChangeArrowheads="1"/>
            </p:cNvSpPr>
            <p:nvPr/>
          </p:nvSpPr>
          <p:spPr bwMode="auto">
            <a:xfrm>
              <a:off x="7240251" y="1758949"/>
              <a:ext cx="794086" cy="336271"/>
            </a:xfrm>
            <a:prstGeom prst="rect">
              <a:avLst/>
            </a:prstGeom>
            <a:grpFill/>
            <a:ln w="9525">
              <a:noFill/>
              <a:miter lim="800000"/>
              <a:headEnd/>
              <a:tailEnd/>
            </a:ln>
          </p:spPr>
          <p:txBody>
            <a:bodyPr>
              <a:spAutoFit/>
            </a:bodyPr>
            <a:lstStyle/>
            <a:p>
              <a:pPr>
                <a:defRPr/>
              </a:pPr>
              <a:r>
                <a:rPr lang="en-GB" sz="1000" dirty="0">
                  <a:solidFill>
                    <a:schemeClr val="bg1"/>
                  </a:solidFill>
                </a:rPr>
                <a:t>DM or CP Profile</a:t>
              </a:r>
            </a:p>
          </p:txBody>
        </p:sp>
      </p:grpSp>
      <p:sp>
        <p:nvSpPr>
          <p:cNvPr id="69" name="TextBox 68"/>
          <p:cNvSpPr txBox="1">
            <a:spLocks noChangeArrowheads="1"/>
          </p:cNvSpPr>
          <p:nvPr/>
        </p:nvSpPr>
        <p:spPr bwMode="auto">
          <a:xfrm>
            <a:off x="3902247" y="2999248"/>
            <a:ext cx="669754" cy="234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1000">
                <a:ea typeface="宋体" pitchFamily="2" charset="-122"/>
              </a:rPr>
              <a:t>DM-1</a:t>
            </a:r>
          </a:p>
        </p:txBody>
      </p:sp>
      <p:sp>
        <p:nvSpPr>
          <p:cNvPr id="70" name="TextBox 69"/>
          <p:cNvSpPr txBox="1">
            <a:spLocks noChangeArrowheads="1"/>
          </p:cNvSpPr>
          <p:nvPr/>
        </p:nvSpPr>
        <p:spPr bwMode="auto">
          <a:xfrm>
            <a:off x="6730096" y="3055055"/>
            <a:ext cx="669754" cy="234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1000">
                <a:ea typeface="宋体" pitchFamily="2" charset="-122"/>
              </a:rPr>
              <a:t>DM-2</a:t>
            </a:r>
          </a:p>
        </p:txBody>
      </p:sp>
      <p:sp>
        <p:nvSpPr>
          <p:cNvPr id="72" name="TextBox 71"/>
          <p:cNvSpPr txBox="1">
            <a:spLocks noChangeArrowheads="1"/>
          </p:cNvSpPr>
          <p:nvPr/>
        </p:nvSpPr>
        <p:spPr bwMode="auto">
          <a:xfrm>
            <a:off x="3902247" y="3780539"/>
            <a:ext cx="669754" cy="234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1000">
                <a:ea typeface="宋体" pitchFamily="2" charset="-122"/>
              </a:rPr>
              <a:t>DM-4</a:t>
            </a:r>
          </a:p>
        </p:txBody>
      </p:sp>
      <p:sp>
        <p:nvSpPr>
          <p:cNvPr id="73" name="TextBox 72"/>
          <p:cNvSpPr txBox="1">
            <a:spLocks noChangeArrowheads="1"/>
          </p:cNvSpPr>
          <p:nvPr/>
        </p:nvSpPr>
        <p:spPr bwMode="auto">
          <a:xfrm>
            <a:off x="1148814" y="3166668"/>
            <a:ext cx="669754" cy="234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1000">
                <a:ea typeface="宋体" pitchFamily="2" charset="-122"/>
              </a:rPr>
              <a:t>DM-3</a:t>
            </a:r>
          </a:p>
        </p:txBody>
      </p:sp>
      <p:sp>
        <p:nvSpPr>
          <p:cNvPr id="4130" name="Rectangle 3"/>
          <p:cNvSpPr>
            <a:spLocks noChangeArrowheads="1"/>
          </p:cNvSpPr>
          <p:nvPr/>
        </p:nvSpPr>
        <p:spPr bwMode="auto">
          <a:xfrm>
            <a:off x="471149" y="773065"/>
            <a:ext cx="7226209" cy="57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834" tIns="34920" rIns="69834" bIns="34920" anchor="ctr"/>
          <a:lstStyle/>
          <a:p>
            <a:pPr defTabSz="698992"/>
            <a:r>
              <a:rPr lang="en-US" altLang="zh-CN" sz="3200" b="1" dirty="0">
                <a:solidFill>
                  <a:srgbClr val="990000"/>
                </a:solidFill>
                <a:ea typeface="Arial Unicode MS" pitchFamily="34" charset="-122"/>
                <a:cs typeface="Arial Unicode MS" pitchFamily="34" charset="-122"/>
              </a:rPr>
              <a:t>DM Architecture</a:t>
            </a:r>
          </a:p>
        </p:txBody>
      </p:sp>
      <p:sp>
        <p:nvSpPr>
          <p:cNvPr id="482362" name="Text Box 58"/>
          <p:cNvSpPr txBox="1">
            <a:spLocks noChangeArrowheads="1"/>
          </p:cNvSpPr>
          <p:nvPr/>
        </p:nvSpPr>
        <p:spPr bwMode="auto">
          <a:xfrm>
            <a:off x="553478" y="1684581"/>
            <a:ext cx="2057322" cy="1066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81640" tIns="40820" rIns="81640" bIns="40820">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lnSpc>
                <a:spcPct val="150000"/>
              </a:lnSpc>
            </a:pPr>
            <a:r>
              <a:rPr lang="en-US" altLang="zh-CN" sz="1100" dirty="0">
                <a:solidFill>
                  <a:srgbClr val="990000"/>
                </a:solidFill>
                <a:ea typeface="Arial Unicode MS" pitchFamily="34" charset="-122"/>
                <a:cs typeface="Arial Unicode MS" pitchFamily="34" charset="-122"/>
              </a:rPr>
              <a:t>DM-1: DM Protocol</a:t>
            </a:r>
          </a:p>
          <a:p>
            <a:pPr>
              <a:lnSpc>
                <a:spcPct val="150000"/>
              </a:lnSpc>
            </a:pPr>
            <a:r>
              <a:rPr lang="en-US" altLang="zh-CN" sz="1100" dirty="0">
                <a:solidFill>
                  <a:srgbClr val="990000"/>
                </a:solidFill>
                <a:ea typeface="Arial Unicode MS" pitchFamily="34" charset="-122"/>
                <a:cs typeface="Arial Unicode MS" pitchFamily="34" charset="-122"/>
              </a:rPr>
              <a:t>DM-2: DM Notification</a:t>
            </a:r>
          </a:p>
          <a:p>
            <a:pPr>
              <a:lnSpc>
                <a:spcPct val="150000"/>
              </a:lnSpc>
            </a:pPr>
            <a:r>
              <a:rPr lang="en-US" altLang="zh-CN" sz="1100" dirty="0">
                <a:solidFill>
                  <a:srgbClr val="990000"/>
                </a:solidFill>
                <a:ea typeface="Arial Unicode MS" pitchFamily="34" charset="-122"/>
                <a:cs typeface="Arial Unicode MS" pitchFamily="34" charset="-122"/>
              </a:rPr>
              <a:t>DM-3: Smartcard Bootstrap</a:t>
            </a:r>
          </a:p>
          <a:p>
            <a:pPr>
              <a:lnSpc>
                <a:spcPct val="150000"/>
              </a:lnSpc>
            </a:pPr>
            <a:r>
              <a:rPr lang="en-US" altLang="zh-CN" sz="1100" dirty="0">
                <a:solidFill>
                  <a:srgbClr val="990000"/>
                </a:solidFill>
                <a:ea typeface="Arial Unicode MS" pitchFamily="34" charset="-122"/>
                <a:cs typeface="Arial Unicode MS" pitchFamily="34" charset="-122"/>
              </a:rPr>
              <a:t>DM-4: DM Bootstrap &amp; CP</a:t>
            </a:r>
          </a:p>
        </p:txBody>
      </p:sp>
      <p:sp>
        <p:nvSpPr>
          <p:cNvPr id="15" name="Title 14"/>
          <p:cNvSpPr>
            <a:spLocks noGrp="1"/>
          </p:cNvSpPr>
          <p:nvPr>
            <p:ph type="title"/>
          </p:nvPr>
        </p:nvSpPr>
        <p:spPr/>
        <p:txBody>
          <a:bodyPr/>
          <a:lstStyle/>
          <a:p>
            <a:endParaRPr lang="en-US"/>
          </a:p>
        </p:txBody>
      </p:sp>
      <p:sp>
        <p:nvSpPr>
          <p:cNvPr id="16" name="Content Placeholder 15"/>
          <p:cNvSpPr>
            <a:spLocks noGrp="1"/>
          </p:cNvSpPr>
          <p:nvPr>
            <p:ph idx="1"/>
          </p:nvPr>
        </p:nvSpPr>
        <p:spPr/>
        <p:txBody>
          <a:bodyPr/>
          <a:lstStyle/>
          <a:p>
            <a:endParaRPr lang="en-US"/>
          </a:p>
        </p:txBody>
      </p:sp>
      <p:sp>
        <p:nvSpPr>
          <p:cNvPr id="20" name="Footer Placeholder 19"/>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18470523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linds(horizontal)">
                                      <p:cBhvr>
                                        <p:cTn id="7" dur="500"/>
                                        <p:tgtEl>
                                          <p:spTgt spid="40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4119"/>
                                        </p:tgtEl>
                                        <p:attrNameLst>
                                          <p:attrName>style.visibility</p:attrName>
                                        </p:attrNameLst>
                                      </p:cBhvr>
                                      <p:to>
                                        <p:strVal val="visible"/>
                                      </p:to>
                                    </p:set>
                                    <p:animEffect transition="in" filter="checkerboard(across)">
                                      <p:cBhvr>
                                        <p:cTn id="17" dur="500"/>
                                        <p:tgtEl>
                                          <p:spTgt spid="4119"/>
                                        </p:tgtEl>
                                      </p:cBhvr>
                                    </p:animEffect>
                                  </p:childTnLst>
                                </p:cTn>
                              </p:par>
                              <p:par>
                                <p:cTn id="18" presetID="5" presetClass="entr" presetSubtype="10" fill="hold" nodeType="withEffect">
                                  <p:stCondLst>
                                    <p:cond delay="0"/>
                                  </p:stCondLst>
                                  <p:childTnLst>
                                    <p:set>
                                      <p:cBhvr>
                                        <p:cTn id="19" dur="1" fill="hold">
                                          <p:stCondLst>
                                            <p:cond delay="0"/>
                                          </p:stCondLst>
                                        </p:cTn>
                                        <p:tgtEl>
                                          <p:spTgt spid="4118"/>
                                        </p:tgtEl>
                                        <p:attrNameLst>
                                          <p:attrName>style.visibility</p:attrName>
                                        </p:attrNameLst>
                                      </p:cBhvr>
                                      <p:to>
                                        <p:strVal val="visible"/>
                                      </p:to>
                                    </p:set>
                                    <p:animEffect transition="in" filter="checkerboard(across)">
                                      <p:cBhvr>
                                        <p:cTn id="20" dur="500"/>
                                        <p:tgtEl>
                                          <p:spTgt spid="4118"/>
                                        </p:tgtEl>
                                      </p:cBhvr>
                                    </p:animEffect>
                                  </p:childTnLst>
                                </p:cTn>
                              </p:par>
                              <p:par>
                                <p:cTn id="21" presetID="5" presetClass="entr" presetSubtype="10" fill="hold" nodeType="withEffect">
                                  <p:stCondLst>
                                    <p:cond delay="0"/>
                                  </p:stCondLst>
                                  <p:childTnLst>
                                    <p:set>
                                      <p:cBhvr>
                                        <p:cTn id="22" dur="1" fill="hold">
                                          <p:stCondLst>
                                            <p:cond delay="0"/>
                                          </p:stCondLst>
                                        </p:cTn>
                                        <p:tgtEl>
                                          <p:spTgt spid="4117"/>
                                        </p:tgtEl>
                                        <p:attrNameLst>
                                          <p:attrName>style.visibility</p:attrName>
                                        </p:attrNameLst>
                                      </p:cBhvr>
                                      <p:to>
                                        <p:strVal val="visible"/>
                                      </p:to>
                                    </p:set>
                                    <p:animEffect transition="in" filter="checkerboard(across)">
                                      <p:cBhvr>
                                        <p:cTn id="23" dur="500"/>
                                        <p:tgtEl>
                                          <p:spTgt spid="4117"/>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checkerboard(across)">
                                      <p:cBhvr>
                                        <p:cTn id="26" dur="500"/>
                                        <p:tgtEl>
                                          <p:spTgt spid="6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482362">
                                            <p:txEl>
                                              <p:pRg st="0" end="0"/>
                                            </p:txEl>
                                          </p:spTgt>
                                        </p:tgtEl>
                                        <p:attrNameLst>
                                          <p:attrName>style.visibility</p:attrName>
                                        </p:attrNameLst>
                                      </p:cBhvr>
                                      <p:to>
                                        <p:strVal val="visible"/>
                                      </p:to>
                                    </p:set>
                                    <p:animEffect transition="in" filter="blinds(horizontal)">
                                      <p:cBhvr>
                                        <p:cTn id="31" dur="500"/>
                                        <p:tgtEl>
                                          <p:spTgt spid="482362">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linds(horizontal)">
                                      <p:cBhvr>
                                        <p:cTn id="36" dur="500"/>
                                        <p:tgtEl>
                                          <p:spTgt spid="11"/>
                                        </p:tgtEl>
                                      </p:cBhvr>
                                    </p:animEffect>
                                  </p:childTnLst>
                                </p:cTn>
                              </p:par>
                            </p:childTnLst>
                          </p:cTn>
                        </p:par>
                        <p:par>
                          <p:cTn id="37" fill="hold" nodeType="afterGroup">
                            <p:stCondLst>
                              <p:cond delay="500"/>
                            </p:stCondLst>
                            <p:childTnLst>
                              <p:par>
                                <p:cTn id="38" presetID="3" presetClass="entr" presetSubtype="1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linds(horizontal)">
                                      <p:cBhvr>
                                        <p:cTn id="40" dur="500"/>
                                        <p:tgtEl>
                                          <p:spTgt spid="13"/>
                                        </p:tgtEl>
                                      </p:cBhvr>
                                    </p:animEffect>
                                  </p:childTnLst>
                                </p:cTn>
                              </p:par>
                              <p:par>
                                <p:cTn id="41" presetID="3" presetClass="entr" presetSubtype="1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linds(horizontal)">
                                      <p:cBhvr>
                                        <p:cTn id="43" dur="500"/>
                                        <p:tgtEl>
                                          <p:spTgt spid="7"/>
                                        </p:tgtEl>
                                      </p:cBhvr>
                                    </p:animEffect>
                                  </p:childTnLst>
                                </p:cTn>
                              </p:par>
                              <p:par>
                                <p:cTn id="44" presetID="3" presetClass="entr" presetSubtype="10"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blinds(horizontal)">
                                      <p:cBhvr>
                                        <p:cTn id="46" dur="500"/>
                                        <p:tgtEl>
                                          <p:spTgt spid="2"/>
                                        </p:tgtEl>
                                      </p:cBhvr>
                                    </p:animEffect>
                                  </p:childTnLst>
                                </p:cTn>
                              </p:par>
                              <p:par>
                                <p:cTn id="47" presetID="3" presetClass="entr" presetSubtype="1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linds(horizontal)">
                                      <p:cBhvr>
                                        <p:cTn id="49" dur="500"/>
                                        <p:tgtEl>
                                          <p:spTgt spid="9"/>
                                        </p:tgtEl>
                                      </p:cBhvr>
                                    </p:animEffect>
                                  </p:childTnLst>
                                </p:cTn>
                              </p:par>
                            </p:childTnLst>
                          </p:cTn>
                        </p:par>
                        <p:par>
                          <p:cTn id="50" fill="hold" nodeType="afterGroup">
                            <p:stCondLst>
                              <p:cond delay="1000"/>
                            </p:stCondLst>
                            <p:childTnLst>
                              <p:par>
                                <p:cTn id="51" presetID="3" presetClass="entr" presetSubtype="10"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linds(horizontal)">
                                      <p:cBhvr>
                                        <p:cTn id="53" dur="500"/>
                                        <p:tgtEl>
                                          <p:spTgt spid="8"/>
                                        </p:tgtEl>
                                      </p:cBhvr>
                                    </p:animEffect>
                                  </p:childTnLst>
                                </p:cTn>
                              </p:par>
                              <p:par>
                                <p:cTn id="54" presetID="3" presetClass="entr" presetSubtype="1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blinds(horizontal)">
                                      <p:cBhvr>
                                        <p:cTn id="56" dur="500"/>
                                        <p:tgtEl>
                                          <p:spTgt spid="12"/>
                                        </p:tgtEl>
                                      </p:cBhvr>
                                    </p:animEffect>
                                  </p:childTnLst>
                                </p:cTn>
                              </p:par>
                              <p:par>
                                <p:cTn id="57" presetID="3" presetClass="entr" presetSubtype="10" fill="hold"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blinds(horizontal)">
                                      <p:cBhvr>
                                        <p:cTn id="59" dur="500"/>
                                        <p:tgtEl>
                                          <p:spTgt spid="10"/>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3" presetClass="entr" presetSubtype="10" fill="hold"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blinds(horizontal)">
                                      <p:cBhvr>
                                        <p:cTn id="64" dur="500"/>
                                        <p:tgtEl>
                                          <p:spTgt spid="6"/>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5" presetClass="entr" presetSubtype="10" fill="hold" nodeType="clickEffect">
                                  <p:stCondLst>
                                    <p:cond delay="0"/>
                                  </p:stCondLst>
                                  <p:childTnLst>
                                    <p:set>
                                      <p:cBhvr>
                                        <p:cTn id="68" dur="1" fill="hold">
                                          <p:stCondLst>
                                            <p:cond delay="0"/>
                                          </p:stCondLst>
                                        </p:cTn>
                                        <p:tgtEl>
                                          <p:spTgt spid="4123"/>
                                        </p:tgtEl>
                                        <p:attrNameLst>
                                          <p:attrName>style.visibility</p:attrName>
                                        </p:attrNameLst>
                                      </p:cBhvr>
                                      <p:to>
                                        <p:strVal val="visible"/>
                                      </p:to>
                                    </p:set>
                                    <p:animEffect transition="in" filter="checkerboard(across)">
                                      <p:cBhvr>
                                        <p:cTn id="69" dur="500"/>
                                        <p:tgtEl>
                                          <p:spTgt spid="4123"/>
                                        </p:tgtEl>
                                      </p:cBhvr>
                                    </p:animEffect>
                                  </p:childTnLst>
                                </p:cTn>
                              </p:par>
                              <p:par>
                                <p:cTn id="70" presetID="5" presetClass="entr" presetSubtype="10" fill="hold" grpId="0" nodeType="with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checkerboard(across)">
                                      <p:cBhvr>
                                        <p:cTn id="72" dur="500"/>
                                        <p:tgtEl>
                                          <p:spTgt spid="70"/>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482362">
                                            <p:txEl>
                                              <p:pRg st="1" end="1"/>
                                            </p:txEl>
                                          </p:spTgt>
                                        </p:tgtEl>
                                        <p:attrNameLst>
                                          <p:attrName>style.visibility</p:attrName>
                                        </p:attrNameLst>
                                      </p:cBhvr>
                                      <p:to>
                                        <p:strVal val="visible"/>
                                      </p:to>
                                    </p:set>
                                    <p:animEffect transition="in" filter="blinds(horizontal)">
                                      <p:cBhvr>
                                        <p:cTn id="77" dur="500"/>
                                        <p:tgtEl>
                                          <p:spTgt spid="482362">
                                            <p:txEl>
                                              <p:pRg st="1" end="1"/>
                                            </p:txEl>
                                          </p:spTgt>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3" presetClass="entr" presetSubtype="10" fill="hold" nodeType="clickEffect">
                                  <p:stCondLst>
                                    <p:cond delay="0"/>
                                  </p:stCondLst>
                                  <p:childTnLst>
                                    <p:set>
                                      <p:cBhvr>
                                        <p:cTn id="81" dur="1" fill="hold">
                                          <p:stCondLst>
                                            <p:cond delay="0"/>
                                          </p:stCondLst>
                                        </p:cTn>
                                        <p:tgtEl>
                                          <p:spTgt spid="4"/>
                                        </p:tgtEl>
                                        <p:attrNameLst>
                                          <p:attrName>style.visibility</p:attrName>
                                        </p:attrNameLst>
                                      </p:cBhvr>
                                      <p:to>
                                        <p:strVal val="visible"/>
                                      </p:to>
                                    </p:set>
                                    <p:animEffect transition="in" filter="blinds(horizontal)">
                                      <p:cBhvr>
                                        <p:cTn id="82" dur="500"/>
                                        <p:tgtEl>
                                          <p:spTgt spid="4"/>
                                        </p:tgtEl>
                                      </p:cBhvr>
                                    </p:animEffect>
                                  </p:childTnLst>
                                </p:cTn>
                              </p:par>
                            </p:childTnLst>
                          </p:cTn>
                        </p:par>
                        <p:par>
                          <p:cTn id="83" fill="hold" nodeType="afterGroup">
                            <p:stCondLst>
                              <p:cond delay="500"/>
                            </p:stCondLst>
                            <p:childTnLst>
                              <p:par>
                                <p:cTn id="84" presetID="3" presetClass="entr" presetSubtype="10" fill="hold"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blinds(horizontal)">
                                      <p:cBhvr>
                                        <p:cTn id="86" dur="500"/>
                                        <p:tgtEl>
                                          <p:spTgt spid="14"/>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3" presetClass="entr" presetSubtype="10" fill="hold" nodeType="click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blinds(horizontal)">
                                      <p:cBhvr>
                                        <p:cTn id="91" dur="500"/>
                                        <p:tgtEl>
                                          <p:spTgt spid="5"/>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5" presetClass="entr" presetSubtype="10" fill="hold" nodeType="clickEffect">
                                  <p:stCondLst>
                                    <p:cond delay="0"/>
                                  </p:stCondLst>
                                  <p:childTnLst>
                                    <p:set>
                                      <p:cBhvr>
                                        <p:cTn id="95" dur="1" fill="hold">
                                          <p:stCondLst>
                                            <p:cond delay="0"/>
                                          </p:stCondLst>
                                        </p:cTn>
                                        <p:tgtEl>
                                          <p:spTgt spid="4122"/>
                                        </p:tgtEl>
                                        <p:attrNameLst>
                                          <p:attrName>style.visibility</p:attrName>
                                        </p:attrNameLst>
                                      </p:cBhvr>
                                      <p:to>
                                        <p:strVal val="visible"/>
                                      </p:to>
                                    </p:set>
                                    <p:animEffect transition="in" filter="checkerboard(across)">
                                      <p:cBhvr>
                                        <p:cTn id="96" dur="500"/>
                                        <p:tgtEl>
                                          <p:spTgt spid="4122"/>
                                        </p:tgtEl>
                                      </p:cBhvr>
                                    </p:animEffect>
                                  </p:childTnLst>
                                </p:cTn>
                              </p:par>
                              <p:par>
                                <p:cTn id="97" presetID="5" presetClass="entr" presetSubtype="10" fill="hold" nodeType="withEffect">
                                  <p:stCondLst>
                                    <p:cond delay="0"/>
                                  </p:stCondLst>
                                  <p:childTnLst>
                                    <p:set>
                                      <p:cBhvr>
                                        <p:cTn id="98" dur="1" fill="hold">
                                          <p:stCondLst>
                                            <p:cond delay="0"/>
                                          </p:stCondLst>
                                        </p:cTn>
                                        <p:tgtEl>
                                          <p:spTgt spid="4121"/>
                                        </p:tgtEl>
                                        <p:attrNameLst>
                                          <p:attrName>style.visibility</p:attrName>
                                        </p:attrNameLst>
                                      </p:cBhvr>
                                      <p:to>
                                        <p:strVal val="visible"/>
                                      </p:to>
                                    </p:set>
                                    <p:animEffect transition="in" filter="checkerboard(across)">
                                      <p:cBhvr>
                                        <p:cTn id="99" dur="500"/>
                                        <p:tgtEl>
                                          <p:spTgt spid="4121"/>
                                        </p:tgtEl>
                                      </p:cBhvr>
                                    </p:animEffect>
                                  </p:childTnLst>
                                </p:cTn>
                              </p:par>
                              <p:par>
                                <p:cTn id="100" presetID="5" presetClass="entr" presetSubtype="10" fill="hold" nodeType="withEffect">
                                  <p:stCondLst>
                                    <p:cond delay="0"/>
                                  </p:stCondLst>
                                  <p:childTnLst>
                                    <p:set>
                                      <p:cBhvr>
                                        <p:cTn id="101" dur="1" fill="hold">
                                          <p:stCondLst>
                                            <p:cond delay="0"/>
                                          </p:stCondLst>
                                        </p:cTn>
                                        <p:tgtEl>
                                          <p:spTgt spid="4120"/>
                                        </p:tgtEl>
                                        <p:attrNameLst>
                                          <p:attrName>style.visibility</p:attrName>
                                        </p:attrNameLst>
                                      </p:cBhvr>
                                      <p:to>
                                        <p:strVal val="visible"/>
                                      </p:to>
                                    </p:set>
                                    <p:animEffect transition="in" filter="checkerboard(across)">
                                      <p:cBhvr>
                                        <p:cTn id="102" dur="500"/>
                                        <p:tgtEl>
                                          <p:spTgt spid="4120"/>
                                        </p:tgtEl>
                                      </p:cBhvr>
                                    </p:animEffect>
                                  </p:childTnLst>
                                </p:cTn>
                              </p:par>
                              <p:par>
                                <p:cTn id="103" presetID="5" presetClass="entr" presetSubtype="10" fill="hold" grpId="0" nodeType="withEffect">
                                  <p:stCondLst>
                                    <p:cond delay="0"/>
                                  </p:stCondLst>
                                  <p:childTnLst>
                                    <p:set>
                                      <p:cBhvr>
                                        <p:cTn id="104" dur="1" fill="hold">
                                          <p:stCondLst>
                                            <p:cond delay="0"/>
                                          </p:stCondLst>
                                        </p:cTn>
                                        <p:tgtEl>
                                          <p:spTgt spid="72"/>
                                        </p:tgtEl>
                                        <p:attrNameLst>
                                          <p:attrName>style.visibility</p:attrName>
                                        </p:attrNameLst>
                                      </p:cBhvr>
                                      <p:to>
                                        <p:strVal val="visible"/>
                                      </p:to>
                                    </p:set>
                                    <p:animEffect transition="in" filter="checkerboard(across)">
                                      <p:cBhvr>
                                        <p:cTn id="105" dur="500"/>
                                        <p:tgtEl>
                                          <p:spTgt spid="72"/>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3" presetClass="entr" presetSubtype="10" fill="hold" nodeType="clickEffect">
                                  <p:stCondLst>
                                    <p:cond delay="0"/>
                                  </p:stCondLst>
                                  <p:childTnLst>
                                    <p:set>
                                      <p:cBhvr>
                                        <p:cTn id="109" dur="1" fill="hold">
                                          <p:stCondLst>
                                            <p:cond delay="0"/>
                                          </p:stCondLst>
                                        </p:cTn>
                                        <p:tgtEl>
                                          <p:spTgt spid="482362">
                                            <p:txEl>
                                              <p:pRg st="3" end="3"/>
                                            </p:txEl>
                                          </p:spTgt>
                                        </p:tgtEl>
                                        <p:attrNameLst>
                                          <p:attrName>style.visibility</p:attrName>
                                        </p:attrNameLst>
                                      </p:cBhvr>
                                      <p:to>
                                        <p:strVal val="visible"/>
                                      </p:to>
                                    </p:set>
                                    <p:animEffect transition="in" filter="blinds(horizontal)">
                                      <p:cBhvr>
                                        <p:cTn id="110" dur="500"/>
                                        <p:tgtEl>
                                          <p:spTgt spid="482362">
                                            <p:txEl>
                                              <p:pRg st="3" end="3"/>
                                            </p:txEl>
                                          </p:spTgt>
                                        </p:tgtEl>
                                      </p:cBhvr>
                                    </p:animEffec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3" presetClass="entr" presetSubtype="10" fill="hold" nodeType="clickEffect">
                                  <p:stCondLst>
                                    <p:cond delay="0"/>
                                  </p:stCondLst>
                                  <p:childTnLst>
                                    <p:set>
                                      <p:cBhvr>
                                        <p:cTn id="114" dur="1" fill="hold">
                                          <p:stCondLst>
                                            <p:cond delay="0"/>
                                          </p:stCondLst>
                                        </p:cTn>
                                        <p:tgtEl>
                                          <p:spTgt spid="17"/>
                                        </p:tgtEl>
                                        <p:attrNameLst>
                                          <p:attrName>style.visibility</p:attrName>
                                        </p:attrNameLst>
                                      </p:cBhvr>
                                      <p:to>
                                        <p:strVal val="visible"/>
                                      </p:to>
                                    </p:set>
                                    <p:animEffect transition="in" filter="blinds(horizontal)">
                                      <p:cBhvr>
                                        <p:cTn id="115" dur="500"/>
                                        <p:tgtEl>
                                          <p:spTgt spid="17"/>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3" presetClass="entr" presetSubtype="10" fill="hold" nodeType="clickEffect">
                                  <p:stCondLst>
                                    <p:cond delay="0"/>
                                  </p:stCondLst>
                                  <p:childTnLst>
                                    <p:set>
                                      <p:cBhvr>
                                        <p:cTn id="119" dur="1" fill="hold">
                                          <p:stCondLst>
                                            <p:cond delay="0"/>
                                          </p:stCondLst>
                                        </p:cTn>
                                        <p:tgtEl>
                                          <p:spTgt spid="47"/>
                                        </p:tgtEl>
                                        <p:attrNameLst>
                                          <p:attrName>style.visibility</p:attrName>
                                        </p:attrNameLst>
                                      </p:cBhvr>
                                      <p:to>
                                        <p:strVal val="visible"/>
                                      </p:to>
                                    </p:set>
                                    <p:animEffect transition="in" filter="blinds(horizontal)">
                                      <p:cBhvr>
                                        <p:cTn id="120" dur="500"/>
                                        <p:tgtEl>
                                          <p:spTgt spid="47"/>
                                        </p:tgtEl>
                                      </p:cBhvr>
                                    </p:animEffec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5" presetClass="entr" presetSubtype="10" fill="hold" nodeType="clickEffect">
                                  <p:stCondLst>
                                    <p:cond delay="0"/>
                                  </p:stCondLst>
                                  <p:childTnLst>
                                    <p:set>
                                      <p:cBhvr>
                                        <p:cTn id="124" dur="1" fill="hold">
                                          <p:stCondLst>
                                            <p:cond delay="0"/>
                                          </p:stCondLst>
                                        </p:cTn>
                                        <p:tgtEl>
                                          <p:spTgt spid="4116"/>
                                        </p:tgtEl>
                                        <p:attrNameLst>
                                          <p:attrName>style.visibility</p:attrName>
                                        </p:attrNameLst>
                                      </p:cBhvr>
                                      <p:to>
                                        <p:strVal val="visible"/>
                                      </p:to>
                                    </p:set>
                                    <p:animEffect transition="in" filter="checkerboard(across)">
                                      <p:cBhvr>
                                        <p:cTn id="125" dur="500"/>
                                        <p:tgtEl>
                                          <p:spTgt spid="4116"/>
                                        </p:tgtEl>
                                      </p:cBhvr>
                                    </p:animEffect>
                                  </p:childTnLst>
                                </p:cTn>
                              </p:par>
                              <p:par>
                                <p:cTn id="126" presetID="5" presetClass="entr" presetSubtype="10" fill="hold" grpId="0" nodeType="withEffect">
                                  <p:stCondLst>
                                    <p:cond delay="0"/>
                                  </p:stCondLst>
                                  <p:childTnLst>
                                    <p:set>
                                      <p:cBhvr>
                                        <p:cTn id="127" dur="1" fill="hold">
                                          <p:stCondLst>
                                            <p:cond delay="0"/>
                                          </p:stCondLst>
                                        </p:cTn>
                                        <p:tgtEl>
                                          <p:spTgt spid="73"/>
                                        </p:tgtEl>
                                        <p:attrNameLst>
                                          <p:attrName>style.visibility</p:attrName>
                                        </p:attrNameLst>
                                      </p:cBhvr>
                                      <p:to>
                                        <p:strVal val="visible"/>
                                      </p:to>
                                    </p:set>
                                    <p:animEffect transition="in" filter="checkerboard(across)">
                                      <p:cBhvr>
                                        <p:cTn id="128" dur="500"/>
                                        <p:tgtEl>
                                          <p:spTgt spid="73"/>
                                        </p:tgtEl>
                                      </p:cBhvr>
                                    </p:animEffect>
                                  </p:childTnLst>
                                </p:cTn>
                              </p:par>
                            </p:childTnLst>
                          </p:cTn>
                        </p:par>
                      </p:childTnLst>
                    </p:cTn>
                  </p:par>
                  <p:par>
                    <p:cTn id="129" fill="hold" nodeType="clickPar">
                      <p:stCondLst>
                        <p:cond delay="indefinite"/>
                      </p:stCondLst>
                      <p:childTnLst>
                        <p:par>
                          <p:cTn id="130" fill="hold" nodeType="withGroup">
                            <p:stCondLst>
                              <p:cond delay="0"/>
                            </p:stCondLst>
                            <p:childTnLst>
                              <p:par>
                                <p:cTn id="131" presetID="3" presetClass="entr" presetSubtype="10" fill="hold" nodeType="clickEffect">
                                  <p:stCondLst>
                                    <p:cond delay="0"/>
                                  </p:stCondLst>
                                  <p:childTnLst>
                                    <p:set>
                                      <p:cBhvr>
                                        <p:cTn id="132" dur="1" fill="hold">
                                          <p:stCondLst>
                                            <p:cond delay="0"/>
                                          </p:stCondLst>
                                        </p:cTn>
                                        <p:tgtEl>
                                          <p:spTgt spid="19"/>
                                        </p:tgtEl>
                                        <p:attrNameLst>
                                          <p:attrName>style.visibility</p:attrName>
                                        </p:attrNameLst>
                                      </p:cBhvr>
                                      <p:to>
                                        <p:strVal val="visible"/>
                                      </p:to>
                                    </p:set>
                                    <p:animEffect transition="in" filter="blinds(horizontal)">
                                      <p:cBhvr>
                                        <p:cTn id="133" dur="500"/>
                                        <p:tgtEl>
                                          <p:spTgt spid="19"/>
                                        </p:tgtEl>
                                      </p:cBhvr>
                                    </p:animEffect>
                                  </p:childTnLst>
                                </p:cTn>
                              </p:par>
                            </p:childTnLst>
                          </p:cTn>
                        </p:par>
                      </p:childTnLst>
                    </p:cTn>
                  </p:par>
                  <p:par>
                    <p:cTn id="134" fill="hold" nodeType="clickPar">
                      <p:stCondLst>
                        <p:cond delay="indefinite"/>
                      </p:stCondLst>
                      <p:childTnLst>
                        <p:par>
                          <p:cTn id="135" fill="hold" nodeType="withGroup">
                            <p:stCondLst>
                              <p:cond delay="0"/>
                            </p:stCondLst>
                            <p:childTnLst>
                              <p:par>
                                <p:cTn id="136" presetID="3" presetClass="entr" presetSubtype="10" fill="hold" nodeType="clickEffect">
                                  <p:stCondLst>
                                    <p:cond delay="0"/>
                                  </p:stCondLst>
                                  <p:childTnLst>
                                    <p:set>
                                      <p:cBhvr>
                                        <p:cTn id="137" dur="1" fill="hold">
                                          <p:stCondLst>
                                            <p:cond delay="0"/>
                                          </p:stCondLst>
                                        </p:cTn>
                                        <p:tgtEl>
                                          <p:spTgt spid="482362">
                                            <p:txEl>
                                              <p:pRg st="2" end="2"/>
                                            </p:txEl>
                                          </p:spTgt>
                                        </p:tgtEl>
                                        <p:attrNameLst>
                                          <p:attrName>style.visibility</p:attrName>
                                        </p:attrNameLst>
                                      </p:cBhvr>
                                      <p:to>
                                        <p:strVal val="visible"/>
                                      </p:to>
                                    </p:set>
                                    <p:animEffect transition="in" filter="blinds(horizontal)">
                                      <p:cBhvr>
                                        <p:cTn id="138" dur="500"/>
                                        <p:tgtEl>
                                          <p:spTgt spid="4823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2" grpId="0"/>
      <p:bldP spid="7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36" name="Group 21"/>
          <p:cNvGrpSpPr>
            <a:grpSpLocks/>
          </p:cNvGrpSpPr>
          <p:nvPr/>
        </p:nvGrpSpPr>
        <p:grpSpPr bwMode="auto">
          <a:xfrm>
            <a:off x="1834072" y="1874932"/>
            <a:ext cx="2677464" cy="3069358"/>
            <a:chOff x="1709737" y="2292350"/>
            <a:chExt cx="2743200" cy="4191000"/>
          </a:xfrm>
        </p:grpSpPr>
        <p:sp>
          <p:nvSpPr>
            <p:cNvPr id="5163" name="Rounded Rectangle 19"/>
            <p:cNvSpPr>
              <a:spLocks noChangeArrowheads="1"/>
            </p:cNvSpPr>
            <p:nvPr/>
          </p:nvSpPr>
          <p:spPr bwMode="auto">
            <a:xfrm>
              <a:off x="1709737" y="2292350"/>
              <a:ext cx="2743200" cy="4191000"/>
            </a:xfrm>
            <a:prstGeom prst="roundRect">
              <a:avLst>
                <a:gd name="adj" fmla="val 16667"/>
              </a:avLst>
            </a:prstGeom>
            <a:blipFill dpi="0" rotWithShape="1">
              <a:blip r:embed="rId4">
                <a:alphaModFix amt="31000"/>
              </a:blip>
              <a:srcRect/>
              <a:tile tx="0" ty="0" sx="100000" sy="100000" flip="none" algn="tl"/>
            </a:blipFill>
            <a:ln>
              <a:noFill/>
            </a:ln>
            <a:extLst>
              <a:ext uri="{91240B29-F687-4F45-9708-019B960494DF}">
                <a14:hiddenLine xmlns:a14="http://schemas.microsoft.com/office/drawing/2010/main" w="12700" cap="rnd" algn="ctr">
                  <a:solidFill>
                    <a:srgbClr val="000000"/>
                  </a:solidFill>
                  <a:round/>
                  <a:headEnd/>
                  <a:tailEnd/>
                </a14:hiddenLine>
              </a:ext>
            </a:extLst>
          </p:spPr>
          <p:txBody>
            <a:bodyPr lIns="89291" tIns="44646" rIns="89291" bIns="44646"/>
            <a:lstStyle/>
            <a:p>
              <a:pPr defTabSz="795882"/>
              <a:endParaRPr lang="en-GB" altLang="zh-CN" sz="1700">
                <a:ea typeface="宋体" pitchFamily="2" charset="-122"/>
              </a:endParaRPr>
            </a:p>
          </p:txBody>
        </p:sp>
        <p:sp>
          <p:nvSpPr>
            <p:cNvPr id="5164" name="TextBox 20"/>
            <p:cNvSpPr txBox="1">
              <a:spLocks noChangeArrowheads="1"/>
            </p:cNvSpPr>
            <p:nvPr/>
          </p:nvSpPr>
          <p:spPr bwMode="auto">
            <a:xfrm>
              <a:off x="2395537" y="2292350"/>
              <a:ext cx="1524000" cy="33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1000">
                  <a:ea typeface="宋体" pitchFamily="2" charset="-122"/>
                </a:rPr>
                <a:t>Air Interface</a:t>
              </a:r>
            </a:p>
          </p:txBody>
        </p:sp>
      </p:grpSp>
      <p:graphicFrame>
        <p:nvGraphicFramePr>
          <p:cNvPr id="5122" name="Object 3"/>
          <p:cNvGraphicFramePr>
            <a:graphicFrameLocks noChangeAspect="1"/>
          </p:cNvGraphicFramePr>
          <p:nvPr>
            <p:extLst>
              <p:ext uri="{D42A27DB-BD31-4B8C-83A1-F6EECF244321}">
                <p14:modId xmlns:p14="http://schemas.microsoft.com/office/powerpoint/2010/main" val="3039641225"/>
              </p:ext>
            </p:extLst>
          </p:nvPr>
        </p:nvGraphicFramePr>
        <p:xfrm>
          <a:off x="717815" y="1093641"/>
          <a:ext cx="7961078" cy="3911106"/>
        </p:xfrm>
        <a:graphic>
          <a:graphicData uri="http://schemas.openxmlformats.org/presentationml/2006/ole">
            <mc:AlternateContent xmlns:mc="http://schemas.openxmlformats.org/markup-compatibility/2006">
              <mc:Choice xmlns:v="urn:schemas-microsoft-com:vml" Requires="v">
                <p:oleObj spid="_x0000_s14168" name="Visio" r:id="rId5" imgW="6387660" imgH="4376827" progId="Visio.Drawing.11">
                  <p:embed/>
                </p:oleObj>
              </mc:Choice>
              <mc:Fallback>
                <p:oleObj name="Visio" r:id="rId5" imgW="6387660" imgH="4376827"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815" y="1093641"/>
                        <a:ext cx="7961078" cy="39111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 name="Group 13"/>
          <p:cNvGrpSpPr>
            <a:grpSpLocks/>
          </p:cNvGrpSpPr>
          <p:nvPr/>
        </p:nvGrpSpPr>
        <p:grpSpPr bwMode="auto">
          <a:xfrm>
            <a:off x="6967300" y="1819125"/>
            <a:ext cx="1339508" cy="336385"/>
            <a:chOff x="6967537" y="2216150"/>
            <a:chExt cx="1371600" cy="459742"/>
          </a:xfrm>
        </p:grpSpPr>
        <p:cxnSp>
          <p:nvCxnSpPr>
            <p:cNvPr id="5161" name="Straight Arrow Connector 9"/>
            <p:cNvCxnSpPr>
              <a:cxnSpLocks noChangeShapeType="1"/>
            </p:cNvCxnSpPr>
            <p:nvPr/>
          </p:nvCxnSpPr>
          <p:spPr bwMode="auto">
            <a:xfrm>
              <a:off x="6967537" y="2520950"/>
              <a:ext cx="1371600" cy="1588"/>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162" name="TextBox 12"/>
            <p:cNvSpPr txBox="1">
              <a:spLocks noChangeArrowheads="1"/>
            </p:cNvSpPr>
            <p:nvPr/>
          </p:nvSpPr>
          <p:spPr bwMode="auto">
            <a:xfrm>
              <a:off x="7196137" y="2216150"/>
              <a:ext cx="990600" cy="459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800">
                  <a:ea typeface="宋体" pitchFamily="2" charset="-122"/>
                </a:rPr>
                <a:t>DM Session Initiation</a:t>
              </a:r>
            </a:p>
          </p:txBody>
        </p:sp>
      </p:grpSp>
      <p:grpSp>
        <p:nvGrpSpPr>
          <p:cNvPr id="4" name="Group 77"/>
          <p:cNvGrpSpPr>
            <a:grpSpLocks/>
          </p:cNvGrpSpPr>
          <p:nvPr/>
        </p:nvGrpSpPr>
        <p:grpSpPr bwMode="auto">
          <a:xfrm>
            <a:off x="1387569" y="2099322"/>
            <a:ext cx="6919239" cy="228663"/>
            <a:chOff x="1252537" y="2597150"/>
            <a:chExt cx="7086600" cy="315271"/>
          </a:xfrm>
        </p:grpSpPr>
        <p:cxnSp>
          <p:nvCxnSpPr>
            <p:cNvPr id="5159" name="Straight Arrow Connector 15"/>
            <p:cNvCxnSpPr>
              <a:cxnSpLocks noChangeShapeType="1"/>
            </p:cNvCxnSpPr>
            <p:nvPr/>
          </p:nvCxnSpPr>
          <p:spPr bwMode="auto">
            <a:xfrm rot="10800000">
              <a:off x="1252537" y="2825750"/>
              <a:ext cx="7086600" cy="1588"/>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160" name="TextBox 16"/>
            <p:cNvSpPr txBox="1">
              <a:spLocks noChangeArrowheads="1"/>
            </p:cNvSpPr>
            <p:nvPr/>
          </p:nvSpPr>
          <p:spPr bwMode="auto">
            <a:xfrm>
              <a:off x="2243137" y="2597150"/>
              <a:ext cx="1676400" cy="315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a:ea typeface="宋体" pitchFamily="2" charset="-122"/>
                </a:rPr>
                <a:t>DM Session Initiation</a:t>
              </a:r>
            </a:p>
          </p:txBody>
        </p:sp>
      </p:grpSp>
      <p:graphicFrame>
        <p:nvGraphicFramePr>
          <p:cNvPr id="26629" name="Object 5"/>
          <p:cNvGraphicFramePr>
            <a:graphicFrameLocks noChangeAspect="1"/>
          </p:cNvGraphicFramePr>
          <p:nvPr>
            <p:extLst>
              <p:ext uri="{D42A27DB-BD31-4B8C-83A1-F6EECF244321}">
                <p14:modId xmlns:p14="http://schemas.microsoft.com/office/powerpoint/2010/main" val="1894969431"/>
              </p:ext>
            </p:extLst>
          </p:nvPr>
        </p:nvGraphicFramePr>
        <p:xfrm>
          <a:off x="8382776" y="1874932"/>
          <a:ext cx="761224" cy="404597"/>
        </p:xfrm>
        <a:graphic>
          <a:graphicData uri="http://schemas.openxmlformats.org/presentationml/2006/ole">
            <mc:AlternateContent xmlns:mc="http://schemas.openxmlformats.org/markup-compatibility/2006">
              <mc:Choice xmlns:v="urn:schemas-microsoft-com:vml" Requires="v">
                <p:oleObj spid="_x0000_s14169" name="Visio" r:id="rId7" imgW="778410" imgH="550204" progId="Visio.Drawing.11">
                  <p:embed/>
                </p:oleObj>
              </mc:Choice>
              <mc:Fallback>
                <p:oleObj name="Visio" r:id="rId7" imgW="778410" imgH="550204"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776" y="1874932"/>
                        <a:ext cx="761224" cy="4045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631" name="Object 7"/>
          <p:cNvGraphicFramePr>
            <a:graphicFrameLocks noChangeAspect="1"/>
          </p:cNvGraphicFramePr>
          <p:nvPr>
            <p:extLst>
              <p:ext uri="{D42A27DB-BD31-4B8C-83A1-F6EECF244321}">
                <p14:modId xmlns:p14="http://schemas.microsoft.com/office/powerpoint/2010/main" val="2862119148"/>
              </p:ext>
            </p:extLst>
          </p:nvPr>
        </p:nvGraphicFramePr>
        <p:xfrm>
          <a:off x="269762" y="2265577"/>
          <a:ext cx="809286" cy="502259"/>
        </p:xfrm>
        <a:graphic>
          <a:graphicData uri="http://schemas.openxmlformats.org/presentationml/2006/ole">
            <mc:AlternateContent xmlns:mc="http://schemas.openxmlformats.org/markup-compatibility/2006">
              <mc:Choice xmlns:v="urn:schemas-microsoft-com:vml" Requires="v">
                <p:oleObj spid="_x0000_s14170" name="Visio" r:id="rId9" imgW="826740" imgH="689844" progId="Visio.Drawing.11">
                  <p:embed/>
                </p:oleObj>
              </mc:Choice>
              <mc:Fallback>
                <p:oleObj name="Visio" r:id="rId9" imgW="826740" imgH="689844"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9762" y="2265577"/>
                        <a:ext cx="809286" cy="5022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633" name="Object 9"/>
          <p:cNvGraphicFramePr>
            <a:graphicFrameLocks noChangeAspect="1"/>
          </p:cNvGraphicFramePr>
          <p:nvPr>
            <p:extLst>
              <p:ext uri="{D42A27DB-BD31-4B8C-83A1-F6EECF244321}">
                <p14:modId xmlns:p14="http://schemas.microsoft.com/office/powerpoint/2010/main" val="3748567239"/>
              </p:ext>
            </p:extLst>
          </p:nvPr>
        </p:nvGraphicFramePr>
        <p:xfrm>
          <a:off x="1387569" y="1428480"/>
          <a:ext cx="1486791" cy="817332"/>
        </p:xfrm>
        <a:graphic>
          <a:graphicData uri="http://schemas.openxmlformats.org/presentationml/2006/ole">
            <mc:AlternateContent xmlns:mc="http://schemas.openxmlformats.org/markup-compatibility/2006">
              <mc:Choice xmlns:v="urn:schemas-microsoft-com:vml" Requires="v">
                <p:oleObj spid="_x0000_s14171" name="Visio" r:id="rId11" imgW="1474551" imgH="1114628" progId="Visio.Drawing.11">
                  <p:embed/>
                </p:oleObj>
              </mc:Choice>
              <mc:Fallback>
                <p:oleObj name="Visio" r:id="rId11" imgW="1474551" imgH="1114628"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87569" y="1428480"/>
                        <a:ext cx="1486791" cy="8173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635" name="Object 11"/>
          <p:cNvGraphicFramePr>
            <a:graphicFrameLocks noChangeAspect="1"/>
          </p:cNvGraphicFramePr>
          <p:nvPr>
            <p:extLst>
              <p:ext uri="{D42A27DB-BD31-4B8C-83A1-F6EECF244321}">
                <p14:modId xmlns:p14="http://schemas.microsoft.com/office/powerpoint/2010/main" val="3067866749"/>
              </p:ext>
            </p:extLst>
          </p:nvPr>
        </p:nvGraphicFramePr>
        <p:xfrm>
          <a:off x="568981" y="2489966"/>
          <a:ext cx="761224" cy="403435"/>
        </p:xfrm>
        <a:graphic>
          <a:graphicData uri="http://schemas.openxmlformats.org/presentationml/2006/ole">
            <mc:AlternateContent xmlns:mc="http://schemas.openxmlformats.org/markup-compatibility/2006">
              <mc:Choice xmlns:v="urn:schemas-microsoft-com:vml" Requires="v">
                <p:oleObj spid="_x0000_s14172" name="Visio" r:id="rId13" imgW="778410" imgH="550204" progId="Visio.Drawing.11">
                  <p:embed/>
                </p:oleObj>
              </mc:Choice>
              <mc:Fallback>
                <p:oleObj name="Visio" r:id="rId13" imgW="778410" imgH="550204" progId="Visio.Drawing.11">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8981" y="2489966"/>
                        <a:ext cx="761224" cy="4034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9" name="Object 12"/>
          <p:cNvGraphicFramePr>
            <a:graphicFrameLocks noChangeAspect="1"/>
          </p:cNvGraphicFramePr>
          <p:nvPr>
            <p:extLst>
              <p:ext uri="{D42A27DB-BD31-4B8C-83A1-F6EECF244321}">
                <p14:modId xmlns:p14="http://schemas.microsoft.com/office/powerpoint/2010/main" val="3038151014"/>
              </p:ext>
            </p:extLst>
          </p:nvPr>
        </p:nvGraphicFramePr>
        <p:xfrm>
          <a:off x="568981" y="3382870"/>
          <a:ext cx="761224" cy="403435"/>
        </p:xfrm>
        <a:graphic>
          <a:graphicData uri="http://schemas.openxmlformats.org/presentationml/2006/ole">
            <mc:AlternateContent xmlns:mc="http://schemas.openxmlformats.org/markup-compatibility/2006">
              <mc:Choice xmlns:v="urn:schemas-microsoft-com:vml" Requires="v">
                <p:oleObj spid="_x0000_s14173" name="Visio" r:id="rId15" imgW="778410" imgH="550204" progId="Visio.Drawing.11">
                  <p:embed/>
                </p:oleObj>
              </mc:Choice>
              <mc:Fallback>
                <p:oleObj name="Visio" r:id="rId15" imgW="778410" imgH="550204"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8981" y="3382870"/>
                        <a:ext cx="761224" cy="4034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5" name="Group 57"/>
          <p:cNvGrpSpPr>
            <a:grpSpLocks/>
          </p:cNvGrpSpPr>
          <p:nvPr/>
        </p:nvGrpSpPr>
        <p:grpSpPr bwMode="auto">
          <a:xfrm>
            <a:off x="1387569" y="2545775"/>
            <a:ext cx="5579731" cy="228663"/>
            <a:chOff x="1252537" y="3206750"/>
            <a:chExt cx="5715000" cy="315271"/>
          </a:xfrm>
        </p:grpSpPr>
        <p:cxnSp>
          <p:nvCxnSpPr>
            <p:cNvPr id="5157" name="Straight Arrow Connector 33"/>
            <p:cNvCxnSpPr>
              <a:cxnSpLocks noChangeShapeType="1"/>
            </p:cNvCxnSpPr>
            <p:nvPr/>
          </p:nvCxnSpPr>
          <p:spPr bwMode="auto">
            <a:xfrm>
              <a:off x="1252537" y="3435350"/>
              <a:ext cx="5715000" cy="1588"/>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158" name="TextBox 56"/>
            <p:cNvSpPr txBox="1">
              <a:spLocks noChangeArrowheads="1"/>
            </p:cNvSpPr>
            <p:nvPr/>
          </p:nvSpPr>
          <p:spPr bwMode="auto">
            <a:xfrm>
              <a:off x="1938337" y="3206750"/>
              <a:ext cx="2133600" cy="315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a:ea typeface="宋体" pitchFamily="2" charset="-122"/>
                </a:rPr>
                <a:t>Initialization from Client to Server</a:t>
              </a:r>
            </a:p>
          </p:txBody>
        </p:sp>
      </p:grpSp>
      <p:graphicFrame>
        <p:nvGraphicFramePr>
          <p:cNvPr id="26641" name="Object 17"/>
          <p:cNvGraphicFramePr>
            <a:graphicFrameLocks noChangeAspect="1"/>
          </p:cNvGraphicFramePr>
          <p:nvPr>
            <p:extLst>
              <p:ext uri="{D42A27DB-BD31-4B8C-83A1-F6EECF244321}">
                <p14:modId xmlns:p14="http://schemas.microsoft.com/office/powerpoint/2010/main" val="3366316116"/>
              </p:ext>
            </p:extLst>
          </p:nvPr>
        </p:nvGraphicFramePr>
        <p:xfrm>
          <a:off x="7192102" y="2936418"/>
          <a:ext cx="761224" cy="403435"/>
        </p:xfrm>
        <a:graphic>
          <a:graphicData uri="http://schemas.openxmlformats.org/presentationml/2006/ole">
            <mc:AlternateContent xmlns:mc="http://schemas.openxmlformats.org/markup-compatibility/2006">
              <mc:Choice xmlns:v="urn:schemas-microsoft-com:vml" Requires="v">
                <p:oleObj spid="_x0000_s14174" name="Visio" r:id="rId17" imgW="778410" imgH="550204" progId="Visio.Drawing.11">
                  <p:embed/>
                </p:oleObj>
              </mc:Choice>
              <mc:Fallback>
                <p:oleObj name="Visio" r:id="rId17" imgW="778410" imgH="550204" progId="Visio.Drawing.11">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192102" y="2936418"/>
                        <a:ext cx="761224" cy="4034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6" name="Group 64"/>
          <p:cNvGrpSpPr>
            <a:grpSpLocks/>
          </p:cNvGrpSpPr>
          <p:nvPr/>
        </p:nvGrpSpPr>
        <p:grpSpPr bwMode="auto">
          <a:xfrm>
            <a:off x="1313152" y="3046872"/>
            <a:ext cx="5654148" cy="228663"/>
            <a:chOff x="1176339" y="3892550"/>
            <a:chExt cx="5791199" cy="313098"/>
          </a:xfrm>
        </p:grpSpPr>
        <p:cxnSp>
          <p:nvCxnSpPr>
            <p:cNvPr id="5155" name="Straight Arrow Connector 38"/>
            <p:cNvCxnSpPr>
              <a:cxnSpLocks noChangeShapeType="1"/>
            </p:cNvCxnSpPr>
            <p:nvPr/>
          </p:nvCxnSpPr>
          <p:spPr bwMode="auto">
            <a:xfrm rot="10800000">
              <a:off x="1176339" y="4121150"/>
              <a:ext cx="5791199" cy="1588"/>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156" name="TextBox 63"/>
            <p:cNvSpPr txBox="1">
              <a:spLocks noChangeArrowheads="1"/>
            </p:cNvSpPr>
            <p:nvPr/>
          </p:nvSpPr>
          <p:spPr bwMode="auto">
            <a:xfrm>
              <a:off x="2243137" y="3892550"/>
              <a:ext cx="2133600" cy="313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a:ea typeface="宋体" pitchFamily="2" charset="-122"/>
                </a:rPr>
                <a:t>Initialization from Server to Client</a:t>
              </a:r>
            </a:p>
          </p:txBody>
        </p:sp>
      </p:grpSp>
      <p:graphicFrame>
        <p:nvGraphicFramePr>
          <p:cNvPr id="26644" name="Object 20"/>
          <p:cNvGraphicFramePr>
            <a:graphicFrameLocks noChangeAspect="1"/>
          </p:cNvGraphicFramePr>
          <p:nvPr>
            <p:extLst>
              <p:ext uri="{D42A27DB-BD31-4B8C-83A1-F6EECF244321}">
                <p14:modId xmlns:p14="http://schemas.microsoft.com/office/powerpoint/2010/main" val="119053171"/>
              </p:ext>
            </p:extLst>
          </p:nvPr>
        </p:nvGraphicFramePr>
        <p:xfrm>
          <a:off x="1460435" y="3102675"/>
          <a:ext cx="2234064" cy="580155"/>
        </p:xfrm>
        <a:graphic>
          <a:graphicData uri="http://schemas.openxmlformats.org/presentationml/2006/ole">
            <mc:AlternateContent xmlns:mc="http://schemas.openxmlformats.org/markup-compatibility/2006">
              <mc:Choice xmlns:v="urn:schemas-microsoft-com:vml" Requires="v">
                <p:oleObj spid="_x0000_s14175" name="Visio" r:id="rId19" imgW="2086583" imgH="790643" progId="Visio.Drawing.11">
                  <p:embed/>
                </p:oleObj>
              </mc:Choice>
              <mc:Fallback>
                <p:oleObj name="Visio" r:id="rId19" imgW="2086583" imgH="790643" progId="Visio.Drawing.11">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460435" y="3102675"/>
                        <a:ext cx="2234064" cy="5801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 name="Group 51"/>
          <p:cNvGrpSpPr>
            <a:grpSpLocks/>
          </p:cNvGrpSpPr>
          <p:nvPr/>
        </p:nvGrpSpPr>
        <p:grpSpPr bwMode="auto">
          <a:xfrm>
            <a:off x="1387569" y="3437515"/>
            <a:ext cx="5579731" cy="367163"/>
            <a:chOff x="1252538" y="4425950"/>
            <a:chExt cx="5715000" cy="501337"/>
          </a:xfrm>
        </p:grpSpPr>
        <p:cxnSp>
          <p:nvCxnSpPr>
            <p:cNvPr id="5153" name="Straight Arrow Connector 40"/>
            <p:cNvCxnSpPr>
              <a:cxnSpLocks noChangeShapeType="1"/>
            </p:cNvCxnSpPr>
            <p:nvPr/>
          </p:nvCxnSpPr>
          <p:spPr bwMode="auto">
            <a:xfrm>
              <a:off x="1252538" y="4806950"/>
              <a:ext cx="5715000" cy="1588"/>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154" name="TextBox 69"/>
            <p:cNvSpPr txBox="1">
              <a:spLocks noChangeArrowheads="1"/>
            </p:cNvSpPr>
            <p:nvPr/>
          </p:nvSpPr>
          <p:spPr bwMode="auto">
            <a:xfrm>
              <a:off x="3462337" y="4425950"/>
              <a:ext cx="1447800" cy="50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a:ea typeface="宋体" pitchFamily="2" charset="-122"/>
                </a:rPr>
                <a:t>DM Management Session - Response</a:t>
              </a:r>
            </a:p>
          </p:txBody>
        </p:sp>
      </p:grpSp>
      <p:graphicFrame>
        <p:nvGraphicFramePr>
          <p:cNvPr id="3082" name="Object 22"/>
          <p:cNvGraphicFramePr>
            <a:graphicFrameLocks noChangeAspect="1"/>
          </p:cNvGraphicFramePr>
          <p:nvPr>
            <p:extLst>
              <p:ext uri="{D42A27DB-BD31-4B8C-83A1-F6EECF244321}">
                <p14:modId xmlns:p14="http://schemas.microsoft.com/office/powerpoint/2010/main" val="1656429609"/>
              </p:ext>
            </p:extLst>
          </p:nvPr>
        </p:nvGraphicFramePr>
        <p:xfrm>
          <a:off x="7340937" y="4051386"/>
          <a:ext cx="761224" cy="404597"/>
        </p:xfrm>
        <a:graphic>
          <a:graphicData uri="http://schemas.openxmlformats.org/presentationml/2006/ole">
            <mc:AlternateContent xmlns:mc="http://schemas.openxmlformats.org/markup-compatibility/2006">
              <mc:Choice xmlns:v="urn:schemas-microsoft-com:vml" Requires="v">
                <p:oleObj spid="_x0000_s14176" name="Visio" r:id="rId21" imgW="778410" imgH="550204" progId="Visio.Drawing.11">
                  <p:embed/>
                </p:oleObj>
              </mc:Choice>
              <mc:Fallback>
                <p:oleObj name="Visio" r:id="rId21" imgW="778410" imgH="550204" progId="Visio.Drawing.11">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340937" y="4051386"/>
                        <a:ext cx="761224" cy="4045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 name="Group 74"/>
          <p:cNvGrpSpPr>
            <a:grpSpLocks/>
          </p:cNvGrpSpPr>
          <p:nvPr/>
        </p:nvGrpSpPr>
        <p:grpSpPr bwMode="auto">
          <a:xfrm>
            <a:off x="1313152" y="3995579"/>
            <a:ext cx="5654148" cy="367163"/>
            <a:chOff x="1176337" y="5187520"/>
            <a:chExt cx="5791200" cy="499826"/>
          </a:xfrm>
        </p:grpSpPr>
        <p:cxnSp>
          <p:nvCxnSpPr>
            <p:cNvPr id="5151" name="Straight Arrow Connector 54"/>
            <p:cNvCxnSpPr>
              <a:cxnSpLocks noChangeShapeType="1"/>
            </p:cNvCxnSpPr>
            <p:nvPr/>
          </p:nvCxnSpPr>
          <p:spPr bwMode="auto">
            <a:xfrm rot="10800000">
              <a:off x="1176337" y="5568950"/>
              <a:ext cx="5791200" cy="1588"/>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152" name="TextBox 71"/>
            <p:cNvSpPr txBox="1">
              <a:spLocks noChangeArrowheads="1"/>
            </p:cNvSpPr>
            <p:nvPr/>
          </p:nvSpPr>
          <p:spPr bwMode="auto">
            <a:xfrm>
              <a:off x="3462251" y="5187520"/>
              <a:ext cx="1219372" cy="499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a:ea typeface="宋体" pitchFamily="2" charset="-122"/>
                </a:rPr>
                <a:t>DM Session Request</a:t>
              </a:r>
            </a:p>
          </p:txBody>
        </p:sp>
      </p:grpSp>
      <p:graphicFrame>
        <p:nvGraphicFramePr>
          <p:cNvPr id="3083" name="Object 23"/>
          <p:cNvGraphicFramePr>
            <a:graphicFrameLocks noChangeAspect="1"/>
          </p:cNvGraphicFramePr>
          <p:nvPr>
            <p:extLst>
              <p:ext uri="{D42A27DB-BD31-4B8C-83A1-F6EECF244321}">
                <p14:modId xmlns:p14="http://schemas.microsoft.com/office/powerpoint/2010/main" val="1078420352"/>
              </p:ext>
            </p:extLst>
          </p:nvPr>
        </p:nvGraphicFramePr>
        <p:xfrm>
          <a:off x="4734788" y="3660740"/>
          <a:ext cx="2706922" cy="578993"/>
        </p:xfrm>
        <a:graphic>
          <a:graphicData uri="http://schemas.openxmlformats.org/presentationml/2006/ole">
            <mc:AlternateContent xmlns:mc="http://schemas.openxmlformats.org/markup-compatibility/2006">
              <mc:Choice xmlns:v="urn:schemas-microsoft-com:vml" Requires="v">
                <p:oleObj spid="_x0000_s14177" name="Visio" r:id="rId23" imgW="2706451" imgH="790643" progId="Visio.Drawing.11">
                  <p:embed/>
                </p:oleObj>
              </mc:Choice>
              <mc:Fallback>
                <p:oleObj name="Visio" r:id="rId23" imgW="2706451" imgH="790643" progId="Visio.Drawing.11">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734788" y="3660740"/>
                        <a:ext cx="2706922" cy="5789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649" name="Object 25"/>
          <p:cNvGraphicFramePr>
            <a:graphicFrameLocks noChangeAspect="1"/>
          </p:cNvGraphicFramePr>
          <p:nvPr>
            <p:extLst>
              <p:ext uri="{D42A27DB-BD31-4B8C-83A1-F6EECF244321}">
                <p14:modId xmlns:p14="http://schemas.microsoft.com/office/powerpoint/2010/main" val="463870787"/>
              </p:ext>
            </p:extLst>
          </p:nvPr>
        </p:nvGraphicFramePr>
        <p:xfrm>
          <a:off x="1387569" y="3660740"/>
          <a:ext cx="2232513" cy="578993"/>
        </p:xfrm>
        <a:graphic>
          <a:graphicData uri="http://schemas.openxmlformats.org/presentationml/2006/ole">
            <mc:AlternateContent xmlns:mc="http://schemas.openxmlformats.org/markup-compatibility/2006">
              <mc:Choice xmlns:v="urn:schemas-microsoft-com:vml" Requires="v">
                <p:oleObj spid="_x0000_s14178" name="Visio" r:id="rId25" imgW="2086583" imgH="790643" progId="Visio.Drawing.11">
                  <p:embed/>
                </p:oleObj>
              </mc:Choice>
              <mc:Fallback>
                <p:oleObj name="Visio" r:id="rId25" imgW="2086583" imgH="790643" progId="Visio.Drawing.11">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387569" y="3660740"/>
                        <a:ext cx="2232513" cy="5789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656" name="Object 32"/>
          <p:cNvGraphicFramePr>
            <a:graphicFrameLocks noChangeAspect="1"/>
          </p:cNvGraphicFramePr>
          <p:nvPr>
            <p:extLst>
              <p:ext uri="{D42A27DB-BD31-4B8C-83A1-F6EECF244321}">
                <p14:modId xmlns:p14="http://schemas.microsoft.com/office/powerpoint/2010/main" val="318296319"/>
              </p:ext>
            </p:extLst>
          </p:nvPr>
        </p:nvGraphicFramePr>
        <p:xfrm>
          <a:off x="4660370" y="2153964"/>
          <a:ext cx="2251117" cy="474355"/>
        </p:xfrm>
        <a:graphic>
          <a:graphicData uri="http://schemas.openxmlformats.org/presentationml/2006/ole">
            <mc:AlternateContent xmlns:mc="http://schemas.openxmlformats.org/markup-compatibility/2006">
              <mc:Choice xmlns:v="urn:schemas-microsoft-com:vml" Requires="v">
                <p:oleObj spid="_x0000_s14179" name="Visio" r:id="rId27" imgW="2302753" imgH="646619" progId="Visio.Drawing.11">
                  <p:embed/>
                </p:oleObj>
              </mc:Choice>
              <mc:Fallback>
                <p:oleObj name="Visio" r:id="rId27" imgW="2302753" imgH="646619" progId="Visio.Drawing.11">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660370" y="2153964"/>
                        <a:ext cx="2251117" cy="4743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24" name="Object 52"/>
          <p:cNvGraphicFramePr>
            <a:graphicFrameLocks noChangeAspect="1"/>
          </p:cNvGraphicFramePr>
          <p:nvPr>
            <p:extLst>
              <p:ext uri="{D42A27DB-BD31-4B8C-83A1-F6EECF244321}">
                <p14:modId xmlns:p14="http://schemas.microsoft.com/office/powerpoint/2010/main" val="1597515968"/>
              </p:ext>
            </p:extLst>
          </p:nvPr>
        </p:nvGraphicFramePr>
        <p:xfrm>
          <a:off x="568981" y="4275774"/>
          <a:ext cx="761224" cy="403435"/>
        </p:xfrm>
        <a:graphic>
          <a:graphicData uri="http://schemas.openxmlformats.org/presentationml/2006/ole">
            <mc:AlternateContent xmlns:mc="http://schemas.openxmlformats.org/markup-compatibility/2006">
              <mc:Choice xmlns:v="urn:schemas-microsoft-com:vml" Requires="v">
                <p:oleObj spid="_x0000_s14180" name="Visio" r:id="rId29" imgW="778410" imgH="550204" progId="Visio.Drawing.11">
                  <p:embed/>
                </p:oleObj>
              </mc:Choice>
              <mc:Fallback>
                <p:oleObj name="Visio" r:id="rId29" imgW="778410" imgH="550204" progId="Visio.Drawing.11">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68981" y="4275774"/>
                        <a:ext cx="761224" cy="4034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9" name="Group 62"/>
          <p:cNvGrpSpPr>
            <a:grpSpLocks/>
          </p:cNvGrpSpPr>
          <p:nvPr/>
        </p:nvGrpSpPr>
        <p:grpSpPr bwMode="auto">
          <a:xfrm>
            <a:off x="1387569" y="4386229"/>
            <a:ext cx="5579731" cy="228663"/>
            <a:chOff x="1252537" y="5721350"/>
            <a:chExt cx="5715000" cy="313098"/>
          </a:xfrm>
        </p:grpSpPr>
        <p:sp>
          <p:nvSpPr>
            <p:cNvPr id="5149" name="TextBox 71"/>
            <p:cNvSpPr txBox="1">
              <a:spLocks noChangeArrowheads="1"/>
            </p:cNvSpPr>
            <p:nvPr/>
          </p:nvSpPr>
          <p:spPr bwMode="auto">
            <a:xfrm>
              <a:off x="1404937" y="5721350"/>
              <a:ext cx="3505200" cy="313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a:ea typeface="宋体" pitchFamily="2" charset="-122"/>
                </a:rPr>
                <a:t>DM Client Responses to DM Server Commands</a:t>
              </a:r>
            </a:p>
          </p:txBody>
        </p:sp>
        <p:cxnSp>
          <p:nvCxnSpPr>
            <p:cNvPr id="5150" name="Straight Arrow Connector 55"/>
            <p:cNvCxnSpPr>
              <a:cxnSpLocks noChangeShapeType="1"/>
            </p:cNvCxnSpPr>
            <p:nvPr/>
          </p:nvCxnSpPr>
          <p:spPr bwMode="auto">
            <a:xfrm>
              <a:off x="1252537" y="5949950"/>
              <a:ext cx="5715000" cy="1588"/>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grpSp>
      <p:graphicFrame>
        <p:nvGraphicFramePr>
          <p:cNvPr id="3125" name="Object 53"/>
          <p:cNvGraphicFramePr>
            <a:graphicFrameLocks noChangeAspect="1"/>
          </p:cNvGraphicFramePr>
          <p:nvPr>
            <p:extLst>
              <p:ext uri="{D42A27DB-BD31-4B8C-83A1-F6EECF244321}">
                <p14:modId xmlns:p14="http://schemas.microsoft.com/office/powerpoint/2010/main" val="696432868"/>
              </p:ext>
            </p:extLst>
          </p:nvPr>
        </p:nvGraphicFramePr>
        <p:xfrm>
          <a:off x="7562637" y="4609451"/>
          <a:ext cx="764326" cy="405759"/>
        </p:xfrm>
        <a:graphic>
          <a:graphicData uri="http://schemas.openxmlformats.org/presentationml/2006/ole">
            <mc:AlternateContent xmlns:mc="http://schemas.openxmlformats.org/markup-compatibility/2006">
              <mc:Choice xmlns:v="urn:schemas-microsoft-com:vml" Requires="v">
                <p:oleObj spid="_x0000_s14181" name="Visio" r:id="rId30" imgW="778410" imgH="550204" progId="Visio.Drawing.11">
                  <p:embed/>
                </p:oleObj>
              </mc:Choice>
              <mc:Fallback>
                <p:oleObj name="Visio" r:id="rId30" imgW="778410" imgH="550204" progId="Visio.Drawing.11">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562637" y="4609451"/>
                        <a:ext cx="764326" cy="4057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0" name="Group 63"/>
          <p:cNvGrpSpPr>
            <a:grpSpLocks/>
          </p:cNvGrpSpPr>
          <p:nvPr/>
        </p:nvGrpSpPr>
        <p:grpSpPr bwMode="auto">
          <a:xfrm>
            <a:off x="1387569" y="4666425"/>
            <a:ext cx="5579731" cy="228663"/>
            <a:chOff x="1252537" y="6102350"/>
            <a:chExt cx="5715000" cy="315271"/>
          </a:xfrm>
        </p:grpSpPr>
        <p:cxnSp>
          <p:nvCxnSpPr>
            <p:cNvPr id="5147" name="Straight Arrow Connector 58"/>
            <p:cNvCxnSpPr>
              <a:cxnSpLocks noChangeShapeType="1"/>
            </p:cNvCxnSpPr>
            <p:nvPr/>
          </p:nvCxnSpPr>
          <p:spPr bwMode="auto">
            <a:xfrm rot="10800000">
              <a:off x="1252537" y="6330950"/>
              <a:ext cx="5715000" cy="1588"/>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148" name="TextBox 71"/>
            <p:cNvSpPr txBox="1">
              <a:spLocks noChangeArrowheads="1"/>
            </p:cNvSpPr>
            <p:nvPr/>
          </p:nvSpPr>
          <p:spPr bwMode="auto">
            <a:xfrm>
              <a:off x="1328737" y="6102350"/>
              <a:ext cx="3505200" cy="315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a:ea typeface="宋体" pitchFamily="2" charset="-122"/>
                </a:rPr>
                <a:t>DM Server Request (Commands)</a:t>
              </a:r>
            </a:p>
          </p:txBody>
        </p:sp>
      </p:grpSp>
      <p:sp>
        <p:nvSpPr>
          <p:cNvPr id="67" name="TextBox 66"/>
          <p:cNvSpPr txBox="1">
            <a:spLocks noChangeArrowheads="1"/>
          </p:cNvSpPr>
          <p:nvPr/>
        </p:nvSpPr>
        <p:spPr bwMode="auto">
          <a:xfrm>
            <a:off x="4885172" y="4609451"/>
            <a:ext cx="2306930" cy="32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800" b="1">
                <a:ea typeface="宋体" pitchFamily="2" charset="-122"/>
              </a:rPr>
              <a:t>Continuing exchanging Pkg#3 &amp;</a:t>
            </a:r>
          </a:p>
          <a:p>
            <a:r>
              <a:rPr lang="en-GB" altLang="zh-CN" sz="800" b="1">
                <a:ea typeface="宋体" pitchFamily="2" charset="-122"/>
              </a:rPr>
              <a:t> Pkg#4</a:t>
            </a:r>
          </a:p>
        </p:txBody>
      </p:sp>
      <p:sp>
        <p:nvSpPr>
          <p:cNvPr id="5146" name="Rectangle 3"/>
          <p:cNvSpPr>
            <a:spLocks noChangeArrowheads="1"/>
          </p:cNvSpPr>
          <p:nvPr/>
        </p:nvSpPr>
        <p:spPr bwMode="auto">
          <a:xfrm>
            <a:off x="3247479" y="56969"/>
            <a:ext cx="4600424" cy="57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834" tIns="34920" rIns="69834" bIns="34920" anchor="ctr"/>
          <a:lstStyle/>
          <a:p>
            <a:pPr defTabSz="698992"/>
            <a:r>
              <a:rPr lang="en-US" altLang="zh-CN" sz="3200" b="1" dirty="0">
                <a:solidFill>
                  <a:srgbClr val="990000"/>
                </a:solidFill>
                <a:ea typeface="Arial Unicode MS" pitchFamily="34" charset="-122"/>
                <a:cs typeface="Arial Unicode MS" pitchFamily="34" charset="-122"/>
              </a:rPr>
              <a:t>DM Message Flow</a:t>
            </a:r>
          </a:p>
        </p:txBody>
      </p:sp>
      <p:sp>
        <p:nvSpPr>
          <p:cNvPr id="2" name="Title 1"/>
          <p:cNvSpPr>
            <a:spLocks noGrp="1"/>
          </p:cNvSpPr>
          <p:nvPr>
            <p:ph type="title"/>
          </p:nvPr>
        </p:nvSpPr>
        <p:spPr/>
        <p:txBody>
          <a:bodyPr/>
          <a:lstStyle/>
          <a:p>
            <a:endParaRPr lang="en-US"/>
          </a:p>
        </p:txBody>
      </p:sp>
      <p:sp>
        <p:nvSpPr>
          <p:cNvPr id="11" name="Content Placeholder 10"/>
          <p:cNvSpPr>
            <a:spLocks noGrp="1"/>
          </p:cNvSpPr>
          <p:nvPr>
            <p:ph idx="1"/>
          </p:nvPr>
        </p:nvSpPr>
        <p:spPr/>
        <p:txBody>
          <a:bodyPr/>
          <a:lstStyle/>
          <a:p>
            <a:endParaRPr lang="en-US"/>
          </a:p>
        </p:txBody>
      </p:sp>
      <p:sp>
        <p:nvSpPr>
          <p:cNvPr id="13" name="Footer Placeholder 12"/>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26002957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26629"/>
                                        </p:tgtEl>
                                        <p:attrNameLst>
                                          <p:attrName>style.visibility</p:attrName>
                                        </p:attrNameLst>
                                      </p:cBhvr>
                                      <p:to>
                                        <p:strVal val="visible"/>
                                      </p:to>
                                    </p:set>
                                    <p:animEffect transition="in" filter="box(in)">
                                      <p:cBhvr>
                                        <p:cTn id="13" dur="500"/>
                                        <p:tgtEl>
                                          <p:spTgt spid="2662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35" presetClass="path" presetSubtype="0" accel="50000" decel="50000" fill="hold" nodeType="clickEffect">
                                  <p:stCondLst>
                                    <p:cond delay="0"/>
                                  </p:stCondLst>
                                  <p:childTnLst>
                                    <p:animMotion origin="layout" path="M 1.69888E-6 2.21619E-6 L -0.87962 -0.00317 " pathEditMode="relative" rAng="0" ptsTypes="AA">
                                      <p:cBhvr>
                                        <p:cTn id="23" dur="2000" fill="hold"/>
                                        <p:tgtEl>
                                          <p:spTgt spid="26629"/>
                                        </p:tgtEl>
                                        <p:attrNameLst>
                                          <p:attrName>ppt_x</p:attrName>
                                          <p:attrName>ppt_y</p:attrName>
                                        </p:attrNameLst>
                                      </p:cBhvr>
                                      <p:rCtr x="-43981" y="-158"/>
                                    </p:animMotion>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nodeType="clickEffect">
                                  <p:stCondLst>
                                    <p:cond delay="0"/>
                                  </p:stCondLst>
                                  <p:childTnLst>
                                    <p:set>
                                      <p:cBhvr>
                                        <p:cTn id="27" dur="1" fill="hold">
                                          <p:stCondLst>
                                            <p:cond delay="0"/>
                                          </p:stCondLst>
                                        </p:cTn>
                                        <p:tgtEl>
                                          <p:spTgt spid="26633"/>
                                        </p:tgtEl>
                                        <p:attrNameLst>
                                          <p:attrName>style.visibility</p:attrName>
                                        </p:attrNameLst>
                                      </p:cBhvr>
                                      <p:to>
                                        <p:strVal val="visible"/>
                                      </p:to>
                                    </p:set>
                                    <p:animEffect transition="in" filter="box(in)">
                                      <p:cBhvr>
                                        <p:cTn id="28" dur="500"/>
                                        <p:tgtEl>
                                          <p:spTgt spid="2663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26631"/>
                                        </p:tgtEl>
                                        <p:attrNameLst>
                                          <p:attrName>style.visibility</p:attrName>
                                        </p:attrNameLst>
                                      </p:cBhvr>
                                      <p:to>
                                        <p:strVal val="visible"/>
                                      </p:to>
                                    </p:set>
                                    <p:animEffect transition="in" filter="blinds(horizontal)">
                                      <p:cBhvr>
                                        <p:cTn id="33" dur="500"/>
                                        <p:tgtEl>
                                          <p:spTgt spid="2663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4" presetClass="entr" presetSubtype="16" fill="hold" nodeType="clickEffect">
                                  <p:stCondLst>
                                    <p:cond delay="0"/>
                                  </p:stCondLst>
                                  <p:childTnLst>
                                    <p:set>
                                      <p:cBhvr>
                                        <p:cTn id="37" dur="1" fill="hold">
                                          <p:stCondLst>
                                            <p:cond delay="0"/>
                                          </p:stCondLst>
                                        </p:cTn>
                                        <p:tgtEl>
                                          <p:spTgt spid="26635"/>
                                        </p:tgtEl>
                                        <p:attrNameLst>
                                          <p:attrName>style.visibility</p:attrName>
                                        </p:attrNameLst>
                                      </p:cBhvr>
                                      <p:to>
                                        <p:strVal val="visible"/>
                                      </p:to>
                                    </p:set>
                                    <p:animEffect transition="in" filter="box(in)">
                                      <p:cBhvr>
                                        <p:cTn id="38" dur="500"/>
                                        <p:tgtEl>
                                          <p:spTgt spid="2663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63" presetClass="path" presetSubtype="0" accel="50000" decel="50000" fill="hold" nodeType="clickEffect">
                                  <p:stCondLst>
                                    <p:cond delay="0"/>
                                  </p:stCondLst>
                                  <p:childTnLst>
                                    <p:animMotion origin="layout" path="M -1.34283E-6 -7.68883E-7 L 0.72279 -0.0009 " pathEditMode="relative" rAng="0" ptsTypes="AA">
                                      <p:cBhvr>
                                        <p:cTn id="48" dur="2000" fill="hold"/>
                                        <p:tgtEl>
                                          <p:spTgt spid="26635"/>
                                        </p:tgtEl>
                                        <p:attrNameLst>
                                          <p:attrName>ppt_x</p:attrName>
                                          <p:attrName>ppt_y</p:attrName>
                                        </p:attrNameLst>
                                      </p:cBhvr>
                                      <p:rCtr x="36131" y="-45"/>
                                    </p:animMotion>
                                  </p:childTnLst>
                                </p:cTn>
                              </p:par>
                            </p:childTnLst>
                          </p:cTn>
                        </p:par>
                      </p:childTnLst>
                    </p:cTn>
                  </p:par>
                  <p:par>
                    <p:cTn id="49" fill="hold" nodeType="clickPar">
                      <p:stCondLst>
                        <p:cond delay="indefinite"/>
                      </p:stCondLst>
                      <p:childTnLst>
                        <p:par>
                          <p:cTn id="50" fill="hold" nodeType="withGroup">
                            <p:stCondLst>
                              <p:cond delay="0"/>
                            </p:stCondLst>
                            <p:childTnLst>
                              <p:par>
                                <p:cTn id="51" presetID="4" presetClass="entr" presetSubtype="16" fill="hold" nodeType="clickEffect">
                                  <p:stCondLst>
                                    <p:cond delay="0"/>
                                  </p:stCondLst>
                                  <p:childTnLst>
                                    <p:set>
                                      <p:cBhvr>
                                        <p:cTn id="52" dur="1" fill="hold">
                                          <p:stCondLst>
                                            <p:cond delay="0"/>
                                          </p:stCondLst>
                                        </p:cTn>
                                        <p:tgtEl>
                                          <p:spTgt spid="26656"/>
                                        </p:tgtEl>
                                        <p:attrNameLst>
                                          <p:attrName>style.visibility</p:attrName>
                                        </p:attrNameLst>
                                      </p:cBhvr>
                                      <p:to>
                                        <p:strVal val="visible"/>
                                      </p:to>
                                    </p:set>
                                    <p:animEffect transition="in" filter="box(in)">
                                      <p:cBhvr>
                                        <p:cTn id="53" dur="500"/>
                                        <p:tgtEl>
                                          <p:spTgt spid="26656"/>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4" presetClass="entr" presetSubtype="16" fill="hold" nodeType="clickEffect">
                                  <p:stCondLst>
                                    <p:cond delay="0"/>
                                  </p:stCondLst>
                                  <p:childTnLst>
                                    <p:set>
                                      <p:cBhvr>
                                        <p:cTn id="57" dur="1" fill="hold">
                                          <p:stCondLst>
                                            <p:cond delay="0"/>
                                          </p:stCondLst>
                                        </p:cTn>
                                        <p:tgtEl>
                                          <p:spTgt spid="26641"/>
                                        </p:tgtEl>
                                        <p:attrNameLst>
                                          <p:attrName>style.visibility</p:attrName>
                                        </p:attrNameLst>
                                      </p:cBhvr>
                                      <p:to>
                                        <p:strVal val="visible"/>
                                      </p:to>
                                    </p:set>
                                    <p:animEffect transition="in" filter="box(in)">
                                      <p:cBhvr>
                                        <p:cTn id="58" dur="500"/>
                                        <p:tgtEl>
                                          <p:spTgt spid="26641"/>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4" fill="hold" nodeType="click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ppt_x"/>
                                          </p:val>
                                        </p:tav>
                                        <p:tav tm="100000">
                                          <p:val>
                                            <p:strVal val="#ppt_x"/>
                                          </p:val>
                                        </p:tav>
                                      </p:tavLst>
                                    </p:anim>
                                    <p:anim calcmode="lin" valueType="num">
                                      <p:cBhvr additive="base">
                                        <p:cTn id="6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35" presetClass="path" presetSubtype="0" accel="50000" decel="50000" fill="hold" nodeType="clickEffect">
                                  <p:stCondLst>
                                    <p:cond delay="0"/>
                                  </p:stCondLst>
                                  <p:childTnLst>
                                    <p:animMotion origin="layout" path="M -4.37436E-6 -1.67345E-7 L -0.73923 0.00226 " pathEditMode="relative" rAng="0" ptsTypes="AA">
                                      <p:cBhvr>
                                        <p:cTn id="68" dur="2000" fill="hold"/>
                                        <p:tgtEl>
                                          <p:spTgt spid="26641"/>
                                        </p:tgtEl>
                                        <p:attrNameLst>
                                          <p:attrName>ppt_x</p:attrName>
                                          <p:attrName>ppt_y</p:attrName>
                                        </p:attrNameLst>
                                      </p:cBhvr>
                                      <p:rCtr x="-36962" y="113"/>
                                    </p:animMotion>
                                  </p:childTnLst>
                                </p:cTn>
                              </p:par>
                            </p:childTnLst>
                          </p:cTn>
                        </p:par>
                      </p:childTnLst>
                    </p:cTn>
                  </p:par>
                  <p:par>
                    <p:cTn id="69" fill="hold" nodeType="clickPar">
                      <p:stCondLst>
                        <p:cond delay="indefinite"/>
                      </p:stCondLst>
                      <p:childTnLst>
                        <p:par>
                          <p:cTn id="70" fill="hold" nodeType="withGroup">
                            <p:stCondLst>
                              <p:cond delay="0"/>
                            </p:stCondLst>
                            <p:childTnLst>
                              <p:par>
                                <p:cTn id="71" presetID="4" presetClass="entr" presetSubtype="16" fill="hold" nodeType="clickEffect">
                                  <p:stCondLst>
                                    <p:cond delay="0"/>
                                  </p:stCondLst>
                                  <p:childTnLst>
                                    <p:set>
                                      <p:cBhvr>
                                        <p:cTn id="72" dur="1" fill="hold">
                                          <p:stCondLst>
                                            <p:cond delay="0"/>
                                          </p:stCondLst>
                                        </p:cTn>
                                        <p:tgtEl>
                                          <p:spTgt spid="26644"/>
                                        </p:tgtEl>
                                        <p:attrNameLst>
                                          <p:attrName>style.visibility</p:attrName>
                                        </p:attrNameLst>
                                      </p:cBhvr>
                                      <p:to>
                                        <p:strVal val="visible"/>
                                      </p:to>
                                    </p:set>
                                    <p:animEffect transition="in" filter="box(in)">
                                      <p:cBhvr>
                                        <p:cTn id="73" dur="500"/>
                                        <p:tgtEl>
                                          <p:spTgt spid="26644"/>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4" presetClass="entr" presetSubtype="16" fill="hold" nodeType="clickEffect">
                                  <p:stCondLst>
                                    <p:cond delay="0"/>
                                  </p:stCondLst>
                                  <p:childTnLst>
                                    <p:set>
                                      <p:cBhvr>
                                        <p:cTn id="77" dur="1" fill="hold">
                                          <p:stCondLst>
                                            <p:cond delay="0"/>
                                          </p:stCondLst>
                                        </p:cTn>
                                        <p:tgtEl>
                                          <p:spTgt spid="3079"/>
                                        </p:tgtEl>
                                        <p:attrNameLst>
                                          <p:attrName>style.visibility</p:attrName>
                                        </p:attrNameLst>
                                      </p:cBhvr>
                                      <p:to>
                                        <p:strVal val="visible"/>
                                      </p:to>
                                    </p:set>
                                    <p:animEffect transition="in" filter="box(in)">
                                      <p:cBhvr>
                                        <p:cTn id="78" dur="500"/>
                                        <p:tgtEl>
                                          <p:spTgt spid="3079"/>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2" presetClass="entr" presetSubtype="4" fill="hold" nodeType="clickEffect">
                                  <p:stCondLst>
                                    <p:cond delay="0"/>
                                  </p:stCondLst>
                                  <p:childTnLst>
                                    <p:set>
                                      <p:cBhvr>
                                        <p:cTn id="82" dur="1" fill="hold">
                                          <p:stCondLst>
                                            <p:cond delay="0"/>
                                          </p:stCondLst>
                                        </p:cTn>
                                        <p:tgtEl>
                                          <p:spTgt spid="7"/>
                                        </p:tgtEl>
                                        <p:attrNameLst>
                                          <p:attrName>style.visibility</p:attrName>
                                        </p:attrNameLst>
                                      </p:cBhvr>
                                      <p:to>
                                        <p:strVal val="visible"/>
                                      </p:to>
                                    </p:set>
                                    <p:anim calcmode="lin" valueType="num">
                                      <p:cBhvr additive="base">
                                        <p:cTn id="83" dur="500" fill="hold"/>
                                        <p:tgtEl>
                                          <p:spTgt spid="7"/>
                                        </p:tgtEl>
                                        <p:attrNameLst>
                                          <p:attrName>ppt_x</p:attrName>
                                        </p:attrNameLst>
                                      </p:cBhvr>
                                      <p:tavLst>
                                        <p:tav tm="0">
                                          <p:val>
                                            <p:strVal val="#ppt_x"/>
                                          </p:val>
                                        </p:tav>
                                        <p:tav tm="100000">
                                          <p:val>
                                            <p:strVal val="#ppt_x"/>
                                          </p:val>
                                        </p:tav>
                                      </p:tavLst>
                                    </p:anim>
                                    <p:anim calcmode="lin" valueType="num">
                                      <p:cBhvr additive="base">
                                        <p:cTn id="8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63" presetClass="path" presetSubtype="0" accel="50000" decel="50000" fill="hold" nodeType="clickEffect">
                                  <p:stCondLst>
                                    <p:cond delay="0"/>
                                  </p:stCondLst>
                                  <p:childTnLst>
                                    <p:animMotion origin="layout" path="M -1.34283E-6 2.16192E-6 L 0.7233 2.16192E-6 " pathEditMode="relative" rAng="0" ptsTypes="AA">
                                      <p:cBhvr>
                                        <p:cTn id="88" dur="2000" fill="hold"/>
                                        <p:tgtEl>
                                          <p:spTgt spid="3079"/>
                                        </p:tgtEl>
                                        <p:attrNameLst>
                                          <p:attrName>ppt_x</p:attrName>
                                          <p:attrName>ppt_y</p:attrName>
                                        </p:attrNameLst>
                                      </p:cBhvr>
                                      <p:rCtr x="36165" y="0"/>
                                    </p:animMotion>
                                  </p:childTnLst>
                                </p:cTn>
                              </p:par>
                            </p:childTnLst>
                          </p:cTn>
                        </p:par>
                      </p:childTnLst>
                    </p:cTn>
                  </p:par>
                  <p:par>
                    <p:cTn id="89" fill="hold" nodeType="clickPar">
                      <p:stCondLst>
                        <p:cond delay="indefinite"/>
                      </p:stCondLst>
                      <p:childTnLst>
                        <p:par>
                          <p:cTn id="90" fill="hold" nodeType="withGroup">
                            <p:stCondLst>
                              <p:cond delay="0"/>
                            </p:stCondLst>
                            <p:childTnLst>
                              <p:par>
                                <p:cTn id="91" presetID="4" presetClass="entr" presetSubtype="16" fill="hold" nodeType="clickEffect">
                                  <p:stCondLst>
                                    <p:cond delay="0"/>
                                  </p:stCondLst>
                                  <p:childTnLst>
                                    <p:set>
                                      <p:cBhvr>
                                        <p:cTn id="92" dur="1" fill="hold">
                                          <p:stCondLst>
                                            <p:cond delay="0"/>
                                          </p:stCondLst>
                                        </p:cTn>
                                        <p:tgtEl>
                                          <p:spTgt spid="3083"/>
                                        </p:tgtEl>
                                        <p:attrNameLst>
                                          <p:attrName>style.visibility</p:attrName>
                                        </p:attrNameLst>
                                      </p:cBhvr>
                                      <p:to>
                                        <p:strVal val="visible"/>
                                      </p:to>
                                    </p:set>
                                    <p:animEffect transition="in" filter="box(in)">
                                      <p:cBhvr>
                                        <p:cTn id="93" dur="500"/>
                                        <p:tgtEl>
                                          <p:spTgt spid="3083"/>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4" presetClass="entr" presetSubtype="16" fill="hold" nodeType="clickEffect">
                                  <p:stCondLst>
                                    <p:cond delay="0"/>
                                  </p:stCondLst>
                                  <p:childTnLst>
                                    <p:set>
                                      <p:cBhvr>
                                        <p:cTn id="97" dur="1" fill="hold">
                                          <p:stCondLst>
                                            <p:cond delay="0"/>
                                          </p:stCondLst>
                                        </p:cTn>
                                        <p:tgtEl>
                                          <p:spTgt spid="3082"/>
                                        </p:tgtEl>
                                        <p:attrNameLst>
                                          <p:attrName>style.visibility</p:attrName>
                                        </p:attrNameLst>
                                      </p:cBhvr>
                                      <p:to>
                                        <p:strVal val="visible"/>
                                      </p:to>
                                    </p:set>
                                    <p:animEffect transition="in" filter="box(in)">
                                      <p:cBhvr>
                                        <p:cTn id="98" dur="500"/>
                                        <p:tgtEl>
                                          <p:spTgt spid="3082"/>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2" presetClass="entr" presetSubtype="4" fill="hold" nodeType="click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ppt_x"/>
                                          </p:val>
                                        </p:tav>
                                        <p:tav tm="100000">
                                          <p:val>
                                            <p:strVal val="#ppt_x"/>
                                          </p:val>
                                        </p:tav>
                                      </p:tavLst>
                                    </p:anim>
                                    <p:anim calcmode="lin" valueType="num">
                                      <p:cBhvr additive="base">
                                        <p:cTn id="10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withGroup">
                            <p:stCondLst>
                              <p:cond delay="0"/>
                            </p:stCondLst>
                            <p:childTnLst>
                              <p:par>
                                <p:cTn id="107" presetID="35" presetClass="path" presetSubtype="0" accel="50000" decel="50000" fill="hold" nodeType="clickEffect">
                                  <p:stCondLst>
                                    <p:cond delay="0"/>
                                  </p:stCondLst>
                                  <p:childTnLst>
                                    <p:animMotion origin="layout" path="M -1.37335E-6 4.36002E-6 L -0.73347 4.36002E-6 " pathEditMode="relative" rAng="0" ptsTypes="AA">
                                      <p:cBhvr>
                                        <p:cTn id="108" dur="2000" fill="hold"/>
                                        <p:tgtEl>
                                          <p:spTgt spid="3082"/>
                                        </p:tgtEl>
                                        <p:attrNameLst>
                                          <p:attrName>ppt_x</p:attrName>
                                          <p:attrName>ppt_y</p:attrName>
                                        </p:attrNameLst>
                                      </p:cBhvr>
                                      <p:rCtr x="-36673" y="0"/>
                                    </p:animMotion>
                                  </p:childTnLst>
                                </p:cTn>
                              </p:par>
                            </p:childTnLst>
                          </p:cTn>
                        </p:par>
                      </p:childTnLst>
                    </p:cTn>
                  </p:par>
                  <p:par>
                    <p:cTn id="109" fill="hold" nodeType="clickPar">
                      <p:stCondLst>
                        <p:cond delay="indefinite"/>
                      </p:stCondLst>
                      <p:childTnLst>
                        <p:par>
                          <p:cTn id="110" fill="hold" nodeType="withGroup">
                            <p:stCondLst>
                              <p:cond delay="0"/>
                            </p:stCondLst>
                            <p:childTnLst>
                              <p:par>
                                <p:cTn id="111" presetID="4" presetClass="entr" presetSubtype="16" fill="hold" nodeType="clickEffect">
                                  <p:stCondLst>
                                    <p:cond delay="0"/>
                                  </p:stCondLst>
                                  <p:childTnLst>
                                    <p:set>
                                      <p:cBhvr>
                                        <p:cTn id="112" dur="1" fill="hold">
                                          <p:stCondLst>
                                            <p:cond delay="0"/>
                                          </p:stCondLst>
                                        </p:cTn>
                                        <p:tgtEl>
                                          <p:spTgt spid="26649"/>
                                        </p:tgtEl>
                                        <p:attrNameLst>
                                          <p:attrName>style.visibility</p:attrName>
                                        </p:attrNameLst>
                                      </p:cBhvr>
                                      <p:to>
                                        <p:strVal val="visible"/>
                                      </p:to>
                                    </p:set>
                                    <p:animEffect transition="in" filter="box(in)">
                                      <p:cBhvr>
                                        <p:cTn id="113" dur="500"/>
                                        <p:tgtEl>
                                          <p:spTgt spid="26649"/>
                                        </p:tgtEl>
                                      </p:cBhvr>
                                    </p:animEffect>
                                  </p:childTnLst>
                                </p:cTn>
                              </p:par>
                            </p:childTnLst>
                          </p:cTn>
                        </p:par>
                      </p:childTnLst>
                    </p:cTn>
                  </p:par>
                  <p:par>
                    <p:cTn id="114" fill="hold" nodeType="clickPar">
                      <p:stCondLst>
                        <p:cond delay="indefinite"/>
                      </p:stCondLst>
                      <p:childTnLst>
                        <p:par>
                          <p:cTn id="115" fill="hold" nodeType="withGroup">
                            <p:stCondLst>
                              <p:cond delay="0"/>
                            </p:stCondLst>
                            <p:childTnLst>
                              <p:par>
                                <p:cTn id="116" presetID="4" presetClass="entr" presetSubtype="16" fill="hold" nodeType="clickEffect">
                                  <p:stCondLst>
                                    <p:cond delay="0"/>
                                  </p:stCondLst>
                                  <p:childTnLst>
                                    <p:set>
                                      <p:cBhvr>
                                        <p:cTn id="117" dur="1" fill="hold">
                                          <p:stCondLst>
                                            <p:cond delay="0"/>
                                          </p:stCondLst>
                                        </p:cTn>
                                        <p:tgtEl>
                                          <p:spTgt spid="3124"/>
                                        </p:tgtEl>
                                        <p:attrNameLst>
                                          <p:attrName>style.visibility</p:attrName>
                                        </p:attrNameLst>
                                      </p:cBhvr>
                                      <p:to>
                                        <p:strVal val="visible"/>
                                      </p:to>
                                    </p:set>
                                    <p:animEffect transition="in" filter="box(in)">
                                      <p:cBhvr>
                                        <p:cTn id="118" dur="500"/>
                                        <p:tgtEl>
                                          <p:spTgt spid="3124"/>
                                        </p:tgtEl>
                                      </p:cBhvr>
                                    </p:animEffec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2" presetClass="entr" presetSubtype="4" fill="hold" nodeType="clickEffect">
                                  <p:stCondLst>
                                    <p:cond delay="0"/>
                                  </p:stCondLst>
                                  <p:childTnLst>
                                    <p:set>
                                      <p:cBhvr>
                                        <p:cTn id="122" dur="1" fill="hold">
                                          <p:stCondLst>
                                            <p:cond delay="0"/>
                                          </p:stCondLst>
                                        </p:cTn>
                                        <p:tgtEl>
                                          <p:spTgt spid="9"/>
                                        </p:tgtEl>
                                        <p:attrNameLst>
                                          <p:attrName>style.visibility</p:attrName>
                                        </p:attrNameLst>
                                      </p:cBhvr>
                                      <p:to>
                                        <p:strVal val="visible"/>
                                      </p:to>
                                    </p:set>
                                    <p:anim calcmode="lin" valueType="num">
                                      <p:cBhvr additive="base">
                                        <p:cTn id="123" dur="500" fill="hold"/>
                                        <p:tgtEl>
                                          <p:spTgt spid="9"/>
                                        </p:tgtEl>
                                        <p:attrNameLst>
                                          <p:attrName>ppt_x</p:attrName>
                                        </p:attrNameLst>
                                      </p:cBhvr>
                                      <p:tavLst>
                                        <p:tav tm="0">
                                          <p:val>
                                            <p:strVal val="#ppt_x"/>
                                          </p:val>
                                        </p:tav>
                                        <p:tav tm="100000">
                                          <p:val>
                                            <p:strVal val="#ppt_x"/>
                                          </p:val>
                                        </p:tav>
                                      </p:tavLst>
                                    </p:anim>
                                    <p:anim calcmode="lin" valueType="num">
                                      <p:cBhvr additive="base">
                                        <p:cTn id="1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25" fill="hold" nodeType="clickPar">
                      <p:stCondLst>
                        <p:cond delay="indefinite"/>
                      </p:stCondLst>
                      <p:childTnLst>
                        <p:par>
                          <p:cTn id="126" fill="hold" nodeType="withGroup">
                            <p:stCondLst>
                              <p:cond delay="0"/>
                            </p:stCondLst>
                            <p:childTnLst>
                              <p:par>
                                <p:cTn id="127" presetID="63" presetClass="path" presetSubtype="0" accel="50000" decel="50000" fill="hold" nodeType="clickEffect">
                                  <p:stCondLst>
                                    <p:cond delay="0"/>
                                  </p:stCondLst>
                                  <p:childTnLst>
                                    <p:animMotion origin="layout" path="M -0.00102 0.00407 L 0.72228 0.00407 " pathEditMode="relative" rAng="0" ptsTypes="AA">
                                      <p:cBhvr>
                                        <p:cTn id="128" dur="2000" fill="hold"/>
                                        <p:tgtEl>
                                          <p:spTgt spid="3124"/>
                                        </p:tgtEl>
                                        <p:attrNameLst>
                                          <p:attrName>ppt_x</p:attrName>
                                          <p:attrName>ppt_y</p:attrName>
                                        </p:attrNameLst>
                                      </p:cBhvr>
                                      <p:rCtr x="36165" y="0"/>
                                    </p:animMotion>
                                  </p:childTnLst>
                                </p:cTn>
                              </p:par>
                            </p:childTnLst>
                          </p:cTn>
                        </p:par>
                      </p:childTnLst>
                    </p:cTn>
                  </p:par>
                  <p:par>
                    <p:cTn id="129" fill="hold" nodeType="clickPar">
                      <p:stCondLst>
                        <p:cond delay="indefinite"/>
                      </p:stCondLst>
                      <p:childTnLst>
                        <p:par>
                          <p:cTn id="130" fill="hold" nodeType="withGroup">
                            <p:stCondLst>
                              <p:cond delay="0"/>
                            </p:stCondLst>
                            <p:childTnLst>
                              <p:par>
                                <p:cTn id="131" presetID="4" presetClass="entr" presetSubtype="16" fill="hold" nodeType="clickEffect">
                                  <p:stCondLst>
                                    <p:cond delay="0"/>
                                  </p:stCondLst>
                                  <p:childTnLst>
                                    <p:set>
                                      <p:cBhvr>
                                        <p:cTn id="132" dur="1" fill="hold">
                                          <p:stCondLst>
                                            <p:cond delay="0"/>
                                          </p:stCondLst>
                                        </p:cTn>
                                        <p:tgtEl>
                                          <p:spTgt spid="3125"/>
                                        </p:tgtEl>
                                        <p:attrNameLst>
                                          <p:attrName>style.visibility</p:attrName>
                                        </p:attrNameLst>
                                      </p:cBhvr>
                                      <p:to>
                                        <p:strVal val="visible"/>
                                      </p:to>
                                    </p:set>
                                    <p:animEffect transition="in" filter="box(in)">
                                      <p:cBhvr>
                                        <p:cTn id="133" dur="500"/>
                                        <p:tgtEl>
                                          <p:spTgt spid="3125"/>
                                        </p:tgtEl>
                                      </p:cBhvr>
                                    </p:animEffect>
                                  </p:childTnLst>
                                </p:cTn>
                              </p:par>
                            </p:childTnLst>
                          </p:cTn>
                        </p:par>
                      </p:childTnLst>
                    </p:cTn>
                  </p:par>
                  <p:par>
                    <p:cTn id="134" fill="hold" nodeType="clickPar">
                      <p:stCondLst>
                        <p:cond delay="indefinite"/>
                      </p:stCondLst>
                      <p:childTnLst>
                        <p:par>
                          <p:cTn id="135" fill="hold" nodeType="withGroup">
                            <p:stCondLst>
                              <p:cond delay="0"/>
                            </p:stCondLst>
                            <p:childTnLst>
                              <p:par>
                                <p:cTn id="136" presetID="2" presetClass="entr" presetSubtype="4" fill="hold" nodeType="clickEffect">
                                  <p:stCondLst>
                                    <p:cond delay="0"/>
                                  </p:stCondLst>
                                  <p:childTnLst>
                                    <p:set>
                                      <p:cBhvr>
                                        <p:cTn id="137" dur="1" fill="hold">
                                          <p:stCondLst>
                                            <p:cond delay="0"/>
                                          </p:stCondLst>
                                        </p:cTn>
                                        <p:tgtEl>
                                          <p:spTgt spid="10"/>
                                        </p:tgtEl>
                                        <p:attrNameLst>
                                          <p:attrName>style.visibility</p:attrName>
                                        </p:attrNameLst>
                                      </p:cBhvr>
                                      <p:to>
                                        <p:strVal val="visible"/>
                                      </p:to>
                                    </p:set>
                                    <p:anim calcmode="lin" valueType="num">
                                      <p:cBhvr additive="base">
                                        <p:cTn id="138" dur="500" fill="hold"/>
                                        <p:tgtEl>
                                          <p:spTgt spid="10"/>
                                        </p:tgtEl>
                                        <p:attrNameLst>
                                          <p:attrName>ppt_x</p:attrName>
                                        </p:attrNameLst>
                                      </p:cBhvr>
                                      <p:tavLst>
                                        <p:tav tm="0">
                                          <p:val>
                                            <p:strVal val="#ppt_x"/>
                                          </p:val>
                                        </p:tav>
                                        <p:tav tm="100000">
                                          <p:val>
                                            <p:strVal val="#ppt_x"/>
                                          </p:val>
                                        </p:tav>
                                      </p:tavLst>
                                    </p:anim>
                                    <p:anim calcmode="lin" valueType="num">
                                      <p:cBhvr additive="base">
                                        <p:cTn id="13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0" fill="hold" nodeType="clickPar">
                      <p:stCondLst>
                        <p:cond delay="indefinite"/>
                      </p:stCondLst>
                      <p:childTnLst>
                        <p:par>
                          <p:cTn id="141" fill="hold" nodeType="withGroup">
                            <p:stCondLst>
                              <p:cond delay="0"/>
                            </p:stCondLst>
                            <p:childTnLst>
                              <p:par>
                                <p:cTn id="142" presetID="35" presetClass="path" presetSubtype="0" accel="50000" decel="50000" fill="hold" nodeType="clickEffect">
                                  <p:stCondLst>
                                    <p:cond delay="0"/>
                                  </p:stCondLst>
                                  <p:childTnLst>
                                    <p:animMotion origin="layout" path="M 1.92269E-6 4.52284E-7 L -0.75789 4.52284E-7 " pathEditMode="relative" rAng="0" ptsTypes="AA">
                                      <p:cBhvr>
                                        <p:cTn id="143" dur="2000" fill="hold"/>
                                        <p:tgtEl>
                                          <p:spTgt spid="3125"/>
                                        </p:tgtEl>
                                        <p:attrNameLst>
                                          <p:attrName>ppt_x</p:attrName>
                                          <p:attrName>ppt_y</p:attrName>
                                        </p:attrNameLst>
                                      </p:cBhvr>
                                      <p:rCtr x="-37894" y="0"/>
                                    </p:animMotion>
                                  </p:childTnLst>
                                </p:cTn>
                              </p:par>
                            </p:childTnLst>
                          </p:cTn>
                        </p:par>
                      </p:childTnLst>
                    </p:cTn>
                  </p:par>
                  <p:par>
                    <p:cTn id="144" fill="hold" nodeType="clickPar">
                      <p:stCondLst>
                        <p:cond delay="indefinite"/>
                      </p:stCondLst>
                      <p:childTnLst>
                        <p:par>
                          <p:cTn id="145" fill="hold" nodeType="withGroup">
                            <p:stCondLst>
                              <p:cond delay="0"/>
                            </p:stCondLst>
                            <p:childTnLst>
                              <p:par>
                                <p:cTn id="146" presetID="3" presetClass="entr" presetSubtype="10" fill="hold" grpId="0" nodeType="clickEffect">
                                  <p:stCondLst>
                                    <p:cond delay="0"/>
                                  </p:stCondLst>
                                  <p:childTnLst>
                                    <p:set>
                                      <p:cBhvr>
                                        <p:cTn id="147" dur="1" fill="hold">
                                          <p:stCondLst>
                                            <p:cond delay="0"/>
                                          </p:stCondLst>
                                        </p:cTn>
                                        <p:tgtEl>
                                          <p:spTgt spid="67"/>
                                        </p:tgtEl>
                                        <p:attrNameLst>
                                          <p:attrName>style.visibility</p:attrName>
                                        </p:attrNameLst>
                                      </p:cBhvr>
                                      <p:to>
                                        <p:strVal val="visible"/>
                                      </p:to>
                                    </p:set>
                                    <p:animEffect transition="in" filter="blinds(horizontal)">
                                      <p:cBhvr>
                                        <p:cTn id="14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title"/>
          </p:nvPr>
        </p:nvSpPr>
        <p:spPr/>
        <p:txBody>
          <a:bodyPr/>
          <a:lstStyle/>
          <a:p>
            <a:pPr eaLnBrk="1" hangingPunct="1"/>
            <a:r>
              <a:rPr lang="en-US" altLang="zh-CN" sz="3200">
                <a:ea typeface="Arial Unicode MS" pitchFamily="34" charset="-122"/>
                <a:cs typeface="Arial Unicode MS" pitchFamily="34" charset="-122"/>
              </a:rPr>
              <a:t>Overview</a:t>
            </a:r>
          </a:p>
        </p:txBody>
      </p:sp>
      <p:sp>
        <p:nvSpPr>
          <p:cNvPr id="2" name="Content Placeholder 1"/>
          <p:cNvSpPr>
            <a:spLocks noGrp="1"/>
          </p:cNvSpPr>
          <p:nvPr>
            <p:ph idx="1"/>
          </p:nvPr>
        </p:nvSpPr>
        <p:spPr/>
        <p:txBody>
          <a:bodyPr/>
          <a:lstStyle/>
          <a:p>
            <a:endParaRPr lang="en-US"/>
          </a:p>
        </p:txBody>
      </p:sp>
      <p:sp>
        <p:nvSpPr>
          <p:cNvPr id="6148" name="DtsShapeName" descr="2G18G032926E5D12@DB1E1695C212B05096G:Q96F@NU25823O!!!!!BIHO@]u25823!!!!!!!!!!111D15B97003C半纸物啪磁式窘/qqu!!!!!!!!!!!!!!!!!!!!!!!!!!!!!!!!!!!!!!!!!!!!!!!!!!!!!!!!!!!!!!!!!!!!!!!!!!!!!!!!!!!!!!!!!!!!!!!!!!!!!!!!!!!!!!!!!!!!!!!!!!!!!!!!!!!!!!!!!!!!!!!!!!!!!!!!!!!!!!!!!!!!!!!!!!!!!!!!!!!!!!!!!!!!!!!!!!!!!!!!!!!!!!!!!!!!!!!!!!!!!!!!!!!!!!!!!!!!!!!!!!!!!!!!!!!!!!!!!!!!!!!!!!!!!!!!!!!!!!!!!!!!!!!!!!!!!!!!!!!!!!!!!!!!!!!!!!!!!!!!!!!!!!!!!!!!!!!!!!!!!!!!!!!!!!!!!!!!!!!!!!!!!!!!!!!!!!!!!!!!!!!!!!!!!!!!!!!!!!!!!!!!!!!!!!!!!!!!!!!!!!!!!!!!!!!!!!!!!!!!!!!!!!!!!!!!!!!!!!!!!!!!!!!!!!!!!!!!!!!!!!!!!!!!!!!!!!!!!!!!!!!!!!!!!!!!!!!!!!!!!!!!!!!!!!!!!!!!!!!!!!!!!!!!!!!!!!!!!!!!!!!!!!!!!!!!!!!!!!!!!!!!!!!!!!!!!!!!!!!!!!!!!!!!!!!!!!!!!!!!!!!!!!!!!!!!!!!!!!!!!!!!!!!!!!!!!!!!!!!!!!!!!!!!!!!!!!!!!!!!!!!!!!!!!!!!!!!!!!!!!!!!!!!!!!!!!!!!!!!!!!!!!!!!!!!!!!!!!!!!!!!!!!!!!!!!!!!!!!!!!!!!!!!!!!!!!!!!!!!!!!!!!!!!!!!!!!!!!!!!!!!!!!!!!!!!!!!!!!!!!!!!!!!!!!!!!!!!!!!!!!!!!!!!!!!!!!!!!!!!!!!!!!!!!!!!!!!!!!!!!!!!!!!!!!!!!!!!!!!!!!!!!!!!!!!!!!!!!!!!!!!!!!!!!!!!!!!!!!!!!!!!!!!!!!!!!!!!!!!!!!!!!!!!!!!!!!!!!!!!!!!!!!!!!!!!!!!!!!!!!!!!!!!!!!!!!!!!!!!!!!!!!!!!!!!!!!!!!!!!!!!!!!!!!!!!!!!!!!!!!!!!!!!!!!!!!!!!!!!!!!!!!!!!!!!!!!!!!!!!!!!!!!!!!!!!!!!!!!!!!!!!!!!!!!!!!!!!!!!!!!!!!!!!!!!!!!!!!!!!!!!!!!!!!!!!!!!!!!!!!!!!!!!!!!!!!!!!!!!!!!!!!!!!!!!!!!!!!!!!!!!!!!!!!!!!!!!!!!!!!!!!!!!!!!!!!!!!!!!!!!!!!!!!!!!!!!!!!!!!!!!!!!!!!!!!!!!!!!!!!!!!!!!!!!!!!!!!!!!!!!!!!!!!!!!!!!!!!!!!!!!!!!!!!!!!!!!!!!!!!!!!!!!!!!!!!!!!!!!!!!!!!!!!!!!!!!!!!!!!!!!!!!!!!!!!!!!!!!!!!!!!!!!!!!!!!!!!!!!!!!!!!!!!!!!!!!!!!!!!!!!!!!!!!!!!!!!!!!!!!!!!!!!!!!!!!!!!!!!!!!!!!!!!!!!!!!!!!!!!!!!!!!!!!!!!!!!!!!!!!!!!!!!!!!!!!!!!!!!!!!!!!!!!!!!!!!!!!!!!!!!!!!!!!!!!!!!!!!!!!!!!!!!!!!!!!!!!!!!!!!!!!!!!!!!!!!!!!!!!!!!!!!!!!!!!!!!!!!!!!!!!!!!!!!!!!!!!!!!!!!!!!!!!!!!!!!!!!!!!!!!!!!!!!!!!!!!!!!!!!!!!!!!!!!!!!!!!!!!!!!!!!!!!!!!!!!!!!!!!!!!!!!!!!!!!!!!!!!!!!!!!!!!!!!!!!!!!!!!!!!!!!!!!!!!!!!!!!!!!!!!!!!!!!!!!!!!!!!!!!!!!!!!!!!!!!!!!!!!!!!!!!!!!!!!!!!!!!!!!!!!!!!!!!!!!!!!!!!!!!!!!!!!!!!!!!!!!!!!!!!!!!!!!!!!!!!!!!!!!!!!!!!!!!!!!!!!!!!!!!!!!!!!!!!!!!!!!!!!!!!!!!!!!!!!!!!!!!!!!!!!!!!!!!!!!!!!!!!!!!!!!!!!!!!!!!!!!!!!!!!!!!!!!!!!!!!!!!!!!!!!!!!!!!!!!!!!!!!!!!!!!!!!!!!!!!!!!!!!!!!!!!!!!!!!!!!!!!!!!!!!!!!!!!!!!!!!!!!!!!!!!!!!!!!!!!!!!!!!!!!!!!!!!!!!!!!!!!!!!!!!!!!!!!!!!!!!!!!!!!!!!!!!!!!!!!!!!!!!!!!!!!!!!!!!!!!!!!!!!!!!!!!!!!!!!!!!!!!!!!!!!!!!!!!!!!!!!!!!!!!!!!!!!!!!!!!!!!!!!!!!!!!!!!!!!!!!!!!!!!!!!!!!!!!!!!!!!!!!!!!!!!1! " hidden="1"/>
          <p:cNvSpPr>
            <a:spLocks noChangeArrowheads="1"/>
          </p:cNvSpPr>
          <p:nvPr/>
        </p:nvSpPr>
        <p:spPr bwMode="auto">
          <a:xfrm>
            <a:off x="0" y="0"/>
            <a:ext cx="1551" cy="1163"/>
          </a:xfrm>
          <a:custGeom>
            <a:avLst/>
            <a:gdLst>
              <a:gd name="T0" fmla="*/ 4 w 21600"/>
              <a:gd name="T1" fmla="*/ 1 h 21600"/>
              <a:gd name="T2" fmla="*/ 1 w 21600"/>
              <a:gd name="T3" fmla="*/ 4 h 21600"/>
              <a:gd name="T4" fmla="*/ 4 w 21600"/>
              <a:gd name="T5" fmla="*/ 9 h 21600"/>
              <a:gd name="T6" fmla="*/ 8 w 21600"/>
              <a:gd name="T7" fmla="*/ 4 h 21600"/>
              <a:gd name="T8" fmla="*/ 17694720 60000 65536"/>
              <a:gd name="T9" fmla="*/ 11796480 60000 65536"/>
              <a:gd name="T10" fmla="*/ 5898240 60000 65536"/>
              <a:gd name="T11" fmla="*/ 0 60000 65536"/>
              <a:gd name="T12" fmla="*/ 5035 w 21600"/>
              <a:gd name="T13" fmla="*/ 2272 h 21600"/>
              <a:gd name="T14" fmla="*/ 16552 w 21600"/>
              <a:gd name="T15" fmla="*/ 13683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lIns="81640" tIns="40820" rIns="81640" bIns="40820" anchor="ctr"/>
          <a:lstStyle/>
          <a:p>
            <a:endParaRPr lang="zh-CN" altLang="en-US">
              <a:ea typeface="宋体" pitchFamily="2" charset="-122"/>
            </a:endParaRPr>
          </a:p>
        </p:txBody>
      </p:sp>
      <p:graphicFrame>
        <p:nvGraphicFramePr>
          <p:cNvPr id="6146" name="Object 4"/>
          <p:cNvGraphicFramePr>
            <a:graphicFrameLocks noChangeAspect="1"/>
          </p:cNvGraphicFramePr>
          <p:nvPr/>
        </p:nvGraphicFramePr>
        <p:xfrm>
          <a:off x="609291" y="1028933"/>
          <a:ext cx="5792130" cy="3333276"/>
        </p:xfrm>
        <a:graphic>
          <a:graphicData uri="http://schemas.openxmlformats.org/presentationml/2006/ole">
            <mc:AlternateContent xmlns:mc="http://schemas.openxmlformats.org/markup-compatibility/2006">
              <mc:Choice xmlns:v="urn:schemas-microsoft-com:vml" Requires="v">
                <p:oleObj spid="_x0000_s14399" name="Visio" r:id="rId4" imgW="6494526" imgH="5050917" progId="Visio.Drawing.11">
                  <p:embed/>
                </p:oleObj>
              </mc:Choice>
              <mc:Fallback>
                <p:oleObj name="Visio" r:id="rId4" imgW="6494526" imgH="5050917"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291" y="1028933"/>
                        <a:ext cx="5792130" cy="3333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73" name="Text Box 5"/>
          <p:cNvSpPr txBox="1">
            <a:spLocks noChangeArrowheads="1"/>
          </p:cNvSpPr>
          <p:nvPr/>
        </p:nvSpPr>
        <p:spPr bwMode="auto">
          <a:xfrm>
            <a:off x="6401421" y="870686"/>
            <a:ext cx="2285225" cy="3924151"/>
          </a:xfrm>
          <a:prstGeom prst="rect">
            <a:avLst/>
          </a:prstGeom>
          <a:noFill/>
          <a:ln w="9525" algn="ctr">
            <a:noFill/>
            <a:miter lim="800000"/>
            <a:headEnd/>
            <a:tailEnd/>
          </a:ln>
        </p:spPr>
        <p:txBody>
          <a:bodyPr lIns="0" tIns="0" rIns="0" bIns="0" anchor="ctr">
            <a:spAutoFit/>
          </a:bodyPr>
          <a:lstStyle>
            <a:lvl1pPr marL="179388" indent="-179388">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Aft>
                <a:spcPct val="50000"/>
              </a:spcAft>
              <a:buSzPct val="80000"/>
              <a:buFont typeface="Wingdings" pitchFamily="2" charset="2"/>
              <a:buChar char="Ä"/>
            </a:pPr>
            <a:r>
              <a:rPr lang="en-US" altLang="zh-CN" sz="900" b="1">
                <a:solidFill>
                  <a:srgbClr val="990000"/>
                </a:solidFill>
                <a:ea typeface="Arial Unicode MS" pitchFamily="34" charset="-122"/>
                <a:cs typeface="Arial Unicode MS" pitchFamily="34" charset="-122"/>
              </a:rPr>
              <a:t>Provisioning</a:t>
            </a:r>
          </a:p>
          <a:p>
            <a:pPr>
              <a:buSzPct val="80000"/>
              <a:buFont typeface="Wingdings" pitchFamily="2" charset="2"/>
              <a:buChar char="ü"/>
            </a:pPr>
            <a:r>
              <a:rPr lang="en-US" altLang="zh-CN" sz="1200" b="1">
                <a:ea typeface="Arial Unicode MS" pitchFamily="34" charset="-122"/>
                <a:cs typeface="Arial Unicode MS" pitchFamily="34" charset="-122"/>
              </a:rPr>
              <a:t>Connectivity Configuration</a:t>
            </a:r>
            <a:r>
              <a:rPr kumimoji="1" lang="zh-CN" altLang="en-US" sz="1200">
                <a:ea typeface="宋体" pitchFamily="2" charset="-122"/>
              </a:rPr>
              <a:t>：</a:t>
            </a:r>
            <a:r>
              <a:rPr kumimoji="1" lang="en-US" altLang="zh-CN" sz="1200">
                <a:ea typeface="宋体" pitchFamily="2" charset="-122"/>
              </a:rPr>
              <a:t>WLAN</a:t>
            </a:r>
            <a:r>
              <a:rPr kumimoji="1" lang="zh-CN" altLang="en-US" sz="1200">
                <a:ea typeface="宋体" pitchFamily="2" charset="-122"/>
              </a:rPr>
              <a:t>、</a:t>
            </a:r>
            <a:r>
              <a:rPr kumimoji="1" lang="en-US" altLang="zh-CN" sz="1200">
                <a:ea typeface="宋体" pitchFamily="2" charset="-122"/>
              </a:rPr>
              <a:t>3GPPPS</a:t>
            </a:r>
            <a:r>
              <a:rPr kumimoji="1" lang="zh-CN" altLang="en-US" sz="1200">
                <a:ea typeface="宋体" pitchFamily="2" charset="-122"/>
              </a:rPr>
              <a:t>、</a:t>
            </a:r>
            <a:r>
              <a:rPr kumimoji="1" lang="en-US" altLang="zh-CN" sz="1200">
                <a:ea typeface="宋体" pitchFamily="2" charset="-122"/>
              </a:rPr>
              <a:t>3GPPCS</a:t>
            </a:r>
            <a:r>
              <a:rPr kumimoji="1" lang="zh-CN" altLang="en-US" sz="1200">
                <a:ea typeface="宋体" pitchFamily="2" charset="-122"/>
              </a:rPr>
              <a:t>、</a:t>
            </a:r>
            <a:r>
              <a:rPr kumimoji="1" lang="en-US" altLang="zh-CN" sz="1200">
                <a:ea typeface="宋体" pitchFamily="2" charset="-122"/>
              </a:rPr>
              <a:t>3GPP2</a:t>
            </a:r>
            <a:r>
              <a:rPr kumimoji="1" lang="zh-CN" altLang="en-US" sz="1200">
                <a:ea typeface="宋体" pitchFamily="2" charset="-122"/>
              </a:rPr>
              <a:t>、</a:t>
            </a:r>
            <a:r>
              <a:rPr kumimoji="1" lang="en-US" altLang="zh-CN" sz="1200">
                <a:ea typeface="宋体" pitchFamily="2" charset="-122"/>
              </a:rPr>
              <a:t>HTTPProxy</a:t>
            </a:r>
            <a:r>
              <a:rPr kumimoji="1" lang="zh-CN" altLang="en-US" sz="1200">
                <a:ea typeface="宋体" pitchFamily="2" charset="-122"/>
              </a:rPr>
              <a:t>、</a:t>
            </a:r>
            <a:r>
              <a:rPr kumimoji="1" lang="en-US" altLang="zh-CN" sz="1200">
                <a:ea typeface="宋体" pitchFamily="2" charset="-122"/>
              </a:rPr>
              <a:t>...</a:t>
            </a:r>
          </a:p>
          <a:p>
            <a:pPr>
              <a:buSzPct val="80000"/>
              <a:buFont typeface="Wingdings" pitchFamily="2" charset="2"/>
              <a:buChar char="ü"/>
            </a:pPr>
            <a:r>
              <a:rPr lang="en-US" altLang="zh-CN" sz="1200" b="1">
                <a:ea typeface="Arial Unicode MS" pitchFamily="34" charset="-122"/>
                <a:cs typeface="Arial Unicode MS" pitchFamily="34" charset="-122"/>
              </a:rPr>
              <a:t>Application Configuration</a:t>
            </a:r>
            <a:r>
              <a:rPr kumimoji="1" lang="zh-CN" altLang="en-US" sz="1200">
                <a:ea typeface="宋体" pitchFamily="2" charset="-122"/>
              </a:rPr>
              <a:t>：</a:t>
            </a:r>
            <a:r>
              <a:rPr kumimoji="1" lang="en-US" altLang="zh-CN" sz="1200">
                <a:ea typeface="宋体" pitchFamily="2" charset="-122"/>
              </a:rPr>
              <a:t>MMS</a:t>
            </a:r>
            <a:r>
              <a:rPr kumimoji="1" lang="zh-CN" altLang="en-US" sz="1200">
                <a:ea typeface="宋体" pitchFamily="2" charset="-122"/>
              </a:rPr>
              <a:t>、</a:t>
            </a:r>
            <a:r>
              <a:rPr kumimoji="1" lang="en-US" altLang="zh-CN" sz="1200">
                <a:ea typeface="宋体" pitchFamily="2" charset="-122"/>
              </a:rPr>
              <a:t>Presence</a:t>
            </a:r>
            <a:r>
              <a:rPr kumimoji="1" lang="zh-CN" altLang="en-US" sz="1200">
                <a:ea typeface="宋体" pitchFamily="2" charset="-122"/>
              </a:rPr>
              <a:t>、</a:t>
            </a:r>
            <a:r>
              <a:rPr kumimoji="1" lang="en-US" altLang="zh-CN" sz="1200">
                <a:ea typeface="宋体" pitchFamily="2" charset="-122"/>
              </a:rPr>
              <a:t>BCAST</a:t>
            </a:r>
            <a:r>
              <a:rPr kumimoji="1" lang="zh-CN" altLang="en-US" sz="1200">
                <a:ea typeface="宋体" pitchFamily="2" charset="-122"/>
              </a:rPr>
              <a:t>、</a:t>
            </a:r>
            <a:r>
              <a:rPr kumimoji="1" lang="en-US" altLang="zh-CN" sz="1200">
                <a:ea typeface="宋体" pitchFamily="2" charset="-122"/>
              </a:rPr>
              <a:t>DS</a:t>
            </a:r>
            <a:r>
              <a:rPr kumimoji="1" lang="zh-CN" altLang="en-US" sz="1200">
                <a:ea typeface="宋体" pitchFamily="2" charset="-122"/>
              </a:rPr>
              <a:t>、</a:t>
            </a:r>
            <a:r>
              <a:rPr kumimoji="1" lang="en-US" altLang="zh-CN" sz="1200">
                <a:ea typeface="宋体" pitchFamily="2" charset="-122"/>
              </a:rPr>
              <a:t>...</a:t>
            </a:r>
          </a:p>
          <a:p>
            <a:pPr>
              <a:buSzPct val="80000"/>
              <a:buFont typeface="Wingdings" pitchFamily="2" charset="2"/>
              <a:buChar char="ü"/>
            </a:pPr>
            <a:endParaRPr kumimoji="1" lang="en-US" altLang="zh-CN" sz="1200">
              <a:ea typeface="宋体" pitchFamily="2" charset="-122"/>
            </a:endParaRPr>
          </a:p>
          <a:p>
            <a:pPr>
              <a:spcAft>
                <a:spcPct val="50000"/>
              </a:spcAft>
              <a:buSzPct val="80000"/>
              <a:buFont typeface="Wingdings" pitchFamily="2" charset="2"/>
              <a:buChar char="Ä"/>
            </a:pPr>
            <a:r>
              <a:rPr lang="en-US" altLang="zh-CN" sz="900" b="1">
                <a:solidFill>
                  <a:srgbClr val="990000"/>
                </a:solidFill>
                <a:ea typeface="Arial Unicode MS" pitchFamily="34" charset="-122"/>
                <a:cs typeface="Arial Unicode MS" pitchFamily="34" charset="-122"/>
              </a:rPr>
              <a:t>Management</a:t>
            </a:r>
          </a:p>
          <a:p>
            <a:pPr>
              <a:buSzPct val="80000"/>
              <a:buFont typeface="Wingdings" pitchFamily="2" charset="2"/>
              <a:buChar char="ü"/>
            </a:pPr>
            <a:r>
              <a:rPr kumimoji="1" lang="en-US" altLang="zh-CN" sz="1200">
                <a:ea typeface="宋体" pitchFamily="2" charset="-122"/>
              </a:rPr>
              <a:t>Firmware Update</a:t>
            </a:r>
          </a:p>
          <a:p>
            <a:pPr>
              <a:buSzPct val="80000"/>
              <a:buFont typeface="Wingdings" pitchFamily="2" charset="2"/>
              <a:buChar char="ü"/>
            </a:pPr>
            <a:r>
              <a:rPr kumimoji="1" lang="en-US" altLang="zh-CN" sz="1200">
                <a:ea typeface="宋体" pitchFamily="2" charset="-122"/>
              </a:rPr>
              <a:t>Software Component Management (Installation, patch, virus update)</a:t>
            </a:r>
          </a:p>
          <a:p>
            <a:pPr>
              <a:buSzPct val="80000"/>
              <a:buFont typeface="Wingdings" pitchFamily="2" charset="2"/>
              <a:buChar char="ü"/>
            </a:pPr>
            <a:r>
              <a:rPr kumimoji="1" lang="en-US" altLang="zh-CN" sz="1200">
                <a:ea typeface="宋体" pitchFamily="2" charset="-122"/>
              </a:rPr>
              <a:t>Diagnostics and Monitoring</a:t>
            </a:r>
            <a:endParaRPr kumimoji="1" lang="zh-CN" altLang="en-US" sz="1200">
              <a:ea typeface="宋体" pitchFamily="2" charset="-122"/>
            </a:endParaRPr>
          </a:p>
          <a:p>
            <a:pPr>
              <a:buSzPct val="80000"/>
              <a:buFont typeface="Wingdings" pitchFamily="2" charset="2"/>
              <a:buChar char="ü"/>
            </a:pPr>
            <a:r>
              <a:rPr kumimoji="1" lang="en-US" altLang="zh-CN" sz="1200">
                <a:ea typeface="宋体" pitchFamily="2" charset="-122"/>
              </a:rPr>
              <a:t>Lock and Wipe Mgmt</a:t>
            </a:r>
          </a:p>
          <a:p>
            <a:pPr>
              <a:buSzPct val="80000"/>
              <a:buFont typeface="Wingdings" pitchFamily="2" charset="2"/>
              <a:buChar char="ü"/>
            </a:pPr>
            <a:r>
              <a:rPr kumimoji="1" lang="en-US" altLang="zh-CN" sz="1200">
                <a:ea typeface="宋体" pitchFamily="2" charset="-122"/>
              </a:rPr>
              <a:t>Device Capability Mgmt (Hardware, I/O, Connectivity)</a:t>
            </a:r>
          </a:p>
          <a:p>
            <a:pPr>
              <a:buSzPct val="80000"/>
              <a:buFont typeface="Wingdings" pitchFamily="2" charset="2"/>
              <a:buChar char="ü"/>
            </a:pPr>
            <a:r>
              <a:rPr kumimoji="1" lang="en-US" altLang="zh-CN" sz="1200">
                <a:ea typeface="宋体" pitchFamily="2" charset="-122"/>
              </a:rPr>
              <a:t>Lock and Feel Customization</a:t>
            </a:r>
            <a:endParaRPr kumimoji="1" lang="zh-CN" altLang="en-US" sz="1200">
              <a:ea typeface="宋体" pitchFamily="2" charset="-122"/>
            </a:endParaRPr>
          </a:p>
          <a:p>
            <a:pPr>
              <a:buSzPct val="80000"/>
              <a:buFont typeface="Wingdings" pitchFamily="2" charset="2"/>
              <a:buChar char="ü"/>
            </a:pPr>
            <a:r>
              <a:rPr kumimoji="1" lang="en-US" altLang="zh-CN" sz="1200">
                <a:ea typeface="宋体" pitchFamily="2" charset="-122"/>
              </a:rPr>
              <a:t>Security (Certificate Mgmt)</a:t>
            </a:r>
          </a:p>
          <a:p>
            <a:pPr>
              <a:buSzPct val="80000"/>
              <a:buFont typeface="Wingdings" pitchFamily="2" charset="2"/>
              <a:buChar char="ü"/>
            </a:pPr>
            <a:r>
              <a:rPr kumimoji="1" lang="en-US" altLang="zh-CN" sz="1200">
                <a:ea typeface="宋体" pitchFamily="2" charset="-122"/>
              </a:rPr>
              <a:t>SmartCard Application Mgmt</a:t>
            </a:r>
            <a:endParaRPr kumimoji="1" lang="zh-CN" altLang="en-US" sz="1200">
              <a:ea typeface="宋体" pitchFamily="2" charset="-122"/>
            </a:endParaRPr>
          </a:p>
          <a:p>
            <a:pPr>
              <a:buSzPct val="80000"/>
              <a:buFont typeface="Wingdings" pitchFamily="2" charset="2"/>
              <a:buChar char="ü"/>
            </a:pPr>
            <a:r>
              <a:rPr kumimoji="1" lang="en-US" altLang="zh-CN" sz="1200">
                <a:ea typeface="宋体" pitchFamily="2" charset="-122"/>
              </a:rPr>
              <a:t>Application / Enabler Mgmt</a:t>
            </a:r>
          </a:p>
        </p:txBody>
      </p:sp>
      <p:sp>
        <p:nvSpPr>
          <p:cNvPr id="4" name="Footer Placeholder 3"/>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9588662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details</a:t>
            </a:r>
            <a:endParaRPr lang="en-US" dirty="0"/>
          </a:p>
        </p:txBody>
      </p:sp>
      <p:sp>
        <p:nvSpPr>
          <p:cNvPr id="3" name="Content Placeholder 2"/>
          <p:cNvSpPr>
            <a:spLocks noGrp="1"/>
          </p:cNvSpPr>
          <p:nvPr>
            <p:ph idx="1"/>
          </p:nvPr>
        </p:nvSpPr>
        <p:spPr/>
        <p:txBody>
          <a:bodyPr vert="horz" lIns="45720" tIns="0" rIns="0" bIns="0" rtlCol="0">
            <a:noAutofit/>
          </a:bodyPr>
          <a:lstStyle/>
          <a:p>
            <a:pPr marL="176213" indent="-176213" defTabSz="914400">
              <a:lnSpc>
                <a:spcPct val="80000"/>
              </a:lnSpc>
              <a:buFont typeface="Arial" pitchFamily="34" charset="0"/>
              <a:buChar char="•"/>
            </a:pPr>
            <a:r>
              <a:rPr lang="en-US" sz="2800" dirty="0">
                <a:latin typeface="Calibri" pitchFamily="34" charset="0"/>
              </a:rPr>
              <a:t>Device Management and M2M</a:t>
            </a:r>
          </a:p>
          <a:p>
            <a:pPr marL="176213" indent="-176213" defTabSz="914400">
              <a:lnSpc>
                <a:spcPct val="80000"/>
              </a:lnSpc>
              <a:buFont typeface="Arial" pitchFamily="34" charset="0"/>
              <a:buChar char="•"/>
            </a:pPr>
            <a:r>
              <a:rPr lang="en-US" sz="2800" dirty="0">
                <a:latin typeface="Calibri" pitchFamily="34" charset="0"/>
              </a:rPr>
              <a:t>Personal Networks</a:t>
            </a:r>
          </a:p>
          <a:p>
            <a:pPr marL="176213" indent="-176213" defTabSz="914400">
              <a:lnSpc>
                <a:spcPct val="80000"/>
              </a:lnSpc>
              <a:buFont typeface="Arial" pitchFamily="34" charset="0"/>
              <a:buChar char="•"/>
            </a:pPr>
            <a:r>
              <a:rPr lang="en-US" sz="2800" dirty="0">
                <a:latin typeface="Calibri" pitchFamily="34" charset="0"/>
              </a:rPr>
              <a:t>Network APIs</a:t>
            </a:r>
          </a:p>
          <a:p>
            <a:pPr marL="176213" indent="-176213" defTabSz="914400">
              <a:lnSpc>
                <a:spcPct val="80000"/>
              </a:lnSpc>
              <a:buFont typeface="Arial" pitchFamily="34" charset="0"/>
              <a:buChar char="•"/>
            </a:pPr>
            <a:r>
              <a:rPr lang="en-US" sz="2800" dirty="0">
                <a:latin typeface="Calibri" pitchFamily="34" charset="0"/>
              </a:rPr>
              <a:t>Device APIs</a:t>
            </a:r>
          </a:p>
          <a:p>
            <a:pPr marL="176213" indent="-176213" defTabSz="914400">
              <a:lnSpc>
                <a:spcPct val="80000"/>
              </a:lnSpc>
              <a:buFont typeface="Arial" pitchFamily="34" charset="0"/>
              <a:buChar char="•"/>
            </a:pPr>
            <a:r>
              <a:rPr lang="en-US" sz="2800" dirty="0">
                <a:latin typeface="Calibri" pitchFamily="34" charset="0"/>
              </a:rPr>
              <a:t>Location</a:t>
            </a:r>
          </a:p>
          <a:p>
            <a:pPr marL="176213" indent="-176213" defTabSz="914400">
              <a:lnSpc>
                <a:spcPct val="80000"/>
              </a:lnSpc>
              <a:buFont typeface="Arial" pitchFamily="34" charset="0"/>
              <a:buChar char="•"/>
            </a:pPr>
            <a:endParaRPr lang="en-US" sz="2800"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848001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details</a:t>
            </a:r>
            <a:endParaRPr lang="en-US" dirty="0"/>
          </a:p>
        </p:txBody>
      </p:sp>
      <p:sp>
        <p:nvSpPr>
          <p:cNvPr id="3" name="Content Placeholder 2"/>
          <p:cNvSpPr>
            <a:spLocks noGrp="1"/>
          </p:cNvSpPr>
          <p:nvPr>
            <p:ph idx="1"/>
          </p:nvPr>
        </p:nvSpPr>
        <p:spPr/>
        <p:txBody>
          <a:bodyPr vert="horz" lIns="45720" tIns="0" rIns="0" bIns="0" rtlCol="0">
            <a:noAutofit/>
          </a:bodyPr>
          <a:lstStyle/>
          <a:p>
            <a:pPr marL="176213" indent="-176213" defTabSz="914400">
              <a:lnSpc>
                <a:spcPct val="80000"/>
              </a:lnSpc>
              <a:buFont typeface="Arial" pitchFamily="34" charset="0"/>
              <a:buChar char="•"/>
            </a:pPr>
            <a:r>
              <a:rPr lang="en-US" sz="2800" dirty="0">
                <a:latin typeface="Calibri" pitchFamily="34" charset="0"/>
              </a:rPr>
              <a:t>Device Management and M2M</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Personal Networks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Network APIs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Device APIs</a:t>
            </a:r>
          </a:p>
          <a:p>
            <a:pPr marL="176213" indent="-176213" defTabSz="914400">
              <a:lnSpc>
                <a:spcPct val="80000"/>
              </a:lnSpc>
              <a:buFont typeface="Arial" pitchFamily="34" charset="0"/>
              <a:buChar char="•"/>
            </a:pPr>
            <a:r>
              <a:rPr lang="en-US" sz="2800" dirty="0">
                <a:solidFill>
                  <a:schemeClr val="bg1">
                    <a:lumMod val="85000"/>
                  </a:schemeClr>
                </a:solidFill>
                <a:latin typeface="Calibri" pitchFamily="34" charset="0"/>
              </a:rPr>
              <a:t>Location</a:t>
            </a:r>
          </a:p>
          <a:p>
            <a:pPr marL="176213" indent="-176213" defTabSz="914400">
              <a:lnSpc>
                <a:spcPct val="80000"/>
              </a:lnSpc>
              <a:buFont typeface="Arial" pitchFamily="34" charset="0"/>
              <a:buChar char="•"/>
            </a:pPr>
            <a:endParaRPr lang="en-US" sz="2800"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85195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2" name="Rectangle 12"/>
          <p:cNvSpPr>
            <a:spLocks noGrp="1"/>
          </p:cNvSpPr>
          <p:nvPr>
            <p:ph type="title"/>
          </p:nvPr>
        </p:nvSpPr>
        <p:spPr/>
        <p:txBody>
          <a:bodyPr vert="horz" lIns="91440" tIns="45720" rIns="91440" bIns="45720" rtlCol="0" anchor="ctr">
            <a:noAutofit/>
          </a:bodyPr>
          <a:lstStyle/>
          <a:p>
            <a:r>
              <a:rPr lang="en-GB" dirty="0"/>
              <a:t>OMA Device Management </a:t>
            </a:r>
            <a:endParaRPr lang="en-US" dirty="0"/>
          </a:p>
        </p:txBody>
      </p:sp>
      <p:sp>
        <p:nvSpPr>
          <p:cNvPr id="51213" name="Rectangle 13"/>
          <p:cNvSpPr>
            <a:spLocks noGrp="1"/>
          </p:cNvSpPr>
          <p:nvPr>
            <p:ph idx="1"/>
          </p:nvPr>
        </p:nvSpPr>
        <p:spPr>
          <a:xfrm>
            <a:off x="457200" y="1466533"/>
            <a:ext cx="8229600" cy="3298057"/>
          </a:xfrm>
        </p:spPr>
        <p:txBody>
          <a:bodyPr lIns="45720" tIns="0" rIns="0" bIns="0">
            <a:noAutofit/>
          </a:bodyPr>
          <a:lstStyle/>
          <a:p>
            <a:pPr marL="176213" indent="-176213" defTabSz="914400">
              <a:lnSpc>
                <a:spcPct val="80000"/>
              </a:lnSpc>
              <a:buFont typeface="Arial" pitchFamily="34" charset="0"/>
              <a:buChar char="•"/>
            </a:pPr>
            <a:r>
              <a:rPr lang="en-US" altLang="zh-CN" sz="1600" dirty="0" smtClean="0">
                <a:latin typeface="Calibri" pitchFamily="34" charset="0"/>
              </a:rPr>
              <a:t>OMA DM is a framework that enables device customization and services configuration remotely </a:t>
            </a:r>
          </a:p>
          <a:p>
            <a:pPr marL="176213" indent="-176213" defTabSz="914400">
              <a:lnSpc>
                <a:spcPct val="80000"/>
              </a:lnSpc>
              <a:buFont typeface="Arial" pitchFamily="34" charset="0"/>
              <a:buChar char="•"/>
            </a:pPr>
            <a:r>
              <a:rPr lang="en-US" altLang="zh-CN" sz="1600" dirty="0">
                <a:latin typeface="Calibri" pitchFamily="34" charset="0"/>
              </a:rPr>
              <a:t>The Enabler defines the syntax and semantics of the two-way message exchange protocol </a:t>
            </a:r>
            <a:r>
              <a:rPr lang="en-US" altLang="zh-CN" sz="1600" dirty="0" smtClean="0">
                <a:latin typeface="Calibri" pitchFamily="34" charset="0"/>
              </a:rPr>
              <a:t>and the data model format (DM Protocol)</a:t>
            </a:r>
          </a:p>
          <a:p>
            <a:pPr marL="176213" indent="-176213" defTabSz="914400">
              <a:lnSpc>
                <a:spcPct val="80000"/>
              </a:lnSpc>
              <a:buFont typeface="Arial" pitchFamily="34" charset="0"/>
              <a:buChar char="•"/>
            </a:pPr>
            <a:r>
              <a:rPr lang="en-US" altLang="zh-CN" sz="1600" dirty="0">
                <a:latin typeface="Calibri" pitchFamily="34" charset="0"/>
              </a:rPr>
              <a:t>Configuration and management is exposed in a logical interface, which is represented under the structure of a MO (Management Object) within the </a:t>
            </a:r>
            <a:r>
              <a:rPr lang="en-US" altLang="zh-CN" sz="1600" dirty="0" smtClean="0">
                <a:latin typeface="Calibri" pitchFamily="34" charset="0"/>
              </a:rPr>
              <a:t>Management Tree</a:t>
            </a:r>
            <a:r>
              <a:rPr lang="en-GB" altLang="zh-CN" sz="1600" dirty="0" smtClean="0">
                <a:latin typeface="Calibri" pitchFamily="34" charset="0"/>
              </a:rPr>
              <a:t>. </a:t>
            </a:r>
          </a:p>
          <a:p>
            <a:pPr marL="176213" indent="-176213" defTabSz="914400">
              <a:lnSpc>
                <a:spcPct val="80000"/>
              </a:lnSpc>
              <a:buFont typeface="Arial" pitchFamily="34" charset="0"/>
              <a:buChar char="•"/>
            </a:pPr>
            <a:r>
              <a:rPr lang="en-GB" altLang="zh-CN" sz="1600" dirty="0" smtClean="0">
                <a:latin typeface="Calibri" pitchFamily="34" charset="0"/>
              </a:rPr>
              <a:t>MO is a XML based structure which can be modified by DM Commands allowing the triggering of functional behaviour in the device, e.g. </a:t>
            </a:r>
          </a:p>
          <a:p>
            <a:pPr marL="452438" lvl="1" indent="-187325" defTabSz="914400">
              <a:lnSpc>
                <a:spcPct val="80000"/>
              </a:lnSpc>
              <a:buFont typeface="Arial" pitchFamily="34" charset="0"/>
              <a:buChar char="•"/>
            </a:pPr>
            <a:r>
              <a:rPr lang="en-US" sz="1200" dirty="0" smtClean="0">
                <a:latin typeface="Calibri" pitchFamily="34" charset="0"/>
              </a:rPr>
              <a:t>Schedule and automate device management tasks</a:t>
            </a:r>
          </a:p>
          <a:p>
            <a:pPr marL="452438" lvl="1" indent="-187325" defTabSz="914400">
              <a:lnSpc>
                <a:spcPct val="80000"/>
              </a:lnSpc>
              <a:buFont typeface="Arial" pitchFamily="34" charset="0"/>
              <a:buChar char="•"/>
            </a:pPr>
            <a:r>
              <a:rPr lang="en-US" sz="1200" dirty="0" smtClean="0">
                <a:latin typeface="Calibri" pitchFamily="34" charset="0"/>
              </a:rPr>
              <a:t>Configure connectivity</a:t>
            </a:r>
          </a:p>
          <a:p>
            <a:pPr marL="452438" lvl="1" indent="-187325" defTabSz="914400">
              <a:lnSpc>
                <a:spcPct val="80000"/>
              </a:lnSpc>
              <a:buFont typeface="Arial" pitchFamily="34" charset="0"/>
              <a:buChar char="•"/>
            </a:pPr>
            <a:r>
              <a:rPr lang="en-US" sz="1200" dirty="0" smtClean="0">
                <a:latin typeface="Calibri" pitchFamily="34" charset="0"/>
              </a:rPr>
              <a:t>Update firmware</a:t>
            </a:r>
          </a:p>
          <a:p>
            <a:pPr marL="452438" lvl="1" indent="-187325" defTabSz="914400">
              <a:lnSpc>
                <a:spcPct val="80000"/>
              </a:lnSpc>
              <a:buFont typeface="Arial" pitchFamily="34" charset="0"/>
              <a:buChar char="•"/>
            </a:pPr>
            <a:r>
              <a:rPr lang="en-US" sz="1200" dirty="0" smtClean="0">
                <a:latin typeface="Calibri" pitchFamily="34" charset="0"/>
              </a:rPr>
              <a:t>Diagnose problems</a:t>
            </a:r>
          </a:p>
          <a:p>
            <a:pPr marL="452438" lvl="1" indent="-187325" defTabSz="914400">
              <a:lnSpc>
                <a:spcPct val="80000"/>
              </a:lnSpc>
              <a:buFont typeface="Arial" pitchFamily="34" charset="0"/>
              <a:buChar char="•"/>
            </a:pPr>
            <a:r>
              <a:rPr lang="en-US" sz="1200" dirty="0" smtClean="0">
                <a:latin typeface="Calibri" pitchFamily="34" charset="0"/>
              </a:rPr>
              <a:t>Monitor performance</a:t>
            </a:r>
          </a:p>
          <a:p>
            <a:pPr marL="452438" lvl="1" indent="-187325" defTabSz="914400">
              <a:lnSpc>
                <a:spcPct val="80000"/>
              </a:lnSpc>
              <a:buFont typeface="Arial" pitchFamily="34" charset="0"/>
              <a:buChar char="•"/>
            </a:pPr>
            <a:r>
              <a:rPr lang="en-US" sz="1200" dirty="0" smtClean="0">
                <a:latin typeface="Calibri" pitchFamily="34" charset="0"/>
              </a:rPr>
              <a:t>Install and update software</a:t>
            </a:r>
          </a:p>
          <a:p>
            <a:pPr marL="452438" lvl="1" indent="-187325" defTabSz="914400">
              <a:lnSpc>
                <a:spcPct val="80000"/>
              </a:lnSpc>
              <a:buFont typeface="Arial" pitchFamily="34" charset="0"/>
              <a:buChar char="•"/>
            </a:pPr>
            <a:r>
              <a:rPr lang="en-US" sz="1200" dirty="0" smtClean="0">
                <a:latin typeface="Calibri" pitchFamily="34" charset="0"/>
              </a:rPr>
              <a:t>Lock and wipe personal data</a:t>
            </a:r>
          </a:p>
          <a:p>
            <a:pPr marL="452438" lvl="1" indent="-187325" defTabSz="914400">
              <a:lnSpc>
                <a:spcPct val="80000"/>
              </a:lnSpc>
              <a:buFont typeface="Arial" pitchFamily="34" charset="0"/>
              <a:buChar char="•"/>
            </a:pPr>
            <a:r>
              <a:rPr lang="en-US" sz="1200" dirty="0" smtClean="0">
                <a:latin typeface="Calibri" pitchFamily="34" charset="0"/>
              </a:rPr>
              <a:t>Manage device capabilities</a:t>
            </a:r>
          </a:p>
          <a:p>
            <a:pPr marL="0" indent="-192087" defTabSz="914400">
              <a:lnSpc>
                <a:spcPct val="80000"/>
              </a:lnSpc>
              <a:buFont typeface="Arial" pitchFamily="34" charset="0"/>
              <a:buChar char="•"/>
            </a:pPr>
            <a:r>
              <a:rPr lang="it-IT" sz="1400" dirty="0" smtClean="0">
                <a:latin typeface="Calibri" pitchFamily="34" charset="0"/>
              </a:rPr>
              <a:t>OMA DM 1.3 </a:t>
            </a:r>
            <a:r>
              <a:rPr lang="it-IT" sz="1400" dirty="0" err="1" smtClean="0">
                <a:latin typeface="Calibri" pitchFamily="34" charset="0"/>
              </a:rPr>
              <a:t>already</a:t>
            </a:r>
            <a:r>
              <a:rPr lang="it-IT" sz="1400" dirty="0" smtClean="0">
                <a:latin typeface="Calibri" pitchFamily="34" charset="0"/>
              </a:rPr>
              <a:t> </a:t>
            </a:r>
            <a:r>
              <a:rPr lang="it-IT" sz="1400" dirty="0" err="1" smtClean="0">
                <a:latin typeface="Calibri" pitchFamily="34" charset="0"/>
              </a:rPr>
              <a:t>available</a:t>
            </a:r>
            <a:endParaRPr lang="en-US" sz="1400" dirty="0" smtClean="0">
              <a:latin typeface="Calibri" pitchFamily="34" charset="0"/>
            </a:endParaRPr>
          </a:p>
        </p:txBody>
      </p:sp>
      <p:grpSp>
        <p:nvGrpSpPr>
          <p:cNvPr id="4" name="Group 3"/>
          <p:cNvGrpSpPr/>
          <p:nvPr/>
        </p:nvGrpSpPr>
        <p:grpSpPr>
          <a:xfrm>
            <a:off x="3679014" y="3385266"/>
            <a:ext cx="5149850" cy="1549057"/>
            <a:chOff x="3799590" y="3387225"/>
            <a:chExt cx="5149850" cy="2065408"/>
          </a:xfrm>
        </p:grpSpPr>
        <p:pic>
          <p:nvPicPr>
            <p:cNvPr id="1042" name="Picture 18"/>
            <p:cNvPicPr>
              <a:picLocks noChangeAspect="1" noChangeArrowheads="1"/>
            </p:cNvPicPr>
            <p:nvPr/>
          </p:nvPicPr>
          <p:blipFill>
            <a:blip r:embed="rId4"/>
            <a:srcRect/>
            <a:stretch>
              <a:fillRect/>
            </a:stretch>
          </p:blipFill>
          <p:spPr bwMode="auto">
            <a:xfrm>
              <a:off x="7309553" y="3387225"/>
              <a:ext cx="800100" cy="1066800"/>
            </a:xfrm>
            <a:prstGeom prst="rect">
              <a:avLst/>
            </a:prstGeom>
            <a:noFill/>
            <a:ln w="9525">
              <a:noFill/>
              <a:miter lim="800000"/>
              <a:headEnd/>
              <a:tailEnd/>
            </a:ln>
          </p:spPr>
        </p:pic>
        <p:grpSp>
          <p:nvGrpSpPr>
            <p:cNvPr id="3" name="Group 2"/>
            <p:cNvGrpSpPr/>
            <p:nvPr/>
          </p:nvGrpSpPr>
          <p:grpSpPr>
            <a:xfrm>
              <a:off x="3799590" y="4141287"/>
              <a:ext cx="5149850" cy="1311346"/>
              <a:chOff x="3799590" y="4141287"/>
              <a:chExt cx="5149850" cy="1311346"/>
            </a:xfrm>
          </p:grpSpPr>
          <p:sp>
            <p:nvSpPr>
              <p:cNvPr id="51217" name="TextBox 15"/>
              <p:cNvSpPr txBox="1">
                <a:spLocks noChangeArrowheads="1"/>
              </p:cNvSpPr>
              <p:nvPr/>
            </p:nvSpPr>
            <p:spPr bwMode="auto">
              <a:xfrm>
                <a:off x="5636500" y="5000016"/>
                <a:ext cx="1752380" cy="452617"/>
              </a:xfrm>
              <a:prstGeom prst="rect">
                <a:avLst/>
              </a:prstGeom>
              <a:noFill/>
              <a:ln w="9525">
                <a:noFill/>
                <a:miter lim="800000"/>
                <a:headEnd/>
                <a:tailEnd/>
              </a:ln>
            </p:spPr>
            <p:txBody>
              <a:bodyPr lIns="89291" tIns="44646" rIns="89291" bIns="44646">
                <a:spAutoFit/>
              </a:bodyPr>
              <a:lstStyle/>
              <a:p>
                <a:pPr defTabSz="912813" eaLnBrk="0" hangingPunct="0">
                  <a:lnSpc>
                    <a:spcPct val="90000"/>
                  </a:lnSpc>
                </a:pPr>
                <a:r>
                  <a:rPr lang="en-GB" altLang="zh-CN" b="1">
                    <a:solidFill>
                      <a:srgbClr val="990000"/>
                    </a:solidFill>
                    <a:ea typeface="Arial Unicode MS" pitchFamily="34" charset="-128"/>
                    <a:cs typeface="Arial Unicode MS" pitchFamily="34" charset="-128"/>
                  </a:rPr>
                  <a:t>DM Protocol</a:t>
                </a:r>
              </a:p>
            </p:txBody>
          </p:sp>
          <p:sp>
            <p:nvSpPr>
              <p:cNvPr id="51218" name="AutoShape 16"/>
              <p:cNvSpPr>
                <a:spLocks noChangeArrowheads="1"/>
              </p:cNvSpPr>
              <p:nvPr/>
            </p:nvSpPr>
            <p:spPr bwMode="auto">
              <a:xfrm>
                <a:off x="4501842" y="4297419"/>
                <a:ext cx="3667317" cy="858728"/>
              </a:xfrm>
              <a:prstGeom prst="leftRightArrow">
                <a:avLst>
                  <a:gd name="adj1" fmla="val 48611"/>
                  <a:gd name="adj2" fmla="val 24806"/>
                </a:avLst>
              </a:prstGeom>
              <a:solidFill>
                <a:schemeClr val="accent1"/>
              </a:solidFill>
              <a:ln w="9525" algn="ctr">
                <a:solidFill>
                  <a:schemeClr val="tx1"/>
                </a:solidFill>
                <a:miter lim="800000"/>
                <a:headEnd/>
                <a:tailEnd/>
              </a:ln>
            </p:spPr>
            <p:txBody>
              <a:bodyPr wrap="none" anchor="ctr"/>
              <a:lstStyle/>
              <a:p>
                <a:pPr defTabSz="914400" eaLnBrk="0" hangingPunct="0">
                  <a:lnSpc>
                    <a:spcPct val="90000"/>
                  </a:lnSpc>
                </a:pPr>
                <a:r>
                  <a:rPr lang="en-US" altLang="zh-CN" sz="1200" dirty="0">
                    <a:solidFill>
                      <a:schemeClr val="bg1"/>
                    </a:solidFill>
                    <a:ea typeface="宋体" charset="-122"/>
                  </a:rPr>
                  <a:t>DM Commands:</a:t>
                </a:r>
              </a:p>
              <a:p>
                <a:pPr defTabSz="914400" eaLnBrk="0" hangingPunct="0">
                  <a:lnSpc>
                    <a:spcPct val="90000"/>
                  </a:lnSpc>
                </a:pPr>
                <a:r>
                  <a:rPr lang="en-US" altLang="zh-CN" sz="1200" dirty="0">
                    <a:solidFill>
                      <a:schemeClr val="bg1"/>
                    </a:solidFill>
                    <a:ea typeface="宋体" charset="-122"/>
                  </a:rPr>
                  <a:t>Add, Get, Replace, Delete, Exec, Alert, etc.</a:t>
                </a:r>
              </a:p>
            </p:txBody>
          </p:sp>
          <p:graphicFrame>
            <p:nvGraphicFramePr>
              <p:cNvPr id="51210" name="Object 17"/>
              <p:cNvGraphicFramePr>
                <a:graphicFrameLocks noChangeAspect="1"/>
              </p:cNvGraphicFramePr>
              <p:nvPr>
                <p:extLst>
                  <p:ext uri="{D42A27DB-BD31-4B8C-83A1-F6EECF244321}">
                    <p14:modId xmlns:p14="http://schemas.microsoft.com/office/powerpoint/2010/main" val="165616076"/>
                  </p:ext>
                </p:extLst>
              </p:nvPr>
            </p:nvGraphicFramePr>
            <p:xfrm>
              <a:off x="3799590" y="4253507"/>
              <a:ext cx="713631" cy="980706"/>
            </p:xfrm>
            <a:graphic>
              <a:graphicData uri="http://schemas.openxmlformats.org/presentationml/2006/ole">
                <mc:AlternateContent xmlns:mc="http://schemas.openxmlformats.org/markup-compatibility/2006">
                  <mc:Choice xmlns:v="urn:schemas-microsoft-com:vml" Requires="v">
                    <p:oleObj spid="_x0000_s15470" name="Visio" r:id="rId5" imgW="697611" imgH="957453" progId="">
                      <p:embed/>
                    </p:oleObj>
                  </mc:Choice>
                  <mc:Fallback>
                    <p:oleObj name="Visio" r:id="rId5" imgW="697611" imgH="957453"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99590" y="4253507"/>
                            <a:ext cx="713631" cy="980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11" name="Object 18"/>
              <p:cNvGraphicFramePr>
                <a:graphicFrameLocks noChangeAspect="1"/>
              </p:cNvGraphicFramePr>
              <p:nvPr>
                <p:extLst>
                  <p:ext uri="{D42A27DB-BD31-4B8C-83A1-F6EECF244321}">
                    <p14:modId xmlns:p14="http://schemas.microsoft.com/office/powerpoint/2010/main" val="584137535"/>
                  </p:ext>
                </p:extLst>
              </p:nvPr>
            </p:nvGraphicFramePr>
            <p:xfrm>
              <a:off x="8263444" y="4141287"/>
              <a:ext cx="685996" cy="1170992"/>
            </p:xfrm>
            <a:graphic>
              <a:graphicData uri="http://schemas.openxmlformats.org/presentationml/2006/ole">
                <mc:AlternateContent xmlns:mc="http://schemas.openxmlformats.org/markup-compatibility/2006">
                  <mc:Choice xmlns:v="urn:schemas-microsoft-com:vml" Requires="v">
                    <p:oleObj spid="_x0000_s15471" name="Visio" r:id="rId7" imgW="981075" imgH="1703832" progId="">
                      <p:embed/>
                    </p:oleObj>
                  </mc:Choice>
                  <mc:Fallback>
                    <p:oleObj name="Visio" r:id="rId7" imgW="981075" imgH="1703832"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63444" y="4141287"/>
                            <a:ext cx="685996" cy="1170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grpSp>
        <p:nvGrpSpPr>
          <p:cNvPr id="19" name="Group 18"/>
          <p:cNvGrpSpPr/>
          <p:nvPr/>
        </p:nvGrpSpPr>
        <p:grpSpPr>
          <a:xfrm>
            <a:off x="5722360" y="2774062"/>
            <a:ext cx="1339508" cy="1373499"/>
            <a:chOff x="6629322" y="3031089"/>
            <a:chExt cx="1339508" cy="1373499"/>
          </a:xfrm>
        </p:grpSpPr>
        <p:sp>
          <p:nvSpPr>
            <p:cNvPr id="20" name="TextBox 93"/>
            <p:cNvSpPr txBox="1">
              <a:spLocks noChangeArrowheads="1"/>
            </p:cNvSpPr>
            <p:nvPr/>
          </p:nvSpPr>
          <p:spPr bwMode="auto">
            <a:xfrm>
              <a:off x="6629322" y="4185586"/>
              <a:ext cx="1339508" cy="219002"/>
            </a:xfrm>
            <a:prstGeom prst="rect">
              <a:avLst/>
            </a:prstGeom>
            <a:noFill/>
            <a:ln w="9525">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b="1">
                  <a:solidFill>
                    <a:srgbClr val="00B0F0"/>
                  </a:solidFill>
                  <a:ea typeface="宋体" pitchFamily="2" charset="-122"/>
                </a:rPr>
                <a:t>Transports</a:t>
              </a:r>
            </a:p>
          </p:txBody>
        </p:sp>
        <p:sp>
          <p:nvSpPr>
            <p:cNvPr id="21" name="TextBox 94"/>
            <p:cNvSpPr txBox="1">
              <a:spLocks noChangeArrowheads="1"/>
            </p:cNvSpPr>
            <p:nvPr/>
          </p:nvSpPr>
          <p:spPr bwMode="auto">
            <a:xfrm>
              <a:off x="6629322" y="3258965"/>
              <a:ext cx="1339508" cy="21900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b="1">
                  <a:solidFill>
                    <a:srgbClr val="FF0000"/>
                  </a:solidFill>
                  <a:ea typeface="宋体" pitchFamily="2" charset="-122"/>
                </a:rPr>
                <a:t>DM Protocol</a:t>
              </a:r>
            </a:p>
          </p:txBody>
        </p:sp>
        <p:sp>
          <p:nvSpPr>
            <p:cNvPr id="22" name="TextBox 95"/>
            <p:cNvSpPr txBox="1">
              <a:spLocks noChangeArrowheads="1"/>
            </p:cNvSpPr>
            <p:nvPr/>
          </p:nvSpPr>
          <p:spPr bwMode="auto">
            <a:xfrm>
              <a:off x="6629322" y="3499631"/>
              <a:ext cx="1339508" cy="219002"/>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b="1" dirty="0">
                  <a:ea typeface="宋体" pitchFamily="2" charset="-122"/>
                </a:rPr>
                <a:t>DM Representation</a:t>
              </a:r>
            </a:p>
          </p:txBody>
        </p:sp>
        <p:sp>
          <p:nvSpPr>
            <p:cNvPr id="23" name="TextBox 96"/>
            <p:cNvSpPr txBox="1">
              <a:spLocks noChangeArrowheads="1"/>
            </p:cNvSpPr>
            <p:nvPr/>
          </p:nvSpPr>
          <p:spPr bwMode="auto">
            <a:xfrm>
              <a:off x="6629322" y="3842608"/>
              <a:ext cx="1339508" cy="357501"/>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b="1" dirty="0">
                  <a:solidFill>
                    <a:srgbClr val="00B050"/>
                  </a:solidFill>
                  <a:ea typeface="宋体" pitchFamily="2" charset="-122"/>
                </a:rPr>
                <a:t>Bindings to Transports</a:t>
              </a:r>
            </a:p>
          </p:txBody>
        </p:sp>
        <p:sp>
          <p:nvSpPr>
            <p:cNvPr id="24" name="TextBox 94"/>
            <p:cNvSpPr txBox="1">
              <a:spLocks noChangeArrowheads="1"/>
            </p:cNvSpPr>
            <p:nvPr/>
          </p:nvSpPr>
          <p:spPr bwMode="auto">
            <a:xfrm>
              <a:off x="6629322" y="3031089"/>
              <a:ext cx="1339508" cy="219002"/>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lIns="79721" tIns="39862" rIns="79721" bIns="39862">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GB" altLang="zh-CN" sz="900" b="1" dirty="0">
                  <a:ea typeface="宋体" pitchFamily="2" charset="-122"/>
                </a:rPr>
                <a:t>Application MO</a:t>
              </a:r>
            </a:p>
          </p:txBody>
        </p:sp>
      </p:grpSp>
      <p:sp>
        <p:nvSpPr>
          <p:cNvPr id="5" name="Footer Placeholder 4"/>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4288458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F03A1214.WAV">
            <a:hlinkClick r:id="" action="ppaction://media"/>
          </p:cNvPr>
          <p:cNvPicPr>
            <a:picLocks noRot="1" noChangeAspect="1"/>
          </p:cNvPicPr>
          <p:nvPr>
            <a:audioFile r:link="rId3"/>
            <p:extLst>
              <p:ext uri="{DAA4B4D4-6D71-4841-9C94-3DE7FCFB9230}">
                <p14:media xmlns:p14="http://schemas.microsoft.com/office/powerpoint/2010/main" r:embed="rId2"/>
              </p:ext>
            </p:extLst>
          </p:nvPr>
        </p:nvPicPr>
        <p:blipFill>
          <a:blip r:embed="rId6">
            <a:extLst>
              <a:ext uri="{28A0092B-C50C-407E-A947-70E740481C1C}">
                <a14:useLocalDpi xmlns:a14="http://schemas.microsoft.com/office/drawing/2010/main" val="0"/>
              </a:ext>
            </a:extLst>
          </a:blip>
          <a:srcRect/>
          <a:stretch>
            <a:fillRect/>
          </a:stretch>
        </p:blipFill>
        <p:spPr bwMode="auto">
          <a:xfrm>
            <a:off x="605196" y="4338801"/>
            <a:ext cx="296863" cy="22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36" name="Object 12"/>
          <p:cNvGraphicFramePr>
            <a:graphicFrameLocks noChangeAspect="1"/>
          </p:cNvGraphicFramePr>
          <p:nvPr>
            <p:extLst>
              <p:ext uri="{D42A27DB-BD31-4B8C-83A1-F6EECF244321}">
                <p14:modId xmlns:p14="http://schemas.microsoft.com/office/powerpoint/2010/main" val="2118799230"/>
              </p:ext>
            </p:extLst>
          </p:nvPr>
        </p:nvGraphicFramePr>
        <p:xfrm>
          <a:off x="381359" y="4060196"/>
          <a:ext cx="633412" cy="773906"/>
        </p:xfrm>
        <a:graphic>
          <a:graphicData uri="http://schemas.openxmlformats.org/presentationml/2006/ole">
            <mc:AlternateContent xmlns:mc="http://schemas.openxmlformats.org/markup-compatibility/2006">
              <mc:Choice xmlns:v="urn:schemas-microsoft-com:vml" Requires="v">
                <p:oleObj spid="_x0000_s16548" name="Visio" r:id="rId7" imgW="648000" imgH="1057005" progId="Visio.Drawing.11">
                  <p:embed/>
                </p:oleObj>
              </mc:Choice>
              <mc:Fallback>
                <p:oleObj name="Visio" r:id="rId7" imgW="648000" imgH="1057005"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1359" y="4060196"/>
                        <a:ext cx="633412" cy="77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8" name="Object 14"/>
          <p:cNvGraphicFramePr>
            <a:graphicFrameLocks noChangeAspect="1"/>
          </p:cNvGraphicFramePr>
          <p:nvPr>
            <p:extLst>
              <p:ext uri="{D42A27DB-BD31-4B8C-83A1-F6EECF244321}">
                <p14:modId xmlns:p14="http://schemas.microsoft.com/office/powerpoint/2010/main" val="1526776724"/>
              </p:ext>
            </p:extLst>
          </p:nvPr>
        </p:nvGraphicFramePr>
        <p:xfrm>
          <a:off x="902059" y="4060195"/>
          <a:ext cx="1077912" cy="613172"/>
        </p:xfrm>
        <a:graphic>
          <a:graphicData uri="http://schemas.openxmlformats.org/presentationml/2006/ole">
            <mc:AlternateContent xmlns:mc="http://schemas.openxmlformats.org/markup-compatibility/2006">
              <mc:Choice xmlns:v="urn:schemas-microsoft-com:vml" Requires="v">
                <p:oleObj spid="_x0000_s16549" name="Visio" r:id="rId9" imgW="1332450" imgH="1017917" progId="Visio.Drawing.11">
                  <p:embed/>
                </p:oleObj>
              </mc:Choice>
              <mc:Fallback>
                <p:oleObj name="Visio" r:id="rId9" imgW="1332450" imgH="1017917"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02059" y="4060195"/>
                        <a:ext cx="1077912" cy="61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6"/>
          <p:cNvGraphicFramePr>
            <a:graphicFrameLocks noChangeAspect="1"/>
          </p:cNvGraphicFramePr>
          <p:nvPr>
            <p:extLst>
              <p:ext uri="{D42A27DB-BD31-4B8C-83A1-F6EECF244321}">
                <p14:modId xmlns:p14="http://schemas.microsoft.com/office/powerpoint/2010/main" val="903097656"/>
              </p:ext>
            </p:extLst>
          </p:nvPr>
        </p:nvGraphicFramePr>
        <p:xfrm>
          <a:off x="6523397" y="3513698"/>
          <a:ext cx="1298575" cy="1247775"/>
        </p:xfrm>
        <a:graphic>
          <a:graphicData uri="http://schemas.openxmlformats.org/presentationml/2006/ole">
            <mc:AlternateContent xmlns:mc="http://schemas.openxmlformats.org/markup-compatibility/2006">
              <mc:Choice xmlns:v="urn:schemas-microsoft-com:vml" Requires="v">
                <p:oleObj spid="_x0000_s16550" name="Visio" r:id="rId11" imgW="1391850" imgH="1703717" progId="Visio.Drawing.11">
                  <p:embed/>
                </p:oleObj>
              </mc:Choice>
              <mc:Fallback>
                <p:oleObj name="Visio" r:id="rId11" imgW="1391850" imgH="1703717" progId="Visio.Drawing.11">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23397" y="3513698"/>
                        <a:ext cx="12985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Oval Callout 20"/>
          <p:cNvSpPr>
            <a:spLocks noChangeArrowheads="1"/>
          </p:cNvSpPr>
          <p:nvPr/>
        </p:nvSpPr>
        <p:spPr bwMode="auto">
          <a:xfrm>
            <a:off x="1913297" y="1570599"/>
            <a:ext cx="1793875" cy="535781"/>
          </a:xfrm>
          <a:prstGeom prst="wedgeEllipseCallout">
            <a:avLst>
              <a:gd name="adj1" fmla="val -56903"/>
              <a:gd name="adj2" fmla="val 48667"/>
            </a:avLst>
          </a:prstGeom>
          <a:noFill/>
          <a:ln w="127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89291" tIns="44646" rIns="89291" bIns="44646"/>
          <a:lstStyle/>
          <a:p>
            <a:pPr defTabSz="892175">
              <a:lnSpc>
                <a:spcPct val="90000"/>
              </a:lnSpc>
            </a:pPr>
            <a:r>
              <a:rPr lang="en-GB" altLang="zh-CN" sz="1000">
                <a:ea typeface="宋体" charset="0"/>
                <a:cs typeface="宋体" charset="0"/>
              </a:rPr>
              <a:t>Call Centre! </a:t>
            </a:r>
          </a:p>
          <a:p>
            <a:pPr defTabSz="892175">
              <a:lnSpc>
                <a:spcPct val="90000"/>
              </a:lnSpc>
            </a:pPr>
            <a:r>
              <a:rPr lang="en-GB" altLang="zh-CN" sz="1000">
                <a:ea typeface="宋体" charset="0"/>
                <a:cs typeface="宋体" charset="0"/>
              </a:rPr>
              <a:t>How can I help you?</a:t>
            </a:r>
          </a:p>
        </p:txBody>
      </p:sp>
      <p:sp>
        <p:nvSpPr>
          <p:cNvPr id="23" name="Oval Callout 22"/>
          <p:cNvSpPr>
            <a:spLocks noChangeArrowheads="1"/>
          </p:cNvSpPr>
          <p:nvPr/>
        </p:nvSpPr>
        <p:spPr bwMode="auto">
          <a:xfrm>
            <a:off x="306747" y="3399398"/>
            <a:ext cx="2105025" cy="548879"/>
          </a:xfrm>
          <a:prstGeom prst="wedgeEllipseCallout">
            <a:avLst>
              <a:gd name="adj1" fmla="val -20741"/>
              <a:gd name="adj2" fmla="val 74296"/>
            </a:avLst>
          </a:prstGeom>
          <a:noFill/>
          <a:ln w="127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89291" tIns="44646" rIns="89291" bIns="44646"/>
          <a:lstStyle/>
          <a:p>
            <a:pPr defTabSz="892175">
              <a:lnSpc>
                <a:spcPct val="90000"/>
              </a:lnSpc>
            </a:pPr>
            <a:r>
              <a:rPr lang="en-GB" altLang="zh-CN" sz="1000">
                <a:ea typeface="宋体" charset="0"/>
                <a:cs typeface="宋体" charset="0"/>
              </a:rPr>
              <a:t>I cannot send MMS from my phone. </a:t>
            </a:r>
          </a:p>
          <a:p>
            <a:pPr defTabSz="892175">
              <a:lnSpc>
                <a:spcPct val="90000"/>
              </a:lnSpc>
            </a:pPr>
            <a:r>
              <a:rPr lang="en-GB" altLang="zh-CN" sz="1000">
                <a:ea typeface="宋体" charset="0"/>
                <a:cs typeface="宋体" charset="0"/>
              </a:rPr>
              <a:t>What can I do?</a:t>
            </a:r>
          </a:p>
        </p:txBody>
      </p:sp>
      <p:pic>
        <p:nvPicPr>
          <p:cNvPr id="29701" name="Picture 5" descr="C:\Users\Joaquin\AppData\Local\Microsoft\Windows\Temporary Internet Files\Content.IE5\1C3FKCSA\MCj04349490000[1].wmf"/>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278171" y="1799199"/>
            <a:ext cx="1447800" cy="78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Callout 23"/>
          <p:cNvSpPr>
            <a:spLocks noChangeArrowheads="1"/>
          </p:cNvSpPr>
          <p:nvPr/>
        </p:nvSpPr>
        <p:spPr bwMode="auto">
          <a:xfrm>
            <a:off x="1986321" y="2274258"/>
            <a:ext cx="1797050" cy="446484"/>
          </a:xfrm>
          <a:prstGeom prst="wedgeEllipseCallout">
            <a:avLst>
              <a:gd name="adj1" fmla="val -61574"/>
              <a:gd name="adj2" fmla="val -63866"/>
            </a:avLst>
          </a:prstGeom>
          <a:noFill/>
          <a:ln w="127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89291" tIns="44646" rIns="89291" bIns="44646"/>
          <a:lstStyle/>
          <a:p>
            <a:pPr defTabSz="892175">
              <a:lnSpc>
                <a:spcPct val="90000"/>
              </a:lnSpc>
            </a:pPr>
            <a:r>
              <a:rPr lang="en-GB" altLang="zh-CN" sz="1000">
                <a:ea typeface="宋体" charset="0"/>
                <a:cs typeface="宋体" charset="0"/>
              </a:rPr>
              <a:t>Let me investigate</a:t>
            </a:r>
          </a:p>
          <a:p>
            <a:pPr defTabSz="892175">
              <a:lnSpc>
                <a:spcPct val="90000"/>
              </a:lnSpc>
            </a:pPr>
            <a:r>
              <a:rPr lang="en-GB" altLang="zh-CN" sz="1000">
                <a:ea typeface="宋体" charset="0"/>
                <a:cs typeface="宋体" charset="0"/>
              </a:rPr>
              <a:t>Please stand by …</a:t>
            </a:r>
          </a:p>
        </p:txBody>
      </p:sp>
      <p:cxnSp>
        <p:nvCxnSpPr>
          <p:cNvPr id="28" name="Straight Arrow Connector 27"/>
          <p:cNvCxnSpPr>
            <a:cxnSpLocks noChangeShapeType="1"/>
          </p:cNvCxnSpPr>
          <p:nvPr/>
        </p:nvCxnSpPr>
        <p:spPr bwMode="auto">
          <a:xfrm>
            <a:off x="1725971" y="2656448"/>
            <a:ext cx="4910138" cy="1262063"/>
          </a:xfrm>
          <a:prstGeom prst="straightConnector1">
            <a:avLst/>
          </a:prstGeom>
          <a:noFill/>
          <a:ln w="12700">
            <a:solidFill>
              <a:schemeClr val="tx1"/>
            </a:solidFill>
            <a:prstDash val="sysDot"/>
            <a:round/>
            <a:headEnd/>
            <a:tailEnd type="arrow" w="med" len="med"/>
          </a:ln>
          <a:extLst>
            <a:ext uri="{909E8E84-426E-40DD-AFC4-6F175D3DCCD1}">
              <a14:hiddenFill xmlns:a14="http://schemas.microsoft.com/office/drawing/2010/main">
                <a:noFill/>
              </a14:hiddenFill>
            </a:ext>
          </a:extLst>
        </p:spPr>
      </p:cxnSp>
      <p:sp>
        <p:nvSpPr>
          <p:cNvPr id="29" name="TextBox 28"/>
          <p:cNvSpPr txBox="1">
            <a:spLocks noChangeArrowheads="1"/>
          </p:cNvSpPr>
          <p:nvPr/>
        </p:nvSpPr>
        <p:spPr bwMode="auto">
          <a:xfrm rot="1140000">
            <a:off x="3486895" y="3057758"/>
            <a:ext cx="2373330" cy="3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291" tIns="44646" rIns="89291" bIns="44646">
            <a:spAutoFit/>
          </a:bodyPr>
          <a:lstStyle>
            <a:lvl1pPr defTabSz="892175">
              <a:defRPr sz="3200">
                <a:solidFill>
                  <a:schemeClr val="tx1"/>
                </a:solidFill>
                <a:latin typeface="Verdana" charset="0"/>
                <a:ea typeface="ＭＳ Ｐゴシック" charset="0"/>
              </a:defRPr>
            </a:lvl1pPr>
            <a:lvl2pPr marL="742950" indent="-285750" defTabSz="892175">
              <a:defRPr sz="3200">
                <a:solidFill>
                  <a:schemeClr val="tx1"/>
                </a:solidFill>
                <a:latin typeface="Verdana" charset="0"/>
                <a:ea typeface="ＭＳ Ｐゴシック" charset="0"/>
              </a:defRPr>
            </a:lvl2pPr>
            <a:lvl3pPr marL="1143000" indent="-228600" defTabSz="892175">
              <a:defRPr sz="3200">
                <a:solidFill>
                  <a:schemeClr val="tx1"/>
                </a:solidFill>
                <a:latin typeface="Verdana" charset="0"/>
                <a:ea typeface="ＭＳ Ｐゴシック" charset="0"/>
              </a:defRPr>
            </a:lvl3pPr>
            <a:lvl4pPr marL="1600200" indent="-228600" defTabSz="892175">
              <a:defRPr sz="3200">
                <a:solidFill>
                  <a:schemeClr val="tx1"/>
                </a:solidFill>
                <a:latin typeface="Verdana" charset="0"/>
                <a:ea typeface="ＭＳ Ｐゴシック" charset="0"/>
              </a:defRPr>
            </a:lvl4pPr>
            <a:lvl5pPr marL="2057400" indent="-228600" defTabSz="892175">
              <a:defRPr sz="3200">
                <a:solidFill>
                  <a:schemeClr val="tx1"/>
                </a:solidFill>
                <a:latin typeface="Verdana" charset="0"/>
                <a:ea typeface="ＭＳ Ｐゴシック" charset="0"/>
              </a:defRPr>
            </a:lvl5pPr>
            <a:lvl6pPr marL="2514600" indent="-228600" defTabSz="892175" eaLnBrk="0" fontAlgn="base" hangingPunct="0">
              <a:spcBef>
                <a:spcPct val="0"/>
              </a:spcBef>
              <a:spcAft>
                <a:spcPct val="0"/>
              </a:spcAft>
              <a:defRPr sz="3200">
                <a:solidFill>
                  <a:schemeClr val="tx1"/>
                </a:solidFill>
                <a:latin typeface="Verdana" charset="0"/>
                <a:ea typeface="ＭＳ Ｐゴシック" charset="0"/>
              </a:defRPr>
            </a:lvl6pPr>
            <a:lvl7pPr marL="2971800" indent="-228600" defTabSz="892175" eaLnBrk="0" fontAlgn="base" hangingPunct="0">
              <a:spcBef>
                <a:spcPct val="0"/>
              </a:spcBef>
              <a:spcAft>
                <a:spcPct val="0"/>
              </a:spcAft>
              <a:defRPr sz="3200">
                <a:solidFill>
                  <a:schemeClr val="tx1"/>
                </a:solidFill>
                <a:latin typeface="Verdana" charset="0"/>
                <a:ea typeface="ＭＳ Ｐゴシック" charset="0"/>
              </a:defRPr>
            </a:lvl7pPr>
            <a:lvl8pPr marL="3429000" indent="-228600" defTabSz="892175" eaLnBrk="0" fontAlgn="base" hangingPunct="0">
              <a:spcBef>
                <a:spcPct val="0"/>
              </a:spcBef>
              <a:spcAft>
                <a:spcPct val="0"/>
              </a:spcAft>
              <a:defRPr sz="3200">
                <a:solidFill>
                  <a:schemeClr val="tx1"/>
                </a:solidFill>
                <a:latin typeface="Verdana" charset="0"/>
                <a:ea typeface="ＭＳ Ｐゴシック" charset="0"/>
              </a:defRPr>
            </a:lvl8pPr>
            <a:lvl9pPr marL="3886200" indent="-228600" defTabSz="892175" eaLnBrk="0" fontAlgn="base" hangingPunct="0">
              <a:spcBef>
                <a:spcPct val="0"/>
              </a:spcBef>
              <a:spcAft>
                <a:spcPct val="0"/>
              </a:spcAft>
              <a:defRPr sz="3200">
                <a:solidFill>
                  <a:schemeClr val="tx1"/>
                </a:solidFill>
                <a:latin typeface="Verdana" charset="0"/>
                <a:ea typeface="ＭＳ Ｐゴシック" charset="0"/>
              </a:defRPr>
            </a:lvl9pPr>
          </a:lstStyle>
          <a:p>
            <a:pPr>
              <a:lnSpc>
                <a:spcPct val="90000"/>
              </a:lnSpc>
            </a:pPr>
            <a:r>
              <a:rPr lang="en-GB" altLang="zh-CN" sz="1000" dirty="0">
                <a:latin typeface="Arial" charset="0"/>
                <a:ea typeface="宋体" charset="0"/>
                <a:cs typeface="宋体" charset="0"/>
              </a:rPr>
              <a:t>Open a remote connection to the User Device &amp; identify the problem</a:t>
            </a:r>
          </a:p>
        </p:txBody>
      </p:sp>
      <p:sp>
        <p:nvSpPr>
          <p:cNvPr id="30" name="AutoShape 26"/>
          <p:cNvSpPr>
            <a:spLocks noChangeArrowheads="1"/>
          </p:cNvSpPr>
          <p:nvPr/>
        </p:nvSpPr>
        <p:spPr bwMode="auto">
          <a:xfrm rot="10800000" flipH="1">
            <a:off x="6983771" y="4665033"/>
            <a:ext cx="446088" cy="33456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344" y="12926"/>
                </a:moveTo>
                <a:cubicBezTo>
                  <a:pt x="15656" y="12261"/>
                  <a:pt x="15818" y="11535"/>
                  <a:pt x="15818" y="10800"/>
                </a:cubicBezTo>
                <a:cubicBezTo>
                  <a:pt x="15818" y="8028"/>
                  <a:pt x="13571" y="5782"/>
                  <a:pt x="10800" y="5782"/>
                </a:cubicBezTo>
                <a:cubicBezTo>
                  <a:pt x="8028" y="5782"/>
                  <a:pt x="5782" y="8028"/>
                  <a:pt x="5782" y="10800"/>
                </a:cubicBezTo>
                <a:cubicBezTo>
                  <a:pt x="5781" y="12265"/>
                  <a:pt x="6422" y="13657"/>
                  <a:pt x="7534" y="14610"/>
                </a:cubicBezTo>
                <a:lnTo>
                  <a:pt x="3772" y="19001"/>
                </a:lnTo>
                <a:cubicBezTo>
                  <a:pt x="1378" y="16949"/>
                  <a:pt x="0" y="13953"/>
                  <a:pt x="0" y="10800"/>
                </a:cubicBezTo>
                <a:cubicBezTo>
                  <a:pt x="0" y="4835"/>
                  <a:pt x="4835" y="0"/>
                  <a:pt x="10800" y="0"/>
                </a:cubicBezTo>
                <a:cubicBezTo>
                  <a:pt x="16764" y="0"/>
                  <a:pt x="21600" y="4835"/>
                  <a:pt x="21600" y="10800"/>
                </a:cubicBezTo>
                <a:cubicBezTo>
                  <a:pt x="21600" y="12382"/>
                  <a:pt x="21252" y="13944"/>
                  <a:pt x="20581" y="15377"/>
                </a:cubicBezTo>
                <a:lnTo>
                  <a:pt x="23027" y="16522"/>
                </a:lnTo>
                <a:lnTo>
                  <a:pt x="15593" y="19216"/>
                </a:lnTo>
                <a:lnTo>
                  <a:pt x="12899" y="11782"/>
                </a:lnTo>
                <a:lnTo>
                  <a:pt x="15344" y="12926"/>
                </a:lnTo>
                <a:close/>
              </a:path>
            </a:pathLst>
          </a:custGeom>
          <a:gradFill rotWithShape="1">
            <a:gsLst>
              <a:gs pos="0">
                <a:srgbClr val="790000"/>
              </a:gs>
              <a:gs pos="100000">
                <a:srgbClr val="FF0000"/>
              </a:gs>
            </a:gsLst>
            <a:lin ang="5400000" scaled="1"/>
          </a:gradFill>
          <a:ln w="12700">
            <a:solidFill>
              <a:srgbClr val="330066"/>
            </a:solidFill>
            <a:miter lim="800000"/>
            <a:headEnd/>
            <a:tailEnd/>
          </a:ln>
        </p:spPr>
        <p:txBody>
          <a:bodyPr rot="10800000" wrap="none" lIns="89291" tIns="44646" rIns="89291" bIns="44646" anchor="ctr"/>
          <a:lstStyle/>
          <a:p>
            <a:endParaRPr lang="en-US"/>
          </a:p>
        </p:txBody>
      </p:sp>
      <p:cxnSp>
        <p:nvCxnSpPr>
          <p:cNvPr id="32" name="Straight Arrow Connector 31"/>
          <p:cNvCxnSpPr>
            <a:cxnSpLocks noChangeShapeType="1"/>
          </p:cNvCxnSpPr>
          <p:nvPr/>
        </p:nvCxnSpPr>
        <p:spPr bwMode="auto">
          <a:xfrm>
            <a:off x="1649771" y="4370948"/>
            <a:ext cx="4986338" cy="5954"/>
          </a:xfrm>
          <a:prstGeom prst="straightConnector1">
            <a:avLst/>
          </a:prstGeom>
          <a:noFill/>
          <a:ln w="12700">
            <a:solidFill>
              <a:schemeClr val="tx1"/>
            </a:solidFill>
            <a:prstDash val="sysDot"/>
            <a:round/>
            <a:headEnd type="arrow" w="med" len="med"/>
            <a:tailEnd type="arrow" w="med" len="med"/>
          </a:ln>
          <a:extLst>
            <a:ext uri="{909E8E84-426E-40DD-AFC4-6F175D3DCCD1}">
              <a14:hiddenFill xmlns:a14="http://schemas.microsoft.com/office/drawing/2010/main">
                <a:noFill/>
              </a14:hiddenFill>
            </a:ext>
          </a:extLst>
        </p:spPr>
      </p:cxnSp>
      <p:sp>
        <p:nvSpPr>
          <p:cNvPr id="33" name="TextBox 32"/>
          <p:cNvSpPr txBox="1">
            <a:spLocks noChangeArrowheads="1"/>
          </p:cNvSpPr>
          <p:nvPr/>
        </p:nvSpPr>
        <p:spPr bwMode="auto">
          <a:xfrm>
            <a:off x="2159359" y="4201880"/>
            <a:ext cx="3376612" cy="2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lvl1pPr defTabSz="892175">
              <a:defRPr sz="3200">
                <a:solidFill>
                  <a:schemeClr val="tx1"/>
                </a:solidFill>
                <a:latin typeface="Verdana" charset="0"/>
                <a:ea typeface="ＭＳ Ｐゴシック" charset="0"/>
              </a:defRPr>
            </a:lvl1pPr>
            <a:lvl2pPr marL="742950" indent="-285750" defTabSz="892175">
              <a:defRPr sz="3200">
                <a:solidFill>
                  <a:schemeClr val="tx1"/>
                </a:solidFill>
                <a:latin typeface="Verdana" charset="0"/>
                <a:ea typeface="ＭＳ Ｐゴシック" charset="0"/>
              </a:defRPr>
            </a:lvl2pPr>
            <a:lvl3pPr marL="1143000" indent="-228600" defTabSz="892175">
              <a:defRPr sz="3200">
                <a:solidFill>
                  <a:schemeClr val="tx1"/>
                </a:solidFill>
                <a:latin typeface="Verdana" charset="0"/>
                <a:ea typeface="ＭＳ Ｐゴシック" charset="0"/>
              </a:defRPr>
            </a:lvl3pPr>
            <a:lvl4pPr marL="1600200" indent="-228600" defTabSz="892175">
              <a:defRPr sz="3200">
                <a:solidFill>
                  <a:schemeClr val="tx1"/>
                </a:solidFill>
                <a:latin typeface="Verdana" charset="0"/>
                <a:ea typeface="ＭＳ Ｐゴシック" charset="0"/>
              </a:defRPr>
            </a:lvl4pPr>
            <a:lvl5pPr marL="2057400" indent="-228600" defTabSz="892175">
              <a:defRPr sz="3200">
                <a:solidFill>
                  <a:schemeClr val="tx1"/>
                </a:solidFill>
                <a:latin typeface="Verdana" charset="0"/>
                <a:ea typeface="ＭＳ Ｐゴシック" charset="0"/>
              </a:defRPr>
            </a:lvl5pPr>
            <a:lvl6pPr marL="2514600" indent="-228600" defTabSz="892175" eaLnBrk="0" fontAlgn="base" hangingPunct="0">
              <a:spcBef>
                <a:spcPct val="0"/>
              </a:spcBef>
              <a:spcAft>
                <a:spcPct val="0"/>
              </a:spcAft>
              <a:defRPr sz="3200">
                <a:solidFill>
                  <a:schemeClr val="tx1"/>
                </a:solidFill>
                <a:latin typeface="Verdana" charset="0"/>
                <a:ea typeface="ＭＳ Ｐゴシック" charset="0"/>
              </a:defRPr>
            </a:lvl6pPr>
            <a:lvl7pPr marL="2971800" indent="-228600" defTabSz="892175" eaLnBrk="0" fontAlgn="base" hangingPunct="0">
              <a:spcBef>
                <a:spcPct val="0"/>
              </a:spcBef>
              <a:spcAft>
                <a:spcPct val="0"/>
              </a:spcAft>
              <a:defRPr sz="3200">
                <a:solidFill>
                  <a:schemeClr val="tx1"/>
                </a:solidFill>
                <a:latin typeface="Verdana" charset="0"/>
                <a:ea typeface="ＭＳ Ｐゴシック" charset="0"/>
              </a:defRPr>
            </a:lvl7pPr>
            <a:lvl8pPr marL="3429000" indent="-228600" defTabSz="892175" eaLnBrk="0" fontAlgn="base" hangingPunct="0">
              <a:spcBef>
                <a:spcPct val="0"/>
              </a:spcBef>
              <a:spcAft>
                <a:spcPct val="0"/>
              </a:spcAft>
              <a:defRPr sz="3200">
                <a:solidFill>
                  <a:schemeClr val="tx1"/>
                </a:solidFill>
                <a:latin typeface="Verdana" charset="0"/>
                <a:ea typeface="ＭＳ Ｐゴシック" charset="0"/>
              </a:defRPr>
            </a:lvl8pPr>
            <a:lvl9pPr marL="3886200" indent="-228600" defTabSz="892175" eaLnBrk="0" fontAlgn="base" hangingPunct="0">
              <a:spcBef>
                <a:spcPct val="0"/>
              </a:spcBef>
              <a:spcAft>
                <a:spcPct val="0"/>
              </a:spcAft>
              <a:defRPr sz="3200">
                <a:solidFill>
                  <a:schemeClr val="tx1"/>
                </a:solidFill>
                <a:latin typeface="Verdana" charset="0"/>
                <a:ea typeface="ＭＳ Ｐゴシック" charset="0"/>
              </a:defRPr>
            </a:lvl9pPr>
          </a:lstStyle>
          <a:p>
            <a:pPr>
              <a:lnSpc>
                <a:spcPct val="90000"/>
              </a:lnSpc>
            </a:pPr>
            <a:r>
              <a:rPr lang="en-GB" altLang="zh-CN" sz="1000">
                <a:latin typeface="Arial" charset="0"/>
                <a:ea typeface="宋体" charset="0"/>
                <a:cs typeface="宋体" charset="0"/>
              </a:rPr>
              <a:t>Identifies that MMS configuration was lost or corrupted</a:t>
            </a:r>
          </a:p>
        </p:txBody>
      </p:sp>
      <p:sp>
        <p:nvSpPr>
          <p:cNvPr id="35" name="TextBox 34"/>
          <p:cNvSpPr txBox="1">
            <a:spLocks noChangeArrowheads="1"/>
          </p:cNvSpPr>
          <p:nvPr/>
        </p:nvSpPr>
        <p:spPr bwMode="auto">
          <a:xfrm>
            <a:off x="2214921" y="4370948"/>
            <a:ext cx="3397250" cy="2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291" tIns="44646" rIns="89291" bIns="44646">
            <a:spAutoFit/>
          </a:bodyPr>
          <a:lstStyle>
            <a:lvl1pPr defTabSz="892175">
              <a:defRPr sz="3200">
                <a:solidFill>
                  <a:schemeClr val="tx1"/>
                </a:solidFill>
                <a:latin typeface="Verdana" charset="0"/>
                <a:ea typeface="ＭＳ Ｐゴシック" charset="0"/>
              </a:defRPr>
            </a:lvl1pPr>
            <a:lvl2pPr marL="742950" indent="-285750" defTabSz="892175">
              <a:defRPr sz="3200">
                <a:solidFill>
                  <a:schemeClr val="tx1"/>
                </a:solidFill>
                <a:latin typeface="Verdana" charset="0"/>
                <a:ea typeface="ＭＳ Ｐゴシック" charset="0"/>
              </a:defRPr>
            </a:lvl2pPr>
            <a:lvl3pPr marL="1143000" indent="-228600" defTabSz="892175">
              <a:defRPr sz="3200">
                <a:solidFill>
                  <a:schemeClr val="tx1"/>
                </a:solidFill>
                <a:latin typeface="Verdana" charset="0"/>
                <a:ea typeface="ＭＳ Ｐゴシック" charset="0"/>
              </a:defRPr>
            </a:lvl3pPr>
            <a:lvl4pPr marL="1600200" indent="-228600" defTabSz="892175">
              <a:defRPr sz="3200">
                <a:solidFill>
                  <a:schemeClr val="tx1"/>
                </a:solidFill>
                <a:latin typeface="Verdana" charset="0"/>
                <a:ea typeface="ＭＳ Ｐゴシック" charset="0"/>
              </a:defRPr>
            </a:lvl4pPr>
            <a:lvl5pPr marL="2057400" indent="-228600" defTabSz="892175">
              <a:defRPr sz="3200">
                <a:solidFill>
                  <a:schemeClr val="tx1"/>
                </a:solidFill>
                <a:latin typeface="Verdana" charset="0"/>
                <a:ea typeface="ＭＳ Ｐゴシック" charset="0"/>
              </a:defRPr>
            </a:lvl5pPr>
            <a:lvl6pPr marL="2514600" indent="-228600" defTabSz="892175" eaLnBrk="0" fontAlgn="base" hangingPunct="0">
              <a:spcBef>
                <a:spcPct val="0"/>
              </a:spcBef>
              <a:spcAft>
                <a:spcPct val="0"/>
              </a:spcAft>
              <a:defRPr sz="3200">
                <a:solidFill>
                  <a:schemeClr val="tx1"/>
                </a:solidFill>
                <a:latin typeface="Verdana" charset="0"/>
                <a:ea typeface="ＭＳ Ｐゴシック" charset="0"/>
              </a:defRPr>
            </a:lvl6pPr>
            <a:lvl7pPr marL="2971800" indent="-228600" defTabSz="892175" eaLnBrk="0" fontAlgn="base" hangingPunct="0">
              <a:spcBef>
                <a:spcPct val="0"/>
              </a:spcBef>
              <a:spcAft>
                <a:spcPct val="0"/>
              </a:spcAft>
              <a:defRPr sz="3200">
                <a:solidFill>
                  <a:schemeClr val="tx1"/>
                </a:solidFill>
                <a:latin typeface="Verdana" charset="0"/>
                <a:ea typeface="ＭＳ Ｐゴシック" charset="0"/>
              </a:defRPr>
            </a:lvl7pPr>
            <a:lvl8pPr marL="3429000" indent="-228600" defTabSz="892175" eaLnBrk="0" fontAlgn="base" hangingPunct="0">
              <a:spcBef>
                <a:spcPct val="0"/>
              </a:spcBef>
              <a:spcAft>
                <a:spcPct val="0"/>
              </a:spcAft>
              <a:defRPr sz="3200">
                <a:solidFill>
                  <a:schemeClr val="tx1"/>
                </a:solidFill>
                <a:latin typeface="Verdana" charset="0"/>
                <a:ea typeface="ＭＳ Ｐゴシック" charset="0"/>
              </a:defRPr>
            </a:lvl8pPr>
            <a:lvl9pPr marL="3886200" indent="-228600" defTabSz="892175" eaLnBrk="0" fontAlgn="base" hangingPunct="0">
              <a:spcBef>
                <a:spcPct val="0"/>
              </a:spcBef>
              <a:spcAft>
                <a:spcPct val="0"/>
              </a:spcAft>
              <a:defRPr sz="3200">
                <a:solidFill>
                  <a:schemeClr val="tx1"/>
                </a:solidFill>
                <a:latin typeface="Verdana" charset="0"/>
                <a:ea typeface="ＭＳ Ｐゴシック" charset="0"/>
              </a:defRPr>
            </a:lvl9pPr>
          </a:lstStyle>
          <a:p>
            <a:pPr>
              <a:lnSpc>
                <a:spcPct val="90000"/>
              </a:lnSpc>
            </a:pPr>
            <a:r>
              <a:rPr lang="en-GB" altLang="zh-CN" sz="1000">
                <a:latin typeface="Arial" charset="0"/>
                <a:ea typeface="宋体" charset="0"/>
                <a:cs typeface="宋体" charset="0"/>
              </a:rPr>
              <a:t>Server sends a new MMS configuration file</a:t>
            </a:r>
          </a:p>
        </p:txBody>
      </p:sp>
      <p:sp>
        <p:nvSpPr>
          <p:cNvPr id="36" name="TextBox 35"/>
          <p:cNvSpPr txBox="1">
            <a:spLocks noChangeArrowheads="1"/>
          </p:cNvSpPr>
          <p:nvPr/>
        </p:nvSpPr>
        <p:spPr bwMode="auto">
          <a:xfrm>
            <a:off x="3913546" y="1406098"/>
            <a:ext cx="5153335" cy="1253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291" tIns="44646" rIns="89291" bIns="44646">
            <a:spAutoFit/>
          </a:bodyPr>
          <a:lstStyle>
            <a:lvl1pPr defTabSz="892175">
              <a:defRPr sz="3200">
                <a:solidFill>
                  <a:schemeClr val="tx1"/>
                </a:solidFill>
                <a:latin typeface="Verdana" charset="0"/>
                <a:ea typeface="ＭＳ Ｐゴシック" charset="0"/>
              </a:defRPr>
            </a:lvl1pPr>
            <a:lvl2pPr marL="742950" indent="-285750" defTabSz="892175">
              <a:defRPr sz="3200">
                <a:solidFill>
                  <a:schemeClr val="tx1"/>
                </a:solidFill>
                <a:latin typeface="Verdana" charset="0"/>
                <a:ea typeface="ＭＳ Ｐゴシック" charset="0"/>
              </a:defRPr>
            </a:lvl2pPr>
            <a:lvl3pPr marL="1143000" indent="-228600" defTabSz="892175">
              <a:defRPr sz="3200">
                <a:solidFill>
                  <a:schemeClr val="tx1"/>
                </a:solidFill>
                <a:latin typeface="Verdana" charset="0"/>
                <a:ea typeface="ＭＳ Ｐゴシック" charset="0"/>
              </a:defRPr>
            </a:lvl3pPr>
            <a:lvl4pPr marL="1600200" indent="-228600" defTabSz="892175">
              <a:defRPr sz="3200">
                <a:solidFill>
                  <a:schemeClr val="tx1"/>
                </a:solidFill>
                <a:latin typeface="Verdana" charset="0"/>
                <a:ea typeface="ＭＳ Ｐゴシック" charset="0"/>
              </a:defRPr>
            </a:lvl4pPr>
            <a:lvl5pPr marL="2057400" indent="-228600" defTabSz="892175">
              <a:defRPr sz="3200">
                <a:solidFill>
                  <a:schemeClr val="tx1"/>
                </a:solidFill>
                <a:latin typeface="Verdana" charset="0"/>
                <a:ea typeface="ＭＳ Ｐゴシック" charset="0"/>
              </a:defRPr>
            </a:lvl5pPr>
            <a:lvl6pPr marL="2514600" indent="-228600" defTabSz="892175" eaLnBrk="0" fontAlgn="base" hangingPunct="0">
              <a:spcBef>
                <a:spcPct val="0"/>
              </a:spcBef>
              <a:spcAft>
                <a:spcPct val="0"/>
              </a:spcAft>
              <a:defRPr sz="3200">
                <a:solidFill>
                  <a:schemeClr val="tx1"/>
                </a:solidFill>
                <a:latin typeface="Verdana" charset="0"/>
                <a:ea typeface="ＭＳ Ｐゴシック" charset="0"/>
              </a:defRPr>
            </a:lvl6pPr>
            <a:lvl7pPr marL="2971800" indent="-228600" defTabSz="892175" eaLnBrk="0" fontAlgn="base" hangingPunct="0">
              <a:spcBef>
                <a:spcPct val="0"/>
              </a:spcBef>
              <a:spcAft>
                <a:spcPct val="0"/>
              </a:spcAft>
              <a:defRPr sz="3200">
                <a:solidFill>
                  <a:schemeClr val="tx1"/>
                </a:solidFill>
                <a:latin typeface="Verdana" charset="0"/>
                <a:ea typeface="ＭＳ Ｐゴシック" charset="0"/>
              </a:defRPr>
            </a:lvl7pPr>
            <a:lvl8pPr marL="3429000" indent="-228600" defTabSz="892175" eaLnBrk="0" fontAlgn="base" hangingPunct="0">
              <a:spcBef>
                <a:spcPct val="0"/>
              </a:spcBef>
              <a:spcAft>
                <a:spcPct val="0"/>
              </a:spcAft>
              <a:defRPr sz="3200">
                <a:solidFill>
                  <a:schemeClr val="tx1"/>
                </a:solidFill>
                <a:latin typeface="Verdana" charset="0"/>
                <a:ea typeface="ＭＳ Ｐゴシック" charset="0"/>
              </a:defRPr>
            </a:lvl8pPr>
            <a:lvl9pPr marL="3886200" indent="-228600" defTabSz="892175" eaLnBrk="0" fontAlgn="base" hangingPunct="0">
              <a:spcBef>
                <a:spcPct val="0"/>
              </a:spcBef>
              <a:spcAft>
                <a:spcPct val="0"/>
              </a:spcAft>
              <a:defRPr sz="3200">
                <a:solidFill>
                  <a:schemeClr val="tx1"/>
                </a:solidFill>
                <a:latin typeface="Verdana" charset="0"/>
                <a:ea typeface="ＭＳ Ｐゴシック" charset="0"/>
              </a:defRPr>
            </a:lvl9pPr>
          </a:lstStyle>
          <a:p>
            <a:pPr>
              <a:lnSpc>
                <a:spcPct val="90000"/>
              </a:lnSpc>
            </a:pPr>
            <a:r>
              <a:rPr lang="en-GB" altLang="zh-CN" sz="1400" b="1" dirty="0">
                <a:solidFill>
                  <a:srgbClr val="990000"/>
                </a:solidFill>
                <a:latin typeface="Arial" charset="0"/>
                <a:cs typeface="Arial Unicode MS" charset="0"/>
              </a:rPr>
              <a:t>Device Management</a:t>
            </a:r>
            <a:r>
              <a:rPr lang="en-GB" altLang="zh-CN" sz="1400" dirty="0">
                <a:latin typeface="Arial" charset="0"/>
                <a:ea typeface="宋体" charset="0"/>
                <a:cs typeface="宋体" charset="0"/>
              </a:rPr>
              <a:t> performs the following operations on Devices that have already been deployed in the market</a:t>
            </a:r>
            <a:r>
              <a:rPr lang="en-GB" altLang="zh-CN" sz="1400" dirty="0" smtClean="0">
                <a:latin typeface="Arial" charset="0"/>
                <a:ea typeface="宋体" charset="0"/>
                <a:cs typeface="宋体" charset="0"/>
              </a:rPr>
              <a:t>:</a:t>
            </a:r>
          </a:p>
          <a:p>
            <a:pPr marL="171450" indent="-171450">
              <a:lnSpc>
                <a:spcPct val="90000"/>
              </a:lnSpc>
              <a:buFont typeface="Arial"/>
              <a:buChar char="•"/>
            </a:pPr>
            <a:r>
              <a:rPr lang="en-GB" altLang="zh-CN" sz="1100" u="sng" dirty="0">
                <a:ea typeface="宋体" charset="0"/>
                <a:cs typeface="宋体" charset="0"/>
              </a:rPr>
              <a:t>Provisioning</a:t>
            </a:r>
            <a:r>
              <a:rPr lang="en-GB" altLang="zh-CN" sz="1100" dirty="0">
                <a:ea typeface="宋体" charset="0"/>
                <a:cs typeface="宋体" charset="0"/>
              </a:rPr>
              <a:t> of configurations for services supported by the device, </a:t>
            </a:r>
            <a:endParaRPr lang="en-GB" altLang="zh-CN" sz="1100" dirty="0" smtClean="0">
              <a:ea typeface="宋体" charset="0"/>
              <a:cs typeface="宋体" charset="0"/>
            </a:endParaRPr>
          </a:p>
          <a:p>
            <a:pPr marL="171450" indent="-171450">
              <a:lnSpc>
                <a:spcPct val="90000"/>
              </a:lnSpc>
              <a:buFont typeface="Arial"/>
              <a:buChar char="•"/>
            </a:pPr>
            <a:r>
              <a:rPr lang="en-GB" altLang="zh-CN" sz="1100" u="sng" dirty="0">
                <a:ea typeface="宋体" charset="0"/>
                <a:cs typeface="宋体" charset="0"/>
              </a:rPr>
              <a:t>Remove, install and activate Software Components</a:t>
            </a:r>
            <a:r>
              <a:rPr lang="en-GB" altLang="zh-CN" sz="1100" dirty="0" smtClean="0">
                <a:ea typeface="宋体" charset="0"/>
                <a:cs typeface="宋体" charset="0"/>
              </a:rPr>
              <a:t>,</a:t>
            </a:r>
            <a:endParaRPr lang="en-GB" altLang="zh-CN" sz="1100" dirty="0">
              <a:ea typeface="宋体" charset="0"/>
              <a:cs typeface="宋体" charset="0"/>
            </a:endParaRPr>
          </a:p>
          <a:p>
            <a:pPr marL="171450" indent="-171450">
              <a:lnSpc>
                <a:spcPct val="90000"/>
              </a:lnSpc>
              <a:buFont typeface="Arial"/>
              <a:buChar char="•"/>
            </a:pPr>
            <a:r>
              <a:rPr lang="en-GB" altLang="zh-CN" sz="1100" u="sng" dirty="0" smtClean="0">
                <a:ea typeface="宋体" charset="0"/>
                <a:cs typeface="宋体" charset="0"/>
              </a:rPr>
              <a:t>Update </a:t>
            </a:r>
            <a:r>
              <a:rPr lang="en-GB" altLang="zh-CN" sz="1100" u="sng" dirty="0">
                <a:ea typeface="宋体" charset="0"/>
                <a:cs typeface="宋体" charset="0"/>
              </a:rPr>
              <a:t>Firmware </a:t>
            </a:r>
            <a:r>
              <a:rPr lang="en-GB" altLang="zh-CN" sz="1100" dirty="0">
                <a:ea typeface="宋体" charset="0"/>
                <a:cs typeface="宋体" charset="0"/>
              </a:rPr>
              <a:t>on faulty devices</a:t>
            </a:r>
            <a:r>
              <a:rPr lang="en-GB" altLang="zh-CN" sz="1100" dirty="0" smtClean="0">
                <a:ea typeface="宋体" charset="0"/>
                <a:cs typeface="宋体" charset="0"/>
              </a:rPr>
              <a:t>,</a:t>
            </a:r>
          </a:p>
          <a:p>
            <a:pPr marL="171450" indent="-171450">
              <a:lnSpc>
                <a:spcPct val="90000"/>
              </a:lnSpc>
              <a:buFont typeface="Arial"/>
              <a:buChar char="•"/>
            </a:pPr>
            <a:r>
              <a:rPr lang="en-GB" altLang="zh-CN" sz="1100" u="sng" dirty="0">
                <a:ea typeface="宋体" charset="0"/>
                <a:cs typeface="宋体" charset="0"/>
              </a:rPr>
              <a:t>Perform Diagnostics and Monitoring operations </a:t>
            </a:r>
            <a:r>
              <a:rPr lang="en-GB" altLang="zh-CN" sz="1100" dirty="0">
                <a:ea typeface="宋体" charset="0"/>
                <a:cs typeface="宋体" charset="0"/>
              </a:rPr>
              <a:t>on the devices</a:t>
            </a:r>
          </a:p>
          <a:p>
            <a:pPr>
              <a:lnSpc>
                <a:spcPct val="90000"/>
              </a:lnSpc>
            </a:pPr>
            <a:endParaRPr lang="en-GB" altLang="zh-CN" sz="1200" dirty="0">
              <a:latin typeface="Arial" charset="0"/>
              <a:ea typeface="宋体" charset="0"/>
              <a:cs typeface="宋体" charset="0"/>
            </a:endParaRPr>
          </a:p>
        </p:txBody>
      </p:sp>
      <p:sp>
        <p:nvSpPr>
          <p:cNvPr id="3" name="Title 2"/>
          <p:cNvSpPr>
            <a:spLocks noGrp="1"/>
          </p:cNvSpPr>
          <p:nvPr>
            <p:ph type="title"/>
          </p:nvPr>
        </p:nvSpPr>
        <p:spPr/>
        <p:txBody>
          <a:bodyPr/>
          <a:lstStyle/>
          <a:p>
            <a:r>
              <a:rPr lang="en-US" dirty="0"/>
              <a:t>Device Management (DM) Use </a:t>
            </a:r>
            <a:r>
              <a:rPr lang="en-US" dirty="0" smtClean="0"/>
              <a:t>Case</a:t>
            </a:r>
            <a:endParaRPr lang="en-US" dirty="0"/>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9843801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checkerboard(across)">
                                      <p:cBhvr>
                                        <p:cTn id="17" dur="500"/>
                                        <p:tgtEl>
                                          <p:spTgt spid="29"/>
                                        </p:tgtEl>
                                      </p:cBhvr>
                                    </p:animEffect>
                                  </p:childTnLst>
                                </p:cTn>
                              </p:par>
                              <p:par>
                                <p:cTn id="18" presetID="5" presetClass="entr" presetSubtype="1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checkerboard(across)">
                                      <p:cBhvr>
                                        <p:cTn id="20" dur="500"/>
                                        <p:tgtEl>
                                          <p:spTgt spid="28"/>
                                        </p:tgtEl>
                                      </p:cBhvr>
                                    </p:animEffect>
                                  </p:childTnLst>
                                </p:cTn>
                              </p:par>
                              <p:par>
                                <p:cTn id="21" presetID="35"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2000"/>
                                        <p:tgtEl>
                                          <p:spTgt spid="30"/>
                                        </p:tgtEl>
                                      </p:cBhvr>
                                    </p:animEffect>
                                    <p:anim calcmode="lin" valueType="num">
                                      <p:cBhvr>
                                        <p:cTn id="24" dur="2000" fill="hold"/>
                                        <p:tgtEl>
                                          <p:spTgt spid="30"/>
                                        </p:tgtEl>
                                        <p:attrNameLst>
                                          <p:attrName>style.rotation</p:attrName>
                                        </p:attrNameLst>
                                      </p:cBhvr>
                                      <p:tavLst>
                                        <p:tav tm="0">
                                          <p:val>
                                            <p:fltVal val="720"/>
                                          </p:val>
                                        </p:tav>
                                        <p:tav tm="100000">
                                          <p:val>
                                            <p:fltVal val="0"/>
                                          </p:val>
                                        </p:tav>
                                      </p:tavLst>
                                    </p:anim>
                                    <p:anim calcmode="lin" valueType="num">
                                      <p:cBhvr>
                                        <p:cTn id="25" dur="2000" fill="hold"/>
                                        <p:tgtEl>
                                          <p:spTgt spid="30"/>
                                        </p:tgtEl>
                                        <p:attrNameLst>
                                          <p:attrName>ppt_h</p:attrName>
                                        </p:attrNameLst>
                                      </p:cBhvr>
                                      <p:tavLst>
                                        <p:tav tm="0">
                                          <p:val>
                                            <p:fltVal val="0"/>
                                          </p:val>
                                        </p:tav>
                                        <p:tav tm="100000">
                                          <p:val>
                                            <p:strVal val="#ppt_h"/>
                                          </p:val>
                                        </p:tav>
                                      </p:tavLst>
                                    </p:anim>
                                    <p:anim calcmode="lin" valueType="num">
                                      <p:cBhvr>
                                        <p:cTn id="26" dur="2000" fill="hold"/>
                                        <p:tgtEl>
                                          <p:spTgt spid="30"/>
                                        </p:tgtEl>
                                        <p:attrNameLst>
                                          <p:attrName>ppt_w</p:attrName>
                                        </p:attrNameLst>
                                      </p:cBhvr>
                                      <p:tavLst>
                                        <p:tav tm="0">
                                          <p:val>
                                            <p:fltVal val="0"/>
                                          </p:val>
                                        </p:tav>
                                        <p:tav tm="100000">
                                          <p:val>
                                            <p:strVal val="#ppt_w"/>
                                          </p:val>
                                        </p:tav>
                                      </p:tavLst>
                                    </p:anim>
                                  </p:childTnLst>
                                </p:cTn>
                              </p:par>
                            </p:childTnLst>
                          </p:cTn>
                        </p:par>
                        <p:par>
                          <p:cTn id="27" fill="hold" nodeType="afterGroup">
                            <p:stCondLst>
                              <p:cond delay="2000"/>
                            </p:stCondLst>
                            <p:childTnLst>
                              <p:par>
                                <p:cTn id="28" presetID="5" presetClass="entr" presetSubtype="1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checkerboard(across)">
                                      <p:cBhvr>
                                        <p:cTn id="30" dur="500"/>
                                        <p:tgtEl>
                                          <p:spTgt spid="3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checkerboard(across)">
                                      <p:cBhvr>
                                        <p:cTn id="35" dur="500"/>
                                        <p:tgtEl>
                                          <p:spTgt spid="33"/>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blinds(horizontal)">
                                      <p:cBhvr>
                                        <p:cTn id="40" dur="500"/>
                                        <p:tgtEl>
                                          <p:spTgt spid="35"/>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7"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childTnLst>
        </p:cTn>
      </p:par>
    </p:tnLst>
    <p:bldLst>
      <p:bldP spid="24" grpId="0" animBg="1"/>
      <p:bldP spid="29" grpId="0"/>
      <p:bldP spid="30" grpId="0" animBg="1"/>
      <p:bldP spid="33"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Autofit/>
          </a:bodyPr>
          <a:lstStyle/>
          <a:p>
            <a:r>
              <a:rPr lang="en-US" dirty="0"/>
              <a:t>OMA DM Gateway Management Object (</a:t>
            </a:r>
            <a:r>
              <a:rPr lang="en-US" dirty="0" err="1"/>
              <a:t>GwMO</a:t>
            </a:r>
            <a:r>
              <a:rPr lang="en-US" dirty="0"/>
              <a:t>)</a:t>
            </a:r>
          </a:p>
        </p:txBody>
      </p:sp>
      <p:sp>
        <p:nvSpPr>
          <p:cNvPr id="3" name="Content Placeholder 2"/>
          <p:cNvSpPr>
            <a:spLocks noGrp="1"/>
          </p:cNvSpPr>
          <p:nvPr>
            <p:ph idx="1"/>
          </p:nvPr>
        </p:nvSpPr>
        <p:spPr>
          <a:xfrm>
            <a:off x="369065" y="1554673"/>
            <a:ext cx="8488496" cy="3127496"/>
          </a:xfrm>
        </p:spPr>
        <p:txBody>
          <a:bodyPr vert="horz" lIns="45720" tIns="0" rIns="0" bIns="0" rtlCol="0">
            <a:noAutofit/>
          </a:bodyPr>
          <a:lstStyle/>
          <a:p>
            <a:pPr marL="176213" indent="-176213" defTabSz="914400">
              <a:lnSpc>
                <a:spcPct val="80000"/>
              </a:lnSpc>
              <a:buFont typeface="Arial" pitchFamily="34" charset="0"/>
              <a:buChar char="•"/>
            </a:pPr>
            <a:r>
              <a:rPr lang="en-US" sz="1800" dirty="0">
                <a:latin typeface="Calibri" pitchFamily="34" charset="0"/>
              </a:rPr>
              <a:t>OMA DM was originally designed to manage devices where direct communication exists between the Server and the Client</a:t>
            </a:r>
          </a:p>
          <a:p>
            <a:pPr marL="176213" indent="-176213" defTabSz="914400">
              <a:lnSpc>
                <a:spcPct val="80000"/>
              </a:lnSpc>
              <a:buFont typeface="Arial" pitchFamily="34" charset="0"/>
              <a:buChar char="•"/>
            </a:pPr>
            <a:r>
              <a:rPr lang="it-IT" sz="1800" dirty="0">
                <a:latin typeface="Calibri" pitchFamily="34" charset="0"/>
              </a:rPr>
              <a:t>OMA DM </a:t>
            </a:r>
            <a:r>
              <a:rPr lang="it-IT" sz="1800" dirty="0" err="1">
                <a:latin typeface="Calibri" pitchFamily="34" charset="0"/>
              </a:rPr>
              <a:t>GwMO</a:t>
            </a:r>
            <a:r>
              <a:rPr lang="it-IT" sz="1800" dirty="0">
                <a:latin typeface="Calibri" pitchFamily="34" charset="0"/>
              </a:rPr>
              <a:t> </a:t>
            </a:r>
            <a:r>
              <a:rPr lang="en-US" sz="1800" dirty="0">
                <a:latin typeface="Calibri" pitchFamily="34" charset="0"/>
              </a:rPr>
              <a:t>provides a mechanism for OMA DM to manage devices indirectly, through a gateway, when:</a:t>
            </a:r>
          </a:p>
          <a:p>
            <a:pPr marL="452438" lvl="1" indent="-187325" defTabSz="914400">
              <a:lnSpc>
                <a:spcPct val="80000"/>
              </a:lnSpc>
              <a:buFont typeface="Arial" pitchFamily="34" charset="0"/>
              <a:buChar char="•"/>
            </a:pPr>
            <a:r>
              <a:rPr lang="en-US" sz="1400" dirty="0">
                <a:latin typeface="Calibri" pitchFamily="34" charset="0"/>
              </a:rPr>
              <a:t>Direct and unaided interaction between server and client is not possible</a:t>
            </a:r>
          </a:p>
          <a:p>
            <a:pPr marL="452438" lvl="1" indent="-187325" defTabSz="914400">
              <a:lnSpc>
                <a:spcPct val="80000"/>
              </a:lnSpc>
              <a:buFont typeface="Arial" pitchFamily="34" charset="0"/>
              <a:buChar char="•"/>
            </a:pPr>
            <a:r>
              <a:rPr lang="en-US" sz="1400" dirty="0">
                <a:latin typeface="Calibri" pitchFamily="34" charset="0"/>
              </a:rPr>
              <a:t>Device does not have a publicly routable address</a:t>
            </a:r>
          </a:p>
          <a:p>
            <a:pPr marL="452438" lvl="1" indent="-187325" defTabSz="914400">
              <a:lnSpc>
                <a:spcPct val="80000"/>
              </a:lnSpc>
              <a:buFont typeface="Arial" pitchFamily="34" charset="0"/>
              <a:buChar char="•"/>
            </a:pPr>
            <a:r>
              <a:rPr lang="en-US" sz="1400" dirty="0">
                <a:latin typeface="Calibri" pitchFamily="34" charset="0"/>
              </a:rPr>
              <a:t>Device may be sitting behind a firewall</a:t>
            </a:r>
          </a:p>
          <a:p>
            <a:pPr marL="452438" lvl="1" indent="-187325" defTabSz="914400">
              <a:lnSpc>
                <a:spcPct val="80000"/>
              </a:lnSpc>
              <a:buFont typeface="Arial" pitchFamily="34" charset="0"/>
              <a:buChar char="•"/>
            </a:pPr>
            <a:r>
              <a:rPr lang="en-US" sz="1400" dirty="0">
                <a:latin typeface="Calibri" pitchFamily="34" charset="0"/>
              </a:rPr>
              <a:t>Device supports a management protocol other than OMA-DM</a:t>
            </a:r>
          </a:p>
          <a:p>
            <a:pPr marL="452438" lvl="1" indent="-187325" defTabSz="914400">
              <a:lnSpc>
                <a:spcPct val="80000"/>
              </a:lnSpc>
              <a:buFont typeface="Arial" pitchFamily="34" charset="0"/>
              <a:buChar char="•"/>
            </a:pPr>
            <a:r>
              <a:rPr lang="en-US" sz="1400" dirty="0">
                <a:latin typeface="Calibri" pitchFamily="34" charset="0"/>
              </a:rPr>
              <a:t>Management of devices within a Machine-to-Machine (M2M) ecosystem</a:t>
            </a:r>
          </a:p>
          <a:p>
            <a:pPr marL="176213" indent="-176213" defTabSz="914400">
              <a:lnSpc>
                <a:spcPct val="80000"/>
              </a:lnSpc>
              <a:buFont typeface="Arial" pitchFamily="34" charset="0"/>
              <a:buChar char="•"/>
            </a:pPr>
            <a:r>
              <a:rPr lang="en-US" sz="1800" dirty="0">
                <a:latin typeface="Calibri" pitchFamily="34" charset="0"/>
              </a:rPr>
              <a:t>Enables a single OMA-DM message, issued by a DM Server, to be fanned out to multiple end devices, and an aggregated response to be sent back to the DM Server</a:t>
            </a:r>
          </a:p>
          <a:p>
            <a:pPr marL="176213" indent="-176213" defTabSz="914400">
              <a:lnSpc>
                <a:spcPct val="80000"/>
              </a:lnSpc>
              <a:buFont typeface="Arial" pitchFamily="34" charset="0"/>
              <a:buChar char="•"/>
            </a:pPr>
            <a:r>
              <a:rPr lang="en-US" sz="1800" dirty="0">
                <a:latin typeface="Calibri" pitchFamily="34" charset="0"/>
              </a:rPr>
              <a:t>Version v.1.1 (scheduled 1Q2014) provides further guidelines for adaptation to the following non-OMA DM protocols: </a:t>
            </a:r>
            <a:r>
              <a:rPr lang="en-US" sz="1800" dirty="0" err="1">
                <a:latin typeface="Calibri" pitchFamily="34" charset="0"/>
              </a:rPr>
              <a:t>ZigBee</a:t>
            </a:r>
            <a:r>
              <a:rPr lang="en-US" sz="1800" dirty="0">
                <a:latin typeface="Calibri" pitchFamily="34" charset="0"/>
              </a:rPr>
              <a:t>, KNX, </a:t>
            </a:r>
            <a:r>
              <a:rPr lang="en-US" sz="1800" dirty="0" err="1">
                <a:latin typeface="Calibri" pitchFamily="34" charset="0"/>
              </a:rPr>
              <a:t>OpenWebNet</a:t>
            </a:r>
            <a:r>
              <a:rPr lang="en-US" sz="1800" dirty="0">
                <a:latin typeface="Calibri" pitchFamily="34" charset="0"/>
              </a:rPr>
              <a:t>, </a:t>
            </a:r>
            <a:r>
              <a:rPr lang="en-US" sz="1800" dirty="0" smtClean="0">
                <a:latin typeface="Calibri" pitchFamily="34" charset="0"/>
              </a:rPr>
              <a:t>Bluetooth.</a:t>
            </a:r>
            <a:endParaRPr lang="en-US" sz="1800" dirty="0">
              <a:latin typeface="Calibri" pitchFamily="34" charset="0"/>
            </a:endParaRPr>
          </a:p>
          <a:p>
            <a:pPr marL="176213" indent="-176213" defTabSz="914400">
              <a:lnSpc>
                <a:spcPct val="80000"/>
              </a:lnSpc>
              <a:buFont typeface="Arial" pitchFamily="34" charset="0"/>
              <a:buChar char="•"/>
            </a:pPr>
            <a:endParaRPr lang="en-US" sz="1800" dirty="0">
              <a:latin typeface="Calibri" pitchFamily="34" charset="0"/>
            </a:endParaRPr>
          </a:p>
        </p:txBody>
      </p:sp>
      <p:sp>
        <p:nvSpPr>
          <p:cNvPr id="6" name="Footer Placeholder 5"/>
          <p:cNvSpPr>
            <a:spLocks noGrp="1"/>
          </p:cNvSpPr>
          <p:nvPr>
            <p:ph type="ftr" sz="quarter" idx="11"/>
          </p:nvPr>
        </p:nvSpPr>
        <p:spPr/>
        <p:txBody>
          <a:bodyPr/>
          <a:lstStyle/>
          <a:p>
            <a:r>
              <a:rPr lang="en-US" smtClean="0"/>
              <a:t>The information in this presentation is public.     |     Copyright © 2013  Open Mobile Alliance Ltd. All rights reserved.  </a:t>
            </a:r>
            <a:endParaRPr lang="en-US" dirty="0"/>
          </a:p>
        </p:txBody>
      </p:sp>
    </p:spTree>
    <p:extLst>
      <p:ext uri="{BB962C8B-B14F-4D97-AF65-F5344CB8AC3E}">
        <p14:creationId xmlns:p14="http://schemas.microsoft.com/office/powerpoint/2010/main" val="32090416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11846</TotalTime>
  <Words>5674</Words>
  <Application>Microsoft Office PowerPoint</Application>
  <PresentationFormat>On-screen Show (16:9)</PresentationFormat>
  <Paragraphs>569</Paragraphs>
  <Slides>49</Slides>
  <Notes>13</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51" baseType="lpstr">
      <vt:lpstr>Office Theme</vt:lpstr>
      <vt:lpstr>Visio</vt:lpstr>
      <vt:lpstr>OMA Briefing for Continua</vt:lpstr>
      <vt:lpstr>OMA – Mission and Background</vt:lpstr>
      <vt:lpstr>OMA Enablers</vt:lpstr>
      <vt:lpstr>more OMA Enablers</vt:lpstr>
      <vt:lpstr>details</vt:lpstr>
      <vt:lpstr>details</vt:lpstr>
      <vt:lpstr>OMA Device Management </vt:lpstr>
      <vt:lpstr>Device Management (DM) Use Case</vt:lpstr>
      <vt:lpstr>OMA DM Gateway Management Object (GwMO)</vt:lpstr>
      <vt:lpstr>OMA DM Gateway Management Object (GwMO)</vt:lpstr>
      <vt:lpstr>M2M Profile of OMA Device Management v1.3</vt:lpstr>
      <vt:lpstr>OMA DM already in M2M specifications</vt:lpstr>
      <vt:lpstr>OMA Device Management 2.0</vt:lpstr>
      <vt:lpstr>OMA DM 2.0 vs OMA DM 1.3</vt:lpstr>
      <vt:lpstr>OMA Lightweight M2M (LWM2M)</vt:lpstr>
      <vt:lpstr>OMA Lightweight M2M (LWM2M)</vt:lpstr>
      <vt:lpstr>OMA and oneM2M</vt:lpstr>
      <vt:lpstr>Commercial DM Deployment on a Global Scale</vt:lpstr>
      <vt:lpstr>details</vt:lpstr>
      <vt:lpstr>Converged Personal Network Service </vt:lpstr>
      <vt:lpstr>OMA CPNS Use Cases – General</vt:lpstr>
      <vt:lpstr>OMA CPNS Use Cases – eHealth</vt:lpstr>
      <vt:lpstr>OMA CPNS Architecture Diagram</vt:lpstr>
      <vt:lpstr>details</vt:lpstr>
      <vt:lpstr>Network APIs Overview</vt:lpstr>
      <vt:lpstr>OMA Application Programming Interfaces</vt:lpstr>
      <vt:lpstr>REST (REpresentational State Transfer) </vt:lpstr>
      <vt:lpstr>OMA Application Programming Interfaces</vt:lpstr>
      <vt:lpstr>cooperation with other industry partners </vt:lpstr>
      <vt:lpstr>details</vt:lpstr>
      <vt:lpstr>Device APIs Overview</vt:lpstr>
      <vt:lpstr>PowerPoint Presentation</vt:lpstr>
      <vt:lpstr>PowerPoint Presentation</vt:lpstr>
      <vt:lpstr>details</vt:lpstr>
      <vt:lpstr>OMA Location enablers Overview</vt:lpstr>
      <vt:lpstr>OMA Secure User Plane Location (SUPL)</vt:lpstr>
      <vt:lpstr>OMA Secure User Plane Location (SUPL)</vt:lpstr>
      <vt:lpstr>OMA LPP Extensions (LPPe)</vt:lpstr>
      <vt:lpstr>OMA Mobile Location Services (MLS)</vt:lpstr>
      <vt:lpstr>References</vt:lpstr>
      <vt:lpstr>acknowledgements </vt:lpstr>
      <vt:lpstr>Thank you</vt:lpstr>
      <vt:lpstr>BACKUP SLIDES</vt:lpstr>
      <vt:lpstr>PowerPoint Presentation</vt:lpstr>
      <vt:lpstr>PowerPoint Presentation</vt:lpstr>
      <vt:lpstr>PowerPoint Presentation</vt:lpstr>
      <vt:lpstr>PowerPoint Presentation</vt:lpstr>
      <vt:lpstr>PowerPoint Presentation</vt:lpstr>
      <vt:lpstr>Overview</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Checkers McGee</dc:creator>
  <cp:lastModifiedBy>Telecom Italia S.p.A.</cp:lastModifiedBy>
  <cp:revision>164</cp:revision>
  <dcterms:created xsi:type="dcterms:W3CDTF">2013-01-09T22:19:17Z</dcterms:created>
  <dcterms:modified xsi:type="dcterms:W3CDTF">2013-09-09T13:17:01Z</dcterms:modified>
</cp:coreProperties>
</file>