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72" y="-48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9F64E768-755E-476F-A5D4-6EE3068D634D}" type="datetimeFigureOut">
              <a:rPr lang="en-GB" smtClean="0"/>
              <a:t>19/11/2013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797950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F64E768-755E-476F-A5D4-6EE3068D634D}" type="datetimeFigureOut">
              <a:rPr lang="en-GB" smtClean="0"/>
              <a:t>19/11/2013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1016864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F64E768-755E-476F-A5D4-6EE3068D634D}" type="datetimeFigureOut">
              <a:rPr lang="en-GB" smtClean="0"/>
              <a:t>19/11/2013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825515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F64E768-755E-476F-A5D4-6EE3068D634D}" type="datetimeFigureOut">
              <a:rPr lang="en-GB" smtClean="0"/>
              <a:t>19/11/2013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2939025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F64E768-755E-476F-A5D4-6EE3068D634D}" type="datetimeFigureOut">
              <a:rPr lang="en-GB" smtClean="0"/>
              <a:t>19/11/2013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755631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9F64E768-755E-476F-A5D4-6EE3068D634D}" type="datetimeFigureOut">
              <a:rPr lang="en-GB" smtClean="0"/>
              <a:t>19/11/2013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888080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9F64E768-755E-476F-A5D4-6EE3068D634D}" type="datetimeFigureOut">
              <a:rPr lang="en-GB" smtClean="0"/>
              <a:t>19/11/2013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476465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9F64E768-755E-476F-A5D4-6EE3068D634D}" type="datetimeFigureOut">
              <a:rPr lang="en-GB" smtClean="0"/>
              <a:t>19/11/2013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199736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64E768-755E-476F-A5D4-6EE3068D634D}" type="datetimeFigureOut">
              <a:rPr lang="en-GB" smtClean="0"/>
              <a:t>19/11/2013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6784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64E768-755E-476F-A5D4-6EE3068D634D}" type="datetimeFigureOut">
              <a:rPr lang="en-GB" smtClean="0"/>
              <a:t>19/11/2013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539921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64E768-755E-476F-A5D4-6EE3068D634D}" type="datetimeFigureOut">
              <a:rPr lang="en-GB" smtClean="0"/>
              <a:t>19/11/2013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16940994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64E768-755E-476F-A5D4-6EE3068D634D}" type="datetimeFigureOut">
              <a:rPr lang="en-GB" smtClean="0"/>
              <a:t>19/11/2013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3C0261-BCC5-4CF5-97A2-F9C9BECA788F}" type="slidenum">
              <a:rPr lang="en-GB" smtClean="0"/>
              <a:t>‹#›</a:t>
            </a:fld>
            <a:endParaRPr lang="en-GB"/>
          </a:p>
        </p:txBody>
      </p:sp>
    </p:spTree>
    <p:extLst>
      <p:ext uri="{BB962C8B-B14F-4D97-AF65-F5344CB8AC3E}">
        <p14:creationId xmlns:p14="http://schemas.microsoft.com/office/powerpoint/2010/main" val="26447527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camillo.carlini@telecomitalia.it" TargetMode="Externa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hyperlink" Target="http://www.openmobilealliance.org/UseAgreement.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2"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531813"/>
            <a:ext cx="9144000" cy="6683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p:cNvSpPr>
            <a:spLocks noChangeArrowheads="1"/>
          </p:cNvSpPr>
          <p:nvPr/>
        </p:nvSpPr>
        <p:spPr bwMode="auto">
          <a:xfrm>
            <a:off x="616026" y="1352259"/>
            <a:ext cx="7962629" cy="2092507"/>
          </a:xfrm>
          <a:prstGeom prst="rect">
            <a:avLst/>
          </a:prstGeom>
          <a:noFill/>
          <a:ln>
            <a:noFill/>
          </a:ln>
          <a:extLst/>
        </p:spPr>
        <p:txBody>
          <a:bodyPr lIns="88362" tIns="43405" rIns="88362" bIns="43405"/>
          <a:lstStyle/>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Submitted To:	TP	Date:	07 Oct 2013	</a:t>
            </a:r>
          </a:p>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Availability:	      Public            </a:t>
            </a:r>
            <a:r>
              <a:rPr lang="en-US" sz="1800" b="1" strike="sngStrike" dirty="0">
                <a:latin typeface="Tahoma" charset="0"/>
                <a:ea typeface="MS PGothic" charset="0"/>
                <a:cs typeface="MS PGothic" charset="0"/>
              </a:rPr>
              <a:t>OMA Confidential</a:t>
            </a:r>
          </a:p>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Contact:	 </a:t>
            </a:r>
            <a:r>
              <a:rPr lang="en-US" sz="1800" b="1" dirty="0" err="1">
                <a:latin typeface="Tahoma" charset="0"/>
                <a:ea typeface="MS PGothic" charset="0"/>
                <a:cs typeface="MS PGothic" charset="0"/>
              </a:rPr>
              <a:t>Camillo</a:t>
            </a:r>
            <a:r>
              <a:rPr lang="en-US" sz="1800" b="1" dirty="0">
                <a:latin typeface="Tahoma" charset="0"/>
                <a:ea typeface="MS PGothic" charset="0"/>
                <a:cs typeface="MS PGothic" charset="0"/>
              </a:rPr>
              <a:t> </a:t>
            </a:r>
            <a:r>
              <a:rPr lang="en-US" sz="1800" b="1" dirty="0" err="1">
                <a:latin typeface="Tahoma" charset="0"/>
                <a:ea typeface="MS PGothic" charset="0"/>
                <a:cs typeface="MS PGothic" charset="0"/>
              </a:rPr>
              <a:t>Carlini</a:t>
            </a:r>
            <a:r>
              <a:rPr lang="en-US" sz="1800" b="1" dirty="0">
                <a:latin typeface="Tahoma" charset="0"/>
                <a:ea typeface="MS PGothic" charset="0"/>
                <a:cs typeface="MS PGothic" charset="0"/>
              </a:rPr>
              <a:t>, </a:t>
            </a:r>
            <a:r>
              <a:rPr lang="en-US" sz="1800" b="1" dirty="0" err="1">
                <a:latin typeface="Tahoma" charset="0"/>
                <a:ea typeface="MS PGothic" charset="0"/>
                <a:cs typeface="MS PGothic" charset="0"/>
                <a:hlinkClick r:id="rId3"/>
              </a:rPr>
              <a:t>camillo.carlini@telecomitalia.it</a:t>
            </a:r>
            <a:endParaRPr lang="en-US" sz="1800" b="1" dirty="0">
              <a:latin typeface="Tahoma" charset="0"/>
              <a:ea typeface="MS PGothic" charset="0"/>
              <a:cs typeface="MS PGothic" charset="0"/>
            </a:endParaRPr>
          </a:p>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Source:	</a:t>
            </a:r>
            <a:r>
              <a:rPr lang="it-IT" sz="1800" b="1" dirty="0">
                <a:latin typeface="Tahoma" charset="0"/>
                <a:ea typeface="MS PGothic" charset="0"/>
                <a:cs typeface="MS PGothic" charset="0"/>
              </a:rPr>
              <a:t>DANE WID </a:t>
            </a:r>
            <a:r>
              <a:rPr lang="it-IT" sz="1800" b="1" dirty="0" smtClean="0">
                <a:latin typeface="Tahoma" charset="0"/>
                <a:ea typeface="MS PGothic" charset="0"/>
                <a:cs typeface="MS PGothic" charset="0"/>
              </a:rPr>
              <a:t>Champion</a:t>
            </a:r>
          </a:p>
          <a:p>
            <a:pPr defTabSz="744093">
              <a:lnSpc>
                <a:spcPct val="95000"/>
              </a:lnSpc>
              <a:spcAft>
                <a:spcPct val="35000"/>
              </a:spcAft>
              <a:buFontTx/>
              <a:buNone/>
              <a:tabLst>
                <a:tab pos="1784273" algn="r"/>
                <a:tab pos="1894337" algn="l"/>
              </a:tabLst>
              <a:defRPr/>
            </a:pPr>
            <a:r>
              <a:rPr lang="it-IT" b="1">
                <a:latin typeface="Tahoma" charset="0"/>
                <a:ea typeface="MS PGothic" charset="0"/>
                <a:cs typeface="MS PGothic" charset="0"/>
              </a:rPr>
              <a:t>Regional </a:t>
            </a:r>
            <a:r>
              <a:rPr lang="it-IT" b="1" smtClean="0">
                <a:latin typeface="Tahoma" charset="0"/>
                <a:ea typeface="MS PGothic" charset="0"/>
                <a:cs typeface="MS PGothic" charset="0"/>
              </a:rPr>
              <a:t>Representation</a:t>
            </a:r>
            <a:r>
              <a:rPr lang="it-IT" b="1" dirty="0">
                <a:latin typeface="Tahoma" charset="0"/>
                <a:ea typeface="MS PGothic" charset="0"/>
                <a:cs typeface="MS PGothic" charset="0"/>
              </a:rPr>
              <a:t>:" </a:t>
            </a:r>
            <a:endParaRPr lang="it-IT" sz="1800" b="1" dirty="0" smtClean="0">
              <a:latin typeface="Tahoma" charset="0"/>
              <a:ea typeface="MS PGothic" charset="0"/>
              <a:cs typeface="MS PGothic" charset="0"/>
            </a:endParaRPr>
          </a:p>
          <a:p>
            <a:pPr defTabSz="744093">
              <a:lnSpc>
                <a:spcPct val="95000"/>
              </a:lnSpc>
              <a:spcAft>
                <a:spcPct val="35000"/>
              </a:spcAft>
              <a:buFontTx/>
              <a:buNone/>
              <a:tabLst>
                <a:tab pos="1784273" algn="r"/>
                <a:tab pos="1894337" algn="l"/>
              </a:tabLst>
              <a:defRPr/>
            </a:pPr>
            <a:r>
              <a:rPr lang="it-IT" sz="1800" b="1" dirty="0" smtClean="0">
                <a:latin typeface="Tahoma" charset="0"/>
                <a:ea typeface="MS PGothic" charset="0"/>
                <a:cs typeface="MS PGothic" charset="0"/>
              </a:rPr>
              <a:t>Agency: </a:t>
            </a:r>
          </a:p>
          <a:p>
            <a:pPr defTabSz="744093">
              <a:lnSpc>
                <a:spcPct val="95000"/>
              </a:lnSpc>
              <a:spcAft>
                <a:spcPct val="35000"/>
              </a:spcAft>
              <a:buFontTx/>
              <a:buNone/>
              <a:tabLst>
                <a:tab pos="1784273" algn="r"/>
                <a:tab pos="1894337" algn="l"/>
              </a:tabLst>
              <a:defRPr/>
            </a:pPr>
            <a:r>
              <a:rPr lang="it-IT" b="1" dirty="0" smtClean="0">
                <a:latin typeface="Tahoma" charset="0"/>
                <a:ea typeface="MS PGothic" charset="0"/>
                <a:cs typeface="MS PGothic" charset="0"/>
              </a:rPr>
              <a:t> </a:t>
            </a:r>
            <a:endParaRPr lang="it-IT" sz="1800" b="1" dirty="0" smtClean="0">
              <a:latin typeface="Tahoma" charset="0"/>
              <a:ea typeface="MS PGothic" charset="0"/>
              <a:cs typeface="MS PGothic" charset="0"/>
            </a:endParaRPr>
          </a:p>
          <a:p>
            <a:pPr defTabSz="744093">
              <a:lnSpc>
                <a:spcPct val="95000"/>
              </a:lnSpc>
              <a:spcAft>
                <a:spcPct val="35000"/>
              </a:spcAft>
              <a:buFontTx/>
              <a:buNone/>
              <a:tabLst>
                <a:tab pos="1784273" algn="r"/>
                <a:tab pos="1894337" algn="l"/>
              </a:tabLst>
              <a:defRPr/>
            </a:pPr>
            <a:endParaRPr lang="en-US" sz="1800" b="1" dirty="0">
              <a:latin typeface="Tahoma" charset="0"/>
              <a:ea typeface="MS PGothic" charset="0"/>
              <a:cs typeface="MS PGothic" charset="0"/>
            </a:endParaRPr>
          </a:p>
        </p:txBody>
      </p:sp>
      <p:sp>
        <p:nvSpPr>
          <p:cNvPr id="10243" name="Rectangle 4"/>
          <p:cNvSpPr>
            <a:spLocks noGrp="1" noChangeArrowheads="1"/>
          </p:cNvSpPr>
          <p:nvPr>
            <p:ph type="ctrTitle"/>
          </p:nvPr>
        </p:nvSpPr>
        <p:spPr>
          <a:xfrm>
            <a:off x="668338" y="223838"/>
            <a:ext cx="7808912" cy="1028700"/>
          </a:xfrm>
          <a:noFill/>
        </p:spPr>
        <p:txBody>
          <a:bodyPr anchor="t">
            <a:normAutofit fontScale="90000"/>
          </a:bodyPr>
          <a:lstStyle/>
          <a:p>
            <a:r>
              <a:rPr lang="en-US" altLang="en-US" sz="1600" dirty="0" smtClean="0"/>
              <a:t>OMA-TP-2013-0324-INP_DANE_V1_0_AD_presentation_for_information</a:t>
            </a:r>
            <a:br>
              <a:rPr lang="en-US" altLang="en-US" sz="1600" dirty="0" smtClean="0"/>
            </a:br>
            <a:r>
              <a:rPr lang="en-US" altLang="en-US" sz="2800" dirty="0" smtClean="0"/>
              <a:t> </a:t>
            </a:r>
            <a:r>
              <a:rPr lang="en-US" altLang="ko-KR" sz="1400" dirty="0" smtClean="0">
                <a:ea typeface="Gulim" pitchFamily="34" charset="-127"/>
              </a:rPr>
              <a:t>Presentation of AD Information</a:t>
            </a:r>
            <a:r>
              <a:rPr lang="en-US" altLang="en-US" sz="1400" dirty="0" smtClean="0"/>
              <a:t> </a:t>
            </a:r>
            <a:r>
              <a:rPr lang="en-US" altLang="en-US" sz="1800" dirty="0" smtClean="0"/>
              <a:t> </a:t>
            </a:r>
            <a:br>
              <a:rPr lang="en-US" altLang="en-US" sz="1800" dirty="0" smtClean="0"/>
            </a:br>
            <a:r>
              <a:rPr lang="en-US" altLang="en-US" sz="1800" dirty="0" smtClean="0"/>
              <a:t>DANE (Device Apps Network Efficiency) V1.0 AD</a:t>
            </a:r>
            <a:endParaRPr lang="en-US" altLang="en-US" sz="2800" dirty="0" smtClean="0"/>
          </a:p>
        </p:txBody>
      </p:sp>
      <p:sp>
        <p:nvSpPr>
          <p:cNvPr id="10244" name="Text Box 5"/>
          <p:cNvSpPr txBox="1">
            <a:spLocks noChangeArrowheads="1"/>
          </p:cNvSpPr>
          <p:nvPr/>
        </p:nvSpPr>
        <p:spPr bwMode="auto">
          <a:xfrm>
            <a:off x="3367088" y="1855788"/>
            <a:ext cx="280987" cy="33972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3405" rIns="0" bIns="43405" anchor="ct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spcBef>
                <a:spcPct val="50000"/>
              </a:spcBef>
              <a:buFontTx/>
              <a:buNone/>
            </a:pPr>
            <a:r>
              <a:rPr lang="en-US" altLang="en-US" sz="1800" b="1">
                <a:solidFill>
                  <a:srgbClr val="800000"/>
                </a:solidFill>
              </a:rPr>
              <a:t>X</a:t>
            </a:r>
          </a:p>
        </p:txBody>
      </p:sp>
      <p:sp>
        <p:nvSpPr>
          <p:cNvPr id="10245" name="Text Box 6"/>
          <p:cNvSpPr txBox="1">
            <a:spLocks noChangeArrowheads="1"/>
          </p:cNvSpPr>
          <p:nvPr/>
        </p:nvSpPr>
        <p:spPr bwMode="auto">
          <a:xfrm>
            <a:off x="6183313" y="1855788"/>
            <a:ext cx="282575" cy="33972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3405" rIns="0" bIns="43405" anchor="ct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spcBef>
                <a:spcPct val="50000"/>
              </a:spcBef>
              <a:buFontTx/>
              <a:buNone/>
            </a:pPr>
            <a:endParaRPr lang="en-GB" altLang="en-US" sz="1800" b="1">
              <a:solidFill>
                <a:srgbClr val="800000"/>
              </a:solidFill>
            </a:endParaRPr>
          </a:p>
        </p:txBody>
      </p:sp>
      <p:sp>
        <p:nvSpPr>
          <p:cNvPr id="10246" name="Text Box 7"/>
          <p:cNvSpPr txBox="1">
            <a:spLocks noChangeArrowheads="1"/>
          </p:cNvSpPr>
          <p:nvPr/>
        </p:nvSpPr>
        <p:spPr bwMode="auto">
          <a:xfrm>
            <a:off x="1241425" y="4102100"/>
            <a:ext cx="6623050" cy="831850"/>
          </a:xfrm>
          <a:prstGeom prst="rect">
            <a:avLst/>
          </a:prstGeom>
          <a:solidFill>
            <a:srgbClr val="EAEAEA"/>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spcBef>
                <a:spcPct val="35000"/>
              </a:spcBef>
              <a:buFontTx/>
              <a:buNone/>
            </a:pPr>
            <a:r>
              <a:rPr lang="en-GB" altLang="en-US" sz="900">
                <a:solidFill>
                  <a:schemeClr val="tx1"/>
                </a:solidFill>
                <a:latin typeface="Arial" pitchFamily="34" charset="0"/>
              </a:rPr>
              <a:t>USE OF THIS DOCUMENT BY NON-OMA MEMBERS IS SUBJECT TO ALL OF THE TERMS AND CONDITIONS OF THE USE AGREEMENT (located at </a:t>
            </a:r>
            <a:r>
              <a:rPr lang="en-GB" altLang="en-US" sz="900">
                <a:solidFill>
                  <a:schemeClr val="tx1"/>
                </a:solidFill>
                <a:latin typeface="Arial" pitchFamily="34" charset="0"/>
                <a:hlinkClick r:id="rId4"/>
              </a:rPr>
              <a:t>http://www.openmobilealliance.org/UseAgreement.html</a:t>
            </a:r>
            <a:r>
              <a:rPr lang="en-GB" altLang="en-US" sz="900">
                <a:solidFill>
                  <a:schemeClr val="tx1"/>
                </a:solidFill>
                <a:latin typeface="Arial" pitchFamily="34" charset="0"/>
              </a:rPr>
              <a:t>) AND IF YOU HAVE NOT AGREED TO THE TERMS OF THE USE AGREEMENT, YOU DO NOT HAVE THE RIGHT TO USE, COPY OR DISTRIBUTE THIS DOCUMENT.</a:t>
            </a:r>
          </a:p>
          <a:p>
            <a:pPr>
              <a:spcBef>
                <a:spcPct val="35000"/>
              </a:spcBef>
              <a:buFontTx/>
              <a:buNone/>
            </a:pPr>
            <a:r>
              <a:rPr lang="en-GB" altLang="en-US" sz="900">
                <a:solidFill>
                  <a:schemeClr val="tx1"/>
                </a:solidFill>
                <a:latin typeface="Arial" pitchFamily="34" charset="0"/>
              </a:rPr>
              <a:t>THIS DOCUMENT IS PROVIDED ON AN "AS IS" "AS AVAILABLE" AND "WITH ALL FAULTS" BASIS.</a:t>
            </a:r>
          </a:p>
        </p:txBody>
      </p:sp>
      <p:sp>
        <p:nvSpPr>
          <p:cNvPr id="10247" name="Text Box 8"/>
          <p:cNvSpPr txBox="1">
            <a:spLocks noChangeArrowheads="1"/>
          </p:cNvSpPr>
          <p:nvPr/>
        </p:nvSpPr>
        <p:spPr bwMode="auto">
          <a:xfrm>
            <a:off x="223838" y="5119688"/>
            <a:ext cx="8705850" cy="969962"/>
          </a:xfrm>
          <a:prstGeom prst="rect">
            <a:avLst/>
          </a:prstGeom>
          <a:solidFill>
            <a:srgbClr val="FFFF99"/>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spcBef>
                <a:spcPct val="35000"/>
              </a:spcBef>
              <a:buFontTx/>
              <a:buNone/>
            </a:pPr>
            <a:r>
              <a:rPr lang="en-GB" altLang="en-US" sz="900" b="1">
                <a:solidFill>
                  <a:schemeClr val="tx1"/>
                </a:solidFill>
                <a:latin typeface="Arial" pitchFamily="34" charset="0"/>
              </a:rPr>
              <a:t>Intellectual Property Rights</a:t>
            </a:r>
          </a:p>
          <a:p>
            <a:pPr>
              <a:spcBef>
                <a:spcPct val="35000"/>
              </a:spcBef>
              <a:buFontTx/>
              <a:buNone/>
            </a:pPr>
            <a:r>
              <a:rPr lang="en-GB" altLang="en-US" sz="900">
                <a:solidFill>
                  <a:schemeClr val="tx1"/>
                </a:solidFill>
                <a:latin typeface="Arial" pitchFamily="34"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0248" name="Text Box 7"/>
          <p:cNvSpPr txBox="1">
            <a:spLocks noChangeArrowheads="1"/>
          </p:cNvSpPr>
          <p:nvPr/>
        </p:nvSpPr>
        <p:spPr bwMode="auto">
          <a:xfrm>
            <a:off x="1239838" y="3638550"/>
            <a:ext cx="6623050" cy="366713"/>
          </a:xfrm>
          <a:prstGeom prst="rect">
            <a:avLst/>
          </a:prstGeom>
          <a:solidFill>
            <a:srgbClr val="EAEAEA"/>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spcBef>
                <a:spcPct val="35000"/>
              </a:spcBef>
              <a:buFontTx/>
              <a:buNone/>
            </a:pPr>
            <a:r>
              <a:rPr lang="en-GB" altLang="en-US" sz="900" dirty="0">
                <a:solidFill>
                  <a:schemeClr val="tx1"/>
                </a:solidFill>
                <a:latin typeface="Arial" pitchFamily="34" charset="0"/>
              </a:rPr>
              <a:t>This document is contributed by representatives of a governmental agency.  The information contained in this contribution is obtained from public sources.  </a:t>
            </a:r>
          </a:p>
        </p:txBody>
      </p:sp>
      <p:sp>
        <p:nvSpPr>
          <p:cNvPr id="10249" name="TextBox 1"/>
          <p:cNvSpPr txBox="1">
            <a:spLocks noChangeArrowheads="1"/>
          </p:cNvSpPr>
          <p:nvPr/>
        </p:nvSpPr>
        <p:spPr bwMode="auto">
          <a:xfrm>
            <a:off x="794883" y="-348881"/>
            <a:ext cx="74977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000066"/>
                </a:solidFill>
                <a:latin typeface="Tahoma" pitchFamily="34" charset="0"/>
                <a:ea typeface="MS PGothic" pitchFamily="34" charset="-128"/>
              </a:defRPr>
            </a:lvl1pPr>
            <a:lvl2pPr marL="742950" indent="-285750">
              <a:defRPr sz="2400">
                <a:solidFill>
                  <a:srgbClr val="000066"/>
                </a:solidFill>
                <a:latin typeface="Tahoma" pitchFamily="34" charset="0"/>
                <a:ea typeface="MS PGothic" pitchFamily="34" charset="-128"/>
              </a:defRPr>
            </a:lvl2pPr>
            <a:lvl3pPr marL="1143000" indent="-228600">
              <a:defRPr sz="2400">
                <a:solidFill>
                  <a:srgbClr val="000066"/>
                </a:solidFill>
                <a:latin typeface="Tahoma" pitchFamily="34" charset="0"/>
                <a:ea typeface="MS PGothic" pitchFamily="34" charset="-128"/>
              </a:defRPr>
            </a:lvl3pPr>
            <a:lvl4pPr marL="1600200" indent="-228600">
              <a:defRPr sz="2400">
                <a:solidFill>
                  <a:srgbClr val="000066"/>
                </a:solidFill>
                <a:latin typeface="Tahoma" pitchFamily="34" charset="0"/>
                <a:ea typeface="MS PGothic" pitchFamily="34" charset="-128"/>
              </a:defRPr>
            </a:lvl4pPr>
            <a:lvl5pPr marL="2057400" indent="-228600">
              <a:defRPr sz="2400">
                <a:solidFill>
                  <a:srgbClr val="000066"/>
                </a:solidFill>
                <a:latin typeface="Tahoma" pitchFamily="34" charset="0"/>
                <a:ea typeface="MS PGothic" pitchFamily="34" charset="-128"/>
              </a:defRPr>
            </a:lvl5pPr>
            <a:lvl6pPr marL="25146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buFontTx/>
              <a:buNone/>
            </a:pPr>
            <a:r>
              <a:rPr lang="en-US" altLang="en-US" sz="1800" b="1" dirty="0" smtClean="0">
                <a:solidFill>
                  <a:schemeClr val="tx1"/>
                </a:solidFill>
              </a:rPr>
              <a:t>OMA-REL-2013-0079R01-INP_GA_Input_Contribution_Template</a:t>
            </a:r>
            <a:endParaRPr lang="en-US" altLang="en-US" sz="1800" b="1" dirty="0">
              <a:solidFill>
                <a:schemeClr val="tx1"/>
              </a:solidFill>
            </a:endParaRPr>
          </a:p>
        </p:txBody>
      </p:sp>
      <p:sp>
        <p:nvSpPr>
          <p:cNvPr id="3" name="Rectangle 2"/>
          <p:cNvSpPr/>
          <p:nvPr/>
        </p:nvSpPr>
        <p:spPr>
          <a:xfrm rot="20746784">
            <a:off x="7684960" y="2449175"/>
            <a:ext cx="1109599" cy="584776"/>
          </a:xfrm>
          <a:prstGeom prst="rect">
            <a:avLst/>
          </a:prstGeom>
          <a:noFill/>
        </p:spPr>
        <p:txBody>
          <a:bodyPr wrap="none">
            <a:spAutoFit/>
          </a:bodyPr>
          <a:lstStyle/>
          <a:p>
            <a:pPr algn="ctr">
              <a:buFontTx/>
              <a:buNone/>
              <a:defRPr/>
            </a:pPr>
            <a:r>
              <a:rPr lang="en-US" sz="3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ahoma" charset="0"/>
                <a:ea typeface="MS PGothic" charset="0"/>
                <a:cs typeface="MS PGothic" charset="0"/>
              </a:rPr>
              <a:t>New</a:t>
            </a:r>
          </a:p>
        </p:txBody>
      </p:sp>
      <p:cxnSp>
        <p:nvCxnSpPr>
          <p:cNvPr id="10251" name="Straight Arrow Connector 4"/>
          <p:cNvCxnSpPr>
            <a:cxnSpLocks noChangeShapeType="1"/>
          </p:cNvCxnSpPr>
          <p:nvPr/>
        </p:nvCxnSpPr>
        <p:spPr bwMode="auto">
          <a:xfrm flipH="1">
            <a:off x="5719763" y="2936875"/>
            <a:ext cx="1960562" cy="700088"/>
          </a:xfrm>
          <a:prstGeom prst="straightConnector1">
            <a:avLst/>
          </a:prstGeom>
          <a:noFill/>
          <a:ln w="127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8" name="Rectangle 17"/>
          <p:cNvSpPr/>
          <p:nvPr/>
        </p:nvSpPr>
        <p:spPr>
          <a:xfrm rot="20746784">
            <a:off x="7483828" y="1230570"/>
            <a:ext cx="1186743" cy="461665"/>
          </a:xfrm>
          <a:prstGeom prst="rect">
            <a:avLst/>
          </a:prstGeom>
          <a:noFill/>
        </p:spPr>
        <p:txBody>
          <a:bodyPr wrap="none">
            <a:spAutoFit/>
          </a:bodyPr>
          <a:lstStyle/>
          <a:p>
            <a:pPr algn="ctr">
              <a:buFontTx/>
              <a:buNone/>
              <a:defRPr/>
            </a:pPr>
            <a:r>
              <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ahoma" charset="0"/>
                <a:ea typeface="MS PGothic" charset="0"/>
                <a:cs typeface="MS PGothic" charset="0"/>
              </a:rPr>
              <a:t>Delete</a:t>
            </a:r>
          </a:p>
        </p:txBody>
      </p:sp>
      <p:cxnSp>
        <p:nvCxnSpPr>
          <p:cNvPr id="10253" name="Straight Arrow Connector 18"/>
          <p:cNvCxnSpPr>
            <a:cxnSpLocks noChangeShapeType="1"/>
          </p:cNvCxnSpPr>
          <p:nvPr/>
        </p:nvCxnSpPr>
        <p:spPr bwMode="auto">
          <a:xfrm flipH="1">
            <a:off x="5984875" y="1554163"/>
            <a:ext cx="1533525" cy="295275"/>
          </a:xfrm>
          <a:prstGeom prst="straightConnector1">
            <a:avLst/>
          </a:prstGeom>
          <a:noFill/>
          <a:ln w="12700">
            <a:solidFill>
              <a:schemeClr val="tx1"/>
            </a:solidFill>
            <a:round/>
            <a:headEnd/>
            <a:tailEnd type="arrow" w="med" len="med"/>
          </a:ln>
          <a:extLst>
            <a:ext uri="{909E8E84-426E-40DD-AFC4-6F175D3DCCD1}">
              <a14:hiddenFill xmlns:a14="http://schemas.microsoft.com/office/drawing/2010/main">
                <a:noFill/>
              </a14:hiddenFill>
            </a:ext>
          </a:extLst>
        </p:spPr>
      </p:cxn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6544" y="2025650"/>
            <a:ext cx="1633537" cy="122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55630">
            <a:off x="4289316" y="2501052"/>
            <a:ext cx="1315368" cy="505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8057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TotalTime>
  <Words>223</Words>
  <Application>Microsoft Office PowerPoint</Application>
  <PresentationFormat>On-screen Show (4:3)</PresentationFormat>
  <Paragraphs>17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OMA-TP-2013-0324-INP_DANE_V1_0_AD_presentation_for_information  Presentation of AD Information   DANE (Device Apps Network Efficiency) V1.0 AD</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OMA-TP-2013-0324-INP_DANE_V1_0_AD_presentation_for_information  Presentation of AD Information   DANE (Device Apps Network Efficiency) V1.0 AD</dc:title>
  <dc:creator>OMA Staff</dc:creator>
  <cp:lastModifiedBy>OMA Staff</cp:lastModifiedBy>
  <cp:revision>6</cp:revision>
  <dcterms:created xsi:type="dcterms:W3CDTF">2013-11-07T15:59:03Z</dcterms:created>
  <dcterms:modified xsi:type="dcterms:W3CDTF">2013-11-19T00:41:35Z</dcterms:modified>
</cp:coreProperties>
</file>