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8"/>
  </p:notesMasterIdLst>
  <p:handoutMasterIdLst>
    <p:handoutMasterId r:id="rId9"/>
  </p:handoutMasterIdLst>
  <p:sldIdLst>
    <p:sldId id="293" r:id="rId2"/>
    <p:sldId id="355" r:id="rId3"/>
    <p:sldId id="352" r:id="rId4"/>
    <p:sldId id="354" r:id="rId5"/>
    <p:sldId id="356" r:id="rId6"/>
    <p:sldId id="357" r:id="rId7"/>
  </p:sldIdLst>
  <p:sldSz cx="9363075" cy="7023100"/>
  <p:notesSz cx="6858000" cy="9180513"/>
  <p:kinsoku lang="zh-CN" invalStChars="、。，．・：；？！゛゜ヽヾゝゞ々ー’”）〕］｝〉》」』】°‰′″℃￠％ぁぃぅぇぉっゃゅょゎァィゥェォッャュョヮヵヶ!%),.:;?]}｡｣､･ｧｨｩｪｫｬｭｮｯｰﾞﾟ" invalEndChars="‘“（〔［｛〈《「『【￥＄$([\{｢￡"/>
  <p:defaultTextStyle>
    <a:defPPr>
      <a:defRPr lang="en-US"/>
    </a:defPPr>
    <a:lvl1pPr algn="l" rtl="0" eaLnBrk="0" fontAlgn="base" hangingPunct="0">
      <a:lnSpc>
        <a:spcPct val="90000"/>
      </a:lnSpc>
      <a:spcBef>
        <a:spcPct val="0"/>
      </a:spcBef>
      <a:spcAft>
        <a:spcPct val="0"/>
      </a:spcAft>
      <a:defRPr sz="2000" kern="1200">
        <a:solidFill>
          <a:schemeClr val="tx1"/>
        </a:solidFill>
        <a:latin typeface="Arial" charset="0"/>
        <a:ea typeface="+mn-ea"/>
        <a:cs typeface="+mn-cs"/>
      </a:defRPr>
    </a:lvl1pPr>
    <a:lvl2pPr marL="457200" algn="l" rtl="0" eaLnBrk="0" fontAlgn="base" hangingPunct="0">
      <a:lnSpc>
        <a:spcPct val="90000"/>
      </a:lnSpc>
      <a:spcBef>
        <a:spcPct val="0"/>
      </a:spcBef>
      <a:spcAft>
        <a:spcPct val="0"/>
      </a:spcAft>
      <a:defRPr sz="2000" kern="1200">
        <a:solidFill>
          <a:schemeClr val="tx1"/>
        </a:solidFill>
        <a:latin typeface="Arial" charset="0"/>
        <a:ea typeface="+mn-ea"/>
        <a:cs typeface="+mn-cs"/>
      </a:defRPr>
    </a:lvl2pPr>
    <a:lvl3pPr marL="914400" algn="l" rtl="0" eaLnBrk="0" fontAlgn="base" hangingPunct="0">
      <a:lnSpc>
        <a:spcPct val="90000"/>
      </a:lnSpc>
      <a:spcBef>
        <a:spcPct val="0"/>
      </a:spcBef>
      <a:spcAft>
        <a:spcPct val="0"/>
      </a:spcAft>
      <a:defRPr sz="2000" kern="1200">
        <a:solidFill>
          <a:schemeClr val="tx1"/>
        </a:solidFill>
        <a:latin typeface="Arial" charset="0"/>
        <a:ea typeface="+mn-ea"/>
        <a:cs typeface="+mn-cs"/>
      </a:defRPr>
    </a:lvl3pPr>
    <a:lvl4pPr marL="1371600" algn="l" rtl="0" eaLnBrk="0" fontAlgn="base" hangingPunct="0">
      <a:lnSpc>
        <a:spcPct val="90000"/>
      </a:lnSpc>
      <a:spcBef>
        <a:spcPct val="0"/>
      </a:spcBef>
      <a:spcAft>
        <a:spcPct val="0"/>
      </a:spcAft>
      <a:defRPr sz="2000" kern="1200">
        <a:solidFill>
          <a:schemeClr val="tx1"/>
        </a:solidFill>
        <a:latin typeface="Arial" charset="0"/>
        <a:ea typeface="+mn-ea"/>
        <a:cs typeface="+mn-cs"/>
      </a:defRPr>
    </a:lvl4pPr>
    <a:lvl5pPr marL="1828800" algn="l" rtl="0" eaLnBrk="0" fontAlgn="base" hangingPunct="0">
      <a:lnSpc>
        <a:spcPct val="90000"/>
      </a:lnSpc>
      <a:spcBef>
        <a:spcPct val="0"/>
      </a:spcBef>
      <a:spcAft>
        <a:spcPct val="0"/>
      </a:spcAft>
      <a:defRPr sz="2000" kern="1200">
        <a:solidFill>
          <a:schemeClr val="tx1"/>
        </a:solidFill>
        <a:latin typeface="Arial" charset="0"/>
        <a:ea typeface="+mn-ea"/>
        <a:cs typeface="+mn-cs"/>
      </a:defRPr>
    </a:lvl5pPr>
    <a:lvl6pPr marL="2286000" algn="l" defTabSz="914400" rtl="0" eaLnBrk="1" latinLnBrk="1" hangingPunct="1">
      <a:defRPr sz="2000" kern="1200">
        <a:solidFill>
          <a:schemeClr val="tx1"/>
        </a:solidFill>
        <a:latin typeface="Arial" charset="0"/>
        <a:ea typeface="+mn-ea"/>
        <a:cs typeface="+mn-cs"/>
      </a:defRPr>
    </a:lvl6pPr>
    <a:lvl7pPr marL="2743200" algn="l" defTabSz="914400" rtl="0" eaLnBrk="1" latinLnBrk="1" hangingPunct="1">
      <a:defRPr sz="2000" kern="1200">
        <a:solidFill>
          <a:schemeClr val="tx1"/>
        </a:solidFill>
        <a:latin typeface="Arial" charset="0"/>
        <a:ea typeface="+mn-ea"/>
        <a:cs typeface="+mn-cs"/>
      </a:defRPr>
    </a:lvl7pPr>
    <a:lvl8pPr marL="3200400" algn="l" defTabSz="914400" rtl="0" eaLnBrk="1" latinLnBrk="1" hangingPunct="1">
      <a:defRPr sz="2000" kern="1200">
        <a:solidFill>
          <a:schemeClr val="tx1"/>
        </a:solidFill>
        <a:latin typeface="Arial" charset="0"/>
        <a:ea typeface="+mn-ea"/>
        <a:cs typeface="+mn-cs"/>
      </a:defRPr>
    </a:lvl8pPr>
    <a:lvl9pPr marL="3657600" algn="l" defTabSz="914400" rtl="0" eaLnBrk="1" latinLnBrk="1" hangingPunct="1">
      <a:defRPr sz="20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chemeClr val="tx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DB5C3"/>
    <a:srgbClr val="99FFCC"/>
    <a:srgbClr val="FFCCCC"/>
    <a:srgbClr val="FEEDCE"/>
    <a:srgbClr val="330066"/>
    <a:srgbClr val="543800"/>
    <a:srgbClr val="009900"/>
    <a:srgbClr val="FFFF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501" autoAdjust="0"/>
    <p:restoredTop sz="92965" autoAdjust="0"/>
  </p:normalViewPr>
  <p:slideViewPr>
    <p:cSldViewPr>
      <p:cViewPr>
        <p:scale>
          <a:sx n="75" d="100"/>
          <a:sy n="75" d="100"/>
        </p:scale>
        <p:origin x="-2088" y="-942"/>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46" d="100"/>
          <a:sy n="46" d="100"/>
        </p:scale>
        <p:origin x="-1452" y="-114"/>
      </p:cViewPr>
      <p:guideLst>
        <p:guide orient="horz" pos="2892"/>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69390147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smtClean="0"/>
              <a:t>Body Text</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9219"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sp>
    </p:spTree>
    <p:extLst>
      <p:ext uri="{BB962C8B-B14F-4D97-AF65-F5344CB8AC3E}">
        <p14:creationId xmlns:p14="http://schemas.microsoft.com/office/powerpoint/2010/main" val="2492001403"/>
      </p:ext>
    </p:extLst>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Rot="1" noChangeAspect="1" noChangeArrowheads="1" noTextEdit="1"/>
          </p:cNvSpPr>
          <p:nvPr>
            <p:ph type="sldImg"/>
          </p:nvPr>
        </p:nvSpPr>
        <p:spPr>
          <a:ln/>
        </p:spPr>
      </p:sp>
      <p:sp>
        <p:nvSpPr>
          <p:cNvPr id="10243"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zh-CN"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dirty="0"/>
          </a:p>
        </p:txBody>
      </p:sp>
    </p:spTree>
    <p:extLst>
      <p:ext uri="{BB962C8B-B14F-4D97-AF65-F5344CB8AC3E}">
        <p14:creationId xmlns:p14="http://schemas.microsoft.com/office/powerpoint/2010/main" val="24124128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smtClean="0"/>
              <a:t>Click to edit Master title style</a:t>
            </a:r>
            <a:endParaRPr lang="en-GB"/>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Tree>
    <p:extLst>
      <p:ext uri="{BB962C8B-B14F-4D97-AF65-F5344CB8AC3E}">
        <p14:creationId xmlns:p14="http://schemas.microsoft.com/office/powerpoint/2010/main" val="33056289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253872054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402613146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06388" y="233363"/>
            <a:ext cx="8748712" cy="703262"/>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292100" y="1169988"/>
            <a:ext cx="4313238"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229658804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37715790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22535832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270695642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201969869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extLst>
      <p:ext uri="{BB962C8B-B14F-4D97-AF65-F5344CB8AC3E}">
        <p14:creationId xmlns:p14="http://schemas.microsoft.com/office/powerpoint/2010/main" val="325973590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7864151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414965468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08750003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5" descr="oma bg_v3_2"/>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0" y="0"/>
            <a:ext cx="9363075" cy="701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6371" name="Rectangle 3"/>
          <p:cNvSpPr>
            <a:spLocks noChangeArrowheads="1"/>
          </p:cNvSpPr>
          <p:nvPr/>
        </p:nvSpPr>
        <p:spPr bwMode="auto">
          <a:xfrm>
            <a:off x="7346950" y="6272213"/>
            <a:ext cx="1628775" cy="488950"/>
          </a:xfrm>
          <a:prstGeom prst="rect">
            <a:avLst/>
          </a:prstGeom>
          <a:noFill/>
          <a:ln w="9525">
            <a:noFill/>
            <a:miter lim="800000"/>
            <a:headEnd/>
            <a:tailEnd/>
          </a:ln>
        </p:spPr>
        <p:txBody>
          <a:bodyPr/>
          <a:lstStyle/>
          <a:p>
            <a:endParaRPr lang="en-GB" altLang="zh-CN">
              <a:ea typeface="宋体" charset="-122"/>
            </a:endParaRPr>
          </a:p>
        </p:txBody>
      </p:sp>
      <p:sp>
        <p:nvSpPr>
          <p:cNvPr id="186377"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333399">
                <a:gamma/>
                <a:shade val="60000"/>
                <a:invGamma/>
              </a:srgbClr>
            </a:prstShdw>
          </a:effectLst>
        </p:spPr>
        <p:txBody>
          <a:bodyPr/>
          <a:lstStyle/>
          <a:p>
            <a:pPr>
              <a:defRPr/>
            </a:pPr>
            <a:endParaRPr lang="en-GB"/>
          </a:p>
        </p:txBody>
      </p:sp>
      <p:sp>
        <p:nvSpPr>
          <p:cNvPr id="186382" name="Rectangle 14"/>
          <p:cNvSpPr>
            <a:spLocks noChangeArrowheads="1"/>
          </p:cNvSpPr>
          <p:nvPr userDrawn="1"/>
        </p:nvSpPr>
        <p:spPr bwMode="auto">
          <a:xfrm>
            <a:off x="0" y="6553200"/>
            <a:ext cx="9363075" cy="76200"/>
          </a:xfrm>
          <a:prstGeom prst="rect">
            <a:avLst/>
          </a:prstGeom>
          <a:solidFill>
            <a:srgbClr val="333399"/>
          </a:solidFill>
          <a:ln w="12700">
            <a:noFill/>
            <a:miter lim="800000"/>
            <a:headEnd/>
            <a:tailEnd/>
          </a:ln>
          <a:effectLst/>
        </p:spPr>
        <p:txBody>
          <a:bodyPr wrap="none" anchor="ctr"/>
          <a:lstStyle/>
          <a:p>
            <a:endParaRPr lang="en-GB" altLang="zh-CN">
              <a:ea typeface="宋体" charset="-122"/>
            </a:endParaRPr>
          </a:p>
        </p:txBody>
      </p:sp>
      <p:sp>
        <p:nvSpPr>
          <p:cNvPr id="186385" name="Rectangle 17"/>
          <p:cNvSpPr>
            <a:spLocks noChangeArrowheads="1"/>
          </p:cNvSpPr>
          <p:nvPr userDrawn="1"/>
        </p:nvSpPr>
        <p:spPr bwMode="auto">
          <a:xfrm>
            <a:off x="0" y="6629400"/>
            <a:ext cx="4800600" cy="352425"/>
          </a:xfrm>
          <a:prstGeom prst="rect">
            <a:avLst/>
          </a:prstGeom>
          <a:noFill/>
          <a:ln w="12700">
            <a:noFill/>
            <a:miter lim="800000"/>
            <a:headEnd/>
            <a:tailEnd/>
          </a:ln>
          <a:effectLst/>
        </p:spPr>
        <p:txBody>
          <a:bodyPr lIns="90488" tIns="44450" rIns="90488" bIns="44450">
            <a:spAutoFit/>
          </a:bodyPr>
          <a:lstStyle/>
          <a:p>
            <a:pPr defTabSz="403225">
              <a:tabLst>
                <a:tab pos="5372100" algn="ctr"/>
                <a:tab pos="9182100" algn="r"/>
              </a:tabLst>
            </a:pPr>
            <a:r>
              <a:rPr lang="en-GB" altLang="zh-CN" sz="1000" b="1">
                <a:ea typeface="宋体" charset="-122"/>
                <a:cs typeface="Times New Roman" pitchFamily="18" charset="0"/>
              </a:rPr>
              <a:t>© 2012 Open Mobile Alliance Ltd.  All Rights Reserved.</a:t>
            </a:r>
            <a:endParaRPr lang="en-US" altLang="zh-CN" sz="1000" b="1">
              <a:ea typeface="宋体" charset="-122"/>
              <a:cs typeface="Times New Roman" pitchFamily="18" charset="0"/>
            </a:endParaRPr>
          </a:p>
          <a:p>
            <a:pPr defTabSz="403225">
              <a:tabLst>
                <a:tab pos="5372100" algn="ctr"/>
                <a:tab pos="9182100" algn="r"/>
              </a:tabLst>
            </a:pPr>
            <a:r>
              <a:rPr lang="en-US" altLang="zh-CN" sz="900" b="1">
                <a:latin typeface="Arial Narrow" pitchFamily="34" charset="0"/>
                <a:ea typeface="宋体" charset="-122"/>
                <a:cs typeface="Times New Roman" pitchFamily="18" charset="0"/>
              </a:rPr>
              <a:t>Used with the permission of the Open Mobile Alliance Ltd. under the terms as stated in this document.</a:t>
            </a:r>
            <a:endParaRPr lang="en-US" altLang="zh-CN" sz="900" b="1">
              <a:solidFill>
                <a:srgbClr val="999999"/>
              </a:solidFill>
              <a:latin typeface="Arial Narrow" pitchFamily="34" charset="0"/>
              <a:ea typeface="宋体" charset="-122"/>
              <a:cs typeface="Times New Roman" pitchFamily="18" charset="0"/>
            </a:endParaRPr>
          </a:p>
        </p:txBody>
      </p:sp>
      <p:sp>
        <p:nvSpPr>
          <p:cNvPr id="186386" name="Rectangle 18"/>
          <p:cNvSpPr>
            <a:spLocks noChangeArrowheads="1"/>
          </p:cNvSpPr>
          <p:nvPr userDrawn="1"/>
        </p:nvSpPr>
        <p:spPr bwMode="auto">
          <a:xfrm>
            <a:off x="4724400" y="6629400"/>
            <a:ext cx="4148138" cy="280988"/>
          </a:xfrm>
          <a:prstGeom prst="rect">
            <a:avLst/>
          </a:prstGeom>
          <a:noFill/>
          <a:ln w="12700">
            <a:noFill/>
            <a:miter lim="800000"/>
            <a:headEnd/>
            <a:tailEnd/>
          </a:ln>
          <a:effectLst/>
        </p:spPr>
        <p:txBody>
          <a:bodyPr lIns="90488" tIns="44450" rIns="90488" bIns="44450">
            <a:spAutoFit/>
          </a:bodyPr>
          <a:lstStyle/>
          <a:p>
            <a:pPr algn="ctr" defTabSz="403225">
              <a:tabLst>
                <a:tab pos="5372100" algn="ctr"/>
                <a:tab pos="9182100" algn="r"/>
              </a:tabLst>
            </a:pPr>
            <a:r>
              <a:rPr lang="en-US" altLang="zh-CN" sz="1400" b="1" dirty="0" smtClean="0">
                <a:latin typeface="Arial Narrow" pitchFamily="34" charset="0"/>
                <a:ea typeface="宋体" charset="-122"/>
              </a:rPr>
              <a:t>OMA-REQ-AOI-2012-0116</a:t>
            </a:r>
            <a:endParaRPr lang="en-US" altLang="zh-CN" sz="1400" b="1" dirty="0">
              <a:latin typeface="Arial Narrow" pitchFamily="34" charset="0"/>
              <a:ea typeface="宋体" charset="-122"/>
            </a:endParaRPr>
          </a:p>
        </p:txBody>
      </p:sp>
      <p:sp>
        <p:nvSpPr>
          <p:cNvPr id="186387" name="Rectangle 19"/>
          <p:cNvSpPr>
            <a:spLocks noChangeArrowheads="1"/>
          </p:cNvSpPr>
          <p:nvPr userDrawn="1"/>
        </p:nvSpPr>
        <p:spPr bwMode="auto">
          <a:xfrm>
            <a:off x="7653338" y="6629400"/>
            <a:ext cx="1709737" cy="404813"/>
          </a:xfrm>
          <a:prstGeom prst="rect">
            <a:avLst/>
          </a:prstGeom>
          <a:noFill/>
          <a:ln w="12700">
            <a:noFill/>
            <a:miter lim="800000"/>
            <a:headEnd/>
            <a:tailEnd/>
          </a:ln>
          <a:effectLst/>
        </p:spPr>
        <p:txBody>
          <a:bodyPr lIns="90488" tIns="44450" rIns="90488" bIns="44450">
            <a:spAutoFit/>
          </a:bodyPr>
          <a:lstStyle/>
          <a:p>
            <a:pPr algn="r" defTabSz="403225">
              <a:tabLst>
                <a:tab pos="5372100" algn="ctr"/>
                <a:tab pos="9182100" algn="r"/>
              </a:tabLst>
            </a:pPr>
            <a:r>
              <a:rPr lang="en-US" altLang="zh-CN" sz="1800" b="1">
                <a:latin typeface="Arial Narrow" pitchFamily="34" charset="0"/>
                <a:ea typeface="宋体" charset="-122"/>
              </a:rPr>
              <a:t>Slide #</a:t>
            </a:r>
            <a:fld id="{3B991E30-765A-470D-B859-CD9AECFFC456}" type="slidenum">
              <a:rPr lang="en-US" altLang="zh-CN" sz="1800" b="1">
                <a:latin typeface="Arial Narrow" pitchFamily="34" charset="0"/>
                <a:ea typeface="宋体" charset="-122"/>
              </a:rPr>
              <a:pPr algn="r" defTabSz="403225">
                <a:tabLst>
                  <a:tab pos="5372100" algn="ctr"/>
                  <a:tab pos="9182100" algn="r"/>
                </a:tabLst>
              </a:pPr>
              <a:t>‹#›</a:t>
            </a:fld>
            <a:r>
              <a:rPr lang="en-US" altLang="zh-CN" sz="1800" b="1">
                <a:latin typeface="Arial Narrow" pitchFamily="34" charset="0"/>
                <a:ea typeface="宋体" charset="-122"/>
              </a:rPr>
              <a:t/>
            </a:r>
            <a:br>
              <a:rPr lang="en-US" altLang="zh-CN" sz="1800" b="1">
                <a:latin typeface="Arial Narrow" pitchFamily="34" charset="0"/>
                <a:ea typeface="宋体" charset="-122"/>
              </a:rPr>
            </a:br>
            <a:r>
              <a:rPr lang="en-US" altLang="zh-CN" sz="500">
                <a:solidFill>
                  <a:srgbClr val="999999"/>
                </a:solidFill>
                <a:ea typeface="宋体" charset="-122"/>
              </a:rPr>
              <a:t>[OMA-Template-WIDpresentation-20120101-I]</a:t>
            </a:r>
            <a:endParaRPr lang="en-US" altLang="zh-CN" sz="1800" b="1">
              <a:latin typeface="Arial Narrow" pitchFamily="34" charset="0"/>
              <a:ea typeface="宋体" charset="-122"/>
            </a:endParaRPr>
          </a:p>
        </p:txBody>
      </p:sp>
      <p:sp>
        <p:nvSpPr>
          <p:cNvPr id="1033" name="Rectangle 2"/>
          <p:cNvSpPr>
            <a:spLocks noGrp="1" noChangeArrowheads="1"/>
          </p:cNvSpPr>
          <p:nvPr>
            <p:ph type="title"/>
          </p:nvPr>
        </p:nvSpPr>
        <p:spPr bwMode="auto">
          <a:xfrm>
            <a:off x="306388" y="233363"/>
            <a:ext cx="8748712" cy="703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ctr" anchorCtr="0" compatLnSpc="1">
            <a:prstTxWarp prst="textNoShape">
              <a:avLst/>
            </a:prstTxWarp>
          </a:bodyPr>
          <a:lstStyle/>
          <a:p>
            <a:pPr lvl="0"/>
            <a:endParaRPr lang="fr-FR" altLang="zh-CN" smtClean="0"/>
          </a:p>
        </p:txBody>
      </p:sp>
      <p:sp>
        <p:nvSpPr>
          <p:cNvPr id="1034" name="Rectangle 5"/>
          <p:cNvSpPr>
            <a:spLocks noGrp="1" noChangeArrowheads="1"/>
          </p:cNvSpPr>
          <p:nvPr>
            <p:ph type="body" idx="1"/>
          </p:nvPr>
        </p:nvSpPr>
        <p:spPr bwMode="auto">
          <a:xfrm>
            <a:off x="292100" y="1169988"/>
            <a:ext cx="8778875" cy="538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p>
            <a:pPr lvl="0"/>
            <a:r>
              <a:rPr lang="en-US" altLang="zh-CN" smtClean="0"/>
              <a:t>1st Level Bullet</a:t>
            </a:r>
          </a:p>
          <a:p>
            <a:pPr lvl="1"/>
            <a:r>
              <a:rPr lang="en-US" altLang="zh-CN" smtClean="0"/>
              <a:t>2nd Level Bullet</a:t>
            </a:r>
          </a:p>
          <a:p>
            <a:pPr lvl="2"/>
            <a:r>
              <a:rPr lang="en-US" altLang="zh-CN" smtClean="0"/>
              <a:t>3rd Level Bullet</a:t>
            </a:r>
          </a:p>
          <a:p>
            <a:pPr lvl="3"/>
            <a:r>
              <a:rPr lang="en-US" altLang="zh-CN" smtClean="0"/>
              <a:t>4th Level Bullet</a:t>
            </a:r>
          </a:p>
          <a:p>
            <a:pPr lvl="4"/>
            <a:r>
              <a:rPr lang="en-US" altLang="zh-CN" smtClean="0"/>
              <a:t>5th Level Bullet</a:t>
            </a:r>
          </a:p>
        </p:txBody>
      </p:sp>
    </p:spTree>
  </p:cSld>
  <p:clrMap bg1="lt1" tx1="dk1" bg2="lt2" tx2="dk2" accent1="accent1" accent2="accent2" accent3="accent3" accent4="accent4" accent5="accent5" accent6="accent6" hlink="hlink" folHlink="folHlink"/>
  <p:sldLayoutIdLst>
    <p:sldLayoutId id="2147483661" r:id="rId1"/>
    <p:sldLayoutId id="2147483660" r:id="rId2"/>
    <p:sldLayoutId id="2147483659" r:id="rId3"/>
    <p:sldLayoutId id="2147483658" r:id="rId4"/>
    <p:sldLayoutId id="2147483657" r:id="rId5"/>
    <p:sldLayoutId id="2147483656" r:id="rId6"/>
    <p:sldLayoutId id="2147483655" r:id="rId7"/>
    <p:sldLayoutId id="2147483654" r:id="rId8"/>
    <p:sldLayoutId id="2147483653" r:id="rId9"/>
    <p:sldLayoutId id="2147483652" r:id="rId10"/>
    <p:sldLayoutId id="2147483651" r:id="rId11"/>
    <p:sldLayoutId id="2147483650" r:id="rId12"/>
  </p:sldLayoutIdLst>
  <p:timing>
    <p:tnLst>
      <p:par>
        <p:cTn id="1" dur="indefinite" restart="never" nodeType="tmRoot"/>
      </p:par>
    </p:tnLst>
  </p:timing>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hyperlink" Target="http://www.openmobilealliance.org/UseAgreement.html" TargetMode="External"/><Relationship Id="rId3" Type="http://schemas.openxmlformats.org/officeDocument/2006/relationships/image" Target="../media/image2.jpeg"/><Relationship Id="rId7" Type="http://schemas.openxmlformats.org/officeDocument/2006/relationships/hyperlink" Target="mailto:hubo68@chinaunicom.cn"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hyperlink" Target="mailto:dongjingyu@chinamobile.com" TargetMode="External"/><Relationship Id="rId5" Type="http://schemas.openxmlformats.org/officeDocument/2006/relationships/hyperlink" Target="mailto:jeonghoonlee@sk.com" TargetMode="External"/><Relationship Id="rId4" Type="http://schemas.openxmlformats.org/officeDocument/2006/relationships/hyperlink" Target="mailto:hollobit@etri.re.kr"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51" descr="oma bg_v3_strong_2"/>
          <p:cNvPicPr>
            <a:picLocks noChangeAspect="1" noChangeArrowheads="1"/>
          </p:cNvPicPr>
          <p:nvPr/>
        </p:nvPicPr>
        <p:blipFill>
          <a:blip r:embed="rId3">
            <a:extLst>
              <a:ext uri="{28A0092B-C50C-407E-A947-70E740481C1C}">
                <a14:useLocalDpi xmlns:a14="http://schemas.microsoft.com/office/drawing/2010/main" val="0"/>
              </a:ext>
            </a:extLst>
          </a:blip>
          <a:srcRect b="6691"/>
          <a:stretch>
            <a:fillRect/>
          </a:stretch>
        </p:blipFill>
        <p:spPr bwMode="auto">
          <a:xfrm>
            <a:off x="0" y="0"/>
            <a:ext cx="9363075" cy="655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1" name="Rectangle 27"/>
          <p:cNvSpPr>
            <a:spLocks noChangeArrowheads="1"/>
          </p:cNvSpPr>
          <p:nvPr/>
        </p:nvSpPr>
        <p:spPr bwMode="auto">
          <a:xfrm>
            <a:off x="642938" y="1981200"/>
            <a:ext cx="8501062" cy="281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p>
            <a:pPr defTabSz="762000">
              <a:lnSpc>
                <a:spcPct val="95000"/>
              </a:lnSpc>
              <a:spcAft>
                <a:spcPct val="35000"/>
              </a:spcAft>
              <a:tabLst>
                <a:tab pos="1827213" algn="r"/>
                <a:tab pos="1939925" algn="l"/>
              </a:tabLst>
            </a:pPr>
            <a:r>
              <a:rPr lang="en-US" altLang="zh-CN" b="1" dirty="0">
                <a:latin typeface="Tahoma" pitchFamily="34" charset="0"/>
                <a:ea typeface="宋体" charset="-122"/>
              </a:rPr>
              <a:t>	Submitted To:	REQ-AOI</a:t>
            </a:r>
          </a:p>
          <a:p>
            <a:pPr defTabSz="762000">
              <a:lnSpc>
                <a:spcPct val="95000"/>
              </a:lnSpc>
              <a:spcAft>
                <a:spcPct val="35000"/>
              </a:spcAft>
              <a:tabLst>
                <a:tab pos="1827213" algn="r"/>
                <a:tab pos="1939925" algn="l"/>
              </a:tabLst>
            </a:pPr>
            <a:r>
              <a:rPr lang="en-US" altLang="zh-CN" b="1" dirty="0">
                <a:latin typeface="Tahoma" pitchFamily="34" charset="0"/>
                <a:ea typeface="宋体" charset="-122"/>
              </a:rPr>
              <a:t>	Date:	</a:t>
            </a:r>
            <a:r>
              <a:rPr lang="en-US" altLang="zh-CN" b="1" dirty="0" smtClean="0">
                <a:latin typeface="Tahoma" pitchFamily="34" charset="0"/>
                <a:ea typeface="宋体" charset="-122"/>
              </a:rPr>
              <a:t>19 </a:t>
            </a:r>
            <a:r>
              <a:rPr lang="en-US" altLang="zh-CN" b="1" dirty="0">
                <a:latin typeface="Tahoma" pitchFamily="34" charset="0"/>
                <a:ea typeface="宋体" charset="-122"/>
              </a:rPr>
              <a:t>Sept 2012</a:t>
            </a:r>
          </a:p>
          <a:p>
            <a:pPr defTabSz="762000">
              <a:lnSpc>
                <a:spcPct val="95000"/>
              </a:lnSpc>
              <a:spcAft>
                <a:spcPct val="35000"/>
              </a:spcAft>
              <a:tabLst>
                <a:tab pos="1827213" algn="r"/>
                <a:tab pos="1939925" algn="l"/>
              </a:tabLst>
            </a:pPr>
            <a:r>
              <a:rPr lang="en-US" altLang="zh-CN" b="1" dirty="0">
                <a:latin typeface="Tahoma" pitchFamily="34" charset="0"/>
                <a:ea typeface="宋体" charset="-122"/>
              </a:rPr>
              <a:t>	Availability:	      Public            OMA Confidential</a:t>
            </a:r>
          </a:p>
          <a:p>
            <a:pPr defTabSz="762000">
              <a:lnSpc>
                <a:spcPct val="95000"/>
              </a:lnSpc>
              <a:spcAft>
                <a:spcPct val="35000"/>
              </a:spcAft>
              <a:tabLst>
                <a:tab pos="1827213" algn="r"/>
                <a:tab pos="1939925" algn="l"/>
              </a:tabLst>
            </a:pPr>
            <a:r>
              <a:rPr lang="en-US" altLang="zh-CN" b="1" dirty="0">
                <a:latin typeface="Tahoma" pitchFamily="34" charset="0"/>
                <a:ea typeface="宋体" charset="-122"/>
              </a:rPr>
              <a:t>	Contact:	</a:t>
            </a:r>
            <a:r>
              <a:rPr lang="en-US" altLang="zh-CN" b="1" dirty="0" err="1" smtClean="0">
                <a:latin typeface="Tahoma" pitchFamily="34" charset="0"/>
                <a:ea typeface="宋体" charset="-122"/>
              </a:rPr>
              <a:t>Jonghong</a:t>
            </a:r>
            <a:r>
              <a:rPr lang="en-US" altLang="zh-CN" b="1" dirty="0" smtClean="0">
                <a:latin typeface="Tahoma" pitchFamily="34" charset="0"/>
                <a:ea typeface="宋体" charset="-122"/>
              </a:rPr>
              <a:t> </a:t>
            </a:r>
            <a:r>
              <a:rPr lang="en-US" altLang="zh-CN" b="1" dirty="0" err="1" smtClean="0">
                <a:latin typeface="Tahoma" pitchFamily="34" charset="0"/>
                <a:ea typeface="宋体" charset="-122"/>
              </a:rPr>
              <a:t>Jeon</a:t>
            </a:r>
            <a:r>
              <a:rPr lang="en-US" altLang="zh-CN" b="1" dirty="0" smtClean="0">
                <a:latin typeface="Tahoma" pitchFamily="34" charset="0"/>
                <a:ea typeface="宋体" charset="-122"/>
              </a:rPr>
              <a:t>, </a:t>
            </a:r>
            <a:r>
              <a:rPr lang="en-US" altLang="zh-CN" b="1" dirty="0" smtClean="0">
                <a:latin typeface="Tahoma" pitchFamily="34" charset="0"/>
                <a:ea typeface="宋体" charset="-122"/>
                <a:hlinkClick r:id="rId4"/>
              </a:rPr>
              <a:t>hollobit@etri.re.kr</a:t>
            </a:r>
            <a:endParaRPr lang="en-US" altLang="zh-CN" b="1" dirty="0" smtClean="0">
              <a:latin typeface="Tahoma" pitchFamily="34" charset="0"/>
              <a:ea typeface="宋体" charset="-122"/>
            </a:endParaRPr>
          </a:p>
          <a:p>
            <a:pPr defTabSz="762000">
              <a:lnSpc>
                <a:spcPct val="95000"/>
              </a:lnSpc>
              <a:spcAft>
                <a:spcPct val="35000"/>
              </a:spcAft>
              <a:tabLst>
                <a:tab pos="1827213" algn="r"/>
                <a:tab pos="1939925" algn="l"/>
              </a:tabLst>
            </a:pPr>
            <a:r>
              <a:rPr lang="en-US" altLang="zh-CN" b="1" dirty="0" smtClean="0">
                <a:latin typeface="Tahoma" pitchFamily="34" charset="0"/>
                <a:ea typeface="宋体" charset="-122"/>
              </a:rPr>
              <a:t>		</a:t>
            </a:r>
            <a:r>
              <a:rPr lang="en-US" altLang="zh-CN" b="1" dirty="0" err="1" smtClean="0">
                <a:latin typeface="Tahoma" pitchFamily="34" charset="0"/>
                <a:ea typeface="宋体" charset="-122"/>
              </a:rPr>
              <a:t>Jeonghoon</a:t>
            </a:r>
            <a:r>
              <a:rPr lang="en-US" altLang="zh-CN" b="1" dirty="0" smtClean="0">
                <a:latin typeface="Tahoma" pitchFamily="34" charset="0"/>
                <a:ea typeface="宋体" charset="-122"/>
              </a:rPr>
              <a:t> </a:t>
            </a:r>
            <a:r>
              <a:rPr lang="en-US" altLang="zh-CN" b="1" dirty="0">
                <a:latin typeface="Tahoma" pitchFamily="34" charset="0"/>
                <a:ea typeface="宋体" charset="-122"/>
              </a:rPr>
              <a:t>Lee, </a:t>
            </a:r>
            <a:r>
              <a:rPr lang="en-US" altLang="zh-CN" b="1" dirty="0" smtClean="0">
                <a:latin typeface="Tahoma" pitchFamily="34" charset="0"/>
                <a:ea typeface="宋体" charset="-122"/>
                <a:hlinkClick r:id="rId5"/>
              </a:rPr>
              <a:t>jeonghoonlee@sk.com</a:t>
            </a:r>
            <a:r>
              <a:rPr lang="en-US" altLang="zh-CN" b="1" dirty="0" smtClean="0">
                <a:latin typeface="Tahoma" pitchFamily="34" charset="0"/>
                <a:ea typeface="宋体" charset="-122"/>
              </a:rPr>
              <a:t>  </a:t>
            </a:r>
            <a:endParaRPr lang="en-US" altLang="zh-CN" b="1" dirty="0">
              <a:latin typeface="Tahoma" pitchFamily="34" charset="0"/>
              <a:ea typeface="宋体" charset="-122"/>
            </a:endParaRPr>
          </a:p>
          <a:p>
            <a:pPr defTabSz="762000">
              <a:lnSpc>
                <a:spcPct val="95000"/>
              </a:lnSpc>
              <a:spcAft>
                <a:spcPct val="35000"/>
              </a:spcAft>
              <a:tabLst>
                <a:tab pos="1827213" algn="r"/>
                <a:tab pos="1939925" algn="l"/>
              </a:tabLst>
            </a:pPr>
            <a:r>
              <a:rPr lang="en-US" altLang="zh-CN" b="1" dirty="0" smtClean="0">
                <a:latin typeface="Tahoma" pitchFamily="34" charset="0"/>
                <a:ea typeface="宋体" charset="-122"/>
              </a:rPr>
              <a:t>		Dong </a:t>
            </a:r>
            <a:r>
              <a:rPr lang="en-US" altLang="zh-CN" b="1" dirty="0" err="1">
                <a:latin typeface="Tahoma" pitchFamily="34" charset="0"/>
                <a:ea typeface="宋体" charset="-122"/>
              </a:rPr>
              <a:t>Jingyu</a:t>
            </a:r>
            <a:r>
              <a:rPr lang="en-US" altLang="zh-CN" b="1" dirty="0" smtClean="0">
                <a:latin typeface="Tahoma" pitchFamily="34" charset="0"/>
                <a:ea typeface="宋体" charset="-122"/>
              </a:rPr>
              <a:t>, </a:t>
            </a:r>
            <a:r>
              <a:rPr lang="en-US" altLang="zh-CN" b="1" dirty="0" smtClean="0">
                <a:latin typeface="Tahoma" pitchFamily="34" charset="0"/>
                <a:ea typeface="宋体" charset="-122"/>
                <a:hlinkClick r:id="rId6"/>
              </a:rPr>
              <a:t>dongjingyu@chinamobile.com</a:t>
            </a:r>
            <a:r>
              <a:rPr lang="en-US" altLang="zh-CN" b="1" dirty="0" smtClean="0">
                <a:latin typeface="Tahoma" pitchFamily="34" charset="0"/>
                <a:ea typeface="宋体" charset="-122"/>
              </a:rPr>
              <a:t> </a:t>
            </a:r>
            <a:endParaRPr lang="en-US" altLang="zh-CN" b="1" dirty="0">
              <a:latin typeface="Tahoma" pitchFamily="34" charset="0"/>
              <a:ea typeface="宋体" charset="-122"/>
            </a:endParaRPr>
          </a:p>
          <a:p>
            <a:pPr defTabSz="762000">
              <a:lnSpc>
                <a:spcPct val="95000"/>
              </a:lnSpc>
              <a:spcAft>
                <a:spcPct val="35000"/>
              </a:spcAft>
              <a:tabLst>
                <a:tab pos="1827213" algn="r"/>
                <a:tab pos="1939925" algn="l"/>
              </a:tabLst>
            </a:pPr>
            <a:r>
              <a:rPr lang="en-US" altLang="zh-CN" b="1" dirty="0" smtClean="0">
                <a:latin typeface="Tahoma" pitchFamily="34" charset="0"/>
                <a:ea typeface="宋体" charset="-122"/>
              </a:rPr>
              <a:t>		Bo </a:t>
            </a:r>
            <a:r>
              <a:rPr lang="en-US" altLang="zh-CN" b="1" dirty="0">
                <a:latin typeface="Tahoma" pitchFamily="34" charset="0"/>
                <a:ea typeface="宋体" charset="-122"/>
              </a:rPr>
              <a:t>Hu, </a:t>
            </a:r>
            <a:r>
              <a:rPr lang="en-US" altLang="zh-CN" b="1" dirty="0" smtClean="0">
                <a:latin typeface="Tahoma" pitchFamily="34" charset="0"/>
                <a:ea typeface="宋体" charset="-122"/>
                <a:hlinkClick r:id="rId7"/>
              </a:rPr>
              <a:t>hubo68@chinaunicom.cn</a:t>
            </a:r>
            <a:r>
              <a:rPr lang="en-US" altLang="zh-CN" b="1" dirty="0" smtClean="0">
                <a:latin typeface="Tahoma" pitchFamily="34" charset="0"/>
                <a:ea typeface="宋体" charset="-122"/>
              </a:rPr>
              <a:t> </a:t>
            </a:r>
            <a:endParaRPr lang="en-US" altLang="zh-CN" b="1" dirty="0">
              <a:latin typeface="Tahoma" pitchFamily="34" charset="0"/>
              <a:ea typeface="宋体" charset="-122"/>
            </a:endParaRPr>
          </a:p>
          <a:p>
            <a:pPr defTabSz="762000">
              <a:lnSpc>
                <a:spcPct val="95000"/>
              </a:lnSpc>
              <a:spcAft>
                <a:spcPct val="35000"/>
              </a:spcAft>
              <a:tabLst>
                <a:tab pos="1827213" algn="r"/>
                <a:tab pos="1939925" algn="l"/>
              </a:tabLst>
            </a:pPr>
            <a:endParaRPr lang="en-US" altLang="zh-CN" b="1" dirty="0" smtClean="0">
              <a:latin typeface="Tahoma" pitchFamily="34" charset="0"/>
              <a:ea typeface="宋体" charset="-122"/>
            </a:endParaRPr>
          </a:p>
          <a:p>
            <a:pPr defTabSz="762000">
              <a:lnSpc>
                <a:spcPct val="95000"/>
              </a:lnSpc>
              <a:spcAft>
                <a:spcPct val="35000"/>
              </a:spcAft>
              <a:tabLst>
                <a:tab pos="1827213" algn="r"/>
                <a:tab pos="1939925" algn="l"/>
              </a:tabLst>
            </a:pPr>
            <a:r>
              <a:rPr lang="en-US" altLang="zh-CN" b="1" dirty="0">
                <a:latin typeface="Tahoma" pitchFamily="34" charset="0"/>
                <a:ea typeface="宋体" charset="-122"/>
              </a:rPr>
              <a:t>	Source:	</a:t>
            </a:r>
            <a:r>
              <a:rPr lang="en-US" altLang="zh-CN" b="1" dirty="0" smtClean="0">
                <a:latin typeface="Tahoma" pitchFamily="34" charset="0"/>
                <a:ea typeface="宋体" charset="-122"/>
              </a:rPr>
              <a:t>ETRI</a:t>
            </a:r>
            <a:endParaRPr lang="en-US" altLang="zh-CN" b="1" dirty="0">
              <a:latin typeface="Tahoma" pitchFamily="34" charset="0"/>
              <a:ea typeface="宋体" charset="-122"/>
            </a:endParaRPr>
          </a:p>
        </p:txBody>
      </p:sp>
      <p:sp>
        <p:nvSpPr>
          <p:cNvPr id="2052" name="Rectangle 26"/>
          <p:cNvSpPr>
            <a:spLocks noGrp="1" noChangeArrowheads="1"/>
          </p:cNvSpPr>
          <p:nvPr>
            <p:ph type="ctrTitle"/>
          </p:nvPr>
        </p:nvSpPr>
        <p:spPr>
          <a:xfrm>
            <a:off x="261938" y="228600"/>
            <a:ext cx="9101137" cy="1652588"/>
          </a:xfrm>
          <a:noFill/>
        </p:spPr>
        <p:txBody>
          <a:bodyPr anchor="t"/>
          <a:lstStyle/>
          <a:p>
            <a:r>
              <a:rPr lang="en-GB" altLang="zh-CN" sz="1800" dirty="0" smtClean="0">
                <a:ea typeface="宋体" charset="-122"/>
              </a:rPr>
              <a:t>OMA-REQ-AOI-2012-0116-INP_Notification_Delivery_Lifecycle</a:t>
            </a:r>
            <a:r>
              <a:rPr lang="en-US" altLang="zh-CN" sz="1200" dirty="0" smtClean="0">
                <a:ea typeface="宋体" charset="-122"/>
              </a:rPr>
              <a:t/>
            </a:r>
            <a:br>
              <a:rPr lang="en-US" altLang="zh-CN" sz="1200" dirty="0" smtClean="0">
                <a:ea typeface="宋体" charset="-122"/>
              </a:rPr>
            </a:br>
            <a:r>
              <a:rPr lang="en-US" altLang="zh-CN" sz="2800" dirty="0" smtClean="0">
                <a:ea typeface="宋体" charset="-122"/>
              </a:rPr>
              <a:t/>
            </a:r>
            <a:br>
              <a:rPr lang="en-US" altLang="zh-CN" sz="2800" dirty="0" smtClean="0">
                <a:ea typeface="宋体" charset="-122"/>
              </a:rPr>
            </a:br>
            <a:r>
              <a:rPr lang="en-GB" altLang="zh-CN" sz="2800" dirty="0" smtClean="0">
                <a:ea typeface="宋体" charset="-122"/>
              </a:rPr>
              <a:t>AOI Notification Delivery Lifecycle</a:t>
            </a:r>
            <a:endParaRPr lang="en-US" altLang="zh-CN" sz="2800" dirty="0" smtClean="0">
              <a:ea typeface="宋体" charset="-122"/>
            </a:endParaRPr>
          </a:p>
        </p:txBody>
      </p:sp>
      <p:sp>
        <p:nvSpPr>
          <p:cNvPr id="2053" name="Text Box 29"/>
          <p:cNvSpPr txBox="1">
            <a:spLocks noChangeArrowheads="1"/>
          </p:cNvSpPr>
          <p:nvPr/>
        </p:nvSpPr>
        <p:spPr bwMode="auto">
          <a:xfrm>
            <a:off x="2743200" y="2774950"/>
            <a:ext cx="287338"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50000"/>
              </a:spcBef>
            </a:pPr>
            <a:r>
              <a:rPr lang="en-US" altLang="zh-CN" sz="1800" b="1">
                <a:solidFill>
                  <a:srgbClr val="800000"/>
                </a:solidFill>
                <a:latin typeface="Tahoma" pitchFamily="34" charset="0"/>
                <a:ea typeface="宋体" charset="-122"/>
              </a:rPr>
              <a:t>X</a:t>
            </a:r>
          </a:p>
        </p:txBody>
      </p:sp>
      <p:sp>
        <p:nvSpPr>
          <p:cNvPr id="2054" name="Text Box 30"/>
          <p:cNvSpPr txBox="1">
            <a:spLocks noChangeArrowheads="1"/>
          </p:cNvSpPr>
          <p:nvPr/>
        </p:nvSpPr>
        <p:spPr bwMode="auto">
          <a:xfrm>
            <a:off x="4398963" y="2774950"/>
            <a:ext cx="288925"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50000"/>
              </a:spcBef>
            </a:pPr>
            <a:endParaRPr lang="en-GB" altLang="zh-CN" sz="1800" b="1">
              <a:solidFill>
                <a:srgbClr val="800000"/>
              </a:solidFill>
              <a:latin typeface="Tahoma" pitchFamily="34" charset="0"/>
              <a:ea typeface="宋体" charset="-122"/>
            </a:endParaRPr>
          </a:p>
        </p:txBody>
      </p:sp>
      <p:sp>
        <p:nvSpPr>
          <p:cNvPr id="2055" name="Text Box 57"/>
          <p:cNvSpPr txBox="1">
            <a:spLocks noChangeArrowheads="1"/>
          </p:cNvSpPr>
          <p:nvPr/>
        </p:nvSpPr>
        <p:spPr bwMode="auto">
          <a:xfrm>
            <a:off x="1295400" y="5003800"/>
            <a:ext cx="6781800" cy="635000"/>
          </a:xfrm>
          <a:prstGeom prst="rect">
            <a:avLst/>
          </a:prstGeom>
          <a:solidFill>
            <a:srgbClr val="EAEAEA"/>
          </a:solidFill>
          <a:ln w="6350">
            <a:solidFill>
              <a:schemeClr val="tx1"/>
            </a:solidFill>
            <a:miter lim="800000"/>
            <a:headEnd/>
            <a:tailEnd/>
          </a:ln>
        </p:spPr>
        <p:txBody>
          <a:bodyPr>
            <a:spAutoFit/>
          </a:bodyP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spcBef>
                <a:spcPct val="35000"/>
              </a:spcBef>
            </a:pPr>
            <a:r>
              <a:rPr lang="en-GB" altLang="zh-CN" sz="900">
                <a:ea typeface="宋体" charset="-122"/>
                <a:cs typeface="Times New Roman" pitchFamily="18" charset="0"/>
              </a:rPr>
              <a:t>USE OF THIS DOCUMENT BY NON-OMA MEMBERS IS SUBJECT TO ALL OF THE TERMS AND CONDITIONS OF THE USE AGREEMENT (located at </a:t>
            </a:r>
            <a:r>
              <a:rPr lang="en-GB" altLang="zh-CN" sz="900">
                <a:ea typeface="宋体" charset="-122"/>
                <a:cs typeface="Times New Roman" pitchFamily="18" charset="0"/>
                <a:hlinkClick r:id="rId8"/>
              </a:rPr>
              <a:t>http://www.openmobilealliance.org/UseAgreement.html</a:t>
            </a:r>
            <a:r>
              <a:rPr lang="en-GB" altLang="zh-CN" sz="900">
                <a:ea typeface="宋体" charset="-122"/>
                <a:cs typeface="Times New Roman" pitchFamily="18" charset="0"/>
              </a:rPr>
              <a:t>) AND IF YOU HAVE NOT AGREED TO THE TERMS OF THE USE AGREEMENT, YOU DO NOT HAVE THE RIGHT TO USE, COPY OR DISTRIBUTE THIS DOCUMENT.</a:t>
            </a:r>
          </a:p>
          <a:p>
            <a:pPr>
              <a:spcBef>
                <a:spcPct val="35000"/>
              </a:spcBef>
            </a:pPr>
            <a:r>
              <a:rPr lang="en-GB" altLang="zh-CN" sz="900">
                <a:ea typeface="宋体" charset="-122"/>
                <a:cs typeface="Times New Roman" pitchFamily="18" charset="0"/>
              </a:rPr>
              <a:t>THIS DOCUMENT IS PROVIDED ON AN "AS IS" "AS AVAILABLE" AND "WITH ALL FAULTS" BASIS.</a:t>
            </a:r>
          </a:p>
        </p:txBody>
      </p:sp>
      <p:sp>
        <p:nvSpPr>
          <p:cNvPr id="2056"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35000"/>
              </a:spcBef>
            </a:pPr>
            <a:r>
              <a:rPr lang="en-GB" altLang="zh-CN" sz="900" b="1">
                <a:ea typeface="宋体" charset="-122"/>
                <a:cs typeface="Times New Roman" pitchFamily="18" charset="0"/>
              </a:rPr>
              <a:t>Intellectual Property Rights</a:t>
            </a:r>
          </a:p>
          <a:p>
            <a:pPr>
              <a:spcBef>
                <a:spcPct val="35000"/>
              </a:spcBef>
            </a:pPr>
            <a:r>
              <a:rPr lang="en-GB" altLang="zh-CN" sz="900">
                <a:ea typeface="宋体" charset="-122"/>
                <a:cs typeface="Times New Roman" pitchFamily="18"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t>Notification Delivery in AOI</a:t>
            </a:r>
            <a:endParaRPr lang="ko-KR" altLang="en-US" dirty="0"/>
          </a:p>
        </p:txBody>
      </p:sp>
      <p:sp>
        <p:nvSpPr>
          <p:cNvPr id="4" name="Text Box 12"/>
          <p:cNvSpPr txBox="1">
            <a:spLocks noChangeArrowheads="1"/>
          </p:cNvSpPr>
          <p:nvPr/>
        </p:nvSpPr>
        <p:spPr bwMode="auto">
          <a:xfrm>
            <a:off x="5291137" y="1805420"/>
            <a:ext cx="3276600" cy="867930"/>
          </a:xfrm>
          <a:prstGeom prst="rect">
            <a:avLst/>
          </a:prstGeom>
          <a:noFill/>
          <a:ln w="12700">
            <a:solidFill>
              <a:schemeClr val="tx1"/>
            </a:solidFill>
            <a:miter lim="800000"/>
            <a:headEnd/>
            <a:tailEnd/>
          </a:ln>
          <a:effectLst>
            <a:prstShdw prst="shdw17" dist="17961" dir="2700000">
              <a:schemeClr val="tx1">
                <a:gamma/>
                <a:shade val="60000"/>
                <a:invGamma/>
              </a:schemeClr>
            </a:prstShdw>
          </a:effectLst>
          <a:extLst>
            <a:ext uri="{909E8E84-426E-40DD-AFC4-6F175D3DCCD1}">
              <a14:hiddenFill xmlns:a14="http://schemas.microsoft.com/office/drawing/2010/main">
                <a:solidFill>
                  <a:schemeClr val="accent1"/>
                </a:solidFill>
              </a14:hiddenFill>
            </a:ext>
          </a:extLst>
        </p:spPr>
        <p:txBody>
          <a:bodyPr wrap="square">
            <a:spAutoFit/>
          </a:bodyPr>
          <a:lstStyle/>
          <a:p>
            <a:endParaRPr lang="en-US" altLang="zh-CN" sz="1400" dirty="0">
              <a:ea typeface="宋体" charset="-122"/>
            </a:endParaRPr>
          </a:p>
          <a:p>
            <a:endParaRPr lang="en-US" altLang="zh-CN" sz="1400" dirty="0">
              <a:ea typeface="宋体" charset="-122"/>
            </a:endParaRPr>
          </a:p>
          <a:p>
            <a:endParaRPr lang="en-US" altLang="zh-CN" sz="1400" dirty="0">
              <a:ea typeface="宋体" charset="-122"/>
            </a:endParaRPr>
          </a:p>
          <a:p>
            <a:r>
              <a:rPr lang="en-US" altLang="zh-CN" sz="1400" dirty="0">
                <a:ea typeface="宋体" charset="-122"/>
              </a:rPr>
              <a:t>Device</a:t>
            </a:r>
          </a:p>
        </p:txBody>
      </p:sp>
      <p:sp>
        <p:nvSpPr>
          <p:cNvPr id="5" name="Text Box 7"/>
          <p:cNvSpPr txBox="1">
            <a:spLocks noChangeArrowheads="1"/>
          </p:cNvSpPr>
          <p:nvPr/>
        </p:nvSpPr>
        <p:spPr bwMode="auto">
          <a:xfrm>
            <a:off x="642937" y="1987550"/>
            <a:ext cx="1219200" cy="488950"/>
          </a:xfrm>
          <a:prstGeom prst="rect">
            <a:avLst/>
          </a:prstGeom>
          <a:noFill/>
          <a:ln w="12700">
            <a:solidFill>
              <a:schemeClr val="tx1"/>
            </a:solidFill>
            <a:miter lim="800000"/>
            <a:headEnd/>
            <a:tailEnd/>
          </a:ln>
          <a:effectLst>
            <a:prstShdw prst="shdw17" dist="17961" dir="2700000">
              <a:schemeClr val="tx1">
                <a:gamma/>
                <a:shade val="60000"/>
                <a:invGamma/>
              </a:schemeClr>
            </a:prstShdw>
          </a:effectLst>
          <a:extLst>
            <a:ext uri="{909E8E84-426E-40DD-AFC4-6F175D3DCCD1}">
              <a14:hiddenFill xmlns:a14="http://schemas.microsoft.com/office/drawing/2010/main">
                <a:solidFill>
                  <a:schemeClr val="accent1"/>
                </a:solidFill>
              </a14:hiddenFill>
            </a:ext>
          </a:extLst>
        </p:spPr>
        <p:txBody>
          <a:bodyPr wrap="square">
            <a:spAutoFit/>
          </a:bodyPr>
          <a:lstStyle/>
          <a:p>
            <a:r>
              <a:rPr lang="en-US" altLang="zh-CN" sz="1400">
                <a:ea typeface="宋体" charset="-122"/>
              </a:rPr>
              <a:t>AOI Enabled</a:t>
            </a:r>
          </a:p>
          <a:p>
            <a:r>
              <a:rPr lang="en-US" altLang="zh-CN" sz="1400">
                <a:ea typeface="宋体" charset="-122"/>
              </a:rPr>
              <a:t>Server App</a:t>
            </a:r>
          </a:p>
        </p:txBody>
      </p:sp>
      <p:sp>
        <p:nvSpPr>
          <p:cNvPr id="6" name="Text Box 8"/>
          <p:cNvSpPr txBox="1">
            <a:spLocks noChangeArrowheads="1"/>
          </p:cNvSpPr>
          <p:nvPr/>
        </p:nvSpPr>
        <p:spPr bwMode="auto">
          <a:xfrm>
            <a:off x="2852737" y="1772444"/>
            <a:ext cx="1600200" cy="847725"/>
          </a:xfrm>
          <a:prstGeom prst="rect">
            <a:avLst/>
          </a:prstGeom>
          <a:noFill/>
          <a:ln w="12700">
            <a:solidFill>
              <a:schemeClr val="tx1"/>
            </a:solidFill>
            <a:miter lim="800000"/>
            <a:headEnd/>
            <a:tailEnd/>
          </a:ln>
          <a:effectLst>
            <a:prstShdw prst="shdw17" dist="17961" dir="2700000">
              <a:schemeClr val="tx1">
                <a:gamma/>
                <a:shade val="60000"/>
                <a:invGamma/>
              </a:schemeClr>
            </a:prstShdw>
          </a:effectLst>
          <a:extLst>
            <a:ext uri="{909E8E84-426E-40DD-AFC4-6F175D3DCCD1}">
              <a14:hiddenFill xmlns:a14="http://schemas.microsoft.com/office/drawing/2010/main">
                <a:solidFill>
                  <a:schemeClr val="accent1"/>
                </a:solidFill>
              </a14:hiddenFill>
            </a:ext>
          </a:extLst>
        </p:spPr>
        <p:txBody>
          <a:bodyPr wrap="square">
            <a:spAutoFit/>
          </a:bodyPr>
          <a:lstStyle/>
          <a:p>
            <a:endParaRPr lang="en-US" altLang="zh-CN" sz="1800" dirty="0">
              <a:ea typeface="宋体" charset="-122"/>
            </a:endParaRPr>
          </a:p>
          <a:p>
            <a:r>
              <a:rPr lang="en-US" altLang="zh-CN" sz="1800" dirty="0">
                <a:ea typeface="宋体" charset="-122"/>
              </a:rPr>
              <a:t>AOI </a:t>
            </a:r>
            <a:r>
              <a:rPr lang="en-US" altLang="zh-CN" sz="1800" dirty="0" smtClean="0">
                <a:ea typeface="宋体" charset="-122"/>
              </a:rPr>
              <a:t>Server</a:t>
            </a:r>
          </a:p>
          <a:p>
            <a:endParaRPr lang="en-US" altLang="zh-CN" sz="1800" dirty="0">
              <a:ea typeface="宋体" charset="-122"/>
            </a:endParaRPr>
          </a:p>
        </p:txBody>
      </p:sp>
      <p:sp>
        <p:nvSpPr>
          <p:cNvPr id="7" name="Text Box 9"/>
          <p:cNvSpPr txBox="1">
            <a:spLocks noChangeArrowheads="1"/>
          </p:cNvSpPr>
          <p:nvPr/>
        </p:nvSpPr>
        <p:spPr bwMode="auto">
          <a:xfrm>
            <a:off x="5443537" y="2086769"/>
            <a:ext cx="1295400" cy="296862"/>
          </a:xfrm>
          <a:prstGeom prst="rect">
            <a:avLst/>
          </a:prstGeom>
          <a:noFill/>
          <a:ln w="12700">
            <a:solidFill>
              <a:schemeClr val="tx1"/>
            </a:solidFill>
            <a:miter lim="800000"/>
            <a:headEnd/>
            <a:tailEnd/>
          </a:ln>
          <a:effectLst>
            <a:prstShdw prst="shdw17" dist="17961" dir="2700000">
              <a:schemeClr val="tx1">
                <a:gamma/>
                <a:shade val="60000"/>
                <a:invGamma/>
              </a:schemeClr>
            </a:prstShdw>
          </a:effectLst>
          <a:extLst>
            <a:ext uri="{909E8E84-426E-40DD-AFC4-6F175D3DCCD1}">
              <a14:hiddenFill xmlns:a14="http://schemas.microsoft.com/office/drawing/2010/main">
                <a:solidFill>
                  <a:schemeClr val="accent1"/>
                </a:solidFill>
              </a14:hiddenFill>
            </a:ext>
          </a:extLst>
        </p:spPr>
        <p:txBody>
          <a:bodyPr>
            <a:spAutoFit/>
          </a:bodyPr>
          <a:lstStyle/>
          <a:p>
            <a:r>
              <a:rPr lang="en-US" altLang="zh-CN" sz="1400" dirty="0">
                <a:ea typeface="宋体" charset="-122"/>
              </a:rPr>
              <a:t>AOI </a:t>
            </a:r>
            <a:r>
              <a:rPr lang="en-US" altLang="zh-CN" sz="1400" dirty="0" smtClean="0">
                <a:ea typeface="宋体" charset="-122"/>
              </a:rPr>
              <a:t>Client</a:t>
            </a:r>
            <a:endParaRPr lang="en-US" altLang="zh-CN" sz="1400" dirty="0">
              <a:ea typeface="宋体" charset="-122"/>
            </a:endParaRPr>
          </a:p>
        </p:txBody>
      </p:sp>
      <p:sp>
        <p:nvSpPr>
          <p:cNvPr id="8" name="Text Box 10"/>
          <p:cNvSpPr txBox="1">
            <a:spLocks noChangeArrowheads="1"/>
          </p:cNvSpPr>
          <p:nvPr/>
        </p:nvSpPr>
        <p:spPr bwMode="auto">
          <a:xfrm>
            <a:off x="7196137" y="1990725"/>
            <a:ext cx="1203325" cy="488950"/>
          </a:xfrm>
          <a:prstGeom prst="rect">
            <a:avLst/>
          </a:prstGeom>
          <a:noFill/>
          <a:ln w="12700">
            <a:solidFill>
              <a:schemeClr val="tx1"/>
            </a:solidFill>
            <a:miter lim="800000"/>
            <a:headEnd/>
            <a:tailEnd/>
          </a:ln>
          <a:effectLst>
            <a:prstShdw prst="shdw17" dist="17961" dir="2700000">
              <a:schemeClr val="tx1">
                <a:gamma/>
                <a:shade val="60000"/>
                <a:invGamma/>
              </a:schemeClr>
            </a:prstShdw>
          </a:effectLst>
          <a:extLst>
            <a:ext uri="{909E8E84-426E-40DD-AFC4-6F175D3DCCD1}">
              <a14:hiddenFill xmlns:a14="http://schemas.microsoft.com/office/drawing/2010/main">
                <a:solidFill>
                  <a:schemeClr val="accent1"/>
                </a:solidFill>
              </a14:hiddenFill>
            </a:ext>
          </a:extLst>
        </p:spPr>
        <p:txBody>
          <a:bodyPr wrap="none">
            <a:spAutoFit/>
          </a:bodyPr>
          <a:lstStyle/>
          <a:p>
            <a:r>
              <a:rPr lang="en-US" altLang="zh-CN" sz="1400">
                <a:ea typeface="宋体" charset="-122"/>
              </a:rPr>
              <a:t>AOI Enabled</a:t>
            </a:r>
          </a:p>
          <a:p>
            <a:r>
              <a:rPr lang="en-US" altLang="zh-CN" sz="1400">
                <a:ea typeface="宋体" charset="-122"/>
              </a:rPr>
              <a:t>Client App</a:t>
            </a:r>
          </a:p>
        </p:txBody>
      </p:sp>
      <p:sp>
        <p:nvSpPr>
          <p:cNvPr id="9" name="Line 14"/>
          <p:cNvSpPr>
            <a:spLocks noChangeShapeType="1"/>
          </p:cNvSpPr>
          <p:nvPr/>
        </p:nvSpPr>
        <p:spPr bwMode="auto">
          <a:xfrm flipH="1" flipV="1">
            <a:off x="6777036" y="2235199"/>
            <a:ext cx="400049" cy="3969"/>
          </a:xfrm>
          <a:prstGeom prst="line">
            <a:avLst/>
          </a:prstGeom>
          <a:noFill/>
          <a:ln w="12700">
            <a:solidFill>
              <a:schemeClr val="tx1"/>
            </a:solidFill>
            <a:round/>
            <a:headEnd type="triangle" w="med" len="med"/>
            <a:tailEnd type="triangle" w="med" len="med"/>
          </a:ln>
          <a:effectLst>
            <a:prstShdw prst="shdw17" dist="17961" dir="2700000">
              <a:schemeClr val="tx1">
                <a:gamma/>
                <a:shade val="60000"/>
                <a:invGamma/>
              </a:schemeClr>
            </a:prstShdw>
          </a:effectLst>
          <a:extLst>
            <a:ext uri="{909E8E84-426E-40DD-AFC4-6F175D3DCCD1}">
              <a14:hiddenFill xmlns:a14="http://schemas.microsoft.com/office/drawing/2010/main">
                <a:noFill/>
              </a14:hiddenFill>
            </a:ext>
          </a:extLst>
        </p:spPr>
        <p:txBody>
          <a:bodyPr/>
          <a:lstStyle/>
          <a:p>
            <a:endParaRPr lang="ko-KR" altLang="en-US"/>
          </a:p>
        </p:txBody>
      </p:sp>
      <p:sp>
        <p:nvSpPr>
          <p:cNvPr id="10" name="Line 14"/>
          <p:cNvSpPr>
            <a:spLocks noChangeShapeType="1"/>
          </p:cNvSpPr>
          <p:nvPr/>
        </p:nvSpPr>
        <p:spPr bwMode="auto">
          <a:xfrm flipH="1">
            <a:off x="4452937" y="2239169"/>
            <a:ext cx="990600" cy="0"/>
          </a:xfrm>
          <a:prstGeom prst="line">
            <a:avLst/>
          </a:prstGeom>
          <a:noFill/>
          <a:ln w="12700">
            <a:solidFill>
              <a:schemeClr val="tx1"/>
            </a:solidFill>
            <a:round/>
            <a:headEnd type="triangle" w="med" len="med"/>
            <a:tailEnd type="triangle" w="med" len="med"/>
          </a:ln>
          <a:effectLst>
            <a:prstShdw prst="shdw17" dist="17961" dir="2700000">
              <a:schemeClr val="tx1">
                <a:gamma/>
                <a:shade val="60000"/>
                <a:invGamma/>
              </a:schemeClr>
            </a:prstShdw>
          </a:effectLst>
          <a:extLst>
            <a:ext uri="{909E8E84-426E-40DD-AFC4-6F175D3DCCD1}">
              <a14:hiddenFill xmlns:a14="http://schemas.microsoft.com/office/drawing/2010/main">
                <a:noFill/>
              </a14:hiddenFill>
            </a:ext>
          </a:extLst>
        </p:spPr>
        <p:txBody>
          <a:bodyPr/>
          <a:lstStyle/>
          <a:p>
            <a:endParaRPr lang="ko-KR" altLang="en-US"/>
          </a:p>
        </p:txBody>
      </p:sp>
      <p:sp>
        <p:nvSpPr>
          <p:cNvPr id="11" name="Line 14"/>
          <p:cNvSpPr>
            <a:spLocks noChangeShapeType="1"/>
          </p:cNvSpPr>
          <p:nvPr/>
        </p:nvSpPr>
        <p:spPr bwMode="auto">
          <a:xfrm flipH="1">
            <a:off x="1938337" y="2235199"/>
            <a:ext cx="914400" cy="3970"/>
          </a:xfrm>
          <a:prstGeom prst="line">
            <a:avLst/>
          </a:prstGeom>
          <a:noFill/>
          <a:ln w="12700">
            <a:solidFill>
              <a:schemeClr val="tx1"/>
            </a:solidFill>
            <a:round/>
            <a:headEnd type="triangle" w="med" len="med"/>
            <a:tailEnd type="triangle" w="med" len="med"/>
          </a:ln>
          <a:effectLst>
            <a:prstShdw prst="shdw17" dist="17961" dir="2700000">
              <a:schemeClr val="tx1">
                <a:gamma/>
                <a:shade val="60000"/>
                <a:invGamma/>
              </a:schemeClr>
            </a:prstShdw>
          </a:effectLst>
          <a:extLst>
            <a:ext uri="{909E8E84-426E-40DD-AFC4-6F175D3DCCD1}">
              <a14:hiddenFill xmlns:a14="http://schemas.microsoft.com/office/drawing/2010/main">
                <a:noFill/>
              </a14:hiddenFill>
            </a:ext>
          </a:extLst>
        </p:spPr>
        <p:txBody>
          <a:bodyPr/>
          <a:lstStyle/>
          <a:p>
            <a:endParaRPr lang="ko-KR" altLang="en-US"/>
          </a:p>
        </p:txBody>
      </p:sp>
      <p:sp>
        <p:nvSpPr>
          <p:cNvPr id="12" name="TextBox 11"/>
          <p:cNvSpPr txBox="1"/>
          <p:nvPr/>
        </p:nvSpPr>
        <p:spPr>
          <a:xfrm>
            <a:off x="414337" y="1161018"/>
            <a:ext cx="8584851" cy="369332"/>
          </a:xfrm>
          <a:prstGeom prst="rect">
            <a:avLst/>
          </a:prstGeom>
          <a:noFill/>
        </p:spPr>
        <p:txBody>
          <a:bodyPr wrap="none" rtlCol="0">
            <a:spAutoFit/>
          </a:bodyPr>
          <a:lstStyle/>
          <a:p>
            <a:r>
              <a:rPr lang="en-US" altLang="ko-KR" dirty="0" smtClean="0"/>
              <a:t>** This is a general model of notification delivery procedure in AOI Enabler</a:t>
            </a:r>
            <a:endParaRPr lang="ko-KR" altLang="en-US" dirty="0"/>
          </a:p>
        </p:txBody>
      </p:sp>
      <p:grpSp>
        <p:nvGrpSpPr>
          <p:cNvPr id="25" name="그룹 24"/>
          <p:cNvGrpSpPr/>
          <p:nvPr/>
        </p:nvGrpSpPr>
        <p:grpSpPr>
          <a:xfrm>
            <a:off x="1328737" y="3894137"/>
            <a:ext cx="6553200" cy="1217613"/>
            <a:chOff x="1328737" y="2903537"/>
            <a:chExt cx="6553200" cy="2927350"/>
          </a:xfrm>
        </p:grpSpPr>
        <p:cxnSp>
          <p:nvCxnSpPr>
            <p:cNvPr id="13" name="직선 연결선 12"/>
            <p:cNvCxnSpPr/>
            <p:nvPr/>
          </p:nvCxnSpPr>
          <p:spPr bwMode="auto">
            <a:xfrm>
              <a:off x="1328737" y="2935287"/>
              <a:ext cx="0" cy="2895600"/>
            </a:xfrm>
            <a:prstGeom prst="line">
              <a:avLst/>
            </a:prstGeom>
            <a:solidFill>
              <a:schemeClr val="accent1"/>
            </a:solidFill>
            <a:ln w="12700" cap="flat" cmpd="sng" algn="ctr">
              <a:solidFill>
                <a:schemeClr val="tx1"/>
              </a:solidFill>
              <a:prstDash val="solid"/>
              <a:round/>
              <a:headEnd type="none" w="med" len="med"/>
              <a:tailEnd type="none" w="med" len="med"/>
            </a:ln>
            <a:effectLst/>
          </p:spPr>
        </p:cxnSp>
        <p:cxnSp>
          <p:nvCxnSpPr>
            <p:cNvPr id="14" name="직선 연결선 13"/>
            <p:cNvCxnSpPr/>
            <p:nvPr/>
          </p:nvCxnSpPr>
          <p:spPr bwMode="auto">
            <a:xfrm>
              <a:off x="3614737" y="2935287"/>
              <a:ext cx="0" cy="2895600"/>
            </a:xfrm>
            <a:prstGeom prst="line">
              <a:avLst/>
            </a:prstGeom>
            <a:solidFill>
              <a:schemeClr val="accent1"/>
            </a:solidFill>
            <a:ln w="12700" cap="flat" cmpd="sng" algn="ctr">
              <a:solidFill>
                <a:schemeClr val="tx1"/>
              </a:solidFill>
              <a:prstDash val="solid"/>
              <a:round/>
              <a:headEnd type="none" w="med" len="med"/>
              <a:tailEnd type="none" w="med" len="med"/>
            </a:ln>
            <a:effectLst/>
          </p:spPr>
        </p:cxnSp>
        <p:cxnSp>
          <p:nvCxnSpPr>
            <p:cNvPr id="15" name="직선 연결선 14"/>
            <p:cNvCxnSpPr/>
            <p:nvPr/>
          </p:nvCxnSpPr>
          <p:spPr bwMode="auto">
            <a:xfrm>
              <a:off x="6073774" y="2935287"/>
              <a:ext cx="0" cy="2895600"/>
            </a:xfrm>
            <a:prstGeom prst="line">
              <a:avLst/>
            </a:prstGeom>
            <a:solidFill>
              <a:schemeClr val="accent1"/>
            </a:solidFill>
            <a:ln w="12700" cap="flat" cmpd="sng" algn="ctr">
              <a:solidFill>
                <a:schemeClr val="tx1"/>
              </a:solidFill>
              <a:prstDash val="solid"/>
              <a:round/>
              <a:headEnd type="none" w="med" len="med"/>
              <a:tailEnd type="none" w="med" len="med"/>
            </a:ln>
            <a:effectLst/>
          </p:spPr>
        </p:cxnSp>
        <p:cxnSp>
          <p:nvCxnSpPr>
            <p:cNvPr id="16" name="직선 연결선 15"/>
            <p:cNvCxnSpPr/>
            <p:nvPr/>
          </p:nvCxnSpPr>
          <p:spPr bwMode="auto">
            <a:xfrm>
              <a:off x="7881937" y="2903537"/>
              <a:ext cx="0" cy="2927350"/>
            </a:xfrm>
            <a:prstGeom prst="line">
              <a:avLst/>
            </a:prstGeom>
            <a:solidFill>
              <a:schemeClr val="accent1"/>
            </a:solidFill>
            <a:ln w="12700" cap="flat" cmpd="sng" algn="ctr">
              <a:solidFill>
                <a:schemeClr val="tx1"/>
              </a:solidFill>
              <a:prstDash val="solid"/>
              <a:round/>
              <a:headEnd type="none" w="med" len="med"/>
              <a:tailEnd type="none" w="med" len="med"/>
            </a:ln>
            <a:effectLst/>
          </p:spPr>
        </p:cxnSp>
      </p:grpSp>
      <p:cxnSp>
        <p:nvCxnSpPr>
          <p:cNvPr id="17" name="직선 화살표 연결선 16"/>
          <p:cNvCxnSpPr/>
          <p:nvPr/>
        </p:nvCxnSpPr>
        <p:spPr bwMode="auto">
          <a:xfrm>
            <a:off x="1328737" y="4427537"/>
            <a:ext cx="6553200" cy="0"/>
          </a:xfrm>
          <a:prstGeom prst="straightConnector1">
            <a:avLst/>
          </a:prstGeom>
          <a:solidFill>
            <a:schemeClr val="accent1"/>
          </a:solidFill>
          <a:ln w="12700" cap="flat" cmpd="sng" algn="ctr">
            <a:solidFill>
              <a:schemeClr val="tx1"/>
            </a:solidFill>
            <a:prstDash val="solid"/>
            <a:round/>
            <a:headEnd type="none" w="med" len="med"/>
            <a:tailEnd type="arrow"/>
          </a:ln>
          <a:effectLst/>
        </p:spPr>
      </p:cxnSp>
      <p:cxnSp>
        <p:nvCxnSpPr>
          <p:cNvPr id="22" name="직선 화살표 연결선 21"/>
          <p:cNvCxnSpPr/>
          <p:nvPr/>
        </p:nvCxnSpPr>
        <p:spPr bwMode="auto">
          <a:xfrm>
            <a:off x="1328737" y="4656137"/>
            <a:ext cx="6553200" cy="0"/>
          </a:xfrm>
          <a:prstGeom prst="straightConnector1">
            <a:avLst/>
          </a:prstGeom>
          <a:solidFill>
            <a:schemeClr val="accent1"/>
          </a:solidFill>
          <a:ln w="12700" cap="flat" cmpd="sng" algn="ctr">
            <a:solidFill>
              <a:schemeClr val="tx1"/>
            </a:solidFill>
            <a:prstDash val="dash"/>
            <a:round/>
            <a:headEnd type="triangle" w="med" len="med"/>
            <a:tailEnd type="none"/>
          </a:ln>
          <a:effectLst/>
        </p:spPr>
      </p:cxnSp>
      <p:sp>
        <p:nvSpPr>
          <p:cNvPr id="26" name="TextBox 25"/>
          <p:cNvSpPr txBox="1"/>
          <p:nvPr/>
        </p:nvSpPr>
        <p:spPr>
          <a:xfrm>
            <a:off x="414337" y="3066018"/>
            <a:ext cx="4118435" cy="369332"/>
          </a:xfrm>
          <a:prstGeom prst="rect">
            <a:avLst/>
          </a:prstGeom>
          <a:noFill/>
        </p:spPr>
        <p:txBody>
          <a:bodyPr wrap="none" rtlCol="0">
            <a:spAutoFit/>
          </a:bodyPr>
          <a:lstStyle/>
          <a:p>
            <a:r>
              <a:rPr lang="en-US" altLang="ko-KR" dirty="0" smtClean="0"/>
              <a:t>** Notification Delivery Lifecycle is </a:t>
            </a:r>
            <a:endParaRPr lang="ko-KR" altLang="en-US" dirty="0"/>
          </a:p>
        </p:txBody>
      </p:sp>
      <p:sp>
        <p:nvSpPr>
          <p:cNvPr id="27" name="TextBox 26"/>
          <p:cNvSpPr txBox="1"/>
          <p:nvPr/>
        </p:nvSpPr>
        <p:spPr>
          <a:xfrm>
            <a:off x="656702" y="3587750"/>
            <a:ext cx="1377300" cy="369332"/>
          </a:xfrm>
          <a:prstGeom prst="rect">
            <a:avLst/>
          </a:prstGeom>
          <a:noFill/>
        </p:spPr>
        <p:txBody>
          <a:bodyPr wrap="none" rtlCol="0">
            <a:spAutoFit/>
          </a:bodyPr>
          <a:lstStyle/>
          <a:p>
            <a:r>
              <a:rPr lang="en-US" altLang="ko-KR" dirty="0" smtClean="0"/>
              <a:t>Start from </a:t>
            </a:r>
            <a:endParaRPr lang="ko-KR" altLang="en-US" dirty="0"/>
          </a:p>
        </p:txBody>
      </p:sp>
      <p:sp>
        <p:nvSpPr>
          <p:cNvPr id="28" name="TextBox 27"/>
          <p:cNvSpPr txBox="1"/>
          <p:nvPr/>
        </p:nvSpPr>
        <p:spPr>
          <a:xfrm>
            <a:off x="7348537" y="3587750"/>
            <a:ext cx="925253" cy="369332"/>
          </a:xfrm>
          <a:prstGeom prst="rect">
            <a:avLst/>
          </a:prstGeom>
          <a:noFill/>
        </p:spPr>
        <p:txBody>
          <a:bodyPr wrap="none" rtlCol="0">
            <a:spAutoFit/>
          </a:bodyPr>
          <a:lstStyle/>
          <a:p>
            <a:r>
              <a:rPr lang="en-US" altLang="ko-KR" dirty="0" smtClean="0"/>
              <a:t>End to</a:t>
            </a:r>
            <a:endParaRPr lang="ko-KR" altLang="en-US" dirty="0"/>
          </a:p>
        </p:txBody>
      </p:sp>
      <p:sp>
        <p:nvSpPr>
          <p:cNvPr id="29" name="TextBox 28"/>
          <p:cNvSpPr txBox="1"/>
          <p:nvPr/>
        </p:nvSpPr>
        <p:spPr>
          <a:xfrm>
            <a:off x="490537" y="5352018"/>
            <a:ext cx="6733254" cy="646331"/>
          </a:xfrm>
          <a:prstGeom prst="rect">
            <a:avLst/>
          </a:prstGeom>
          <a:noFill/>
        </p:spPr>
        <p:txBody>
          <a:bodyPr wrap="none" rtlCol="0">
            <a:spAutoFit/>
          </a:bodyPr>
          <a:lstStyle/>
          <a:p>
            <a:r>
              <a:rPr lang="en-US" altLang="ko-KR" dirty="0" smtClean="0"/>
              <a:t>** Every notifications in AOI should be managed well.</a:t>
            </a:r>
          </a:p>
          <a:p>
            <a:r>
              <a:rPr lang="en-US" altLang="ko-KR" dirty="0"/>
              <a:t> </a:t>
            </a:r>
            <a:r>
              <a:rPr lang="en-US" altLang="ko-KR" dirty="0" smtClean="0"/>
              <a:t>   The concept of NDL would be helpful for this situation.  </a:t>
            </a:r>
            <a:endParaRPr lang="ko-KR" altLang="en-US" dirty="0"/>
          </a:p>
        </p:txBody>
      </p:sp>
    </p:spTree>
    <p:extLst>
      <p:ext uri="{BB962C8B-B14F-4D97-AF65-F5344CB8AC3E}">
        <p14:creationId xmlns:p14="http://schemas.microsoft.com/office/powerpoint/2010/main" val="32051551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20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2000"/>
                                        <p:tgtEl>
                                          <p:spTgt spid="8"/>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2000"/>
                                        <p:tgtEl>
                                          <p:spTgt spid="9"/>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2000"/>
                                        <p:tgtEl>
                                          <p:spTgt spid="10"/>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t>Notification Delivery Lifecycle</a:t>
            </a:r>
            <a:endParaRPr lang="ko-KR" altLang="en-US" dirty="0"/>
          </a:p>
        </p:txBody>
      </p:sp>
      <p:sp>
        <p:nvSpPr>
          <p:cNvPr id="4" name="Text Box 12"/>
          <p:cNvSpPr txBox="1">
            <a:spLocks noChangeArrowheads="1"/>
          </p:cNvSpPr>
          <p:nvPr/>
        </p:nvSpPr>
        <p:spPr bwMode="auto">
          <a:xfrm>
            <a:off x="5291137" y="1576820"/>
            <a:ext cx="3276600" cy="867930"/>
          </a:xfrm>
          <a:prstGeom prst="rect">
            <a:avLst/>
          </a:prstGeom>
          <a:noFill/>
          <a:ln w="12700">
            <a:solidFill>
              <a:schemeClr val="tx1"/>
            </a:solidFill>
            <a:miter lim="800000"/>
            <a:headEnd/>
            <a:tailEnd/>
          </a:ln>
          <a:effectLst>
            <a:prstShdw prst="shdw17" dist="17961" dir="2700000">
              <a:schemeClr val="tx1">
                <a:gamma/>
                <a:shade val="60000"/>
                <a:invGamma/>
              </a:schemeClr>
            </a:prstShdw>
          </a:effectLst>
          <a:extLst>
            <a:ext uri="{909E8E84-426E-40DD-AFC4-6F175D3DCCD1}">
              <a14:hiddenFill xmlns:a14="http://schemas.microsoft.com/office/drawing/2010/main">
                <a:solidFill>
                  <a:schemeClr val="accent1"/>
                </a:solidFill>
              </a14:hiddenFill>
            </a:ext>
          </a:extLst>
        </p:spPr>
        <p:txBody>
          <a:bodyPr wrap="square">
            <a:spAutoFit/>
          </a:bodyPr>
          <a:lstStyle/>
          <a:p>
            <a:endParaRPr lang="en-US" altLang="zh-CN" sz="1400" dirty="0">
              <a:ea typeface="宋体" charset="-122"/>
            </a:endParaRPr>
          </a:p>
          <a:p>
            <a:endParaRPr lang="en-US" altLang="zh-CN" sz="1400" dirty="0">
              <a:ea typeface="宋体" charset="-122"/>
            </a:endParaRPr>
          </a:p>
          <a:p>
            <a:endParaRPr lang="en-US" altLang="zh-CN" sz="1400" dirty="0">
              <a:ea typeface="宋体" charset="-122"/>
            </a:endParaRPr>
          </a:p>
          <a:p>
            <a:r>
              <a:rPr lang="en-US" altLang="zh-CN" sz="1400" dirty="0">
                <a:ea typeface="宋体" charset="-122"/>
              </a:rPr>
              <a:t>Device</a:t>
            </a:r>
          </a:p>
        </p:txBody>
      </p:sp>
      <p:sp>
        <p:nvSpPr>
          <p:cNvPr id="5" name="Text Box 7"/>
          <p:cNvSpPr txBox="1">
            <a:spLocks noChangeArrowheads="1"/>
          </p:cNvSpPr>
          <p:nvPr/>
        </p:nvSpPr>
        <p:spPr bwMode="auto">
          <a:xfrm>
            <a:off x="642937" y="1758950"/>
            <a:ext cx="1219200" cy="488950"/>
          </a:xfrm>
          <a:prstGeom prst="rect">
            <a:avLst/>
          </a:prstGeom>
          <a:noFill/>
          <a:ln w="12700">
            <a:solidFill>
              <a:schemeClr val="tx1"/>
            </a:solidFill>
            <a:miter lim="800000"/>
            <a:headEnd/>
            <a:tailEnd/>
          </a:ln>
          <a:effectLst>
            <a:prstShdw prst="shdw17" dist="17961" dir="2700000">
              <a:schemeClr val="tx1">
                <a:gamma/>
                <a:shade val="60000"/>
                <a:invGamma/>
              </a:schemeClr>
            </a:prstShdw>
          </a:effectLst>
          <a:extLst>
            <a:ext uri="{909E8E84-426E-40DD-AFC4-6F175D3DCCD1}">
              <a14:hiddenFill xmlns:a14="http://schemas.microsoft.com/office/drawing/2010/main">
                <a:solidFill>
                  <a:schemeClr val="accent1"/>
                </a:solidFill>
              </a14:hiddenFill>
            </a:ext>
          </a:extLst>
        </p:spPr>
        <p:txBody>
          <a:bodyPr wrap="square">
            <a:spAutoFit/>
          </a:bodyPr>
          <a:lstStyle/>
          <a:p>
            <a:r>
              <a:rPr lang="en-US" altLang="zh-CN" sz="1400">
                <a:ea typeface="宋体" charset="-122"/>
              </a:rPr>
              <a:t>AOI Enabled</a:t>
            </a:r>
          </a:p>
          <a:p>
            <a:r>
              <a:rPr lang="en-US" altLang="zh-CN" sz="1400">
                <a:ea typeface="宋体" charset="-122"/>
              </a:rPr>
              <a:t>Server App</a:t>
            </a:r>
          </a:p>
        </p:txBody>
      </p:sp>
      <p:sp>
        <p:nvSpPr>
          <p:cNvPr id="6" name="Text Box 8"/>
          <p:cNvSpPr txBox="1">
            <a:spLocks noChangeArrowheads="1"/>
          </p:cNvSpPr>
          <p:nvPr/>
        </p:nvSpPr>
        <p:spPr bwMode="auto">
          <a:xfrm>
            <a:off x="2852737" y="1543844"/>
            <a:ext cx="1600200" cy="847725"/>
          </a:xfrm>
          <a:prstGeom prst="rect">
            <a:avLst/>
          </a:prstGeom>
          <a:noFill/>
          <a:ln w="12700">
            <a:solidFill>
              <a:schemeClr val="tx1"/>
            </a:solidFill>
            <a:miter lim="800000"/>
            <a:headEnd/>
            <a:tailEnd/>
          </a:ln>
          <a:effectLst>
            <a:prstShdw prst="shdw17" dist="17961" dir="2700000">
              <a:schemeClr val="tx1">
                <a:gamma/>
                <a:shade val="60000"/>
                <a:invGamma/>
              </a:schemeClr>
            </a:prstShdw>
          </a:effectLst>
          <a:extLst>
            <a:ext uri="{909E8E84-426E-40DD-AFC4-6F175D3DCCD1}">
              <a14:hiddenFill xmlns:a14="http://schemas.microsoft.com/office/drawing/2010/main">
                <a:solidFill>
                  <a:schemeClr val="accent1"/>
                </a:solidFill>
              </a14:hiddenFill>
            </a:ext>
          </a:extLst>
        </p:spPr>
        <p:txBody>
          <a:bodyPr wrap="square">
            <a:spAutoFit/>
          </a:bodyPr>
          <a:lstStyle/>
          <a:p>
            <a:endParaRPr lang="en-US" altLang="zh-CN" sz="1800" dirty="0">
              <a:ea typeface="宋体" charset="-122"/>
            </a:endParaRPr>
          </a:p>
          <a:p>
            <a:r>
              <a:rPr lang="en-US" altLang="zh-CN" sz="1800" dirty="0">
                <a:ea typeface="宋体" charset="-122"/>
              </a:rPr>
              <a:t>AOI </a:t>
            </a:r>
            <a:r>
              <a:rPr lang="en-US" altLang="zh-CN" sz="1800" dirty="0" smtClean="0">
                <a:ea typeface="宋体" charset="-122"/>
              </a:rPr>
              <a:t>Server</a:t>
            </a:r>
          </a:p>
          <a:p>
            <a:endParaRPr lang="en-US" altLang="zh-CN" sz="1800" dirty="0">
              <a:ea typeface="宋体" charset="-122"/>
            </a:endParaRPr>
          </a:p>
        </p:txBody>
      </p:sp>
      <p:sp>
        <p:nvSpPr>
          <p:cNvPr id="7" name="Text Box 9"/>
          <p:cNvSpPr txBox="1">
            <a:spLocks noChangeArrowheads="1"/>
          </p:cNvSpPr>
          <p:nvPr/>
        </p:nvSpPr>
        <p:spPr bwMode="auto">
          <a:xfrm>
            <a:off x="5443537" y="1858169"/>
            <a:ext cx="1295400" cy="296862"/>
          </a:xfrm>
          <a:prstGeom prst="rect">
            <a:avLst/>
          </a:prstGeom>
          <a:noFill/>
          <a:ln w="12700">
            <a:solidFill>
              <a:schemeClr val="tx1"/>
            </a:solidFill>
            <a:miter lim="800000"/>
            <a:headEnd/>
            <a:tailEnd/>
          </a:ln>
          <a:effectLst>
            <a:prstShdw prst="shdw17" dist="17961" dir="2700000">
              <a:schemeClr val="tx1">
                <a:gamma/>
                <a:shade val="60000"/>
                <a:invGamma/>
              </a:schemeClr>
            </a:prstShdw>
          </a:effectLst>
          <a:extLst>
            <a:ext uri="{909E8E84-426E-40DD-AFC4-6F175D3DCCD1}">
              <a14:hiddenFill xmlns:a14="http://schemas.microsoft.com/office/drawing/2010/main">
                <a:solidFill>
                  <a:schemeClr val="accent1"/>
                </a:solidFill>
              </a14:hiddenFill>
            </a:ext>
          </a:extLst>
        </p:spPr>
        <p:txBody>
          <a:bodyPr>
            <a:spAutoFit/>
          </a:bodyPr>
          <a:lstStyle/>
          <a:p>
            <a:r>
              <a:rPr lang="en-US" altLang="zh-CN" sz="1400" dirty="0">
                <a:ea typeface="宋体" charset="-122"/>
              </a:rPr>
              <a:t>AOI </a:t>
            </a:r>
            <a:r>
              <a:rPr lang="en-US" altLang="zh-CN" sz="1400" dirty="0" smtClean="0">
                <a:ea typeface="宋体" charset="-122"/>
              </a:rPr>
              <a:t>Client</a:t>
            </a:r>
            <a:endParaRPr lang="en-US" altLang="zh-CN" sz="1400" dirty="0">
              <a:ea typeface="宋体" charset="-122"/>
            </a:endParaRPr>
          </a:p>
        </p:txBody>
      </p:sp>
      <p:sp>
        <p:nvSpPr>
          <p:cNvPr id="8" name="Text Box 10"/>
          <p:cNvSpPr txBox="1">
            <a:spLocks noChangeArrowheads="1"/>
          </p:cNvSpPr>
          <p:nvPr/>
        </p:nvSpPr>
        <p:spPr bwMode="auto">
          <a:xfrm>
            <a:off x="7196137" y="1762125"/>
            <a:ext cx="1203325" cy="488950"/>
          </a:xfrm>
          <a:prstGeom prst="rect">
            <a:avLst/>
          </a:prstGeom>
          <a:noFill/>
          <a:ln w="12700">
            <a:solidFill>
              <a:schemeClr val="tx1"/>
            </a:solidFill>
            <a:miter lim="800000"/>
            <a:headEnd/>
            <a:tailEnd/>
          </a:ln>
          <a:effectLst>
            <a:prstShdw prst="shdw17" dist="17961" dir="2700000">
              <a:schemeClr val="tx1">
                <a:gamma/>
                <a:shade val="60000"/>
                <a:invGamma/>
              </a:schemeClr>
            </a:prstShdw>
          </a:effectLst>
          <a:extLst>
            <a:ext uri="{909E8E84-426E-40DD-AFC4-6F175D3DCCD1}">
              <a14:hiddenFill xmlns:a14="http://schemas.microsoft.com/office/drawing/2010/main">
                <a:solidFill>
                  <a:schemeClr val="accent1"/>
                </a:solidFill>
              </a14:hiddenFill>
            </a:ext>
          </a:extLst>
        </p:spPr>
        <p:txBody>
          <a:bodyPr wrap="none">
            <a:spAutoFit/>
          </a:bodyPr>
          <a:lstStyle/>
          <a:p>
            <a:r>
              <a:rPr lang="en-US" altLang="zh-CN" sz="1400">
                <a:ea typeface="宋体" charset="-122"/>
              </a:rPr>
              <a:t>AOI Enabled</a:t>
            </a:r>
          </a:p>
          <a:p>
            <a:r>
              <a:rPr lang="en-US" altLang="zh-CN" sz="1400">
                <a:ea typeface="宋体" charset="-122"/>
              </a:rPr>
              <a:t>Client App</a:t>
            </a:r>
          </a:p>
        </p:txBody>
      </p:sp>
      <p:sp>
        <p:nvSpPr>
          <p:cNvPr id="10" name="Line 14"/>
          <p:cNvSpPr>
            <a:spLocks noChangeShapeType="1"/>
          </p:cNvSpPr>
          <p:nvPr/>
        </p:nvSpPr>
        <p:spPr bwMode="auto">
          <a:xfrm flipH="1" flipV="1">
            <a:off x="6777036" y="2006599"/>
            <a:ext cx="400049" cy="3969"/>
          </a:xfrm>
          <a:prstGeom prst="line">
            <a:avLst/>
          </a:prstGeom>
          <a:noFill/>
          <a:ln w="12700">
            <a:solidFill>
              <a:schemeClr val="tx1"/>
            </a:solidFill>
            <a:round/>
            <a:headEnd type="triangle" w="med" len="med"/>
            <a:tailEnd type="triangle" w="med" len="med"/>
          </a:ln>
          <a:effectLst>
            <a:prstShdw prst="shdw17" dist="17961" dir="2700000">
              <a:schemeClr val="tx1">
                <a:gamma/>
                <a:shade val="60000"/>
                <a:invGamma/>
              </a:schemeClr>
            </a:prstShdw>
          </a:effectLst>
          <a:extLst>
            <a:ext uri="{909E8E84-426E-40DD-AFC4-6F175D3DCCD1}">
              <a14:hiddenFill xmlns:a14="http://schemas.microsoft.com/office/drawing/2010/main">
                <a:noFill/>
              </a14:hiddenFill>
            </a:ext>
          </a:extLst>
        </p:spPr>
        <p:txBody>
          <a:bodyPr/>
          <a:lstStyle/>
          <a:p>
            <a:endParaRPr lang="ko-KR" altLang="en-US"/>
          </a:p>
        </p:txBody>
      </p:sp>
      <p:sp>
        <p:nvSpPr>
          <p:cNvPr id="12" name="Line 14"/>
          <p:cNvSpPr>
            <a:spLocks noChangeShapeType="1"/>
          </p:cNvSpPr>
          <p:nvPr/>
        </p:nvSpPr>
        <p:spPr bwMode="auto">
          <a:xfrm flipH="1">
            <a:off x="4452937" y="2010569"/>
            <a:ext cx="990600" cy="0"/>
          </a:xfrm>
          <a:prstGeom prst="line">
            <a:avLst/>
          </a:prstGeom>
          <a:noFill/>
          <a:ln w="12700">
            <a:solidFill>
              <a:schemeClr val="tx1"/>
            </a:solidFill>
            <a:round/>
            <a:headEnd type="triangle" w="med" len="med"/>
            <a:tailEnd type="triangle" w="med" len="med"/>
          </a:ln>
          <a:effectLst>
            <a:prstShdw prst="shdw17" dist="17961" dir="2700000">
              <a:schemeClr val="tx1">
                <a:gamma/>
                <a:shade val="60000"/>
                <a:invGamma/>
              </a:schemeClr>
            </a:prstShdw>
          </a:effectLst>
          <a:extLst>
            <a:ext uri="{909E8E84-426E-40DD-AFC4-6F175D3DCCD1}">
              <a14:hiddenFill xmlns:a14="http://schemas.microsoft.com/office/drawing/2010/main">
                <a:noFill/>
              </a14:hiddenFill>
            </a:ext>
          </a:extLst>
        </p:spPr>
        <p:txBody>
          <a:bodyPr/>
          <a:lstStyle/>
          <a:p>
            <a:endParaRPr lang="ko-KR" altLang="en-US"/>
          </a:p>
        </p:txBody>
      </p:sp>
      <p:sp>
        <p:nvSpPr>
          <p:cNvPr id="13" name="Line 14"/>
          <p:cNvSpPr>
            <a:spLocks noChangeShapeType="1"/>
          </p:cNvSpPr>
          <p:nvPr/>
        </p:nvSpPr>
        <p:spPr bwMode="auto">
          <a:xfrm flipH="1">
            <a:off x="1938337" y="2006599"/>
            <a:ext cx="914400" cy="3970"/>
          </a:xfrm>
          <a:prstGeom prst="line">
            <a:avLst/>
          </a:prstGeom>
          <a:noFill/>
          <a:ln w="12700">
            <a:solidFill>
              <a:schemeClr val="tx1"/>
            </a:solidFill>
            <a:round/>
            <a:headEnd type="triangle" w="med" len="med"/>
            <a:tailEnd type="triangle" w="med" len="med"/>
          </a:ln>
          <a:effectLst>
            <a:prstShdw prst="shdw17" dist="17961" dir="2700000">
              <a:schemeClr val="tx1">
                <a:gamma/>
                <a:shade val="60000"/>
                <a:invGamma/>
              </a:schemeClr>
            </a:prstShdw>
          </a:effectLst>
          <a:extLst>
            <a:ext uri="{909E8E84-426E-40DD-AFC4-6F175D3DCCD1}">
              <a14:hiddenFill xmlns:a14="http://schemas.microsoft.com/office/drawing/2010/main">
                <a:noFill/>
              </a14:hiddenFill>
            </a:ext>
          </a:extLst>
        </p:spPr>
        <p:txBody>
          <a:bodyPr/>
          <a:lstStyle/>
          <a:p>
            <a:endParaRPr lang="ko-KR" altLang="en-US"/>
          </a:p>
        </p:txBody>
      </p:sp>
      <p:cxnSp>
        <p:nvCxnSpPr>
          <p:cNvPr id="24" name="직선 연결선 23"/>
          <p:cNvCxnSpPr/>
          <p:nvPr/>
        </p:nvCxnSpPr>
        <p:spPr bwMode="auto">
          <a:xfrm>
            <a:off x="1328737" y="2935287"/>
            <a:ext cx="0" cy="2895600"/>
          </a:xfrm>
          <a:prstGeom prst="line">
            <a:avLst/>
          </a:prstGeom>
          <a:solidFill>
            <a:schemeClr val="accent1"/>
          </a:solidFill>
          <a:ln w="12700" cap="flat" cmpd="sng" algn="ctr">
            <a:solidFill>
              <a:schemeClr val="tx1"/>
            </a:solidFill>
            <a:prstDash val="solid"/>
            <a:round/>
            <a:headEnd type="none" w="med" len="med"/>
            <a:tailEnd type="none" w="med" len="med"/>
          </a:ln>
          <a:effectLst/>
        </p:spPr>
      </p:cxnSp>
      <p:cxnSp>
        <p:nvCxnSpPr>
          <p:cNvPr id="25" name="직선 연결선 24"/>
          <p:cNvCxnSpPr/>
          <p:nvPr/>
        </p:nvCxnSpPr>
        <p:spPr bwMode="auto">
          <a:xfrm>
            <a:off x="3614737" y="2935287"/>
            <a:ext cx="0" cy="2895600"/>
          </a:xfrm>
          <a:prstGeom prst="line">
            <a:avLst/>
          </a:prstGeom>
          <a:solidFill>
            <a:schemeClr val="accent1"/>
          </a:solidFill>
          <a:ln w="12700" cap="flat" cmpd="sng" algn="ctr">
            <a:solidFill>
              <a:schemeClr val="tx1"/>
            </a:solidFill>
            <a:prstDash val="solid"/>
            <a:round/>
            <a:headEnd type="none" w="med" len="med"/>
            <a:tailEnd type="none" w="med" len="med"/>
          </a:ln>
          <a:effectLst/>
        </p:spPr>
      </p:cxnSp>
      <p:cxnSp>
        <p:nvCxnSpPr>
          <p:cNvPr id="26" name="직선 연결선 25"/>
          <p:cNvCxnSpPr/>
          <p:nvPr/>
        </p:nvCxnSpPr>
        <p:spPr bwMode="auto">
          <a:xfrm>
            <a:off x="6073774" y="2935287"/>
            <a:ext cx="0" cy="2895600"/>
          </a:xfrm>
          <a:prstGeom prst="line">
            <a:avLst/>
          </a:prstGeom>
          <a:solidFill>
            <a:schemeClr val="accent1"/>
          </a:solidFill>
          <a:ln w="12700" cap="flat" cmpd="sng" algn="ctr">
            <a:solidFill>
              <a:schemeClr val="tx1"/>
            </a:solidFill>
            <a:prstDash val="solid"/>
            <a:round/>
            <a:headEnd type="none" w="med" len="med"/>
            <a:tailEnd type="none" w="med" len="med"/>
          </a:ln>
          <a:effectLst/>
        </p:spPr>
      </p:cxnSp>
      <p:cxnSp>
        <p:nvCxnSpPr>
          <p:cNvPr id="28" name="직선 연결선 27"/>
          <p:cNvCxnSpPr/>
          <p:nvPr/>
        </p:nvCxnSpPr>
        <p:spPr bwMode="auto">
          <a:xfrm>
            <a:off x="7881937" y="2903537"/>
            <a:ext cx="0" cy="2927350"/>
          </a:xfrm>
          <a:prstGeom prst="line">
            <a:avLst/>
          </a:prstGeom>
          <a:solidFill>
            <a:schemeClr val="accent1"/>
          </a:solidFill>
          <a:ln w="12700" cap="flat" cmpd="sng" algn="ctr">
            <a:solidFill>
              <a:schemeClr val="tx1"/>
            </a:solidFill>
            <a:prstDash val="solid"/>
            <a:round/>
            <a:headEnd type="none" w="med" len="med"/>
            <a:tailEnd type="none" w="med" len="med"/>
          </a:ln>
          <a:effectLst/>
        </p:spPr>
      </p:cxnSp>
      <p:cxnSp>
        <p:nvCxnSpPr>
          <p:cNvPr id="38" name="직선 화살표 연결선 37"/>
          <p:cNvCxnSpPr/>
          <p:nvPr/>
        </p:nvCxnSpPr>
        <p:spPr bwMode="auto">
          <a:xfrm>
            <a:off x="1328737" y="3208337"/>
            <a:ext cx="2286000" cy="0"/>
          </a:xfrm>
          <a:prstGeom prst="straightConnector1">
            <a:avLst/>
          </a:prstGeom>
          <a:solidFill>
            <a:schemeClr val="accent1"/>
          </a:solidFill>
          <a:ln w="12700" cap="flat" cmpd="sng" algn="ctr">
            <a:solidFill>
              <a:schemeClr val="tx1"/>
            </a:solidFill>
            <a:prstDash val="solid"/>
            <a:round/>
            <a:headEnd type="none" w="med" len="med"/>
            <a:tailEnd type="arrow"/>
          </a:ln>
          <a:effectLst/>
        </p:spPr>
      </p:cxnSp>
      <p:cxnSp>
        <p:nvCxnSpPr>
          <p:cNvPr id="39" name="직선 화살표 연결선 38"/>
          <p:cNvCxnSpPr/>
          <p:nvPr/>
        </p:nvCxnSpPr>
        <p:spPr bwMode="auto">
          <a:xfrm>
            <a:off x="3652837" y="3436937"/>
            <a:ext cx="2400300" cy="0"/>
          </a:xfrm>
          <a:prstGeom prst="straightConnector1">
            <a:avLst/>
          </a:prstGeom>
          <a:solidFill>
            <a:schemeClr val="accent1"/>
          </a:solidFill>
          <a:ln w="12700" cap="flat" cmpd="sng" algn="ctr">
            <a:solidFill>
              <a:schemeClr val="tx1"/>
            </a:solidFill>
            <a:prstDash val="solid"/>
            <a:round/>
            <a:headEnd type="none" w="med" len="med"/>
            <a:tailEnd type="arrow"/>
          </a:ln>
          <a:effectLst/>
        </p:spPr>
      </p:cxnSp>
      <p:cxnSp>
        <p:nvCxnSpPr>
          <p:cNvPr id="41" name="직선 화살표 연결선 40"/>
          <p:cNvCxnSpPr/>
          <p:nvPr/>
        </p:nvCxnSpPr>
        <p:spPr bwMode="auto">
          <a:xfrm>
            <a:off x="6091237" y="3665537"/>
            <a:ext cx="1790700" cy="0"/>
          </a:xfrm>
          <a:prstGeom prst="straightConnector1">
            <a:avLst/>
          </a:prstGeom>
          <a:solidFill>
            <a:schemeClr val="accent1"/>
          </a:solidFill>
          <a:ln w="12700" cap="flat" cmpd="sng" algn="ctr">
            <a:solidFill>
              <a:schemeClr val="tx1"/>
            </a:solidFill>
            <a:prstDash val="solid"/>
            <a:round/>
            <a:headEnd type="none" w="med" len="med"/>
            <a:tailEnd type="arrow"/>
          </a:ln>
          <a:effectLst/>
        </p:spPr>
      </p:cxnSp>
      <p:cxnSp>
        <p:nvCxnSpPr>
          <p:cNvPr id="45" name="직선 화살표 연결선 44"/>
          <p:cNvCxnSpPr/>
          <p:nvPr/>
        </p:nvCxnSpPr>
        <p:spPr bwMode="auto">
          <a:xfrm>
            <a:off x="6091237" y="3894137"/>
            <a:ext cx="1790700" cy="0"/>
          </a:xfrm>
          <a:prstGeom prst="straightConnector1">
            <a:avLst/>
          </a:prstGeom>
          <a:solidFill>
            <a:schemeClr val="accent1"/>
          </a:solidFill>
          <a:ln w="12700" cap="flat" cmpd="sng" algn="ctr">
            <a:solidFill>
              <a:schemeClr val="tx1"/>
            </a:solidFill>
            <a:prstDash val="dash"/>
            <a:round/>
            <a:headEnd type="triangle" w="med" len="med"/>
            <a:tailEnd type="none"/>
          </a:ln>
          <a:effectLst/>
        </p:spPr>
      </p:cxnSp>
      <p:cxnSp>
        <p:nvCxnSpPr>
          <p:cNvPr id="47" name="직선 화살표 연결선 46"/>
          <p:cNvCxnSpPr/>
          <p:nvPr/>
        </p:nvCxnSpPr>
        <p:spPr bwMode="auto">
          <a:xfrm>
            <a:off x="3652837" y="4046537"/>
            <a:ext cx="2400300" cy="0"/>
          </a:xfrm>
          <a:prstGeom prst="straightConnector1">
            <a:avLst/>
          </a:prstGeom>
          <a:solidFill>
            <a:schemeClr val="accent1"/>
          </a:solidFill>
          <a:ln w="12700" cap="flat" cmpd="sng" algn="ctr">
            <a:solidFill>
              <a:schemeClr val="tx1"/>
            </a:solidFill>
            <a:prstDash val="dash"/>
            <a:round/>
            <a:headEnd type="triangle" w="med" len="med"/>
            <a:tailEnd type="none"/>
          </a:ln>
          <a:effectLst/>
        </p:spPr>
      </p:cxnSp>
      <p:cxnSp>
        <p:nvCxnSpPr>
          <p:cNvPr id="49" name="직선 화살표 연결선 48"/>
          <p:cNvCxnSpPr/>
          <p:nvPr/>
        </p:nvCxnSpPr>
        <p:spPr bwMode="auto">
          <a:xfrm>
            <a:off x="1328737" y="4197211"/>
            <a:ext cx="2286000" cy="0"/>
          </a:xfrm>
          <a:prstGeom prst="straightConnector1">
            <a:avLst/>
          </a:prstGeom>
          <a:solidFill>
            <a:schemeClr val="accent1"/>
          </a:solidFill>
          <a:ln w="12700" cap="flat" cmpd="sng" algn="ctr">
            <a:solidFill>
              <a:schemeClr val="tx1"/>
            </a:solidFill>
            <a:prstDash val="dash"/>
            <a:round/>
            <a:headEnd type="triangle" w="med" len="med"/>
            <a:tailEnd type="none"/>
          </a:ln>
          <a:effectLst/>
        </p:spPr>
      </p:cxnSp>
      <p:sp>
        <p:nvSpPr>
          <p:cNvPr id="51" name="TextBox 50"/>
          <p:cNvSpPr txBox="1"/>
          <p:nvPr/>
        </p:nvSpPr>
        <p:spPr>
          <a:xfrm>
            <a:off x="3157537" y="4429402"/>
            <a:ext cx="1327608" cy="2031325"/>
          </a:xfrm>
          <a:prstGeom prst="rect">
            <a:avLst/>
          </a:prstGeom>
          <a:noFill/>
        </p:spPr>
        <p:txBody>
          <a:bodyPr wrap="none" rtlCol="0">
            <a:spAutoFit/>
          </a:bodyPr>
          <a:lstStyle/>
          <a:p>
            <a:r>
              <a:rPr lang="en-US" altLang="ko-KR" dirty="0" smtClean="0">
                <a:solidFill>
                  <a:srgbClr val="FF0000"/>
                </a:solidFill>
              </a:rPr>
              <a:t>Delivered</a:t>
            </a:r>
          </a:p>
          <a:p>
            <a:r>
              <a:rPr lang="en-US" altLang="ko-KR" dirty="0" smtClean="0">
                <a:solidFill>
                  <a:srgbClr val="FF0000"/>
                </a:solidFill>
              </a:rPr>
              <a:t>Failed</a:t>
            </a:r>
          </a:p>
          <a:p>
            <a:r>
              <a:rPr lang="en-US" altLang="ko-KR" dirty="0" smtClean="0">
                <a:solidFill>
                  <a:srgbClr val="FF0000"/>
                </a:solidFill>
              </a:rPr>
              <a:t>Expired </a:t>
            </a:r>
          </a:p>
          <a:p>
            <a:r>
              <a:rPr lang="en-US" altLang="ko-KR" dirty="0" smtClean="0">
                <a:solidFill>
                  <a:srgbClr val="FF0000"/>
                </a:solidFill>
              </a:rPr>
              <a:t>Delayed</a:t>
            </a:r>
          </a:p>
          <a:p>
            <a:r>
              <a:rPr lang="en-US" altLang="ko-KR" dirty="0" smtClean="0">
                <a:solidFill>
                  <a:srgbClr val="FF0000"/>
                </a:solidFill>
              </a:rPr>
              <a:t>Deleted </a:t>
            </a:r>
          </a:p>
          <a:p>
            <a:r>
              <a:rPr lang="en-US" altLang="ko-KR" dirty="0" smtClean="0">
                <a:solidFill>
                  <a:srgbClr val="FF0000"/>
                </a:solidFill>
              </a:rPr>
              <a:t>Updated</a:t>
            </a:r>
          </a:p>
          <a:p>
            <a:r>
              <a:rPr lang="en-US" altLang="ko-KR" dirty="0" smtClean="0">
                <a:solidFill>
                  <a:srgbClr val="FF0000"/>
                </a:solidFill>
              </a:rPr>
              <a:t>Cancelled</a:t>
            </a:r>
            <a:endParaRPr lang="en-US" altLang="ko-KR" dirty="0" smtClean="0">
              <a:solidFill>
                <a:srgbClr val="FF0000"/>
              </a:solidFill>
            </a:endParaRPr>
          </a:p>
        </p:txBody>
      </p:sp>
      <p:sp>
        <p:nvSpPr>
          <p:cNvPr id="52" name="TextBox 51"/>
          <p:cNvSpPr txBox="1"/>
          <p:nvPr/>
        </p:nvSpPr>
        <p:spPr>
          <a:xfrm>
            <a:off x="5469038" y="4427676"/>
            <a:ext cx="1327608" cy="2031325"/>
          </a:xfrm>
          <a:prstGeom prst="rect">
            <a:avLst/>
          </a:prstGeom>
          <a:noFill/>
        </p:spPr>
        <p:txBody>
          <a:bodyPr wrap="none" rtlCol="0">
            <a:spAutoFit/>
          </a:bodyPr>
          <a:lstStyle/>
          <a:p>
            <a:r>
              <a:rPr lang="en-US" altLang="ko-KR" dirty="0" smtClean="0">
                <a:solidFill>
                  <a:srgbClr val="FF0000"/>
                </a:solidFill>
              </a:rPr>
              <a:t>Delivered</a:t>
            </a:r>
          </a:p>
          <a:p>
            <a:r>
              <a:rPr lang="en-US" altLang="ko-KR" dirty="0" smtClean="0">
                <a:solidFill>
                  <a:srgbClr val="FF0000"/>
                </a:solidFill>
              </a:rPr>
              <a:t>Failed</a:t>
            </a:r>
          </a:p>
          <a:p>
            <a:r>
              <a:rPr lang="en-US" altLang="ko-KR" dirty="0" smtClean="0">
                <a:solidFill>
                  <a:srgbClr val="FF0000"/>
                </a:solidFill>
              </a:rPr>
              <a:t>Expired </a:t>
            </a:r>
          </a:p>
          <a:p>
            <a:r>
              <a:rPr lang="en-US" altLang="ko-KR" dirty="0" smtClean="0">
                <a:solidFill>
                  <a:srgbClr val="FF0000"/>
                </a:solidFill>
              </a:rPr>
              <a:t>Delayed</a:t>
            </a:r>
          </a:p>
          <a:p>
            <a:r>
              <a:rPr lang="en-US" altLang="ko-KR" dirty="0" smtClean="0">
                <a:solidFill>
                  <a:srgbClr val="FF0000"/>
                </a:solidFill>
              </a:rPr>
              <a:t>Deleted </a:t>
            </a:r>
          </a:p>
          <a:p>
            <a:r>
              <a:rPr lang="en-US" altLang="ko-KR" dirty="0" smtClean="0">
                <a:solidFill>
                  <a:srgbClr val="FF0000"/>
                </a:solidFill>
              </a:rPr>
              <a:t>Updated</a:t>
            </a:r>
          </a:p>
          <a:p>
            <a:r>
              <a:rPr lang="en-US" altLang="ko-KR" dirty="0" smtClean="0">
                <a:solidFill>
                  <a:srgbClr val="FF0000"/>
                </a:solidFill>
              </a:rPr>
              <a:t>Cancelled</a:t>
            </a:r>
            <a:endParaRPr lang="en-US" altLang="ko-KR" dirty="0" smtClean="0">
              <a:solidFill>
                <a:srgbClr val="FF0000"/>
              </a:solidFill>
            </a:endParaRPr>
          </a:p>
        </p:txBody>
      </p:sp>
      <p:sp>
        <p:nvSpPr>
          <p:cNvPr id="53" name="TextBox 52"/>
          <p:cNvSpPr txBox="1"/>
          <p:nvPr/>
        </p:nvSpPr>
        <p:spPr>
          <a:xfrm>
            <a:off x="7272337" y="4425950"/>
            <a:ext cx="1255472" cy="1200329"/>
          </a:xfrm>
          <a:prstGeom prst="rect">
            <a:avLst/>
          </a:prstGeom>
          <a:noFill/>
        </p:spPr>
        <p:txBody>
          <a:bodyPr wrap="none" rtlCol="0">
            <a:spAutoFit/>
          </a:bodyPr>
          <a:lstStyle/>
          <a:p>
            <a:r>
              <a:rPr lang="en-US" altLang="ko-KR" dirty="0" smtClean="0">
                <a:solidFill>
                  <a:srgbClr val="FF0000"/>
                </a:solidFill>
              </a:rPr>
              <a:t>Received</a:t>
            </a:r>
          </a:p>
          <a:p>
            <a:r>
              <a:rPr lang="en-US" altLang="ko-KR" dirty="0" smtClean="0">
                <a:solidFill>
                  <a:srgbClr val="FF0000"/>
                </a:solidFill>
              </a:rPr>
              <a:t>Deleted</a:t>
            </a:r>
          </a:p>
          <a:p>
            <a:r>
              <a:rPr lang="en-US" altLang="ko-KR" dirty="0" smtClean="0">
                <a:solidFill>
                  <a:srgbClr val="FF0000"/>
                </a:solidFill>
              </a:rPr>
              <a:t>Read</a:t>
            </a:r>
          </a:p>
          <a:p>
            <a:r>
              <a:rPr lang="en-US" altLang="ko-KR" dirty="0" smtClean="0">
                <a:solidFill>
                  <a:srgbClr val="FF0000"/>
                </a:solidFill>
              </a:rPr>
              <a:t>Unread </a:t>
            </a:r>
          </a:p>
        </p:txBody>
      </p:sp>
      <p:sp>
        <p:nvSpPr>
          <p:cNvPr id="54" name="TextBox 53"/>
          <p:cNvSpPr txBox="1"/>
          <p:nvPr/>
        </p:nvSpPr>
        <p:spPr>
          <a:xfrm>
            <a:off x="917762" y="4425950"/>
            <a:ext cx="1096775" cy="646331"/>
          </a:xfrm>
          <a:prstGeom prst="rect">
            <a:avLst/>
          </a:prstGeom>
          <a:noFill/>
        </p:spPr>
        <p:txBody>
          <a:bodyPr wrap="none" rtlCol="0">
            <a:spAutoFit/>
          </a:bodyPr>
          <a:lstStyle/>
          <a:p>
            <a:r>
              <a:rPr lang="en-US" altLang="ko-KR" dirty="0" smtClean="0">
                <a:solidFill>
                  <a:srgbClr val="FF0000"/>
                </a:solidFill>
              </a:rPr>
              <a:t>Sent</a:t>
            </a:r>
          </a:p>
          <a:p>
            <a:r>
              <a:rPr lang="en-US" altLang="ko-KR" dirty="0" smtClean="0">
                <a:solidFill>
                  <a:srgbClr val="FF0000"/>
                </a:solidFill>
              </a:rPr>
              <a:t>Queued</a:t>
            </a:r>
          </a:p>
        </p:txBody>
      </p:sp>
      <p:sp>
        <p:nvSpPr>
          <p:cNvPr id="57" name="TextBox 56"/>
          <p:cNvSpPr txBox="1"/>
          <p:nvPr/>
        </p:nvSpPr>
        <p:spPr>
          <a:xfrm>
            <a:off x="490537" y="1084818"/>
            <a:ext cx="8087470" cy="369332"/>
          </a:xfrm>
          <a:prstGeom prst="rect">
            <a:avLst/>
          </a:prstGeom>
          <a:noFill/>
        </p:spPr>
        <p:txBody>
          <a:bodyPr wrap="none" rtlCol="0">
            <a:spAutoFit/>
          </a:bodyPr>
          <a:lstStyle/>
          <a:p>
            <a:r>
              <a:rPr lang="en-US" altLang="ko-KR" dirty="0" smtClean="0"/>
              <a:t>1. Every notifications has the </a:t>
            </a:r>
            <a:r>
              <a:rPr lang="en-US" altLang="ko-KR" dirty="0" smtClean="0">
                <a:solidFill>
                  <a:srgbClr val="FF0000"/>
                </a:solidFill>
              </a:rPr>
              <a:t>Delivery Status</a:t>
            </a:r>
            <a:r>
              <a:rPr lang="en-US" altLang="ko-KR" dirty="0" smtClean="0"/>
              <a:t> on the each components</a:t>
            </a:r>
            <a:endParaRPr lang="ko-KR" altLang="en-US" dirty="0"/>
          </a:p>
        </p:txBody>
      </p:sp>
    </p:spTree>
    <p:extLst>
      <p:ext uri="{BB962C8B-B14F-4D97-AF65-F5344CB8AC3E}">
        <p14:creationId xmlns:p14="http://schemas.microsoft.com/office/powerpoint/2010/main" val="3315458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20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2000"/>
                                        <p:tgtEl>
                                          <p:spTgt spid="8"/>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2000"/>
                                        <p:tgtEl>
                                          <p:spTgt spid="10"/>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fade">
                                      <p:cBhvr>
                                        <p:cTn id="18" dur="2000"/>
                                        <p:tgtEl>
                                          <p:spTgt spid="12"/>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2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10" grpId="0" animBg="1"/>
      <p:bldP spid="12" grpId="0" animBg="1"/>
      <p:bldP spid="13"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오른쪽 화살표 50"/>
          <p:cNvSpPr/>
          <p:nvPr/>
        </p:nvSpPr>
        <p:spPr bwMode="auto">
          <a:xfrm>
            <a:off x="1481137" y="4578350"/>
            <a:ext cx="6112885" cy="1180754"/>
          </a:xfrm>
          <a:prstGeom prst="rightArrow">
            <a:avLst/>
          </a:prstGeom>
          <a:ln>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ko-KR" altLang="en-US" sz="2000" b="0" i="0" u="none" strike="noStrike" cap="none" normalizeH="0" baseline="0" smtClean="0">
              <a:ln>
                <a:noFill/>
              </a:ln>
              <a:solidFill>
                <a:schemeClr val="tx1"/>
              </a:solidFill>
              <a:effectLst/>
              <a:latin typeface="Arial" charset="0"/>
            </a:endParaRPr>
          </a:p>
        </p:txBody>
      </p:sp>
      <p:sp>
        <p:nvSpPr>
          <p:cNvPr id="2" name="제목 1"/>
          <p:cNvSpPr>
            <a:spLocks noGrp="1"/>
          </p:cNvSpPr>
          <p:nvPr>
            <p:ph type="title"/>
          </p:nvPr>
        </p:nvSpPr>
        <p:spPr/>
        <p:txBody>
          <a:bodyPr/>
          <a:lstStyle/>
          <a:p>
            <a:r>
              <a:rPr lang="en-US" altLang="ko-KR" dirty="0" smtClean="0"/>
              <a:t>Notification Delivery Lifecycle</a:t>
            </a:r>
            <a:endParaRPr lang="ko-KR" altLang="en-US" dirty="0"/>
          </a:p>
        </p:txBody>
      </p:sp>
      <p:sp>
        <p:nvSpPr>
          <p:cNvPr id="44" name="직사각형 43"/>
          <p:cNvSpPr/>
          <p:nvPr/>
        </p:nvSpPr>
        <p:spPr bwMode="auto">
          <a:xfrm>
            <a:off x="1785937" y="4259141"/>
            <a:ext cx="1676400" cy="360403"/>
          </a:xfrm>
          <a:prstGeom prst="rect">
            <a:avLst/>
          </a:prstGeom>
          <a:ln>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US" altLang="ko-KR" sz="1800" b="0" i="0" u="none" strike="noStrike" cap="none" normalizeH="0" baseline="0" dirty="0" smtClean="0">
                <a:ln>
                  <a:noFill/>
                </a:ln>
                <a:solidFill>
                  <a:schemeClr val="tx1"/>
                </a:solidFill>
                <a:effectLst/>
                <a:latin typeface="Arial" charset="0"/>
              </a:rPr>
              <a:t>Real-time</a:t>
            </a:r>
            <a:endParaRPr kumimoji="0" lang="ko-KR" altLang="en-US" sz="1800" b="0" i="0" u="none" strike="noStrike" cap="none" normalizeH="0" baseline="0" dirty="0" smtClean="0">
              <a:ln>
                <a:noFill/>
              </a:ln>
              <a:solidFill>
                <a:schemeClr val="tx1"/>
              </a:solidFill>
              <a:effectLst/>
              <a:latin typeface="Arial" charset="0"/>
            </a:endParaRPr>
          </a:p>
        </p:txBody>
      </p:sp>
      <p:sp>
        <p:nvSpPr>
          <p:cNvPr id="46" name="직사각형 45"/>
          <p:cNvSpPr/>
          <p:nvPr/>
        </p:nvSpPr>
        <p:spPr bwMode="auto">
          <a:xfrm>
            <a:off x="1785937" y="4716341"/>
            <a:ext cx="1676400" cy="360403"/>
          </a:xfrm>
          <a:prstGeom prst="rect">
            <a:avLst/>
          </a:prstGeom>
          <a:ln>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US" altLang="ko-KR" sz="1800" b="0" i="0" u="none" strike="noStrike" cap="none" normalizeH="0" baseline="0" dirty="0" smtClean="0">
                <a:ln>
                  <a:noFill/>
                </a:ln>
                <a:solidFill>
                  <a:schemeClr val="tx1"/>
                </a:solidFill>
                <a:effectLst/>
                <a:latin typeface="Arial" charset="0"/>
              </a:rPr>
              <a:t>Compressed</a:t>
            </a:r>
            <a:endParaRPr kumimoji="0" lang="ko-KR" altLang="en-US" sz="1800" b="0" i="0" u="none" strike="noStrike" cap="none" normalizeH="0" baseline="0" dirty="0" smtClean="0">
              <a:ln>
                <a:noFill/>
              </a:ln>
              <a:solidFill>
                <a:schemeClr val="tx1"/>
              </a:solidFill>
              <a:effectLst/>
              <a:latin typeface="Arial" charset="0"/>
            </a:endParaRPr>
          </a:p>
        </p:txBody>
      </p:sp>
      <p:sp>
        <p:nvSpPr>
          <p:cNvPr id="48" name="직사각형 47"/>
          <p:cNvSpPr/>
          <p:nvPr/>
        </p:nvSpPr>
        <p:spPr bwMode="auto">
          <a:xfrm>
            <a:off x="1785937" y="5152944"/>
            <a:ext cx="1676400" cy="360403"/>
          </a:xfrm>
          <a:prstGeom prst="rect">
            <a:avLst/>
          </a:prstGeom>
          <a:ln>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US" altLang="ko-KR" sz="1800" b="0" i="0" u="none" strike="noStrike" cap="none" normalizeH="0" baseline="0" dirty="0" smtClean="0">
                <a:ln>
                  <a:noFill/>
                </a:ln>
                <a:solidFill>
                  <a:schemeClr val="tx1"/>
                </a:solidFill>
                <a:effectLst/>
                <a:latin typeface="Arial" charset="0"/>
              </a:rPr>
              <a:t>Expiry</a:t>
            </a:r>
            <a:r>
              <a:rPr kumimoji="0" lang="en-US" altLang="ko-KR" sz="1800" b="0" i="0" u="none" strike="noStrike" cap="none" normalizeH="0" dirty="0" smtClean="0">
                <a:ln>
                  <a:noFill/>
                </a:ln>
                <a:solidFill>
                  <a:schemeClr val="tx1"/>
                </a:solidFill>
                <a:effectLst/>
                <a:latin typeface="Arial" charset="0"/>
              </a:rPr>
              <a:t> Time</a:t>
            </a:r>
            <a:endParaRPr kumimoji="0" lang="ko-KR" altLang="en-US" sz="1800" b="0" i="0" u="none" strike="noStrike" cap="none" normalizeH="0" baseline="0" dirty="0" smtClean="0">
              <a:ln>
                <a:noFill/>
              </a:ln>
              <a:solidFill>
                <a:schemeClr val="tx1"/>
              </a:solidFill>
              <a:effectLst/>
              <a:latin typeface="Arial" charset="0"/>
            </a:endParaRPr>
          </a:p>
        </p:txBody>
      </p:sp>
      <p:sp>
        <p:nvSpPr>
          <p:cNvPr id="49" name="직사각형 48"/>
          <p:cNvSpPr/>
          <p:nvPr/>
        </p:nvSpPr>
        <p:spPr bwMode="auto">
          <a:xfrm>
            <a:off x="1785937" y="5610144"/>
            <a:ext cx="1676400" cy="360403"/>
          </a:xfrm>
          <a:prstGeom prst="rect">
            <a:avLst/>
          </a:prstGeom>
          <a:ln>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US" altLang="ko-KR" sz="1800" b="0" i="0" u="none" strike="noStrike" cap="none" normalizeH="0" baseline="0" dirty="0" smtClean="0">
                <a:ln>
                  <a:noFill/>
                </a:ln>
                <a:solidFill>
                  <a:schemeClr val="tx1"/>
                </a:solidFill>
                <a:effectLst/>
                <a:latin typeface="Arial" charset="0"/>
              </a:rPr>
              <a:t>Priority</a:t>
            </a:r>
            <a:endParaRPr kumimoji="0" lang="ko-KR" altLang="en-US" sz="1800" b="0" i="0" u="none" strike="noStrike" cap="none" normalizeH="0" baseline="0" dirty="0" smtClean="0">
              <a:ln>
                <a:noFill/>
              </a:ln>
              <a:solidFill>
                <a:schemeClr val="tx1"/>
              </a:solidFill>
              <a:effectLst/>
              <a:latin typeface="Arial" charset="0"/>
            </a:endParaRPr>
          </a:p>
        </p:txBody>
      </p:sp>
      <p:sp>
        <p:nvSpPr>
          <p:cNvPr id="50" name="직사각형 49"/>
          <p:cNvSpPr/>
          <p:nvPr/>
        </p:nvSpPr>
        <p:spPr bwMode="auto">
          <a:xfrm>
            <a:off x="1785937" y="6046747"/>
            <a:ext cx="1676400" cy="360403"/>
          </a:xfrm>
          <a:prstGeom prst="rect">
            <a:avLst/>
          </a:prstGeom>
          <a:ln>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US" altLang="ko-KR" sz="1800" b="0" i="0" u="none" strike="noStrike" cap="none" normalizeH="0" baseline="0" dirty="0" smtClean="0">
                <a:ln>
                  <a:noFill/>
                </a:ln>
                <a:solidFill>
                  <a:schemeClr val="tx1"/>
                </a:solidFill>
                <a:effectLst/>
                <a:latin typeface="Arial" charset="0"/>
              </a:rPr>
              <a:t>Encrypted</a:t>
            </a:r>
            <a:endParaRPr kumimoji="0" lang="ko-KR" altLang="en-US" sz="1800" b="0" i="0" u="none" strike="noStrike" cap="none" normalizeH="0" baseline="0" dirty="0" smtClean="0">
              <a:ln>
                <a:noFill/>
              </a:ln>
              <a:solidFill>
                <a:schemeClr val="tx1"/>
              </a:solidFill>
              <a:effectLst/>
              <a:latin typeface="Arial" charset="0"/>
            </a:endParaRPr>
          </a:p>
        </p:txBody>
      </p:sp>
      <p:sp>
        <p:nvSpPr>
          <p:cNvPr id="52" name="TextBox 51"/>
          <p:cNvSpPr txBox="1"/>
          <p:nvPr/>
        </p:nvSpPr>
        <p:spPr>
          <a:xfrm>
            <a:off x="642937" y="1454150"/>
            <a:ext cx="1011815" cy="1754326"/>
          </a:xfrm>
          <a:prstGeom prst="rect">
            <a:avLst/>
          </a:prstGeom>
          <a:noFill/>
        </p:spPr>
        <p:txBody>
          <a:bodyPr wrap="none" rtlCol="0">
            <a:spAutoFit/>
          </a:bodyPr>
          <a:lstStyle/>
          <a:p>
            <a:r>
              <a:rPr lang="en-US" altLang="ko-KR" dirty="0" smtClean="0">
                <a:solidFill>
                  <a:schemeClr val="accent1">
                    <a:lumMod val="75000"/>
                  </a:schemeClr>
                </a:solidFill>
              </a:rPr>
              <a:t>Set</a:t>
            </a:r>
          </a:p>
          <a:p>
            <a:r>
              <a:rPr lang="en-US" altLang="ko-KR" dirty="0" smtClean="0">
                <a:solidFill>
                  <a:schemeClr val="accent1">
                    <a:lumMod val="75000"/>
                  </a:schemeClr>
                </a:solidFill>
              </a:rPr>
              <a:t>Update</a:t>
            </a:r>
          </a:p>
          <a:p>
            <a:r>
              <a:rPr lang="en-US" altLang="ko-KR" dirty="0" smtClean="0">
                <a:solidFill>
                  <a:schemeClr val="accent1">
                    <a:lumMod val="75000"/>
                  </a:schemeClr>
                </a:solidFill>
              </a:rPr>
              <a:t>Check</a:t>
            </a:r>
          </a:p>
          <a:p>
            <a:r>
              <a:rPr lang="en-US" altLang="ko-KR" dirty="0" smtClean="0">
                <a:solidFill>
                  <a:schemeClr val="accent1">
                    <a:lumMod val="75000"/>
                  </a:schemeClr>
                </a:solidFill>
              </a:rPr>
              <a:t>Cancel</a:t>
            </a:r>
          </a:p>
          <a:p>
            <a:r>
              <a:rPr lang="en-US" altLang="ko-KR" dirty="0" smtClean="0">
                <a:solidFill>
                  <a:schemeClr val="accent1">
                    <a:lumMod val="75000"/>
                  </a:schemeClr>
                </a:solidFill>
              </a:rPr>
              <a:t>Delete</a:t>
            </a:r>
          </a:p>
          <a:p>
            <a:endParaRPr lang="ko-KR" altLang="en-US" dirty="0">
              <a:solidFill>
                <a:schemeClr val="accent1">
                  <a:lumMod val="75000"/>
                </a:schemeClr>
              </a:solidFill>
            </a:endParaRPr>
          </a:p>
        </p:txBody>
      </p:sp>
      <p:sp>
        <p:nvSpPr>
          <p:cNvPr id="53" name="TextBox 52"/>
          <p:cNvSpPr txBox="1"/>
          <p:nvPr/>
        </p:nvSpPr>
        <p:spPr>
          <a:xfrm>
            <a:off x="3005137" y="1454150"/>
            <a:ext cx="2165978" cy="1477328"/>
          </a:xfrm>
          <a:prstGeom prst="rect">
            <a:avLst/>
          </a:prstGeom>
          <a:noFill/>
        </p:spPr>
        <p:txBody>
          <a:bodyPr wrap="none" rtlCol="0">
            <a:spAutoFit/>
          </a:bodyPr>
          <a:lstStyle/>
          <a:p>
            <a:r>
              <a:rPr lang="en-US" altLang="ko-KR" dirty="0" smtClean="0">
                <a:solidFill>
                  <a:schemeClr val="accent1">
                    <a:lumMod val="75000"/>
                  </a:schemeClr>
                </a:solidFill>
              </a:rPr>
              <a:t>Notify(Response)</a:t>
            </a:r>
          </a:p>
          <a:p>
            <a:r>
              <a:rPr lang="en-US" altLang="ko-KR" dirty="0" smtClean="0">
                <a:solidFill>
                  <a:schemeClr val="accent1">
                    <a:lumMod val="75000"/>
                  </a:schemeClr>
                </a:solidFill>
              </a:rPr>
              <a:t>Update</a:t>
            </a:r>
          </a:p>
          <a:p>
            <a:r>
              <a:rPr lang="en-US" altLang="ko-KR" dirty="0" smtClean="0">
                <a:solidFill>
                  <a:schemeClr val="accent1">
                    <a:lumMod val="75000"/>
                  </a:schemeClr>
                </a:solidFill>
              </a:rPr>
              <a:t>Check</a:t>
            </a:r>
          </a:p>
          <a:p>
            <a:r>
              <a:rPr lang="en-US" altLang="ko-KR" dirty="0" smtClean="0">
                <a:solidFill>
                  <a:schemeClr val="accent1">
                    <a:lumMod val="75000"/>
                  </a:schemeClr>
                </a:solidFill>
              </a:rPr>
              <a:t>Cancel</a:t>
            </a:r>
          </a:p>
          <a:p>
            <a:r>
              <a:rPr lang="en-US" altLang="ko-KR" dirty="0" smtClean="0">
                <a:solidFill>
                  <a:schemeClr val="accent1">
                    <a:lumMod val="75000"/>
                  </a:schemeClr>
                </a:solidFill>
              </a:rPr>
              <a:t>Delete</a:t>
            </a:r>
            <a:endParaRPr lang="ko-KR" altLang="en-US" dirty="0">
              <a:solidFill>
                <a:schemeClr val="accent1">
                  <a:lumMod val="75000"/>
                </a:schemeClr>
              </a:solidFill>
            </a:endParaRPr>
          </a:p>
        </p:txBody>
      </p:sp>
      <p:sp>
        <p:nvSpPr>
          <p:cNvPr id="54" name="TextBox 53"/>
          <p:cNvSpPr txBox="1"/>
          <p:nvPr/>
        </p:nvSpPr>
        <p:spPr>
          <a:xfrm>
            <a:off x="5337054" y="1454150"/>
            <a:ext cx="2165978" cy="1477328"/>
          </a:xfrm>
          <a:prstGeom prst="rect">
            <a:avLst/>
          </a:prstGeom>
          <a:noFill/>
        </p:spPr>
        <p:txBody>
          <a:bodyPr wrap="none" rtlCol="0">
            <a:spAutoFit/>
          </a:bodyPr>
          <a:lstStyle/>
          <a:p>
            <a:r>
              <a:rPr lang="en-US" altLang="ko-KR" dirty="0" smtClean="0">
                <a:solidFill>
                  <a:schemeClr val="accent1">
                    <a:lumMod val="75000"/>
                  </a:schemeClr>
                </a:solidFill>
              </a:rPr>
              <a:t>Notify(Response)</a:t>
            </a:r>
          </a:p>
          <a:p>
            <a:r>
              <a:rPr lang="en-US" altLang="ko-KR" dirty="0" smtClean="0">
                <a:solidFill>
                  <a:schemeClr val="accent1">
                    <a:lumMod val="75000"/>
                  </a:schemeClr>
                </a:solidFill>
              </a:rPr>
              <a:t>Update</a:t>
            </a:r>
          </a:p>
          <a:p>
            <a:r>
              <a:rPr lang="en-US" altLang="ko-KR" dirty="0" smtClean="0">
                <a:solidFill>
                  <a:schemeClr val="accent1">
                    <a:lumMod val="75000"/>
                  </a:schemeClr>
                </a:solidFill>
              </a:rPr>
              <a:t>Check</a:t>
            </a:r>
          </a:p>
          <a:p>
            <a:r>
              <a:rPr lang="en-US" altLang="ko-KR" dirty="0" smtClean="0">
                <a:solidFill>
                  <a:schemeClr val="accent1">
                    <a:lumMod val="75000"/>
                  </a:schemeClr>
                </a:solidFill>
              </a:rPr>
              <a:t>Cancel</a:t>
            </a:r>
          </a:p>
          <a:p>
            <a:r>
              <a:rPr lang="en-US" altLang="ko-KR" dirty="0" smtClean="0">
                <a:solidFill>
                  <a:schemeClr val="accent1">
                    <a:lumMod val="75000"/>
                  </a:schemeClr>
                </a:solidFill>
              </a:rPr>
              <a:t>Delete</a:t>
            </a:r>
            <a:endParaRPr lang="ko-KR" altLang="en-US" dirty="0">
              <a:solidFill>
                <a:schemeClr val="accent1">
                  <a:lumMod val="75000"/>
                </a:schemeClr>
              </a:solidFill>
            </a:endParaRPr>
          </a:p>
        </p:txBody>
      </p:sp>
      <p:sp>
        <p:nvSpPr>
          <p:cNvPr id="55" name="TextBox 54"/>
          <p:cNvSpPr txBox="1"/>
          <p:nvPr/>
        </p:nvSpPr>
        <p:spPr>
          <a:xfrm>
            <a:off x="7405617" y="1454150"/>
            <a:ext cx="1011815" cy="1477328"/>
          </a:xfrm>
          <a:prstGeom prst="rect">
            <a:avLst/>
          </a:prstGeom>
          <a:noFill/>
        </p:spPr>
        <p:txBody>
          <a:bodyPr wrap="none" rtlCol="0">
            <a:spAutoFit/>
          </a:bodyPr>
          <a:lstStyle/>
          <a:p>
            <a:r>
              <a:rPr lang="en-US" altLang="ko-KR" dirty="0" smtClean="0">
                <a:solidFill>
                  <a:schemeClr val="accent1">
                    <a:lumMod val="75000"/>
                  </a:schemeClr>
                </a:solidFill>
              </a:rPr>
              <a:t>Notify</a:t>
            </a:r>
          </a:p>
          <a:p>
            <a:r>
              <a:rPr lang="en-US" altLang="ko-KR" dirty="0" smtClean="0">
                <a:solidFill>
                  <a:schemeClr val="accent1">
                    <a:lumMod val="75000"/>
                  </a:schemeClr>
                </a:solidFill>
              </a:rPr>
              <a:t>Update</a:t>
            </a:r>
          </a:p>
          <a:p>
            <a:r>
              <a:rPr lang="en-US" altLang="ko-KR" dirty="0" smtClean="0">
                <a:solidFill>
                  <a:schemeClr val="accent1">
                    <a:lumMod val="75000"/>
                  </a:schemeClr>
                </a:solidFill>
              </a:rPr>
              <a:t>Check</a:t>
            </a:r>
          </a:p>
          <a:p>
            <a:r>
              <a:rPr lang="en-US" altLang="ko-KR" dirty="0" smtClean="0">
                <a:solidFill>
                  <a:schemeClr val="accent1">
                    <a:lumMod val="75000"/>
                  </a:schemeClr>
                </a:solidFill>
              </a:rPr>
              <a:t>Cancel</a:t>
            </a:r>
          </a:p>
          <a:p>
            <a:r>
              <a:rPr lang="en-US" altLang="ko-KR" dirty="0" smtClean="0">
                <a:solidFill>
                  <a:schemeClr val="accent1">
                    <a:lumMod val="75000"/>
                  </a:schemeClr>
                </a:solidFill>
              </a:rPr>
              <a:t>Delete</a:t>
            </a:r>
            <a:endParaRPr lang="ko-KR" altLang="en-US" dirty="0">
              <a:solidFill>
                <a:schemeClr val="accent1">
                  <a:lumMod val="75000"/>
                </a:schemeClr>
              </a:solidFill>
            </a:endParaRPr>
          </a:p>
        </p:txBody>
      </p:sp>
      <p:sp>
        <p:nvSpPr>
          <p:cNvPr id="56" name="Text Box 12"/>
          <p:cNvSpPr txBox="1">
            <a:spLocks noChangeArrowheads="1"/>
          </p:cNvSpPr>
          <p:nvPr/>
        </p:nvSpPr>
        <p:spPr bwMode="auto">
          <a:xfrm>
            <a:off x="5291137" y="2936752"/>
            <a:ext cx="3276600" cy="867930"/>
          </a:xfrm>
          <a:prstGeom prst="rect">
            <a:avLst/>
          </a:prstGeom>
          <a:noFill/>
          <a:ln w="12700">
            <a:solidFill>
              <a:schemeClr val="tx1"/>
            </a:solidFill>
            <a:miter lim="800000"/>
            <a:headEnd/>
            <a:tailEnd/>
          </a:ln>
          <a:effectLst>
            <a:prstShdw prst="shdw17" dist="17961" dir="2700000">
              <a:schemeClr val="tx1">
                <a:gamma/>
                <a:shade val="60000"/>
                <a:invGamma/>
              </a:schemeClr>
            </a:prstShdw>
          </a:effectLst>
          <a:extLst>
            <a:ext uri="{909E8E84-426E-40DD-AFC4-6F175D3DCCD1}">
              <a14:hiddenFill xmlns:a14="http://schemas.microsoft.com/office/drawing/2010/main">
                <a:solidFill>
                  <a:schemeClr val="accent1"/>
                </a:solidFill>
              </a14:hiddenFill>
            </a:ext>
          </a:extLst>
        </p:spPr>
        <p:txBody>
          <a:bodyPr wrap="square">
            <a:spAutoFit/>
          </a:bodyPr>
          <a:lstStyle/>
          <a:p>
            <a:endParaRPr lang="en-US" altLang="zh-CN" sz="1400" dirty="0">
              <a:ea typeface="宋体" charset="-122"/>
            </a:endParaRPr>
          </a:p>
          <a:p>
            <a:endParaRPr lang="en-US" altLang="zh-CN" sz="1400" dirty="0">
              <a:ea typeface="宋体" charset="-122"/>
            </a:endParaRPr>
          </a:p>
          <a:p>
            <a:endParaRPr lang="en-US" altLang="zh-CN" sz="1400" dirty="0">
              <a:ea typeface="宋体" charset="-122"/>
            </a:endParaRPr>
          </a:p>
          <a:p>
            <a:r>
              <a:rPr lang="en-US" altLang="zh-CN" sz="1400" dirty="0">
                <a:ea typeface="宋体" charset="-122"/>
              </a:rPr>
              <a:t>Device</a:t>
            </a:r>
          </a:p>
        </p:txBody>
      </p:sp>
      <p:sp>
        <p:nvSpPr>
          <p:cNvPr id="57" name="Text Box 7"/>
          <p:cNvSpPr txBox="1">
            <a:spLocks noChangeArrowheads="1"/>
          </p:cNvSpPr>
          <p:nvPr/>
        </p:nvSpPr>
        <p:spPr bwMode="auto">
          <a:xfrm>
            <a:off x="642937" y="3118882"/>
            <a:ext cx="1219200" cy="488950"/>
          </a:xfrm>
          <a:prstGeom prst="rect">
            <a:avLst/>
          </a:prstGeom>
          <a:noFill/>
          <a:ln w="12700">
            <a:solidFill>
              <a:schemeClr val="tx1"/>
            </a:solidFill>
            <a:miter lim="800000"/>
            <a:headEnd/>
            <a:tailEnd/>
          </a:ln>
          <a:effectLst>
            <a:prstShdw prst="shdw17" dist="17961" dir="2700000">
              <a:schemeClr val="tx1">
                <a:gamma/>
                <a:shade val="60000"/>
                <a:invGamma/>
              </a:schemeClr>
            </a:prstShdw>
          </a:effectLst>
          <a:extLst>
            <a:ext uri="{909E8E84-426E-40DD-AFC4-6F175D3DCCD1}">
              <a14:hiddenFill xmlns:a14="http://schemas.microsoft.com/office/drawing/2010/main">
                <a:solidFill>
                  <a:schemeClr val="accent1"/>
                </a:solidFill>
              </a14:hiddenFill>
            </a:ext>
          </a:extLst>
        </p:spPr>
        <p:txBody>
          <a:bodyPr wrap="square">
            <a:spAutoFit/>
          </a:bodyPr>
          <a:lstStyle/>
          <a:p>
            <a:r>
              <a:rPr lang="en-US" altLang="zh-CN" sz="1400">
                <a:ea typeface="宋体" charset="-122"/>
              </a:rPr>
              <a:t>AOI Enabled</a:t>
            </a:r>
          </a:p>
          <a:p>
            <a:r>
              <a:rPr lang="en-US" altLang="zh-CN" sz="1400">
                <a:ea typeface="宋体" charset="-122"/>
              </a:rPr>
              <a:t>Server App</a:t>
            </a:r>
          </a:p>
        </p:txBody>
      </p:sp>
      <p:sp>
        <p:nvSpPr>
          <p:cNvPr id="58" name="Text Box 8"/>
          <p:cNvSpPr txBox="1">
            <a:spLocks noChangeArrowheads="1"/>
          </p:cNvSpPr>
          <p:nvPr/>
        </p:nvSpPr>
        <p:spPr bwMode="auto">
          <a:xfrm>
            <a:off x="2852737" y="2903776"/>
            <a:ext cx="1600200" cy="847725"/>
          </a:xfrm>
          <a:prstGeom prst="rect">
            <a:avLst/>
          </a:prstGeom>
          <a:noFill/>
          <a:ln w="12700">
            <a:solidFill>
              <a:schemeClr val="tx1"/>
            </a:solidFill>
            <a:miter lim="800000"/>
            <a:headEnd/>
            <a:tailEnd/>
          </a:ln>
          <a:effectLst>
            <a:prstShdw prst="shdw17" dist="17961" dir="2700000">
              <a:schemeClr val="tx1">
                <a:gamma/>
                <a:shade val="60000"/>
                <a:invGamma/>
              </a:schemeClr>
            </a:prstShdw>
          </a:effectLst>
          <a:extLst>
            <a:ext uri="{909E8E84-426E-40DD-AFC4-6F175D3DCCD1}">
              <a14:hiddenFill xmlns:a14="http://schemas.microsoft.com/office/drawing/2010/main">
                <a:solidFill>
                  <a:schemeClr val="accent1"/>
                </a:solidFill>
              </a14:hiddenFill>
            </a:ext>
          </a:extLst>
        </p:spPr>
        <p:txBody>
          <a:bodyPr wrap="square">
            <a:spAutoFit/>
          </a:bodyPr>
          <a:lstStyle/>
          <a:p>
            <a:endParaRPr lang="en-US" altLang="zh-CN" sz="1800" dirty="0">
              <a:ea typeface="宋体" charset="-122"/>
            </a:endParaRPr>
          </a:p>
          <a:p>
            <a:r>
              <a:rPr lang="en-US" altLang="zh-CN" sz="1800" dirty="0">
                <a:ea typeface="宋体" charset="-122"/>
              </a:rPr>
              <a:t>AOI </a:t>
            </a:r>
            <a:r>
              <a:rPr lang="en-US" altLang="zh-CN" sz="1800" dirty="0" smtClean="0">
                <a:ea typeface="宋体" charset="-122"/>
              </a:rPr>
              <a:t>Server</a:t>
            </a:r>
          </a:p>
          <a:p>
            <a:endParaRPr lang="en-US" altLang="zh-CN" sz="1800" dirty="0">
              <a:ea typeface="宋体" charset="-122"/>
            </a:endParaRPr>
          </a:p>
        </p:txBody>
      </p:sp>
      <p:sp>
        <p:nvSpPr>
          <p:cNvPr id="59" name="Text Box 9"/>
          <p:cNvSpPr txBox="1">
            <a:spLocks noChangeArrowheads="1"/>
          </p:cNvSpPr>
          <p:nvPr/>
        </p:nvSpPr>
        <p:spPr bwMode="auto">
          <a:xfrm>
            <a:off x="5443537" y="3218101"/>
            <a:ext cx="1295400" cy="296862"/>
          </a:xfrm>
          <a:prstGeom prst="rect">
            <a:avLst/>
          </a:prstGeom>
          <a:noFill/>
          <a:ln w="12700">
            <a:solidFill>
              <a:schemeClr val="tx1"/>
            </a:solidFill>
            <a:miter lim="800000"/>
            <a:headEnd/>
            <a:tailEnd/>
          </a:ln>
          <a:effectLst>
            <a:prstShdw prst="shdw17" dist="17961" dir="2700000">
              <a:schemeClr val="tx1">
                <a:gamma/>
                <a:shade val="60000"/>
                <a:invGamma/>
              </a:schemeClr>
            </a:prstShdw>
          </a:effectLst>
          <a:extLst>
            <a:ext uri="{909E8E84-426E-40DD-AFC4-6F175D3DCCD1}">
              <a14:hiddenFill xmlns:a14="http://schemas.microsoft.com/office/drawing/2010/main">
                <a:solidFill>
                  <a:schemeClr val="accent1"/>
                </a:solidFill>
              </a14:hiddenFill>
            </a:ext>
          </a:extLst>
        </p:spPr>
        <p:txBody>
          <a:bodyPr>
            <a:spAutoFit/>
          </a:bodyPr>
          <a:lstStyle/>
          <a:p>
            <a:r>
              <a:rPr lang="en-US" altLang="zh-CN" sz="1400" dirty="0">
                <a:ea typeface="宋体" charset="-122"/>
              </a:rPr>
              <a:t>AOI </a:t>
            </a:r>
            <a:r>
              <a:rPr lang="en-US" altLang="zh-CN" sz="1400" dirty="0" smtClean="0">
                <a:ea typeface="宋体" charset="-122"/>
              </a:rPr>
              <a:t>Client</a:t>
            </a:r>
            <a:endParaRPr lang="en-US" altLang="zh-CN" sz="1400" dirty="0">
              <a:ea typeface="宋体" charset="-122"/>
            </a:endParaRPr>
          </a:p>
        </p:txBody>
      </p:sp>
      <p:sp>
        <p:nvSpPr>
          <p:cNvPr id="60" name="Text Box 10"/>
          <p:cNvSpPr txBox="1">
            <a:spLocks noChangeArrowheads="1"/>
          </p:cNvSpPr>
          <p:nvPr/>
        </p:nvSpPr>
        <p:spPr bwMode="auto">
          <a:xfrm>
            <a:off x="7196137" y="3122057"/>
            <a:ext cx="1203325" cy="488950"/>
          </a:xfrm>
          <a:prstGeom prst="rect">
            <a:avLst/>
          </a:prstGeom>
          <a:noFill/>
          <a:ln w="12700">
            <a:solidFill>
              <a:schemeClr val="tx1"/>
            </a:solidFill>
            <a:miter lim="800000"/>
            <a:headEnd/>
            <a:tailEnd/>
          </a:ln>
          <a:effectLst>
            <a:prstShdw prst="shdw17" dist="17961" dir="2700000">
              <a:schemeClr val="tx1">
                <a:gamma/>
                <a:shade val="60000"/>
                <a:invGamma/>
              </a:schemeClr>
            </a:prstShdw>
          </a:effectLst>
          <a:extLst>
            <a:ext uri="{909E8E84-426E-40DD-AFC4-6F175D3DCCD1}">
              <a14:hiddenFill xmlns:a14="http://schemas.microsoft.com/office/drawing/2010/main">
                <a:solidFill>
                  <a:schemeClr val="accent1"/>
                </a:solidFill>
              </a14:hiddenFill>
            </a:ext>
          </a:extLst>
        </p:spPr>
        <p:txBody>
          <a:bodyPr wrap="none">
            <a:spAutoFit/>
          </a:bodyPr>
          <a:lstStyle/>
          <a:p>
            <a:r>
              <a:rPr lang="en-US" altLang="zh-CN" sz="1400">
                <a:ea typeface="宋体" charset="-122"/>
              </a:rPr>
              <a:t>AOI Enabled</a:t>
            </a:r>
          </a:p>
          <a:p>
            <a:r>
              <a:rPr lang="en-US" altLang="zh-CN" sz="1400">
                <a:ea typeface="宋体" charset="-122"/>
              </a:rPr>
              <a:t>Client App</a:t>
            </a:r>
          </a:p>
        </p:txBody>
      </p:sp>
      <p:sp>
        <p:nvSpPr>
          <p:cNvPr id="61" name="Line 14"/>
          <p:cNvSpPr>
            <a:spLocks noChangeShapeType="1"/>
          </p:cNvSpPr>
          <p:nvPr/>
        </p:nvSpPr>
        <p:spPr bwMode="auto">
          <a:xfrm flipH="1" flipV="1">
            <a:off x="6777036" y="3366531"/>
            <a:ext cx="400049" cy="3969"/>
          </a:xfrm>
          <a:prstGeom prst="line">
            <a:avLst/>
          </a:prstGeom>
          <a:noFill/>
          <a:ln w="12700">
            <a:solidFill>
              <a:schemeClr val="tx1"/>
            </a:solidFill>
            <a:round/>
            <a:headEnd type="triangle" w="med" len="med"/>
            <a:tailEnd type="triangle" w="med" len="med"/>
          </a:ln>
          <a:effectLst>
            <a:prstShdw prst="shdw17" dist="17961" dir="2700000">
              <a:schemeClr val="tx1">
                <a:gamma/>
                <a:shade val="60000"/>
                <a:invGamma/>
              </a:schemeClr>
            </a:prstShdw>
          </a:effectLst>
          <a:extLst>
            <a:ext uri="{909E8E84-426E-40DD-AFC4-6F175D3DCCD1}">
              <a14:hiddenFill xmlns:a14="http://schemas.microsoft.com/office/drawing/2010/main">
                <a:noFill/>
              </a14:hiddenFill>
            </a:ext>
          </a:extLst>
        </p:spPr>
        <p:txBody>
          <a:bodyPr/>
          <a:lstStyle/>
          <a:p>
            <a:endParaRPr lang="ko-KR" altLang="en-US"/>
          </a:p>
        </p:txBody>
      </p:sp>
      <p:sp>
        <p:nvSpPr>
          <p:cNvPr id="62" name="Line 14"/>
          <p:cNvSpPr>
            <a:spLocks noChangeShapeType="1"/>
          </p:cNvSpPr>
          <p:nvPr/>
        </p:nvSpPr>
        <p:spPr bwMode="auto">
          <a:xfrm flipH="1">
            <a:off x="4452937" y="3370501"/>
            <a:ext cx="990600" cy="0"/>
          </a:xfrm>
          <a:prstGeom prst="line">
            <a:avLst/>
          </a:prstGeom>
          <a:noFill/>
          <a:ln w="12700">
            <a:solidFill>
              <a:schemeClr val="tx1"/>
            </a:solidFill>
            <a:round/>
            <a:headEnd type="triangle" w="med" len="med"/>
            <a:tailEnd type="triangle" w="med" len="med"/>
          </a:ln>
          <a:effectLst>
            <a:prstShdw prst="shdw17" dist="17961" dir="2700000">
              <a:schemeClr val="tx1">
                <a:gamma/>
                <a:shade val="60000"/>
                <a:invGamma/>
              </a:schemeClr>
            </a:prstShdw>
          </a:effectLst>
          <a:extLst>
            <a:ext uri="{909E8E84-426E-40DD-AFC4-6F175D3DCCD1}">
              <a14:hiddenFill xmlns:a14="http://schemas.microsoft.com/office/drawing/2010/main">
                <a:noFill/>
              </a14:hiddenFill>
            </a:ext>
          </a:extLst>
        </p:spPr>
        <p:txBody>
          <a:bodyPr/>
          <a:lstStyle/>
          <a:p>
            <a:endParaRPr lang="ko-KR" altLang="en-US"/>
          </a:p>
        </p:txBody>
      </p:sp>
      <p:sp>
        <p:nvSpPr>
          <p:cNvPr id="63" name="Line 14"/>
          <p:cNvSpPr>
            <a:spLocks noChangeShapeType="1"/>
          </p:cNvSpPr>
          <p:nvPr/>
        </p:nvSpPr>
        <p:spPr bwMode="auto">
          <a:xfrm flipH="1">
            <a:off x="1938337" y="3366531"/>
            <a:ext cx="914400" cy="3970"/>
          </a:xfrm>
          <a:prstGeom prst="line">
            <a:avLst/>
          </a:prstGeom>
          <a:noFill/>
          <a:ln w="12700">
            <a:solidFill>
              <a:schemeClr val="tx1"/>
            </a:solidFill>
            <a:round/>
            <a:headEnd type="triangle" w="med" len="med"/>
            <a:tailEnd type="triangle" w="med" len="med"/>
          </a:ln>
          <a:effectLst>
            <a:prstShdw prst="shdw17" dist="17961" dir="2700000">
              <a:schemeClr val="tx1">
                <a:gamma/>
                <a:shade val="60000"/>
                <a:invGamma/>
              </a:schemeClr>
            </a:prstShdw>
          </a:effectLst>
          <a:extLst>
            <a:ext uri="{909E8E84-426E-40DD-AFC4-6F175D3DCCD1}">
              <a14:hiddenFill xmlns:a14="http://schemas.microsoft.com/office/drawing/2010/main">
                <a:noFill/>
              </a14:hiddenFill>
            </a:ext>
          </a:extLst>
        </p:spPr>
        <p:txBody>
          <a:bodyPr/>
          <a:lstStyle/>
          <a:p>
            <a:endParaRPr lang="ko-KR" altLang="en-US"/>
          </a:p>
        </p:txBody>
      </p:sp>
      <p:sp>
        <p:nvSpPr>
          <p:cNvPr id="64" name="TextBox 63"/>
          <p:cNvSpPr txBox="1"/>
          <p:nvPr/>
        </p:nvSpPr>
        <p:spPr>
          <a:xfrm>
            <a:off x="699933" y="1084818"/>
            <a:ext cx="7693260" cy="369332"/>
          </a:xfrm>
          <a:prstGeom prst="rect">
            <a:avLst/>
          </a:prstGeom>
          <a:noFill/>
        </p:spPr>
        <p:txBody>
          <a:bodyPr wrap="none" rtlCol="0">
            <a:spAutoFit/>
          </a:bodyPr>
          <a:lstStyle/>
          <a:p>
            <a:r>
              <a:rPr lang="en-US" altLang="ko-KR" dirty="0" smtClean="0"/>
              <a:t>2. Every components has some </a:t>
            </a:r>
            <a:r>
              <a:rPr lang="en-US" altLang="ko-KR" dirty="0" smtClean="0">
                <a:solidFill>
                  <a:schemeClr val="accent1">
                    <a:lumMod val="75000"/>
                  </a:schemeClr>
                </a:solidFill>
              </a:rPr>
              <a:t>functionality</a:t>
            </a:r>
            <a:r>
              <a:rPr lang="en-US" altLang="ko-KR" dirty="0" smtClean="0"/>
              <a:t> for NDL management</a:t>
            </a:r>
            <a:endParaRPr lang="ko-KR" altLang="en-US" dirty="0"/>
          </a:p>
        </p:txBody>
      </p:sp>
      <p:sp>
        <p:nvSpPr>
          <p:cNvPr id="65" name="TextBox 64"/>
          <p:cNvSpPr txBox="1"/>
          <p:nvPr/>
        </p:nvSpPr>
        <p:spPr>
          <a:xfrm>
            <a:off x="719137" y="3904218"/>
            <a:ext cx="7462299" cy="369332"/>
          </a:xfrm>
          <a:prstGeom prst="rect">
            <a:avLst/>
          </a:prstGeom>
          <a:noFill/>
        </p:spPr>
        <p:txBody>
          <a:bodyPr wrap="none" rtlCol="0">
            <a:spAutoFit/>
          </a:bodyPr>
          <a:lstStyle/>
          <a:p>
            <a:r>
              <a:rPr lang="en-US" altLang="ko-KR" dirty="0" smtClean="0"/>
              <a:t>3. Every notifications has some </a:t>
            </a:r>
            <a:r>
              <a:rPr lang="en-US" altLang="ko-KR"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delivery conditions</a:t>
            </a:r>
            <a:r>
              <a:rPr lang="en-US" altLang="ko-KR" dirty="0" smtClean="0">
                <a:solidFill>
                  <a:schemeClr val="accent1">
                    <a:lumMod val="75000"/>
                  </a:schemeClr>
                </a:solidFill>
              </a:rPr>
              <a:t> </a:t>
            </a:r>
            <a:r>
              <a:rPr lang="en-US" altLang="ko-KR" dirty="0" smtClean="0"/>
              <a:t>during NDL</a:t>
            </a:r>
            <a:endParaRPr lang="ko-KR" altLang="en-US" dirty="0"/>
          </a:p>
        </p:txBody>
      </p:sp>
    </p:spTree>
    <p:extLst>
      <p:ext uri="{BB962C8B-B14F-4D97-AF65-F5344CB8AC3E}">
        <p14:creationId xmlns:p14="http://schemas.microsoft.com/office/powerpoint/2010/main" val="8902180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9"/>
                                        </p:tgtEl>
                                        <p:attrNameLst>
                                          <p:attrName>style.visibility</p:attrName>
                                        </p:attrNameLst>
                                      </p:cBhvr>
                                      <p:to>
                                        <p:strVal val="visible"/>
                                      </p:to>
                                    </p:set>
                                    <p:animEffect transition="in" filter="fade">
                                      <p:cBhvr>
                                        <p:cTn id="7" dur="2000"/>
                                        <p:tgtEl>
                                          <p:spTgt spid="5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0"/>
                                        </p:tgtEl>
                                        <p:attrNameLst>
                                          <p:attrName>style.visibility</p:attrName>
                                        </p:attrNameLst>
                                      </p:cBhvr>
                                      <p:to>
                                        <p:strVal val="visible"/>
                                      </p:to>
                                    </p:set>
                                    <p:animEffect transition="in" filter="fade">
                                      <p:cBhvr>
                                        <p:cTn id="12" dur="2000"/>
                                        <p:tgtEl>
                                          <p:spTgt spid="60"/>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61"/>
                                        </p:tgtEl>
                                        <p:attrNameLst>
                                          <p:attrName>style.visibility</p:attrName>
                                        </p:attrNameLst>
                                      </p:cBhvr>
                                      <p:to>
                                        <p:strVal val="visible"/>
                                      </p:to>
                                    </p:set>
                                    <p:animEffect transition="in" filter="fade">
                                      <p:cBhvr>
                                        <p:cTn id="15" dur="2000"/>
                                        <p:tgtEl>
                                          <p:spTgt spid="61"/>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62"/>
                                        </p:tgtEl>
                                        <p:attrNameLst>
                                          <p:attrName>style.visibility</p:attrName>
                                        </p:attrNameLst>
                                      </p:cBhvr>
                                      <p:to>
                                        <p:strVal val="visible"/>
                                      </p:to>
                                    </p:set>
                                    <p:animEffect transition="in" filter="fade">
                                      <p:cBhvr>
                                        <p:cTn id="18" dur="2000"/>
                                        <p:tgtEl>
                                          <p:spTgt spid="62"/>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63"/>
                                        </p:tgtEl>
                                        <p:attrNameLst>
                                          <p:attrName>style.visibility</p:attrName>
                                        </p:attrNameLst>
                                      </p:cBhvr>
                                      <p:to>
                                        <p:strVal val="visible"/>
                                      </p:to>
                                    </p:set>
                                    <p:animEffect transition="in" filter="fade">
                                      <p:cBhvr>
                                        <p:cTn id="21" dur="2000"/>
                                        <p:tgtEl>
                                          <p:spTgt spid="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animBg="1"/>
      <p:bldP spid="60" grpId="0" animBg="1"/>
      <p:bldP spid="61" grpId="0" animBg="1"/>
      <p:bldP spid="62" grpId="0" animBg="1"/>
      <p:bldP spid="63"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t>Related Requirements</a:t>
            </a:r>
            <a:endParaRPr lang="ko-KR" altLang="en-US" dirty="0"/>
          </a:p>
        </p:txBody>
      </p:sp>
      <p:sp>
        <p:nvSpPr>
          <p:cNvPr id="4" name="Content Placeholder 2"/>
          <p:cNvSpPr>
            <a:spLocks noGrp="1"/>
          </p:cNvSpPr>
          <p:nvPr>
            <p:ph idx="1"/>
          </p:nvPr>
        </p:nvSpPr>
        <p:spPr bwMode="auto">
          <a:xfrm>
            <a:off x="185737" y="1073150"/>
            <a:ext cx="8961437" cy="538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p>
            <a:pPr lvl="0"/>
            <a:r>
              <a:rPr lang="en-US" altLang="ko-KR" sz="1600" dirty="0" smtClean="0"/>
              <a:t>AOI-HLF-014     </a:t>
            </a:r>
            <a:r>
              <a:rPr lang="en-US" altLang="ko-KR" sz="1600" dirty="0"/>
              <a:t>The AOI Enabler SHALL allow AOI Enabled Server Application to </a:t>
            </a:r>
            <a:r>
              <a:rPr lang="en-US" altLang="ko-KR" sz="1600" dirty="0">
                <a:solidFill>
                  <a:srgbClr val="FF0000"/>
                </a:solidFill>
              </a:rPr>
              <a:t>send notifications </a:t>
            </a:r>
            <a:r>
              <a:rPr lang="en-US" altLang="ko-KR" sz="1600" dirty="0"/>
              <a:t>to an instance of an AOI Enabled Client Application installed in a specific device.</a:t>
            </a:r>
            <a:endParaRPr lang="ko-KR" altLang="ko-KR" sz="1600" dirty="0"/>
          </a:p>
          <a:p>
            <a:pPr lvl="0"/>
            <a:r>
              <a:rPr lang="en-US" altLang="ko-KR" sz="1600" dirty="0"/>
              <a:t>AOI-HLF-017     The AOI Enabler SHALL allow the AOI Enabled Server Application </a:t>
            </a:r>
            <a:r>
              <a:rPr lang="en-US" altLang="ko-KR" sz="1600" dirty="0">
                <a:solidFill>
                  <a:srgbClr val="FF0000"/>
                </a:solidFill>
              </a:rPr>
              <a:t>to check if a specific notification has been delivered to</a:t>
            </a:r>
            <a:r>
              <a:rPr lang="en-US" altLang="ko-KR" sz="1600" dirty="0"/>
              <a:t> the AOI Client</a:t>
            </a:r>
            <a:endParaRPr lang="ko-KR" altLang="ko-KR" sz="1600" dirty="0"/>
          </a:p>
          <a:p>
            <a:pPr lvl="0"/>
            <a:r>
              <a:rPr lang="en-US" altLang="ko-KR" sz="1600" dirty="0"/>
              <a:t>AOI-HLF-018     The AOI Enabler SHALL allow the AOI Enabled Server Application </a:t>
            </a:r>
            <a:r>
              <a:rPr lang="en-US" altLang="ko-KR" sz="1600" dirty="0">
                <a:solidFill>
                  <a:srgbClr val="FF0000"/>
                </a:solidFill>
              </a:rPr>
              <a:t>to request to be notified </a:t>
            </a:r>
            <a:r>
              <a:rPr lang="en-US" altLang="ko-KR" sz="1600" dirty="0"/>
              <a:t>if one or multiple notifications have been delivered to the AOI Client.</a:t>
            </a:r>
            <a:endParaRPr lang="ko-KR" altLang="ko-KR" sz="1600" dirty="0"/>
          </a:p>
          <a:p>
            <a:pPr lvl="0"/>
            <a:r>
              <a:rPr lang="en-US" altLang="ko-KR" sz="1600" dirty="0"/>
              <a:t>AOI-HLF-022     The AOI Enabler SHALL allow AOI Enabled Server Application to </a:t>
            </a:r>
            <a:r>
              <a:rPr lang="en-US" altLang="ko-KR" sz="1600" dirty="0">
                <a:solidFill>
                  <a:srgbClr val="FF0000"/>
                </a:solidFill>
              </a:rPr>
              <a:t>mark a notification as real-time</a:t>
            </a:r>
            <a:r>
              <a:rPr lang="en-US" altLang="ko-KR" sz="1600" dirty="0"/>
              <a:t>.</a:t>
            </a:r>
            <a:endParaRPr lang="ko-KR" altLang="ko-KR" sz="1600" dirty="0"/>
          </a:p>
          <a:p>
            <a:pPr lvl="0"/>
            <a:r>
              <a:rPr lang="en-US" altLang="ko-KR" sz="1600" dirty="0"/>
              <a:t>AOI-HLF-023     The AOI Server SHOULD honor the request from an AOI Enabled Server </a:t>
            </a:r>
            <a:r>
              <a:rPr lang="en-US" altLang="ko-KR" sz="1600" dirty="0">
                <a:solidFill>
                  <a:srgbClr val="FF0000"/>
                </a:solidFill>
              </a:rPr>
              <a:t>Application to minimize the delay in the delivery </a:t>
            </a:r>
            <a:r>
              <a:rPr lang="en-US" altLang="ko-KR" sz="1600" dirty="0"/>
              <a:t>to the AOI Client of a notification marked as real time.</a:t>
            </a:r>
            <a:endParaRPr lang="ko-KR" altLang="ko-KR" sz="1600" dirty="0"/>
          </a:p>
          <a:p>
            <a:pPr lvl="0"/>
            <a:r>
              <a:rPr lang="en-US" altLang="ko-KR" sz="1600" dirty="0"/>
              <a:t>AOI-HLF-027     The AOI Client SHALL </a:t>
            </a:r>
            <a:r>
              <a:rPr lang="en-US" altLang="ko-KR" sz="1600" dirty="0">
                <a:solidFill>
                  <a:srgbClr val="FF0000"/>
                </a:solidFill>
              </a:rPr>
              <a:t>be able to delete </a:t>
            </a:r>
            <a:r>
              <a:rPr lang="en-US" altLang="ko-KR" sz="1600" dirty="0"/>
              <a:t>in the device received notifications which have been delivered to the AOI Enabled Client Application.</a:t>
            </a:r>
            <a:endParaRPr lang="ko-KR" altLang="ko-KR" sz="1600" dirty="0"/>
          </a:p>
          <a:p>
            <a:pPr lvl="0"/>
            <a:r>
              <a:rPr lang="en-US" altLang="ko-KR" sz="1600" dirty="0"/>
              <a:t>AOI-HLF-028     The AOI Enabler SHALL allow AOI Enabled Server Application to </a:t>
            </a:r>
            <a:r>
              <a:rPr lang="en-US" altLang="ko-KR" sz="1600" dirty="0">
                <a:solidFill>
                  <a:srgbClr val="FF0000"/>
                </a:solidFill>
              </a:rPr>
              <a:t>set an expiry time </a:t>
            </a:r>
            <a:r>
              <a:rPr lang="en-US" altLang="ko-KR" sz="1600" dirty="0"/>
              <a:t>for a notification.</a:t>
            </a:r>
            <a:endParaRPr lang="ko-KR" altLang="ko-KR" sz="1600" dirty="0"/>
          </a:p>
          <a:p>
            <a:pPr lvl="0"/>
            <a:r>
              <a:rPr lang="en-US" altLang="ko-KR" sz="1600" dirty="0"/>
              <a:t>AOI-HLF-029     The AOI Server </a:t>
            </a:r>
            <a:r>
              <a:rPr lang="en-US" altLang="ko-KR" sz="1600" dirty="0">
                <a:solidFill>
                  <a:srgbClr val="FF0000"/>
                </a:solidFill>
              </a:rPr>
              <a:t>SHALL NOT deliver to</a:t>
            </a:r>
            <a:r>
              <a:rPr lang="en-US" altLang="ko-KR" sz="1600" dirty="0"/>
              <a:t> the AOI Client a notification </a:t>
            </a:r>
            <a:r>
              <a:rPr lang="en-US" altLang="ko-KR" sz="1600" dirty="0">
                <a:solidFill>
                  <a:srgbClr val="FF0000"/>
                </a:solidFill>
              </a:rPr>
              <a:t>after the expiry time set </a:t>
            </a:r>
            <a:r>
              <a:rPr lang="en-US" altLang="ko-KR" sz="1600" dirty="0"/>
              <a:t>by the AOI Enabled Server Application.</a:t>
            </a:r>
            <a:endParaRPr lang="ko-KR" altLang="ko-KR" sz="1600" dirty="0"/>
          </a:p>
          <a:p>
            <a:pPr lvl="0"/>
            <a:r>
              <a:rPr lang="en-US" altLang="ko-KR" sz="1600" dirty="0"/>
              <a:t>AOI-HLF-034     The AOI Enabler SHALL </a:t>
            </a:r>
            <a:r>
              <a:rPr lang="en-US" altLang="ko-KR" sz="1600" dirty="0">
                <a:solidFill>
                  <a:srgbClr val="FF0000"/>
                </a:solidFill>
              </a:rPr>
              <a:t>support prioritized notifications </a:t>
            </a:r>
            <a:r>
              <a:rPr lang="en-US" altLang="ko-KR" sz="1600" dirty="0"/>
              <a:t>based on service classes.</a:t>
            </a:r>
            <a:endParaRPr lang="ko-KR" altLang="ko-KR" sz="1600" dirty="0"/>
          </a:p>
          <a:p>
            <a:pPr lvl="0"/>
            <a:r>
              <a:rPr lang="en-US" altLang="ko-KR" sz="1600" dirty="0"/>
              <a:t>AOI-HLF-034     The AOI Enabler MAY </a:t>
            </a:r>
            <a:r>
              <a:rPr lang="en-US" altLang="ko-KR" sz="1600" dirty="0">
                <a:solidFill>
                  <a:srgbClr val="FF0000"/>
                </a:solidFill>
              </a:rPr>
              <a:t>support prioritized notifications </a:t>
            </a:r>
            <a:r>
              <a:rPr lang="en-US" altLang="ko-KR" sz="1600" dirty="0"/>
              <a:t>based on end user classes.</a:t>
            </a:r>
            <a:endParaRPr lang="ko-KR" altLang="ko-KR" sz="1600" dirty="0"/>
          </a:p>
          <a:p>
            <a:pPr lvl="0"/>
            <a:r>
              <a:rPr lang="en-US" altLang="ko-KR" sz="1600" dirty="0"/>
              <a:t>AOI-HLF-047     The AOI Enabler SHOULD allow the AOI Enabled Server Application to </a:t>
            </a:r>
            <a:r>
              <a:rPr lang="en-US" altLang="ko-KR" sz="1600" dirty="0">
                <a:solidFill>
                  <a:srgbClr val="FF0000"/>
                </a:solidFill>
              </a:rPr>
              <a:t>request to update and/or cance</a:t>
            </a:r>
            <a:r>
              <a:rPr lang="en-US" altLang="ko-KR" sz="1600" dirty="0"/>
              <a:t>l the sent notification(s).</a:t>
            </a:r>
            <a:endParaRPr lang="ko-KR" altLang="ko-KR" sz="1600" dirty="0"/>
          </a:p>
          <a:p>
            <a:pPr lvl="0"/>
            <a:r>
              <a:rPr lang="en-US" altLang="ko-KR" sz="1600" dirty="0"/>
              <a:t>AOI-HLF-048     The AOI Enabler MAY </a:t>
            </a:r>
            <a:r>
              <a:rPr lang="en-US" altLang="ko-KR" sz="1600" dirty="0">
                <a:solidFill>
                  <a:srgbClr val="FF0000"/>
                </a:solidFill>
              </a:rPr>
              <a:t>support compression </a:t>
            </a:r>
            <a:r>
              <a:rPr lang="en-US" altLang="ko-KR" sz="1600" dirty="0"/>
              <a:t>of the notifications.</a:t>
            </a:r>
            <a:endParaRPr lang="ko-KR" altLang="ko-KR" sz="1600" dirty="0"/>
          </a:p>
          <a:p>
            <a:pPr marL="111125" indent="-111125" defTabSz="1584325">
              <a:lnSpc>
                <a:spcPct val="100000"/>
              </a:lnSpc>
              <a:spcBef>
                <a:spcPct val="25000"/>
              </a:spcBef>
              <a:buClr>
                <a:schemeClr val="tx1"/>
              </a:buClr>
              <a:buSzPct val="80000"/>
              <a:buFontTx/>
              <a:buChar char="•"/>
            </a:pPr>
            <a:endParaRPr lang="en-US" altLang="zh-CN" sz="1600" dirty="0" smtClean="0">
              <a:solidFill>
                <a:srgbClr val="000066"/>
              </a:solidFill>
              <a:latin typeface="Arial Narrow" pitchFamily="34" charset="0"/>
              <a:ea typeface="宋体" charset="-122"/>
            </a:endParaRPr>
          </a:p>
        </p:txBody>
      </p:sp>
    </p:spTree>
    <p:extLst>
      <p:ext uri="{BB962C8B-B14F-4D97-AF65-F5344CB8AC3E}">
        <p14:creationId xmlns:p14="http://schemas.microsoft.com/office/powerpoint/2010/main" val="268135643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GB" altLang="zh-CN" dirty="0" smtClean="0"/>
              <a:t>Proposed Requirement</a:t>
            </a:r>
            <a:endParaRPr lang="ko-KR" altLang="en-US" dirty="0"/>
          </a:p>
        </p:txBody>
      </p:sp>
      <p:sp>
        <p:nvSpPr>
          <p:cNvPr id="3" name="내용 개체 틀 2"/>
          <p:cNvSpPr>
            <a:spLocks noGrp="1"/>
          </p:cNvSpPr>
          <p:nvPr>
            <p:ph idx="1"/>
          </p:nvPr>
        </p:nvSpPr>
        <p:spPr/>
        <p:txBody>
          <a:bodyPr/>
          <a:lstStyle/>
          <a:p>
            <a:r>
              <a:rPr lang="en-US" altLang="zh-CN" dirty="0" smtClean="0"/>
              <a:t>Fundamental Proposals:</a:t>
            </a:r>
          </a:p>
          <a:p>
            <a:pPr lvl="1"/>
            <a:r>
              <a:rPr lang="en-GB" altLang="ko-KR" dirty="0" smtClean="0"/>
              <a:t>The AOI Enabler SHALL be able to manage (e.g. set, update, check, </a:t>
            </a:r>
            <a:r>
              <a:rPr lang="en-GB" altLang="ko-KR" dirty="0" smtClean="0"/>
              <a:t>notify… etc.) </a:t>
            </a:r>
            <a:r>
              <a:rPr lang="en-GB" altLang="ko-KR" dirty="0" smtClean="0"/>
              <a:t>the </a:t>
            </a:r>
            <a:r>
              <a:rPr lang="en-GB" altLang="ko-KR" dirty="0" smtClean="0">
                <a:solidFill>
                  <a:srgbClr val="FF0000"/>
                </a:solidFill>
              </a:rPr>
              <a:t>delivery conditions </a:t>
            </a:r>
            <a:r>
              <a:rPr lang="en-GB" altLang="ko-KR" dirty="0" smtClean="0"/>
              <a:t>and </a:t>
            </a:r>
            <a:r>
              <a:rPr lang="en-GB" altLang="ko-KR" dirty="0" smtClean="0">
                <a:solidFill>
                  <a:srgbClr val="FF0000"/>
                </a:solidFill>
              </a:rPr>
              <a:t>delivery status </a:t>
            </a:r>
            <a:r>
              <a:rPr lang="en-GB" altLang="ko-KR" dirty="0" smtClean="0"/>
              <a:t>of notifications</a:t>
            </a:r>
          </a:p>
          <a:p>
            <a:pPr lvl="1"/>
            <a:endParaRPr lang="en-GB" altLang="ko-KR" dirty="0"/>
          </a:p>
          <a:p>
            <a:pPr lvl="1"/>
            <a:r>
              <a:rPr lang="en-US" altLang="ko-KR" dirty="0" smtClean="0"/>
              <a:t>Informational Note: </a:t>
            </a:r>
          </a:p>
          <a:p>
            <a:pPr lvl="2"/>
            <a:r>
              <a:rPr lang="en-US" altLang="ko-KR" dirty="0" smtClean="0"/>
              <a:t>The examples of </a:t>
            </a:r>
            <a:r>
              <a:rPr lang="en-US" altLang="ko-KR" dirty="0" smtClean="0">
                <a:solidFill>
                  <a:srgbClr val="FF0000"/>
                </a:solidFill>
              </a:rPr>
              <a:t>delivery condition </a:t>
            </a:r>
            <a:r>
              <a:rPr lang="en-US" altLang="ko-KR" dirty="0" smtClean="0"/>
              <a:t>: real-time, expiry time, prioritized class, compressed… et. al.</a:t>
            </a:r>
          </a:p>
          <a:p>
            <a:pPr lvl="2"/>
            <a:r>
              <a:rPr lang="en-US" altLang="ko-KR" dirty="0" smtClean="0"/>
              <a:t>The examples of </a:t>
            </a:r>
            <a:r>
              <a:rPr lang="en-US" altLang="ko-KR" dirty="0" smtClean="0">
                <a:solidFill>
                  <a:srgbClr val="FF0000"/>
                </a:solidFill>
              </a:rPr>
              <a:t>delivery status </a:t>
            </a:r>
            <a:r>
              <a:rPr lang="en-US" altLang="ko-KR" dirty="0" smtClean="0"/>
              <a:t>: delivered, failed, delayed, expired, deleted, updated, cancelled … et. al.</a:t>
            </a:r>
            <a:endParaRPr lang="ko-KR" altLang="ko-KR" dirty="0" smtClean="0"/>
          </a:p>
        </p:txBody>
      </p:sp>
    </p:spTree>
    <p:extLst>
      <p:ext uri="{BB962C8B-B14F-4D97-AF65-F5344CB8AC3E}">
        <p14:creationId xmlns:p14="http://schemas.microsoft.com/office/powerpoint/2010/main" val="469619331"/>
      </p:ext>
    </p:extLst>
  </p:cSld>
  <p:clrMapOvr>
    <a:masterClrMapping/>
  </p:clrMapOvr>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10804</TotalTime>
  <Pages>15</Pages>
  <Words>709</Words>
  <Application>Microsoft Office PowerPoint</Application>
  <PresentationFormat>사용자 지정</PresentationFormat>
  <Paragraphs>125</Paragraphs>
  <Slides>6</Slides>
  <Notes>2</Notes>
  <HiddenSlides>0</HiddenSlides>
  <MMClips>0</MMClips>
  <ScaleCrop>false</ScaleCrop>
  <HeadingPairs>
    <vt:vector size="4" baseType="variant">
      <vt:variant>
        <vt:lpstr>테마</vt:lpstr>
      </vt:variant>
      <vt:variant>
        <vt:i4>1</vt:i4>
      </vt:variant>
      <vt:variant>
        <vt:lpstr>슬라이드 제목</vt:lpstr>
      </vt:variant>
      <vt:variant>
        <vt:i4>6</vt:i4>
      </vt:variant>
    </vt:vector>
  </HeadingPairs>
  <TitlesOfParts>
    <vt:vector size="7" baseType="lpstr">
      <vt:lpstr>OMA Template</vt:lpstr>
      <vt:lpstr>OMA-REQ-AOI-2012-0116-INP_Notification_Delivery_Lifecycle  AOI Notification Delivery Lifecycle</vt:lpstr>
      <vt:lpstr>Notification Delivery in AOI</vt:lpstr>
      <vt:lpstr>Notification Delivery Lifecycle</vt:lpstr>
      <vt:lpstr>Notification Delivery Lifecycle</vt:lpstr>
      <vt:lpstr>Related Requirements</vt:lpstr>
      <vt:lpstr>Proposed Requirement</vt:lpstr>
    </vt:vector>
  </TitlesOfParts>
  <Company>OMA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Slide Deck</dc:subject>
  <dc:creator>OMA</dc:creator>
  <cp:lastModifiedBy>전종홍</cp:lastModifiedBy>
  <cp:revision>412</cp:revision>
  <cp:lastPrinted>1999-04-27T06:51:51Z</cp:lastPrinted>
  <dcterms:created xsi:type="dcterms:W3CDTF">2002-03-19T14:05:12Z</dcterms:created>
  <dcterms:modified xsi:type="dcterms:W3CDTF">2012-09-19T07:18:55Z</dcterms:modified>
</cp:coreProperties>
</file>