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2"/>
  </p:notesMasterIdLst>
  <p:handoutMasterIdLst>
    <p:handoutMasterId r:id="rId13"/>
  </p:handoutMasterIdLst>
  <p:sldIdLst>
    <p:sldId id="293" r:id="rId2"/>
    <p:sldId id="339" r:id="rId3"/>
    <p:sldId id="340" r:id="rId4"/>
    <p:sldId id="341" r:id="rId5"/>
    <p:sldId id="342" r:id="rId6"/>
    <p:sldId id="343" r:id="rId7"/>
    <p:sldId id="344" r:id="rId8"/>
    <p:sldId id="347" r:id="rId9"/>
    <p:sldId id="345" r:id="rId10"/>
    <p:sldId id="346" r:id="rId11"/>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FFFF99"/>
    <a:srgbClr val="99FFCC"/>
    <a:srgbClr val="FFCCCC"/>
    <a:srgbClr val="FEEDCE"/>
    <a:srgbClr val="330066"/>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556" autoAdjust="0"/>
    <p:restoredTop sz="94672" autoAdjust="0"/>
  </p:normalViewPr>
  <p:slideViewPr>
    <p:cSldViewPr>
      <p:cViewPr varScale="1">
        <p:scale>
          <a:sx n="71" d="100"/>
          <a:sy n="71" d="100"/>
        </p:scale>
        <p:origin x="-720"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2319337" y="6629400"/>
            <a:ext cx="6019800" cy="3390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en-US" sz="1800" b="1" dirty="0" smtClean="0">
                <a:latin typeface="Arial Narrow" pitchFamily="34" charset="0"/>
              </a:rPr>
              <a:t>OMA-REQ-MobSocNet-2011-0007-INP_MSN_requirements_status</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fr-FR" sz="1600" dirty="0" smtClean="0"/>
              <a:t>OMA-REQ-</a:t>
            </a:r>
            <a:r>
              <a:rPr lang="fr-FR" sz="1600" dirty="0" err="1" smtClean="0"/>
              <a:t>MobSocNet</a:t>
            </a:r>
            <a:r>
              <a:rPr lang="fr-FR" sz="1600" dirty="0" smtClean="0"/>
              <a:t>-2011-0007-</a:t>
            </a:r>
            <a:r>
              <a:rPr lang="fr-FR" sz="1600" dirty="0" err="1" smtClean="0"/>
              <a:t>INP_MSN_requirements_status</a:t>
            </a:r>
            <a:r>
              <a:rPr lang="en-US" sz="2400" dirty="0" smtClean="0"/>
              <a:t/>
            </a:r>
            <a:br>
              <a:rPr lang="en-US" sz="2400" dirty="0" smtClean="0"/>
            </a:br>
            <a:r>
              <a:rPr lang="en-US" sz="1600" dirty="0" smtClean="0"/>
              <a:t/>
            </a:r>
            <a:br>
              <a:rPr lang="en-US" sz="1600" dirty="0" smtClean="0"/>
            </a:br>
            <a:r>
              <a:rPr lang="en-US" sz="3600" dirty="0" smtClean="0"/>
              <a:t> </a:t>
            </a:r>
            <a:r>
              <a:rPr lang="en-US" dirty="0" smtClean="0"/>
              <a:t>Status and next steps </a:t>
            </a:r>
            <a:r>
              <a:rPr lang="en-US" dirty="0" smtClean="0"/>
              <a:t>of MSN Requirements</a:t>
            </a:r>
            <a:endParaRPr lang="en-US" sz="36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REQ</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31 May </a:t>
            </a:r>
            <a:r>
              <a:rPr lang="en-US" altLang="zh-CN" b="1" dirty="0">
                <a:latin typeface="Tahoma" pitchFamily="34" charset="0"/>
                <a:ea typeface="宋体"/>
                <a:cs typeface="宋体"/>
              </a:rPr>
              <a:t>2011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a:t>
            </a:r>
            <a:r>
              <a:rPr lang="en-US" altLang="zh-CN" b="1" dirty="0" smtClean="0">
                <a:latin typeface="Tahoma" pitchFamily="34" charset="0"/>
                <a:ea typeface="宋体"/>
                <a:cs typeface="宋体"/>
              </a:rPr>
              <a:t>     </a:t>
            </a:r>
            <a:r>
              <a:rPr lang="en-US" altLang="zh-CN" b="1" dirty="0">
                <a:latin typeface="Tahoma" pitchFamily="34" charset="0"/>
                <a:ea typeface="宋体"/>
                <a:cs typeface="宋体"/>
              </a:rPr>
              <a:t>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Laurent-Walter Goix, </a:t>
            </a:r>
            <a:r>
              <a:rPr lang="en-US" altLang="zh-CN" sz="1400" b="1" dirty="0">
                <a:latin typeface="Tahoma" pitchFamily="34" charset="0"/>
                <a:ea typeface="宋体"/>
                <a:cs typeface="宋体"/>
              </a:rPr>
              <a:t>laurentwalter.goix@telecomitalia.it</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Telecom </a:t>
            </a:r>
            <a:r>
              <a:rPr lang="en-US" altLang="zh-CN" b="1" dirty="0" smtClean="0">
                <a:latin typeface="Tahoma" pitchFamily="34" charset="0"/>
                <a:ea typeface="宋体"/>
                <a:cs typeface="宋体"/>
              </a:rPr>
              <a:t>Italia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To</a:t>
            </a:r>
            <a:r>
              <a:rPr lang="it-IT" dirty="0" smtClean="0"/>
              <a:t> Do</a:t>
            </a:r>
            <a:endParaRPr lang="fr-FR" dirty="0"/>
          </a:p>
        </p:txBody>
      </p:sp>
      <p:sp>
        <p:nvSpPr>
          <p:cNvPr id="5" name="Segnaposto contenuto 4"/>
          <p:cNvSpPr>
            <a:spLocks noGrp="1"/>
          </p:cNvSpPr>
          <p:nvPr>
            <p:ph idx="1"/>
          </p:nvPr>
        </p:nvSpPr>
        <p:spPr/>
        <p:txBody>
          <a:bodyPr/>
          <a:lstStyle/>
          <a:p>
            <a:r>
              <a:rPr lang="fr-FR" dirty="0" err="1" smtClean="0"/>
              <a:t>Identify</a:t>
            </a:r>
            <a:r>
              <a:rPr lang="fr-FR" dirty="0" smtClean="0"/>
              <a:t> </a:t>
            </a:r>
            <a:r>
              <a:rPr lang="fr-FR" dirty="0" err="1" smtClean="0"/>
              <a:t>who</a:t>
            </a:r>
            <a:r>
              <a:rPr lang="fr-FR" dirty="0" smtClean="0"/>
              <a:t> </a:t>
            </a:r>
            <a:r>
              <a:rPr lang="fr-FR" dirty="0" err="1" smtClean="0"/>
              <a:t>takes</a:t>
            </a:r>
            <a:r>
              <a:rPr lang="fr-FR" dirty="0" smtClean="0"/>
              <a:t> care of the </a:t>
            </a:r>
            <a:r>
              <a:rPr lang="fr-FR" dirty="0" err="1" smtClean="0"/>
              <a:t>features</a:t>
            </a:r>
            <a:r>
              <a:rPr lang="fr-FR" dirty="0" smtClean="0"/>
              <a:t> in scope of MSN v1.0</a:t>
            </a:r>
          </a:p>
          <a:p>
            <a:r>
              <a:rPr lang="fr-FR" dirty="0" err="1" smtClean="0"/>
              <a:t>Identify</a:t>
            </a:r>
            <a:r>
              <a:rPr lang="fr-FR" dirty="0" smtClean="0"/>
              <a:t> « </a:t>
            </a:r>
            <a:r>
              <a:rPr lang="fr-FR" dirty="0" err="1" smtClean="0"/>
              <a:t>other</a:t>
            </a:r>
            <a:r>
              <a:rPr lang="fr-FR" dirty="0" smtClean="0"/>
              <a:t> » </a:t>
            </a:r>
            <a:r>
              <a:rPr lang="fr-FR" dirty="0" err="1" smtClean="0"/>
              <a:t>features</a:t>
            </a:r>
            <a:r>
              <a:rPr lang="fr-FR" dirty="0" smtClean="0"/>
              <a:t> </a:t>
            </a:r>
            <a:r>
              <a:rPr lang="fr-FR" dirty="0" smtClean="0"/>
              <a:t>to </a:t>
            </a:r>
            <a:r>
              <a:rPr lang="fr-FR" dirty="0" err="1" smtClean="0"/>
              <a:t>be</a:t>
            </a:r>
            <a:r>
              <a:rPr lang="fr-FR" dirty="0" smtClean="0"/>
              <a:t> </a:t>
            </a:r>
            <a:r>
              <a:rPr lang="fr-FR" dirty="0" err="1" smtClean="0"/>
              <a:t>added</a:t>
            </a:r>
            <a:r>
              <a:rPr lang="fr-FR" dirty="0" smtClean="0"/>
              <a:t> to </a:t>
            </a:r>
            <a:r>
              <a:rPr lang="fr-FR" dirty="0" smtClean="0"/>
              <a:t>v1.0, if </a:t>
            </a:r>
            <a:r>
              <a:rPr lang="fr-FR" dirty="0" err="1" smtClean="0"/>
              <a:t>any</a:t>
            </a:r>
            <a:endParaRPr lang="fr-FR" dirty="0" smtClean="0"/>
          </a:p>
          <a:p>
            <a:endParaRPr lang="fr-FR" dirty="0" smtClean="0"/>
          </a:p>
          <a:p>
            <a:r>
              <a:rPr lang="fr-FR" u="sng" dirty="0" err="1" smtClean="0"/>
              <a:t>Reminder</a:t>
            </a:r>
            <a:r>
              <a:rPr lang="fr-FR" dirty="0" smtClean="0"/>
              <a:t>: end </a:t>
            </a:r>
            <a:r>
              <a:rPr lang="fr-FR" dirty="0" smtClean="0"/>
              <a:t>of new </a:t>
            </a:r>
            <a:r>
              <a:rPr lang="fr-FR" dirty="0" err="1" smtClean="0"/>
              <a:t>requirements</a:t>
            </a:r>
            <a:r>
              <a:rPr lang="fr-FR" dirty="0" smtClean="0"/>
              <a:t> </a:t>
            </a:r>
            <a:r>
              <a:rPr lang="fr-FR" dirty="0" err="1" smtClean="0"/>
              <a:t>after</a:t>
            </a:r>
            <a:r>
              <a:rPr lang="fr-FR" dirty="0" smtClean="0"/>
              <a:t> Budapest meeting (2/3 calls </a:t>
            </a:r>
            <a:r>
              <a:rPr lang="fr-FR" dirty="0" err="1" smtClean="0"/>
              <a:t>remaining</a:t>
            </a:r>
            <a:r>
              <a:rPr lang="fr-FR" dirty="0" smtClean="0"/>
              <a:t>)  </a:t>
            </a:r>
          </a:p>
          <a:p>
            <a:r>
              <a:rPr lang="fr-FR" dirty="0" smtClean="0"/>
              <a:t>+ </a:t>
            </a:r>
            <a:r>
              <a:rPr lang="fr-FR" dirty="0" err="1" smtClean="0"/>
              <a:t>Need</a:t>
            </a:r>
            <a:r>
              <a:rPr lang="fr-FR" dirty="0" smtClean="0"/>
              <a:t> </a:t>
            </a:r>
            <a:r>
              <a:rPr lang="fr-FR" dirty="0" smtClean="0"/>
              <a:t>to </a:t>
            </a:r>
            <a:r>
              <a:rPr lang="fr-FR" dirty="0" err="1" smtClean="0"/>
              <a:t>address</a:t>
            </a:r>
            <a:r>
              <a:rPr lang="fr-FR" dirty="0" smtClean="0"/>
              <a:t> </a:t>
            </a:r>
            <a:r>
              <a:rPr lang="fr-FR" dirty="0" smtClean="0"/>
              <a:t>the « standard </a:t>
            </a:r>
            <a:r>
              <a:rPr lang="fr-FR" dirty="0" err="1" smtClean="0"/>
              <a:t>gateway</a:t>
            </a:r>
            <a:r>
              <a:rPr lang="fr-FR" dirty="0" smtClean="0"/>
              <a:t> » </a:t>
            </a:r>
            <a:r>
              <a:rPr lang="fr-FR" dirty="0" err="1" smtClean="0"/>
              <a:t>problem</a:t>
            </a:r>
            <a:endParaRPr lang="fr-FR" dirty="0" smtClean="0"/>
          </a:p>
          <a:p>
            <a:pPr lvl="1"/>
            <a:r>
              <a:rPr lang="it-IT" dirty="0" err="1" smtClean="0"/>
              <a:t>Impossible</a:t>
            </a:r>
            <a:r>
              <a:rPr lang="it-IT" dirty="0" smtClean="0"/>
              <a:t> </a:t>
            </a:r>
            <a:r>
              <a:rPr lang="it-IT" dirty="0" err="1" smtClean="0"/>
              <a:t>to</a:t>
            </a:r>
            <a:r>
              <a:rPr lang="it-IT" dirty="0" smtClean="0"/>
              <a:t> “</a:t>
            </a:r>
            <a:r>
              <a:rPr lang="it-IT" dirty="0" err="1" smtClean="0"/>
              <a:t>avoid</a:t>
            </a:r>
            <a:r>
              <a:rPr lang="it-IT" dirty="0" smtClean="0"/>
              <a:t>” </a:t>
            </a:r>
            <a:r>
              <a:rPr lang="it-IT" dirty="0" err="1" smtClean="0"/>
              <a:t>implementation</a:t>
            </a:r>
            <a:endParaRPr lang="it-IT" dirty="0" smtClean="0"/>
          </a:p>
          <a:p>
            <a:pPr lvl="1"/>
            <a:r>
              <a:rPr lang="it-IT" dirty="0" smtClean="0"/>
              <a:t>High </a:t>
            </a:r>
            <a:r>
              <a:rPr lang="it-IT" dirty="0" err="1" smtClean="0"/>
              <a:t>risks</a:t>
            </a:r>
            <a:r>
              <a:rPr lang="it-IT" dirty="0" smtClean="0"/>
              <a:t> </a:t>
            </a:r>
            <a:r>
              <a:rPr lang="it-IT" dirty="0" err="1" smtClean="0"/>
              <a:t>of</a:t>
            </a:r>
            <a:r>
              <a:rPr lang="it-IT" dirty="0" smtClean="0"/>
              <a:t> </a:t>
            </a:r>
            <a:r>
              <a:rPr lang="it-IT" dirty="0" err="1" smtClean="0"/>
              <a:t>uncontrolled</a:t>
            </a:r>
            <a:r>
              <a:rPr lang="it-IT" dirty="0" smtClean="0"/>
              <a:t> </a:t>
            </a:r>
            <a:r>
              <a:rPr lang="it-IT" dirty="0" err="1" smtClean="0"/>
              <a:t>loops</a:t>
            </a:r>
            <a:r>
              <a:rPr lang="it-IT" dirty="0" smtClean="0"/>
              <a:t> </a:t>
            </a:r>
            <a:r>
              <a:rPr lang="it-IT" dirty="0" err="1" smtClean="0"/>
              <a:t>etc</a:t>
            </a:r>
            <a:endParaRPr lang="fr-F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4"/>
          <p:cNvSpPr>
            <a:spLocks noGrp="1" noChangeArrowheads="1"/>
          </p:cNvSpPr>
          <p:nvPr>
            <p:ph type="title"/>
          </p:nvPr>
        </p:nvSpPr>
        <p:spPr/>
        <p:txBody>
          <a:bodyPr/>
          <a:lstStyle/>
          <a:p>
            <a:r>
              <a:rPr lang="en-US" dirty="0" smtClean="0"/>
              <a:t>Where do we stand? (1/3)</a:t>
            </a:r>
            <a:endParaRPr lang="en-US" dirty="0" smtClean="0"/>
          </a:p>
        </p:txBody>
      </p:sp>
      <p:sp>
        <p:nvSpPr>
          <p:cNvPr id="50178" name="Rectangle 5"/>
          <p:cNvSpPr>
            <a:spLocks noGrp="1" noChangeArrowheads="1"/>
          </p:cNvSpPr>
          <p:nvPr>
            <p:ph idx="1"/>
          </p:nvPr>
        </p:nvSpPr>
        <p:spPr/>
        <p:txBody>
          <a:bodyPr/>
          <a:lstStyle/>
          <a:p>
            <a:pPr>
              <a:lnSpc>
                <a:spcPct val="80000"/>
              </a:lnSpc>
            </a:pPr>
            <a:r>
              <a:rPr lang="en-US" sz="3200" dirty="0" smtClean="0"/>
              <a:t>Already done (</a:t>
            </a:r>
            <a:r>
              <a:rPr lang="en-US" sz="3200" dirty="0" err="1" smtClean="0"/>
              <a:t>wrt</a:t>
            </a:r>
            <a:r>
              <a:rPr lang="en-US" sz="3200" dirty="0" smtClean="0"/>
              <a:t> WID scope)</a:t>
            </a:r>
          </a:p>
          <a:p>
            <a:pPr lvl="1">
              <a:lnSpc>
                <a:spcPct val="80000"/>
              </a:lnSpc>
            </a:pPr>
            <a:r>
              <a:rPr lang="en-US" dirty="0" smtClean="0"/>
              <a:t>I</a:t>
            </a:r>
            <a:r>
              <a:rPr lang="en-US" sz="2400" dirty="0" smtClean="0"/>
              <a:t>nteractions</a:t>
            </a:r>
            <a:endParaRPr lang="en-US" sz="2400" dirty="0" smtClean="0"/>
          </a:p>
          <a:p>
            <a:pPr lvl="2">
              <a:lnSpc>
                <a:spcPct val="80000"/>
              </a:lnSpc>
            </a:pPr>
            <a:r>
              <a:rPr lang="en-US" dirty="0" smtClean="0"/>
              <a:t>Server-to-server (federation)</a:t>
            </a:r>
          </a:p>
          <a:p>
            <a:pPr lvl="2">
              <a:lnSpc>
                <a:spcPct val="80000"/>
              </a:lnSpc>
            </a:pPr>
            <a:r>
              <a:rPr lang="en-US" dirty="0" smtClean="0"/>
              <a:t>Gateway with external SN</a:t>
            </a:r>
          </a:p>
          <a:p>
            <a:pPr lvl="2">
              <a:lnSpc>
                <a:spcPct val="80000"/>
              </a:lnSpc>
            </a:pPr>
            <a:r>
              <a:rPr lang="en-US" dirty="0" smtClean="0"/>
              <a:t>Client-to-server</a:t>
            </a:r>
          </a:p>
          <a:p>
            <a:pPr lvl="1">
              <a:lnSpc>
                <a:spcPct val="80000"/>
              </a:lnSpc>
            </a:pPr>
            <a:r>
              <a:rPr lang="en-US" dirty="0" smtClean="0"/>
              <a:t>Features</a:t>
            </a:r>
          </a:p>
          <a:p>
            <a:pPr lvl="2">
              <a:lnSpc>
                <a:spcPct val="80000"/>
              </a:lnSpc>
            </a:pPr>
            <a:r>
              <a:rPr lang="en-US" dirty="0" smtClean="0"/>
              <a:t>Activities &amp; follow-up actions exchange</a:t>
            </a:r>
          </a:p>
          <a:p>
            <a:pPr lvl="2">
              <a:lnSpc>
                <a:spcPct val="80000"/>
              </a:lnSpc>
            </a:pPr>
            <a:r>
              <a:rPr lang="en-US" dirty="0" smtClean="0"/>
              <a:t>Push notifications</a:t>
            </a:r>
          </a:p>
          <a:p>
            <a:pPr lvl="1">
              <a:lnSpc>
                <a:spcPct val="80000"/>
              </a:lnSpc>
            </a:pPr>
            <a:r>
              <a:rPr lang="en-US" dirty="0" smtClean="0"/>
              <a:t>Liaisons</a:t>
            </a:r>
          </a:p>
          <a:p>
            <a:pPr lvl="2">
              <a:lnSpc>
                <a:spcPct val="80000"/>
              </a:lnSpc>
            </a:pPr>
            <a:r>
              <a:rPr lang="en-US" dirty="0" smtClean="0"/>
              <a:t>Sent liaison to W3C</a:t>
            </a:r>
          </a:p>
          <a:p>
            <a:pPr lvl="2">
              <a:lnSpc>
                <a:spcPct val="80000"/>
              </a:lnSpc>
            </a:pPr>
            <a:r>
              <a:rPr lang="en-US" dirty="0" smtClean="0"/>
              <a:t>Agreed liaison to </a:t>
            </a:r>
            <a:r>
              <a:rPr lang="en-US" dirty="0" err="1" smtClean="0"/>
              <a:t>OpenSocial</a:t>
            </a:r>
            <a:r>
              <a:rPr lang="en-US" dirty="0" smtClean="0"/>
              <a:t> (under review by </a:t>
            </a:r>
            <a:r>
              <a:rPr lang="en-US" dirty="0" err="1" smtClean="0"/>
              <a:t>BoD</a:t>
            </a:r>
            <a:r>
              <a:rPr lang="en-US" dirty="0" smtClean="0"/>
              <a:t> EL)</a:t>
            </a:r>
          </a:p>
          <a:p>
            <a:pPr lvl="2">
              <a:lnSpc>
                <a:spcPct val="80000"/>
              </a:lnSpc>
            </a:pPr>
            <a:endParaRPr lang="en-US" sz="18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4"/>
          <p:cNvSpPr>
            <a:spLocks noGrp="1" noChangeArrowheads="1"/>
          </p:cNvSpPr>
          <p:nvPr>
            <p:ph type="title"/>
          </p:nvPr>
        </p:nvSpPr>
        <p:spPr/>
        <p:txBody>
          <a:bodyPr/>
          <a:lstStyle/>
          <a:p>
            <a:r>
              <a:rPr lang="en-US" dirty="0" smtClean="0"/>
              <a:t>Where do we stand? (2/3)</a:t>
            </a:r>
            <a:endParaRPr lang="en-US" dirty="0" smtClean="0"/>
          </a:p>
        </p:txBody>
      </p:sp>
      <p:sp>
        <p:nvSpPr>
          <p:cNvPr id="4" name="Segnaposto contenuto 3"/>
          <p:cNvSpPr>
            <a:spLocks noGrp="1"/>
          </p:cNvSpPr>
          <p:nvPr>
            <p:ph idx="1"/>
          </p:nvPr>
        </p:nvSpPr>
        <p:spPr/>
        <p:txBody>
          <a:bodyPr/>
          <a:lstStyle/>
          <a:p>
            <a:pPr>
              <a:lnSpc>
                <a:spcPct val="80000"/>
              </a:lnSpc>
            </a:pPr>
            <a:r>
              <a:rPr lang="en-US" dirty="0" smtClean="0"/>
              <a:t>TBD (</a:t>
            </a:r>
            <a:r>
              <a:rPr lang="en-US" dirty="0" err="1" smtClean="0"/>
              <a:t>w</a:t>
            </a:r>
            <a:r>
              <a:rPr lang="en-US" dirty="0" err="1" smtClean="0"/>
              <a:t>rt</a:t>
            </a:r>
            <a:r>
              <a:rPr lang="en-US" dirty="0" smtClean="0"/>
              <a:t> WID scope)</a:t>
            </a:r>
            <a:endParaRPr lang="en-US" dirty="0" smtClean="0"/>
          </a:p>
          <a:p>
            <a:pPr lvl="2">
              <a:lnSpc>
                <a:spcPct val="80000"/>
              </a:lnSpc>
            </a:pPr>
            <a:r>
              <a:rPr lang="en-US" sz="2200" dirty="0" smtClean="0">
                <a:solidFill>
                  <a:srgbClr val="480024"/>
                </a:solidFill>
              </a:rPr>
              <a:t>Features</a:t>
            </a:r>
          </a:p>
          <a:p>
            <a:pPr lvl="3">
              <a:lnSpc>
                <a:spcPct val="80000"/>
              </a:lnSpc>
            </a:pPr>
            <a:r>
              <a:rPr lang="en-US" dirty="0" smtClean="0"/>
              <a:t>Multiple apps scenario (e.g. cache)</a:t>
            </a:r>
          </a:p>
          <a:p>
            <a:pPr lvl="3">
              <a:lnSpc>
                <a:spcPct val="80000"/>
              </a:lnSpc>
            </a:pPr>
            <a:r>
              <a:rPr lang="en-US" dirty="0" smtClean="0"/>
              <a:t>Device </a:t>
            </a:r>
            <a:r>
              <a:rPr lang="en-US" dirty="0" smtClean="0"/>
              <a:t>APIs</a:t>
            </a:r>
          </a:p>
          <a:p>
            <a:pPr lvl="3">
              <a:lnSpc>
                <a:spcPct val="80000"/>
              </a:lnSpc>
            </a:pPr>
            <a:r>
              <a:rPr lang="en-US" dirty="0" smtClean="0"/>
              <a:t>Network </a:t>
            </a:r>
            <a:r>
              <a:rPr lang="en-US" dirty="0" smtClean="0"/>
              <a:t>APIs</a:t>
            </a:r>
          </a:p>
          <a:p>
            <a:pPr lvl="3">
              <a:lnSpc>
                <a:spcPct val="80000"/>
              </a:lnSpc>
            </a:pPr>
            <a:r>
              <a:rPr lang="en-US" dirty="0" smtClean="0"/>
              <a:t>Privacy &amp; Security</a:t>
            </a:r>
          </a:p>
          <a:p>
            <a:pPr lvl="1">
              <a:lnSpc>
                <a:spcPct val="80000"/>
              </a:lnSpc>
              <a:buNone/>
            </a:pPr>
            <a:endParaRPr lang="en-US" dirty="0" smtClean="0">
              <a:sym typeface="Wingdings" pitchFamily="2" charset="2"/>
            </a:endParaRPr>
          </a:p>
          <a:p>
            <a:pPr lvl="1">
              <a:lnSpc>
                <a:spcPct val="80000"/>
              </a:lnSpc>
              <a:buNone/>
            </a:pPr>
            <a:r>
              <a:rPr lang="en-US" dirty="0" smtClean="0">
                <a:sym typeface="Wingdings" pitchFamily="2" charset="2"/>
              </a:rPr>
              <a:t> contributors needed</a:t>
            </a:r>
            <a:endParaRPr lang="en-US" dirty="0" smtClean="0"/>
          </a:p>
          <a:p>
            <a:endParaRPr lang="fr-F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4"/>
          <p:cNvSpPr>
            <a:spLocks noGrp="1" noChangeArrowheads="1"/>
          </p:cNvSpPr>
          <p:nvPr>
            <p:ph type="title"/>
          </p:nvPr>
        </p:nvSpPr>
        <p:spPr/>
        <p:txBody>
          <a:bodyPr/>
          <a:lstStyle/>
          <a:p>
            <a:r>
              <a:rPr lang="en-US" dirty="0" smtClean="0"/>
              <a:t>Where do we stand? (3/3)</a:t>
            </a:r>
            <a:endParaRPr lang="en-US" dirty="0" smtClean="0"/>
          </a:p>
        </p:txBody>
      </p:sp>
      <p:sp>
        <p:nvSpPr>
          <p:cNvPr id="4" name="Segnaposto contenuto 3"/>
          <p:cNvSpPr>
            <a:spLocks noGrp="1"/>
          </p:cNvSpPr>
          <p:nvPr>
            <p:ph idx="1"/>
          </p:nvPr>
        </p:nvSpPr>
        <p:spPr/>
        <p:txBody>
          <a:bodyPr/>
          <a:lstStyle/>
          <a:p>
            <a:pPr>
              <a:lnSpc>
                <a:spcPct val="80000"/>
              </a:lnSpc>
            </a:pPr>
            <a:r>
              <a:rPr lang="en-US" dirty="0" smtClean="0"/>
              <a:t>TBD (others)</a:t>
            </a:r>
            <a:endParaRPr lang="en-US" dirty="0" smtClean="0"/>
          </a:p>
          <a:p>
            <a:pPr lvl="1">
              <a:lnSpc>
                <a:spcPct val="80000"/>
              </a:lnSpc>
            </a:pPr>
            <a:r>
              <a:rPr lang="en-US" dirty="0" smtClean="0"/>
              <a:t>Features</a:t>
            </a:r>
          </a:p>
          <a:p>
            <a:pPr lvl="2">
              <a:lnSpc>
                <a:spcPct val="80000"/>
              </a:lnSpc>
            </a:pPr>
            <a:r>
              <a:rPr lang="en-US" dirty="0" smtClean="0"/>
              <a:t>User search</a:t>
            </a:r>
          </a:p>
          <a:p>
            <a:pPr lvl="2">
              <a:lnSpc>
                <a:spcPct val="80000"/>
              </a:lnSpc>
            </a:pPr>
            <a:r>
              <a:rPr lang="en-US" dirty="0" smtClean="0"/>
              <a:t>Group-related activities</a:t>
            </a:r>
          </a:p>
          <a:p>
            <a:pPr lvl="2">
              <a:lnSpc>
                <a:spcPct val="80000"/>
              </a:lnSpc>
            </a:pPr>
            <a:r>
              <a:rPr lang="en-US" dirty="0" smtClean="0"/>
              <a:t>Private messaging</a:t>
            </a:r>
          </a:p>
          <a:p>
            <a:pPr lvl="1">
              <a:lnSpc>
                <a:spcPct val="80000"/>
              </a:lnSpc>
            </a:pPr>
            <a:r>
              <a:rPr lang="en-US" dirty="0" smtClean="0"/>
              <a:t>Management</a:t>
            </a:r>
          </a:p>
          <a:p>
            <a:pPr lvl="2">
              <a:lnSpc>
                <a:spcPct val="80000"/>
              </a:lnSpc>
            </a:pPr>
            <a:r>
              <a:rPr lang="en-US" dirty="0" smtClean="0"/>
              <a:t>Group</a:t>
            </a:r>
          </a:p>
          <a:p>
            <a:pPr lvl="2">
              <a:lnSpc>
                <a:spcPct val="80000"/>
              </a:lnSpc>
            </a:pPr>
            <a:r>
              <a:rPr lang="en-US" dirty="0" smtClean="0"/>
              <a:t>Profile</a:t>
            </a:r>
          </a:p>
          <a:p>
            <a:pPr lvl="2">
              <a:lnSpc>
                <a:spcPct val="80000"/>
              </a:lnSpc>
            </a:pPr>
            <a:r>
              <a:rPr lang="en-US" dirty="0" smtClean="0"/>
              <a:t>Identity &amp; info transfer (portability)</a:t>
            </a:r>
          </a:p>
          <a:p>
            <a:pPr lvl="2">
              <a:lnSpc>
                <a:spcPct val="80000"/>
              </a:lnSpc>
            </a:pPr>
            <a:r>
              <a:rPr lang="en-US" dirty="0" smtClean="0"/>
              <a:t>DM object</a:t>
            </a:r>
          </a:p>
          <a:p>
            <a:pPr lvl="1">
              <a:lnSpc>
                <a:spcPct val="80000"/>
              </a:lnSpc>
              <a:buNone/>
            </a:pPr>
            <a:endParaRPr lang="en-US" dirty="0" smtClean="0">
              <a:sym typeface="Wingdings" pitchFamily="2" charset="2"/>
            </a:endParaRPr>
          </a:p>
          <a:p>
            <a:pPr lvl="1">
              <a:lnSpc>
                <a:spcPct val="80000"/>
              </a:lnSpc>
              <a:buNone/>
            </a:pPr>
            <a:r>
              <a:rPr lang="en-US" dirty="0" smtClean="0">
                <a:sym typeface="Wingdings" pitchFamily="2" charset="2"/>
              </a:rPr>
              <a:t>Decide g</a:t>
            </a:r>
            <a:r>
              <a:rPr lang="en-US" dirty="0" smtClean="0"/>
              <a:t>o/no go (in/out scope v1.0) + requirements strength</a:t>
            </a:r>
          </a:p>
          <a:p>
            <a:pPr lvl="3">
              <a:lnSpc>
                <a:spcPct val="80000"/>
              </a:lnSpc>
            </a:pPr>
            <a:endParaRPr lang="en-US" dirty="0" smtClean="0"/>
          </a:p>
          <a:p>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TBD: </a:t>
            </a:r>
            <a:r>
              <a:rPr lang="it-IT" dirty="0" err="1" smtClean="0"/>
              <a:t>User</a:t>
            </a:r>
            <a:r>
              <a:rPr lang="it-IT" dirty="0" smtClean="0"/>
              <a:t> </a:t>
            </a:r>
            <a:r>
              <a:rPr lang="it-IT" dirty="0" err="1" smtClean="0"/>
              <a:t>search</a:t>
            </a:r>
            <a:endParaRPr lang="fr-FR" dirty="0"/>
          </a:p>
        </p:txBody>
      </p:sp>
      <p:sp>
        <p:nvSpPr>
          <p:cNvPr id="5" name="Segnaposto contenuto 4"/>
          <p:cNvSpPr>
            <a:spLocks noGrp="1"/>
          </p:cNvSpPr>
          <p:nvPr>
            <p:ph idx="1"/>
          </p:nvPr>
        </p:nvSpPr>
        <p:spPr/>
        <p:txBody>
          <a:bodyPr/>
          <a:lstStyle/>
          <a:p>
            <a:r>
              <a:rPr lang="en-US" dirty="0" err="1" smtClean="0"/>
              <a:t>Yellowpages</a:t>
            </a:r>
            <a:r>
              <a:rPr lang="en-US" dirty="0" smtClean="0"/>
              <a:t> / “Profile”-based search </a:t>
            </a:r>
            <a:r>
              <a:rPr lang="en-US" dirty="0" smtClean="0"/>
              <a:t>*</a:t>
            </a:r>
            <a:r>
              <a:rPr lang="en-US" dirty="0" smtClean="0"/>
              <a:t>federated* service</a:t>
            </a:r>
          </a:p>
          <a:p>
            <a:pPr lvl="1"/>
            <a:r>
              <a:rPr lang="en-US" dirty="0" smtClean="0"/>
              <a:t>Not yet deployed globally over Internet (privacy, ownership, etc)</a:t>
            </a:r>
          </a:p>
          <a:p>
            <a:pPr lvl="1"/>
            <a:r>
              <a:rPr lang="en-US" dirty="0" smtClean="0"/>
              <a:t>Popular *locally* within SNs with proprietary features</a:t>
            </a:r>
          </a:p>
          <a:p>
            <a:pPr lvl="1"/>
            <a:r>
              <a:rPr lang="en-US" dirty="0" smtClean="0"/>
              <a:t>Standardization require</a:t>
            </a:r>
          </a:p>
          <a:p>
            <a:pPr lvl="2"/>
            <a:r>
              <a:rPr lang="en-US" dirty="0" smtClean="0"/>
              <a:t>Attributes: which criteria?</a:t>
            </a:r>
          </a:p>
          <a:p>
            <a:pPr lvl="2"/>
            <a:r>
              <a:rPr lang="en-US" dirty="0" smtClean="0"/>
              <a:t>Interfaces: how? (local </a:t>
            </a:r>
            <a:r>
              <a:rPr lang="en-US" dirty="0" err="1" smtClean="0"/>
              <a:t>vs</a:t>
            </a:r>
            <a:r>
              <a:rPr lang="en-US" dirty="0" smtClean="0"/>
              <a:t> distributed)</a:t>
            </a:r>
          </a:p>
          <a:p>
            <a:pPr lvl="1"/>
            <a:r>
              <a:rPr lang="en-US" dirty="0" smtClean="0"/>
              <a:t>Available technologies</a:t>
            </a:r>
          </a:p>
          <a:p>
            <a:pPr lvl="2"/>
            <a:r>
              <a:rPr lang="en-US" dirty="0" smtClean="0"/>
              <a:t>Attributes: PCC</a:t>
            </a:r>
          </a:p>
          <a:p>
            <a:pPr lvl="2"/>
            <a:r>
              <a:rPr lang="en-US" dirty="0" smtClean="0"/>
              <a:t>Interfaces: OMA MSF, CAB</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TBD: </a:t>
            </a:r>
            <a:r>
              <a:rPr lang="it-IT" dirty="0" err="1" smtClean="0"/>
              <a:t>Groups</a:t>
            </a:r>
            <a:r>
              <a:rPr lang="it-IT" dirty="0" smtClean="0"/>
              <a:t> &amp; </a:t>
            </a:r>
            <a:r>
              <a:rPr lang="it-IT" dirty="0" err="1" smtClean="0"/>
              <a:t>Profile</a:t>
            </a:r>
            <a:endParaRPr lang="fr-FR" dirty="0"/>
          </a:p>
        </p:txBody>
      </p:sp>
      <p:sp>
        <p:nvSpPr>
          <p:cNvPr id="5" name="Segnaposto contenuto 4"/>
          <p:cNvSpPr>
            <a:spLocks noGrp="1"/>
          </p:cNvSpPr>
          <p:nvPr>
            <p:ph idx="1"/>
          </p:nvPr>
        </p:nvSpPr>
        <p:spPr/>
        <p:txBody>
          <a:bodyPr/>
          <a:lstStyle/>
          <a:p>
            <a:r>
              <a:rPr lang="it-IT" dirty="0" err="1" smtClean="0"/>
              <a:t>Groups</a:t>
            </a:r>
            <a:r>
              <a:rPr lang="it-IT" dirty="0" smtClean="0"/>
              <a:t> are </a:t>
            </a:r>
            <a:r>
              <a:rPr lang="it-IT" dirty="0" err="1" smtClean="0"/>
              <a:t>popular</a:t>
            </a:r>
            <a:r>
              <a:rPr lang="it-IT" dirty="0" smtClean="0"/>
              <a:t> </a:t>
            </a:r>
            <a:r>
              <a:rPr lang="it-IT" dirty="0" err="1" smtClean="0"/>
              <a:t>within</a:t>
            </a:r>
            <a:r>
              <a:rPr lang="it-IT" dirty="0" smtClean="0"/>
              <a:t> </a:t>
            </a:r>
            <a:r>
              <a:rPr lang="it-IT" dirty="0" err="1" smtClean="0"/>
              <a:t>most</a:t>
            </a:r>
            <a:r>
              <a:rPr lang="it-IT" dirty="0" smtClean="0"/>
              <a:t> </a:t>
            </a:r>
            <a:r>
              <a:rPr lang="it-IT" dirty="0" err="1" smtClean="0"/>
              <a:t>SNs</a:t>
            </a:r>
            <a:r>
              <a:rPr lang="it-IT" dirty="0" smtClean="0"/>
              <a:t> (</a:t>
            </a:r>
            <a:r>
              <a:rPr lang="it-IT" dirty="0" err="1" smtClean="0"/>
              <a:t>not</a:t>
            </a:r>
            <a:r>
              <a:rPr lang="it-IT" dirty="0" smtClean="0"/>
              <a:t> </a:t>
            </a:r>
            <a:r>
              <a:rPr lang="it-IT" dirty="0" err="1" smtClean="0"/>
              <a:t>present</a:t>
            </a:r>
            <a:r>
              <a:rPr lang="it-IT" dirty="0" smtClean="0"/>
              <a:t> on </a:t>
            </a:r>
            <a:r>
              <a:rPr lang="it-IT" dirty="0" err="1" smtClean="0"/>
              <a:t>all</a:t>
            </a:r>
            <a:r>
              <a:rPr lang="it-IT" dirty="0" smtClean="0"/>
              <a:t>)</a:t>
            </a:r>
          </a:p>
          <a:p>
            <a:pPr lvl="1"/>
            <a:r>
              <a:rPr lang="it-IT" dirty="0" err="1" smtClean="0"/>
              <a:t>Identity</a:t>
            </a:r>
            <a:r>
              <a:rPr lang="it-IT" dirty="0" smtClean="0"/>
              <a:t> (</a:t>
            </a:r>
            <a:r>
              <a:rPr lang="it-IT" dirty="0" err="1" smtClean="0"/>
              <a:t>profile</a:t>
            </a:r>
            <a:r>
              <a:rPr lang="it-IT" dirty="0" smtClean="0"/>
              <a:t>)</a:t>
            </a:r>
          </a:p>
          <a:p>
            <a:pPr lvl="1"/>
            <a:r>
              <a:rPr lang="it-IT" dirty="0" err="1" smtClean="0"/>
              <a:t>Members</a:t>
            </a:r>
            <a:r>
              <a:rPr lang="it-IT" dirty="0" smtClean="0"/>
              <a:t> (join/</a:t>
            </a:r>
            <a:r>
              <a:rPr lang="it-IT" dirty="0" err="1" smtClean="0"/>
              <a:t>leave</a:t>
            </a:r>
            <a:r>
              <a:rPr lang="it-IT" dirty="0" smtClean="0"/>
              <a:t>)</a:t>
            </a:r>
          </a:p>
          <a:p>
            <a:pPr lvl="1"/>
            <a:r>
              <a:rPr lang="it-IT" dirty="0" err="1" smtClean="0"/>
              <a:t>Activities</a:t>
            </a:r>
            <a:r>
              <a:rPr lang="it-IT" dirty="0" smtClean="0"/>
              <a:t> (post, </a:t>
            </a:r>
            <a:r>
              <a:rPr lang="it-IT" dirty="0" err="1" smtClean="0"/>
              <a:t>etc</a:t>
            </a:r>
            <a:r>
              <a:rPr lang="it-IT" dirty="0" smtClean="0"/>
              <a:t>)</a:t>
            </a:r>
          </a:p>
          <a:p>
            <a:r>
              <a:rPr lang="it-IT" dirty="0" smtClean="0"/>
              <a:t>Group </a:t>
            </a:r>
            <a:r>
              <a:rPr lang="it-IT" dirty="0" err="1" smtClean="0"/>
              <a:t>activities</a:t>
            </a:r>
            <a:r>
              <a:rPr lang="it-IT" dirty="0" smtClean="0"/>
              <a:t> can </a:t>
            </a:r>
            <a:r>
              <a:rPr lang="it-IT" dirty="0" err="1" smtClean="0"/>
              <a:t>be</a:t>
            </a:r>
            <a:r>
              <a:rPr lang="it-IT" dirty="0" smtClean="0"/>
              <a:t> </a:t>
            </a:r>
            <a:r>
              <a:rPr lang="it-IT" dirty="0" err="1" smtClean="0"/>
              <a:t>expressed</a:t>
            </a:r>
            <a:r>
              <a:rPr lang="it-IT" dirty="0" smtClean="0"/>
              <a:t> </a:t>
            </a:r>
            <a:r>
              <a:rPr lang="it-IT" dirty="0" err="1" smtClean="0"/>
              <a:t>as</a:t>
            </a:r>
            <a:r>
              <a:rPr lang="it-IT" dirty="0" smtClean="0"/>
              <a:t> </a:t>
            </a:r>
            <a:r>
              <a:rPr lang="it-IT" dirty="0" err="1" smtClean="0"/>
              <a:t>any</a:t>
            </a:r>
            <a:r>
              <a:rPr lang="it-IT" dirty="0" smtClean="0"/>
              <a:t> </a:t>
            </a:r>
            <a:r>
              <a:rPr lang="it-IT" dirty="0" err="1" smtClean="0"/>
              <a:t>other</a:t>
            </a:r>
            <a:r>
              <a:rPr lang="it-IT" dirty="0" smtClean="0"/>
              <a:t> </a:t>
            </a:r>
            <a:r>
              <a:rPr lang="it-IT" dirty="0" err="1" smtClean="0"/>
              <a:t>activity</a:t>
            </a:r>
            <a:endParaRPr lang="it-IT" dirty="0" smtClean="0"/>
          </a:p>
          <a:p>
            <a:r>
              <a:rPr lang="it-IT" dirty="0" smtClean="0"/>
              <a:t>Group management </a:t>
            </a:r>
            <a:r>
              <a:rPr lang="it-IT" dirty="0" err="1" smtClean="0"/>
              <a:t>functionalities</a:t>
            </a:r>
            <a:endParaRPr lang="it-IT" dirty="0" smtClean="0"/>
          </a:p>
          <a:p>
            <a:pPr lvl="1"/>
            <a:r>
              <a:rPr lang="it-IT" dirty="0" smtClean="0"/>
              <a:t>Can </a:t>
            </a:r>
            <a:r>
              <a:rPr lang="it-IT" dirty="0" err="1" smtClean="0"/>
              <a:t>be</a:t>
            </a:r>
            <a:r>
              <a:rPr lang="it-IT" dirty="0" smtClean="0"/>
              <a:t> “</a:t>
            </a:r>
            <a:r>
              <a:rPr lang="it-IT" dirty="0" err="1" smtClean="0"/>
              <a:t>shared</a:t>
            </a:r>
            <a:r>
              <a:rPr lang="it-IT" dirty="0" smtClean="0"/>
              <a:t>” </a:t>
            </a:r>
            <a:r>
              <a:rPr lang="it-IT" dirty="0" err="1" smtClean="0"/>
              <a:t>as</a:t>
            </a:r>
            <a:r>
              <a:rPr lang="it-IT" dirty="0" smtClean="0"/>
              <a:t> </a:t>
            </a:r>
            <a:r>
              <a:rPr lang="it-IT" dirty="0" err="1" smtClean="0"/>
              <a:t>activities</a:t>
            </a:r>
            <a:r>
              <a:rPr lang="it-IT" dirty="0" smtClean="0"/>
              <a:t>, e.g. “</a:t>
            </a:r>
            <a:r>
              <a:rPr lang="it-IT" u="sng" dirty="0" smtClean="0"/>
              <a:t>Alice</a:t>
            </a:r>
            <a:r>
              <a:rPr lang="it-IT" dirty="0" smtClean="0"/>
              <a:t> </a:t>
            </a:r>
            <a:r>
              <a:rPr lang="it-IT" dirty="0" err="1" smtClean="0"/>
              <a:t>joined</a:t>
            </a:r>
            <a:r>
              <a:rPr lang="it-IT" dirty="0" smtClean="0"/>
              <a:t> </a:t>
            </a:r>
            <a:r>
              <a:rPr lang="it-IT" u="sng" dirty="0" smtClean="0"/>
              <a:t>Group X</a:t>
            </a:r>
            <a:r>
              <a:rPr lang="it-IT" dirty="0" smtClean="0"/>
              <a:t>”</a:t>
            </a:r>
          </a:p>
          <a:p>
            <a:pPr lvl="1"/>
            <a:r>
              <a:rPr lang="it-IT" dirty="0" smtClean="0"/>
              <a:t>Can </a:t>
            </a:r>
            <a:r>
              <a:rPr lang="it-IT" dirty="0" err="1" smtClean="0"/>
              <a:t>be</a:t>
            </a:r>
            <a:r>
              <a:rPr lang="it-IT" dirty="0" smtClean="0"/>
              <a:t> </a:t>
            </a:r>
            <a:r>
              <a:rPr lang="it-IT" dirty="0" err="1" smtClean="0"/>
              <a:t>addressed</a:t>
            </a:r>
            <a:r>
              <a:rPr lang="it-IT" dirty="0" smtClean="0"/>
              <a:t> </a:t>
            </a:r>
            <a:r>
              <a:rPr lang="it-IT" dirty="0" err="1" smtClean="0"/>
              <a:t>technologically</a:t>
            </a:r>
            <a:r>
              <a:rPr lang="it-IT" dirty="0" smtClean="0"/>
              <a:t> in </a:t>
            </a:r>
            <a:r>
              <a:rPr lang="it-IT" dirty="0" err="1" smtClean="0"/>
              <a:t>several</a:t>
            </a:r>
            <a:r>
              <a:rPr lang="it-IT" dirty="0" smtClean="0"/>
              <a:t> </a:t>
            </a:r>
            <a:r>
              <a:rPr lang="it-IT" dirty="0" err="1" smtClean="0"/>
              <a:t>ways</a:t>
            </a:r>
            <a:endParaRPr lang="it-IT" dirty="0" smtClean="0"/>
          </a:p>
          <a:p>
            <a:pPr lvl="2"/>
            <a:r>
              <a:rPr lang="it-IT" dirty="0" smtClean="0"/>
              <a:t>CAB, </a:t>
            </a:r>
            <a:r>
              <a:rPr lang="it-IT" dirty="0" err="1" smtClean="0"/>
              <a:t>OpenSocial</a:t>
            </a:r>
            <a:r>
              <a:rPr lang="it-IT" dirty="0" smtClean="0"/>
              <a:t>, </a:t>
            </a:r>
            <a:r>
              <a:rPr lang="it-IT" dirty="0" err="1" smtClean="0"/>
              <a:t>proprietary</a:t>
            </a:r>
            <a:r>
              <a:rPr lang="it-IT" dirty="0" smtClean="0"/>
              <a:t>, </a:t>
            </a:r>
            <a:r>
              <a:rPr lang="it-IT" dirty="0" err="1" smtClean="0"/>
              <a:t>etc</a:t>
            </a:r>
            <a:endParaRPr lang="it-IT" dirty="0" smtClean="0"/>
          </a:p>
          <a:p>
            <a:pPr lvl="1"/>
            <a:r>
              <a:rPr lang="it-IT" dirty="0" smtClean="0"/>
              <a:t>Are </a:t>
            </a:r>
            <a:r>
              <a:rPr lang="it-IT" dirty="0" err="1" smtClean="0"/>
              <a:t>typically</a:t>
            </a:r>
            <a:r>
              <a:rPr lang="it-IT" dirty="0" smtClean="0"/>
              <a:t> </a:t>
            </a:r>
            <a:r>
              <a:rPr lang="it-IT" dirty="0" err="1" smtClean="0"/>
              <a:t>related</a:t>
            </a:r>
            <a:r>
              <a:rPr lang="it-IT" dirty="0" smtClean="0"/>
              <a:t> </a:t>
            </a:r>
            <a:r>
              <a:rPr lang="it-IT" dirty="0" err="1" smtClean="0"/>
              <a:t>to</a:t>
            </a:r>
            <a:r>
              <a:rPr lang="it-IT" dirty="0" smtClean="0"/>
              <a:t> a </a:t>
            </a:r>
            <a:r>
              <a:rPr lang="it-IT" dirty="0" err="1" smtClean="0"/>
              <a:t>local</a:t>
            </a:r>
            <a:r>
              <a:rPr lang="it-IT" dirty="0" smtClean="0"/>
              <a:t> SN </a:t>
            </a:r>
            <a:r>
              <a:rPr lang="it-IT" dirty="0" smtClean="0">
                <a:sym typeface="Wingdings" pitchFamily="2" charset="2"/>
              </a:rPr>
              <a:t> </a:t>
            </a:r>
            <a:r>
              <a:rPr lang="it-IT" dirty="0" err="1" smtClean="0">
                <a:sym typeface="Wingdings" pitchFamily="2" charset="2"/>
              </a:rPr>
              <a:t>need</a:t>
            </a:r>
            <a:r>
              <a:rPr lang="it-IT" dirty="0" smtClean="0">
                <a:sym typeface="Wingdings" pitchFamily="2" charset="2"/>
              </a:rPr>
              <a:t> </a:t>
            </a:r>
            <a:r>
              <a:rPr lang="it-IT" dirty="0" err="1" smtClean="0">
                <a:sym typeface="Wingdings" pitchFamily="2" charset="2"/>
              </a:rPr>
              <a:t>investigation</a:t>
            </a:r>
            <a:r>
              <a:rPr lang="it-IT" dirty="0" smtClean="0">
                <a:sym typeface="Wingdings" pitchFamily="2" charset="2"/>
              </a:rPr>
              <a:t> </a:t>
            </a:r>
            <a:r>
              <a:rPr lang="it-IT" dirty="0" err="1" smtClean="0">
                <a:sym typeface="Wingdings" pitchFamily="2" charset="2"/>
              </a:rPr>
              <a:t>for</a:t>
            </a:r>
            <a:r>
              <a:rPr lang="it-IT" dirty="0" smtClean="0">
                <a:sym typeface="Wingdings" pitchFamily="2" charset="2"/>
              </a:rPr>
              <a:t> remote </a:t>
            </a:r>
            <a:r>
              <a:rPr lang="it-IT" dirty="0" err="1" smtClean="0">
                <a:sym typeface="Wingdings" pitchFamily="2" charset="2"/>
              </a:rPr>
              <a:t>interactions</a:t>
            </a:r>
            <a:endParaRPr lang="it-IT" dirty="0" smtClean="0">
              <a:sym typeface="Wingdings" pitchFamily="2" charset="2"/>
            </a:endParaRPr>
          </a:p>
          <a:p>
            <a:pPr lvl="1"/>
            <a:endParaRPr lang="it-IT" dirty="0" smtClean="0">
              <a:sym typeface="Wingdings" pitchFamily="2" charset="2"/>
            </a:endParaRPr>
          </a:p>
          <a:p>
            <a:r>
              <a:rPr lang="it-IT" dirty="0" err="1" smtClean="0">
                <a:sym typeface="Wingdings" pitchFamily="2" charset="2"/>
              </a:rPr>
              <a:t>Applies</a:t>
            </a:r>
            <a:r>
              <a:rPr lang="it-IT" dirty="0" smtClean="0">
                <a:sym typeface="Wingdings" pitchFamily="2" charset="2"/>
              </a:rPr>
              <a:t> in a </a:t>
            </a:r>
            <a:r>
              <a:rPr lang="it-IT" dirty="0" err="1" smtClean="0">
                <a:sym typeface="Wingdings" pitchFamily="2" charset="2"/>
              </a:rPr>
              <a:t>similar</a:t>
            </a:r>
            <a:r>
              <a:rPr lang="it-IT" dirty="0" smtClean="0">
                <a:sym typeface="Wingdings" pitchFamily="2" charset="2"/>
              </a:rPr>
              <a:t> way </a:t>
            </a:r>
            <a:r>
              <a:rPr lang="it-IT" dirty="0" err="1" smtClean="0">
                <a:sym typeface="Wingdings" pitchFamily="2" charset="2"/>
              </a:rPr>
              <a:t>to</a:t>
            </a:r>
            <a:r>
              <a:rPr lang="it-IT" dirty="0" smtClean="0">
                <a:sym typeface="Wingdings" pitchFamily="2" charset="2"/>
              </a:rPr>
              <a:t> </a:t>
            </a:r>
            <a:r>
              <a:rPr lang="it-IT" dirty="0" err="1" smtClean="0">
                <a:sym typeface="Wingdings" pitchFamily="2" charset="2"/>
              </a:rPr>
              <a:t>User</a:t>
            </a:r>
            <a:r>
              <a:rPr lang="it-IT" dirty="0" smtClean="0">
                <a:sym typeface="Wingdings" pitchFamily="2" charset="2"/>
              </a:rPr>
              <a:t> </a:t>
            </a:r>
            <a:r>
              <a:rPr lang="it-IT" dirty="0" err="1" smtClean="0">
                <a:sym typeface="Wingdings" pitchFamily="2" charset="2"/>
              </a:rPr>
              <a:t>Profile</a:t>
            </a:r>
            <a:r>
              <a:rPr lang="it-IT" dirty="0" smtClean="0">
                <a:sym typeface="Wingdings" pitchFamily="2" charset="2"/>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TBD: Private </a:t>
            </a:r>
            <a:r>
              <a:rPr lang="it-IT" dirty="0" err="1" smtClean="0"/>
              <a:t>messaging</a:t>
            </a:r>
            <a:endParaRPr lang="fr-FR" dirty="0"/>
          </a:p>
        </p:txBody>
      </p:sp>
      <p:sp>
        <p:nvSpPr>
          <p:cNvPr id="5" name="Segnaposto contenuto 4"/>
          <p:cNvSpPr>
            <a:spLocks noGrp="1"/>
          </p:cNvSpPr>
          <p:nvPr>
            <p:ph idx="1"/>
          </p:nvPr>
        </p:nvSpPr>
        <p:spPr/>
        <p:txBody>
          <a:bodyPr/>
          <a:lstStyle/>
          <a:p>
            <a:r>
              <a:rPr lang="it-IT" dirty="0" err="1" smtClean="0"/>
              <a:t>Intra</a:t>
            </a:r>
            <a:r>
              <a:rPr lang="it-IT" dirty="0" smtClean="0"/>
              <a:t> vs cross domain</a:t>
            </a:r>
          </a:p>
          <a:p>
            <a:r>
              <a:rPr lang="it-IT" dirty="0" smtClean="0"/>
              <a:t>Real-time vs </a:t>
            </a:r>
            <a:r>
              <a:rPr lang="it-IT" dirty="0" err="1" smtClean="0"/>
              <a:t>asynchronous</a:t>
            </a:r>
            <a:r>
              <a:rPr lang="it-IT" dirty="0" smtClean="0"/>
              <a:t> (</a:t>
            </a:r>
            <a:r>
              <a:rPr lang="it-IT" dirty="0" err="1" smtClean="0"/>
              <a:t>conversation</a:t>
            </a:r>
            <a:r>
              <a:rPr lang="it-IT" dirty="0" smtClean="0"/>
              <a:t> vs </a:t>
            </a:r>
            <a:r>
              <a:rPr lang="it-IT" dirty="0" err="1" smtClean="0"/>
              <a:t>one-shot</a:t>
            </a:r>
            <a:r>
              <a:rPr lang="it-IT" dirty="0" smtClean="0"/>
              <a:t>)</a:t>
            </a:r>
          </a:p>
          <a:p>
            <a:r>
              <a:rPr lang="it-IT" dirty="0" err="1" smtClean="0"/>
              <a:t>One-to-one</a:t>
            </a:r>
            <a:r>
              <a:rPr lang="it-IT" dirty="0" smtClean="0"/>
              <a:t> vs </a:t>
            </a:r>
            <a:r>
              <a:rPr lang="it-IT" dirty="0" err="1" smtClean="0"/>
              <a:t>group</a:t>
            </a:r>
            <a:endParaRPr lang="it-IT" dirty="0" smtClean="0"/>
          </a:p>
          <a:p>
            <a:endParaRPr lang="it-IT" dirty="0" smtClean="0"/>
          </a:p>
          <a:p>
            <a:endParaRPr 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TBD: </a:t>
            </a:r>
            <a:r>
              <a:rPr lang="it-IT" dirty="0" err="1" smtClean="0"/>
              <a:t>Others</a:t>
            </a:r>
            <a:endParaRPr lang="fr-FR" dirty="0"/>
          </a:p>
        </p:txBody>
      </p:sp>
      <p:sp>
        <p:nvSpPr>
          <p:cNvPr id="5" name="Segnaposto contenuto 4"/>
          <p:cNvSpPr>
            <a:spLocks noGrp="1"/>
          </p:cNvSpPr>
          <p:nvPr>
            <p:ph idx="1"/>
          </p:nvPr>
        </p:nvSpPr>
        <p:spPr/>
        <p:txBody>
          <a:bodyPr/>
          <a:lstStyle/>
          <a:p>
            <a:r>
              <a:rPr lang="it-IT" dirty="0" err="1" smtClean="0"/>
              <a:t>Identity</a:t>
            </a:r>
            <a:r>
              <a:rPr lang="it-IT" dirty="0" smtClean="0"/>
              <a:t> &amp; Information </a:t>
            </a:r>
            <a:r>
              <a:rPr lang="it-IT" dirty="0" err="1" smtClean="0"/>
              <a:t>portability</a:t>
            </a:r>
            <a:endParaRPr lang="it-IT" dirty="0" smtClean="0"/>
          </a:p>
          <a:p>
            <a:pPr lvl="1"/>
            <a:r>
              <a:rPr lang="it-IT" dirty="0" smtClean="0"/>
              <a:t>Transfer  </a:t>
            </a:r>
            <a:r>
              <a:rPr lang="it-IT" dirty="0" err="1" smtClean="0"/>
              <a:t>between</a:t>
            </a:r>
            <a:r>
              <a:rPr lang="it-IT" dirty="0" smtClean="0"/>
              <a:t> SN</a:t>
            </a:r>
          </a:p>
          <a:p>
            <a:pPr lvl="1"/>
            <a:endParaRPr lang="it-IT" dirty="0" smtClean="0"/>
          </a:p>
          <a:p>
            <a:r>
              <a:rPr lang="it-IT" dirty="0" smtClean="0"/>
              <a:t>Management </a:t>
            </a:r>
            <a:r>
              <a:rPr lang="it-IT" dirty="0" err="1" smtClean="0"/>
              <a:t>Object</a:t>
            </a:r>
            <a:endParaRPr lang="it-IT" dirty="0" smtClean="0"/>
          </a:p>
          <a:p>
            <a:pPr lvl="1"/>
            <a:r>
              <a:rPr lang="it-IT" dirty="0" err="1" smtClean="0"/>
              <a:t>Dedicated</a:t>
            </a:r>
            <a:r>
              <a:rPr lang="it-IT" dirty="0" smtClean="0"/>
              <a:t> DM </a:t>
            </a:r>
            <a:r>
              <a:rPr lang="it-IT" dirty="0" err="1" smtClean="0"/>
              <a:t>Object</a:t>
            </a:r>
            <a:r>
              <a:rPr lang="it-IT" dirty="0" smtClean="0"/>
              <a:t> </a:t>
            </a:r>
            <a:r>
              <a:rPr lang="it-IT" dirty="0" err="1" smtClean="0"/>
              <a:t>for</a:t>
            </a:r>
            <a:r>
              <a:rPr lang="it-IT" dirty="0" smtClean="0"/>
              <a:t> </a:t>
            </a:r>
            <a:r>
              <a:rPr lang="it-IT" dirty="0" err="1" smtClean="0"/>
              <a:t>managing</a:t>
            </a:r>
            <a:r>
              <a:rPr lang="it-IT" dirty="0" smtClean="0"/>
              <a:t> MSN </a:t>
            </a:r>
            <a:r>
              <a:rPr lang="it-IT" dirty="0" err="1" smtClean="0"/>
              <a:t>identities</a:t>
            </a:r>
            <a:r>
              <a:rPr lang="it-IT" dirty="0" smtClean="0"/>
              <a:t> &amp; social </a:t>
            </a:r>
            <a:r>
              <a:rPr lang="it-IT" dirty="0" err="1" smtClean="0"/>
              <a:t>networks</a:t>
            </a:r>
            <a:endParaRPr lang="it-IT" dirty="0" smtClean="0"/>
          </a:p>
          <a:p>
            <a:endParaRPr lang="it-IT" dirty="0" smtClean="0"/>
          </a:p>
          <a:p>
            <a:endParaRPr lang="fr-F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Generic</a:t>
            </a:r>
            <a:r>
              <a:rPr lang="it-IT" dirty="0" smtClean="0"/>
              <a:t> </a:t>
            </a:r>
            <a:r>
              <a:rPr lang="it-IT" dirty="0" err="1" smtClean="0"/>
              <a:t>Issues</a:t>
            </a:r>
            <a:endParaRPr lang="fr-FR" dirty="0"/>
          </a:p>
        </p:txBody>
      </p:sp>
      <p:sp>
        <p:nvSpPr>
          <p:cNvPr id="5" name="Segnaposto contenuto 4"/>
          <p:cNvSpPr>
            <a:spLocks noGrp="1"/>
          </p:cNvSpPr>
          <p:nvPr>
            <p:ph idx="1"/>
          </p:nvPr>
        </p:nvSpPr>
        <p:spPr/>
        <p:txBody>
          <a:bodyPr/>
          <a:lstStyle/>
          <a:p>
            <a:r>
              <a:rPr lang="en-US" sz="2400" dirty="0" smtClean="0"/>
              <a:t>Some features are “nice to have” </a:t>
            </a:r>
            <a:r>
              <a:rPr lang="en-US" sz="2400" dirty="0" smtClean="0">
                <a:sym typeface="Wingdings" pitchFamily="2" charset="2"/>
              </a:rPr>
              <a:t> How to address them at best?</a:t>
            </a:r>
            <a:endParaRPr lang="en-US" sz="2400" dirty="0" smtClean="0"/>
          </a:p>
          <a:p>
            <a:r>
              <a:rPr lang="en-US" sz="2400" dirty="0" smtClean="0"/>
              <a:t>Dependencies </a:t>
            </a:r>
            <a:r>
              <a:rPr lang="en-US" sz="2400" dirty="0" err="1" smtClean="0"/>
              <a:t>vs</a:t>
            </a:r>
            <a:r>
              <a:rPr lang="en-US" sz="2400" dirty="0" smtClean="0"/>
              <a:t> Guidelines </a:t>
            </a:r>
            <a:r>
              <a:rPr lang="en-US" sz="2400" dirty="0" err="1" smtClean="0"/>
              <a:t>vs</a:t>
            </a:r>
            <a:r>
              <a:rPr lang="en-US" sz="2400" dirty="0" smtClean="0"/>
              <a:t> Enabler-specific </a:t>
            </a:r>
            <a:r>
              <a:rPr lang="en-US" sz="2400" dirty="0" err="1" smtClean="0"/>
              <a:t>vs</a:t>
            </a:r>
            <a:r>
              <a:rPr lang="en-US" sz="2400" dirty="0" smtClean="0"/>
              <a:t> Proprietary</a:t>
            </a:r>
          </a:p>
          <a:p>
            <a:pPr lvl="1"/>
            <a:r>
              <a:rPr lang="en-US" sz="2000" dirty="0" smtClean="0"/>
              <a:t>Dependencies may slow down activity</a:t>
            </a:r>
          </a:p>
          <a:p>
            <a:pPr lvl="2"/>
            <a:r>
              <a:rPr lang="en-US" sz="1800" dirty="0" smtClean="0"/>
              <a:t>Formal need to have them deployed within infrastructure</a:t>
            </a:r>
          </a:p>
          <a:p>
            <a:pPr lvl="2"/>
            <a:r>
              <a:rPr lang="en-US" sz="1800" dirty="0" smtClean="0"/>
              <a:t>Need to be sure requirements are met/achievable</a:t>
            </a:r>
          </a:p>
          <a:p>
            <a:pPr lvl="2"/>
            <a:r>
              <a:rPr lang="en-US" sz="1800" dirty="0" smtClean="0"/>
              <a:t>Infrastructure constraints (e.g. IMS)</a:t>
            </a:r>
          </a:p>
          <a:p>
            <a:pPr lvl="1"/>
            <a:r>
              <a:rPr lang="en-US" sz="2000" dirty="0" smtClean="0"/>
              <a:t>Guidelines ‘smoothen’ relationship: “informal” dependency *if available*</a:t>
            </a:r>
          </a:p>
          <a:p>
            <a:pPr lvl="2"/>
            <a:r>
              <a:rPr lang="en-US" sz="1800" dirty="0" smtClean="0"/>
              <a:t>Can be used to verify actual interaction</a:t>
            </a:r>
          </a:p>
          <a:p>
            <a:pPr lvl="2"/>
            <a:r>
              <a:rPr lang="en-US" sz="1800" dirty="0" smtClean="0"/>
              <a:t>May be promoted as official dependency over time</a:t>
            </a:r>
          </a:p>
          <a:p>
            <a:pPr lvl="1"/>
            <a:r>
              <a:rPr lang="en-US" sz="2000" dirty="0" smtClean="0"/>
              <a:t>Enabler-specific: technology specified by the enabler itself</a:t>
            </a:r>
          </a:p>
          <a:p>
            <a:pPr lvl="2"/>
            <a:r>
              <a:rPr lang="en-US" sz="1800" dirty="0" smtClean="0"/>
              <a:t>Standalone, no relationship with external enabler</a:t>
            </a:r>
          </a:p>
          <a:p>
            <a:pPr lvl="2"/>
            <a:r>
              <a:rPr lang="en-US" sz="1800" dirty="0" smtClean="0"/>
              <a:t>Freedom in defining specification</a:t>
            </a:r>
          </a:p>
          <a:p>
            <a:pPr lvl="1"/>
            <a:r>
              <a:rPr lang="en-US" sz="2000" dirty="0" smtClean="0"/>
              <a:t>Proprietary technology: no standard specified on how to address it</a:t>
            </a:r>
          </a:p>
          <a:p>
            <a:pPr lvl="2"/>
            <a:r>
              <a:rPr lang="en-US" sz="1800" dirty="0" smtClean="0"/>
              <a:t>Free to implementation to provide or not the features using any technology</a:t>
            </a:r>
            <a:endParaRPr lang="en-US" sz="1800" dirty="0" smtClean="0"/>
          </a:p>
          <a:p>
            <a:endParaRPr lang="fr-FR" sz="2400" dirty="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25541</TotalTime>
  <Pages>15</Pages>
  <Words>657</Words>
  <Application>Microsoft Office PowerPoint</Application>
  <PresentationFormat>Personalizzato</PresentationFormat>
  <Paragraphs>101</Paragraphs>
  <Slides>10</Slides>
  <Notes>1</Notes>
  <HiddenSlides>0</HiddenSlides>
  <MMClips>0</MMClips>
  <ScaleCrop>false</ScaleCrop>
  <HeadingPairs>
    <vt:vector size="4" baseType="variant">
      <vt:variant>
        <vt:lpstr>Tema</vt:lpstr>
      </vt:variant>
      <vt:variant>
        <vt:i4>1</vt:i4>
      </vt:variant>
      <vt:variant>
        <vt:lpstr>Titoli diapositive</vt:lpstr>
      </vt:variant>
      <vt:variant>
        <vt:i4>10</vt:i4>
      </vt:variant>
    </vt:vector>
  </HeadingPairs>
  <TitlesOfParts>
    <vt:vector size="11" baseType="lpstr">
      <vt:lpstr>OMA Template</vt:lpstr>
      <vt:lpstr>OMA-REQ-MobSocNet-2011-0007-INP_MSN_requirements_status   Status and next steps of MSN Requirements</vt:lpstr>
      <vt:lpstr>Where do we stand? (1/3)</vt:lpstr>
      <vt:lpstr>Where do we stand? (2/3)</vt:lpstr>
      <vt:lpstr>Where do we stand? (3/3)</vt:lpstr>
      <vt:lpstr>TBD: User search</vt:lpstr>
      <vt:lpstr>TBD: Groups &amp; Profile</vt:lpstr>
      <vt:lpstr>TBD: Private messaging</vt:lpstr>
      <vt:lpstr>TBD: Others</vt:lpstr>
      <vt:lpstr>Generic Issues</vt:lpstr>
      <vt:lpstr>To Do</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
  <dc:creator/>
  <cp:keywords/>
  <dc:description>_x000d_Rev PA1</dc:description>
  <cp:lastModifiedBy>Laurent-Walter Goix, Telecom Italia</cp:lastModifiedBy>
  <cp:revision>427</cp:revision>
  <cp:lastPrinted>1999-04-27T06:51:51Z</cp:lastPrinted>
  <dcterms:created xsi:type="dcterms:W3CDTF">2002-03-19T14:05:12Z</dcterms:created>
  <dcterms:modified xsi:type="dcterms:W3CDTF">2011-05-31T12:50:52Z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