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319" r:id="rId2"/>
    <p:sldId id="325" r:id="rId3"/>
    <p:sldId id="326" r:id="rId4"/>
    <p:sldId id="323" r:id="rId5"/>
    <p:sldId id="320" r:id="rId6"/>
    <p:sldId id="327" r:id="rId7"/>
  </p:sldIdLst>
  <p:sldSz cx="9363075" cy="7023100"/>
  <p:notesSz cx="6645275" cy="9779000"/>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111" autoAdjust="0"/>
    <p:restoredTop sz="94660"/>
  </p:normalViewPr>
  <p:slideViewPr>
    <p:cSldViewPr>
      <p:cViewPr>
        <p:scale>
          <a:sx n="69" d="100"/>
          <a:sy n="69" d="100"/>
        </p:scale>
        <p:origin x="-1092"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3081"/>
        <p:guide pos="2093"/>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885825" y="4662488"/>
            <a:ext cx="4873625" cy="441960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zh-CN" smtClean="0"/>
              <a:t>Body Text</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051" name="Rectangle 3"/>
          <p:cNvSpPr>
            <a:spLocks noGrp="1" noRot="1" noChangeAspect="1" noChangeArrowheads="1" noTextEdit="1"/>
          </p:cNvSpPr>
          <p:nvPr>
            <p:ph type="sldImg" idx="2"/>
          </p:nvPr>
        </p:nvSpPr>
        <p:spPr bwMode="auto">
          <a:xfrm>
            <a:off x="1038225" y="849313"/>
            <a:ext cx="4568825" cy="3427412"/>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77050" y="233363"/>
            <a:ext cx="2193925" cy="63198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2100" y="233363"/>
            <a:ext cx="6432550" cy="63198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39775" y="4513263"/>
            <a:ext cx="7958138" cy="139382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68313" y="280988"/>
            <a:ext cx="8426450" cy="1169987"/>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8313" y="279400"/>
            <a:ext cx="3079750" cy="119062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835150" y="4916488"/>
            <a:ext cx="5618163" cy="57943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6393"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zh-CN" altLang="en-US"/>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endParaRPr lang="zh-CN" altLang="en-US"/>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zh-CN" altLang="en-US"/>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2008 Open Mobile Alliance Ltd.  All Rights Reserved.</a:t>
            </a:r>
            <a:endParaRPr lang="en-US" altLang="zh-CN" sz="1000" b="1">
              <a:ea typeface="宋体" pitchFamily="2" charset="-122"/>
            </a:endParaRPr>
          </a:p>
          <a:p>
            <a:pPr defTabSz="403225">
              <a:tabLst>
                <a:tab pos="5372100" algn="ctr"/>
                <a:tab pos="9182100" algn="r"/>
              </a:tabLst>
            </a:pPr>
            <a:r>
              <a:rPr lang="en-US" altLang="zh-CN" sz="900" b="1">
                <a:latin typeface="Arial Narrow" pitchFamily="34" charset="0"/>
                <a:ea typeface="宋体" pitchFamily="2"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pitchFamily="2" charset="-122"/>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pitchFamily="2" charset="-122"/>
              </a:rPr>
              <a:t>Slide #</a:t>
            </a:r>
            <a:fld id="{236F7127-EF3F-46C2-92AB-772493E7DB09}" type="slidenum">
              <a:rPr lang="en-US" altLang="zh-CN" sz="1800" b="1">
                <a:latin typeface="Arial Narrow" pitchFamily="34" charset="0"/>
                <a:ea typeface="宋体" pitchFamily="2" charset="-122"/>
              </a:rPr>
              <a:pPr algn="r" defTabSz="403225">
                <a:tabLst>
                  <a:tab pos="5372100" algn="ctr"/>
                  <a:tab pos="9182100" algn="r"/>
                </a:tabLst>
              </a:pPr>
              <a:t>‹#›</a:t>
            </a:fld>
            <a:r>
              <a:rPr lang="en-US" altLang="zh-CN" sz="1800" b="1">
                <a:latin typeface="Arial Narrow" pitchFamily="34" charset="0"/>
                <a:ea typeface="宋体" pitchFamily="2" charset="-122"/>
              </a:rPr>
              <a:t/>
            </a:r>
            <a:br>
              <a:rPr lang="en-US" altLang="zh-CN" sz="1800" b="1">
                <a:latin typeface="Arial Narrow" pitchFamily="34" charset="0"/>
                <a:ea typeface="宋体" pitchFamily="2" charset="-122"/>
              </a:rPr>
            </a:br>
            <a:r>
              <a:rPr lang="en-US" altLang="zh-CN" sz="500">
                <a:solidFill>
                  <a:srgbClr val="999999"/>
                </a:solidFill>
                <a:ea typeface="宋体" pitchFamily="2" charset="-122"/>
              </a:rPr>
              <a:t>[OMA-Template-SlideDeck-20080101-I]</a:t>
            </a:r>
            <a:endParaRPr lang="en-US" altLang="zh-CN" sz="1800" b="1">
              <a:latin typeface="Arial Narrow" pitchFamily="34" charset="0"/>
              <a:ea typeface="宋体" pitchFamily="2" charset="-122"/>
            </a:endParaRPr>
          </a:p>
        </p:txBody>
      </p:sp>
      <p:sp>
        <p:nvSpPr>
          <p:cNvPr id="18637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endParaRPr lang="en-GB" smtClean="0"/>
          </a:p>
        </p:txBody>
      </p:sp>
      <p:sp>
        <p:nvSpPr>
          <p:cNvPr id="186373"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
        <p:nvSpPr>
          <p:cNvPr id="186395" name="Rectangle 27"/>
          <p:cNvSpPr>
            <a:spLocks noChangeArrowheads="1"/>
          </p:cNvSpPr>
          <p:nvPr userDrawn="1"/>
        </p:nvSpPr>
        <p:spPr bwMode="auto">
          <a:xfrm>
            <a:off x="4529138" y="6635750"/>
            <a:ext cx="4114800" cy="4775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ko-KR" sz="1400" b="1" dirty="0" smtClean="0">
                <a:latin typeface="Arial Narrow" pitchFamily="34" charset="0"/>
                <a:ea typeface="굴림" pitchFamily="50" charset="-127"/>
              </a:rPr>
              <a:t>OMA-REQ-CPNS-2008-xxxx-INP-3GPPSA1-Consideration_on_CPNS</a:t>
            </a:r>
            <a:endParaRPr lang="en-US" altLang="ko-KR" sz="1400" b="1" dirty="0">
              <a:latin typeface="Arial Narrow" pitchFamily="34" charset="0"/>
              <a:ea typeface="굴림" pitchFamily="50" charset="-127"/>
            </a:endParaRPr>
          </a:p>
        </p:txBody>
      </p:sp>
      <p:sp>
        <p:nvSpPr>
          <p:cNvPr id="11" name="页脚占位符 10"/>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u.jie@zte.com.cn"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p:spPr>
      </p:pic>
      <p:sp>
        <p:nvSpPr>
          <p:cNvPr id="212995" name="Rectangle 3"/>
          <p:cNvSpPr>
            <a:spLocks noChangeArrowheads="1"/>
          </p:cNvSpPr>
          <p:nvPr/>
        </p:nvSpPr>
        <p:spPr bwMode="auto">
          <a:xfrm>
            <a:off x="642938" y="1981200"/>
            <a:ext cx="8382000" cy="2819400"/>
          </a:xfrm>
          <a:prstGeom prst="rect">
            <a:avLst/>
          </a:prstGeom>
          <a:noFill/>
          <a:ln w="12700">
            <a:noFill/>
            <a:miter lim="800000"/>
            <a:headEnd/>
            <a:tailEnd/>
          </a:ln>
          <a:effectLst/>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Submitted To:	OMA </a:t>
            </a:r>
            <a:r>
              <a:rPr lang="en-US" altLang="zh-CN" b="1" dirty="0" smtClean="0">
                <a:latin typeface="Tahoma" pitchFamily="34" charset="0"/>
                <a:ea typeface="宋体" pitchFamily="2" charset="-122"/>
              </a:rPr>
              <a:t> </a:t>
            </a:r>
            <a:r>
              <a:rPr lang="en-US" altLang="zh-CN" b="1" dirty="0">
                <a:latin typeface="Tahoma" pitchFamily="34" charset="0"/>
                <a:ea typeface="宋体" pitchFamily="2" charset="-122"/>
              </a:rPr>
              <a:t>CPNS </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Date:	</a:t>
            </a:r>
            <a:r>
              <a:rPr lang="en-US" altLang="zh-CN" b="1" dirty="0" smtClean="0">
                <a:latin typeface="Tahoma" pitchFamily="34" charset="0"/>
                <a:ea typeface="宋体" pitchFamily="2" charset="-122"/>
              </a:rPr>
              <a:t>20 Oct. 2008 </a:t>
            </a:r>
            <a:r>
              <a:rPr lang="en-US" altLang="zh-CN" b="1" dirty="0">
                <a:latin typeface="Tahoma" pitchFamily="34" charset="0"/>
                <a:ea typeface="宋体" pitchFamily="2"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pitchFamily="2" charset="-122"/>
              </a:rPr>
              <a:t>	Availability:	      Public </a:t>
            </a:r>
            <a:r>
              <a:rPr lang="en-US" altLang="zh-CN" b="1" dirty="0" smtClean="0">
                <a:latin typeface="Tahoma" pitchFamily="34" charset="0"/>
                <a:ea typeface="宋体" pitchFamily="2" charset="-122"/>
              </a:rPr>
              <a:t>       x   OMA </a:t>
            </a:r>
            <a:r>
              <a:rPr lang="en-US" altLang="zh-CN" b="1" dirty="0" smtClean="0">
                <a:latin typeface="Tahoma" pitchFamily="34" charset="0"/>
                <a:ea typeface="宋体" pitchFamily="2" charset="-122"/>
              </a:rPr>
              <a:t>Confidential</a:t>
            </a: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Contact:	Mr. </a:t>
            </a:r>
            <a:r>
              <a:rPr lang="en-US" altLang="zh-CN" b="1" dirty="0" smtClean="0">
                <a:latin typeface="Tahoma" pitchFamily="34" charset="0"/>
                <a:ea typeface="宋体" pitchFamily="2" charset="-122"/>
              </a:rPr>
              <a:t>Alex J. Lu</a:t>
            </a:r>
            <a:r>
              <a:rPr lang="en-US" altLang="zh-CN" dirty="0" smtClean="0">
                <a:latin typeface="Tahoma" pitchFamily="34" charset="0"/>
                <a:ea typeface="宋体" pitchFamily="2" charset="-122"/>
              </a:rPr>
              <a:t>(</a:t>
            </a:r>
            <a:r>
              <a:rPr lang="en-US" altLang="zh-CN" dirty="0" smtClean="0">
                <a:latin typeface="Tahoma" pitchFamily="34" charset="0"/>
                <a:ea typeface="宋体" pitchFamily="2" charset="-122"/>
                <a:hlinkClick r:id="rId3"/>
              </a:rPr>
              <a:t>mailto:</a:t>
            </a:r>
            <a:r>
              <a:rPr lang="en-GB" dirty="0" smtClean="0">
                <a:latin typeface="Tahoma" pitchFamily="34" charset="0"/>
                <a:hlinkClick r:id="rId3"/>
              </a:rPr>
              <a:t>lu.jie@zte.com.cn</a:t>
            </a:r>
            <a:r>
              <a:rPr lang="en-GB" dirty="0" smtClean="0">
                <a:latin typeface="Tahoma" pitchFamily="34" charset="0"/>
              </a:rPr>
              <a:t>)</a:t>
            </a:r>
          </a:p>
          <a:p>
            <a:pPr defTabSz="762000">
              <a:lnSpc>
                <a:spcPct val="95000"/>
              </a:lnSpc>
              <a:spcAft>
                <a:spcPct val="35000"/>
              </a:spcAft>
              <a:tabLst>
                <a:tab pos="1827213" algn="r"/>
                <a:tab pos="1939925" algn="l"/>
              </a:tabLst>
            </a:pPr>
            <a:r>
              <a:rPr lang="en-GB" altLang="zh-CN" b="1" dirty="0" smtClean="0">
                <a:latin typeface="Tahoma" pitchFamily="34" charset="0"/>
                <a:ea typeface="宋体" pitchFamily="2" charset="-122"/>
              </a:rPr>
              <a:t>                         Mr. </a:t>
            </a:r>
            <a:r>
              <a:rPr lang="en-GB" altLang="zh-CN" b="1" dirty="0" err="1" smtClean="0">
                <a:latin typeface="Tahoma" pitchFamily="34" charset="0"/>
                <a:ea typeface="宋体" pitchFamily="2" charset="-122"/>
              </a:rPr>
              <a:t>Hao</a:t>
            </a:r>
            <a:r>
              <a:rPr lang="en-GB" altLang="zh-CN" b="1" dirty="0" smtClean="0">
                <a:latin typeface="Tahoma" pitchFamily="34" charset="0"/>
                <a:ea typeface="宋体" pitchFamily="2" charset="-122"/>
              </a:rPr>
              <a:t> DONG(</a:t>
            </a:r>
            <a:r>
              <a:rPr lang="en-GB" altLang="zh-CN" dirty="0" smtClean="0">
                <a:latin typeface="Tahoma" pitchFamily="34" charset="0"/>
                <a:ea typeface="宋体" pitchFamily="2" charset="-122"/>
                <a:hlinkClick r:id="rId3"/>
              </a:rPr>
              <a:t>mailto:dong.hao1@zte.com.cn</a:t>
            </a:r>
            <a:r>
              <a:rPr lang="en-GB" dirty="0" smtClean="0">
                <a:latin typeface="Tahoma" pitchFamily="34" charset="0"/>
              </a:rPr>
              <a:t>)</a:t>
            </a:r>
            <a:endParaRPr lang="en-GB" dirty="0">
              <a:latin typeface="Tahoma" pitchFamily="34" charset="0"/>
            </a:endParaRPr>
          </a:p>
          <a:p>
            <a:pPr defTabSz="762000">
              <a:lnSpc>
                <a:spcPct val="95000"/>
              </a:lnSpc>
              <a:spcAft>
                <a:spcPct val="35000"/>
              </a:spcAft>
              <a:tabLst>
                <a:tab pos="1827213" algn="r"/>
                <a:tab pos="1939925" algn="l"/>
              </a:tabLst>
            </a:pPr>
            <a:r>
              <a:rPr lang="en-US" altLang="zh-CN" b="1" dirty="0">
                <a:latin typeface="Tahoma" pitchFamily="34" charset="0"/>
                <a:ea typeface="宋体" pitchFamily="2" charset="-122"/>
              </a:rPr>
              <a:t>	Source:	</a:t>
            </a:r>
            <a:r>
              <a:rPr lang="en-US" altLang="zh-CN" b="1" dirty="0" smtClean="0">
                <a:latin typeface="Tahoma" pitchFamily="34" charset="0"/>
                <a:ea typeface="宋体" pitchFamily="2" charset="-122"/>
              </a:rPr>
              <a:t>ZTE Corporation</a:t>
            </a:r>
            <a:endParaRPr lang="en-US" altLang="zh-CN" b="1" dirty="0">
              <a:latin typeface="Tahoma" pitchFamily="34" charset="0"/>
              <a:ea typeface="宋体" pitchFamily="2" charset="-122"/>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Co-Sign:</a:t>
            </a:r>
            <a:endParaRPr lang="en-US" altLang="zh-CN" b="1" dirty="0">
              <a:latin typeface="Tahoma" pitchFamily="34" charset="0"/>
              <a:ea typeface="宋体" pitchFamily="2" charset="-122"/>
            </a:endParaRPr>
          </a:p>
        </p:txBody>
      </p:sp>
      <p:sp>
        <p:nvSpPr>
          <p:cNvPr id="212996" name="Rectangle 4"/>
          <p:cNvSpPr>
            <a:spLocks noChangeArrowheads="1"/>
          </p:cNvSpPr>
          <p:nvPr/>
        </p:nvSpPr>
        <p:spPr bwMode="auto">
          <a:xfrm>
            <a:off x="684213" y="228600"/>
            <a:ext cx="7996237" cy="1652588"/>
          </a:xfrm>
          <a:prstGeom prst="rect">
            <a:avLst/>
          </a:prstGeom>
          <a:noFill/>
          <a:ln w="12700">
            <a:noFill/>
            <a:miter lim="800000"/>
            <a:headEnd/>
            <a:tailEnd/>
          </a:ln>
          <a:effectLst/>
        </p:spPr>
        <p:txBody>
          <a:bodyPr lIns="90488" tIns="44450" rIns="90488" bIns="44450"/>
          <a:lstStyle/>
          <a:p>
            <a:pPr algn="ctr" defTabSz="762000"/>
            <a:r>
              <a:rPr lang="en-US" altLang="zh-CN" b="1" dirty="0" smtClean="0">
                <a:latin typeface="Tahoma" pitchFamily="34" charset="0"/>
                <a:ea typeface="宋体" pitchFamily="2" charset="-122"/>
              </a:rPr>
              <a:t>OMA-</a:t>
            </a:r>
            <a:r>
              <a:rPr lang="en-US" altLang="zh-CN" b="1" dirty="0" smtClean="0">
                <a:ea typeface="宋体" pitchFamily="2" charset="-122"/>
              </a:rPr>
              <a:t>REQ-CPNS</a:t>
            </a:r>
            <a:r>
              <a:rPr lang="en-US" altLang="zh-CN" b="1" dirty="0" smtClean="0">
                <a:latin typeface="Tahoma" pitchFamily="34" charset="0"/>
                <a:ea typeface="宋体" pitchFamily="2" charset="-122"/>
              </a:rPr>
              <a:t>-2008-xxxx-INP-3GPPSA1_Considerartion_on_CPNS</a:t>
            </a:r>
            <a:r>
              <a:rPr lang="en-US" altLang="zh-CN" b="1" dirty="0">
                <a:latin typeface="Tahoma" pitchFamily="34" charset="0"/>
                <a:ea typeface="宋体" pitchFamily="2" charset="-122"/>
              </a:rPr>
              <a:t/>
            </a:r>
            <a:br>
              <a:rPr lang="en-US" altLang="zh-CN" b="1" dirty="0">
                <a:latin typeface="Tahoma" pitchFamily="34" charset="0"/>
                <a:ea typeface="宋体" pitchFamily="2" charset="-122"/>
              </a:rPr>
            </a:br>
            <a:r>
              <a:rPr lang="en-US" altLang="zh-CN" sz="1400" b="1" dirty="0">
                <a:latin typeface="Tahoma" pitchFamily="34" charset="0"/>
                <a:ea typeface="宋体" pitchFamily="2" charset="-122"/>
              </a:rPr>
              <a:t/>
            </a:r>
            <a:br>
              <a:rPr lang="en-US" altLang="zh-CN" sz="1400" b="1" dirty="0">
                <a:latin typeface="Tahoma" pitchFamily="34" charset="0"/>
                <a:ea typeface="宋体" pitchFamily="2" charset="-122"/>
              </a:rPr>
            </a:br>
            <a:r>
              <a:rPr lang="en-US" altLang="zh-CN" sz="3200" b="1" dirty="0" smtClean="0">
                <a:latin typeface="Tahoma" pitchFamily="34" charset="0"/>
                <a:ea typeface="宋体" pitchFamily="2" charset="-122"/>
              </a:rPr>
              <a:t>3GPPSA1’s consideration on CPNS comparing with PNM</a:t>
            </a:r>
            <a:r>
              <a:rPr lang="en-US" altLang="zh-CN" sz="3200" b="1" dirty="0">
                <a:latin typeface="Tahoma" pitchFamily="34" charset="0"/>
                <a:ea typeface="宋体" pitchFamily="2" charset="-122"/>
              </a:rPr>
              <a:t/>
            </a:r>
            <a:br>
              <a:rPr lang="en-US" altLang="zh-CN" sz="3200" b="1" dirty="0">
                <a:latin typeface="Tahoma" pitchFamily="34" charset="0"/>
                <a:ea typeface="宋体" pitchFamily="2" charset="-122"/>
              </a:rPr>
            </a:br>
            <a:endParaRPr lang="en-US" altLang="zh-CN" sz="3200" b="1" dirty="0">
              <a:latin typeface="Tahoma" pitchFamily="34" charset="0"/>
              <a:ea typeface="宋体" pitchFamily="2" charset="-122"/>
            </a:endParaRPr>
          </a:p>
        </p:txBody>
      </p:sp>
      <p:sp>
        <p:nvSpPr>
          <p:cNvPr id="212997" name="Text Box 5"/>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a:effectLst/>
        </p:spPr>
        <p:txBody>
          <a:bodyPr>
            <a:spAutoFit/>
          </a:bodyPr>
          <a:lstStyle/>
          <a:p>
            <a:pPr defTabSz="762000">
              <a:spcBef>
                <a:spcPct val="35000"/>
              </a:spcBef>
            </a:pPr>
            <a:r>
              <a:rPr lang="en-US" altLang="zh-CN" sz="900">
                <a:ea typeface="宋体" pitchFamily="2" charset="-122"/>
                <a:cs typeface="Times New Roman" pitchFamily="18" charset="0"/>
              </a:rPr>
              <a:t>USE OF THIS DOCUMENT BY NON-OMA MEMBERS IS SUBJECT TO ALL OF THE TERMS AND CONDITIONS OF THE USE AGREEMENT (located at </a:t>
            </a:r>
            <a:r>
              <a:rPr lang="en-US" altLang="zh-CN" sz="900">
                <a:ea typeface="宋体" pitchFamily="2" charset="-122"/>
                <a:cs typeface="Times New Roman" pitchFamily="18" charset="0"/>
                <a:hlinkClick r:id="rId4"/>
              </a:rPr>
              <a:t>http://www.openmobilealliance.org/UseAgreement.html</a:t>
            </a:r>
            <a:r>
              <a:rPr lang="en-US" altLang="zh-CN" sz="900">
                <a:ea typeface="宋体" pitchFamily="2"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pitchFamily="2" charset="-122"/>
                <a:cs typeface="Times New Roman" pitchFamily="18" charset="0"/>
              </a:rPr>
              <a:t>THIS DOCUMENT IS PROVIDED ON AN "AS IS" "AS AVAILABLE" AND "WITH ALL FAULTS" BASIS.</a:t>
            </a:r>
            <a:endParaRPr lang="en-US" altLang="zh-CN" sz="900">
              <a:ea typeface="宋体" pitchFamily="2" charset="-122"/>
            </a:endParaRPr>
          </a:p>
        </p:txBody>
      </p:sp>
      <p:sp>
        <p:nvSpPr>
          <p:cNvPr id="212998" name="Text Box 6"/>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ffectLst/>
        </p:spPr>
        <p:txBody>
          <a:bodyPr lIns="0" tIns="44450" rIns="0" bIns="44450" anchor="ctr"/>
          <a:lstStyle/>
          <a:p>
            <a:pPr algn="ctr" defTabSz="762000">
              <a:spcBef>
                <a:spcPct val="50000"/>
              </a:spcBef>
            </a:pPr>
            <a:endParaRPr lang="zh-CN" altLang="zh-CN" sz="1800" b="1">
              <a:solidFill>
                <a:srgbClr val="800000"/>
              </a:solidFill>
              <a:latin typeface="Tahoma" pitchFamily="34" charset="0"/>
            </a:endParaRPr>
          </a:p>
        </p:txBody>
      </p:sp>
      <p:sp>
        <p:nvSpPr>
          <p:cNvPr id="212999" name="Text Box 7"/>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ffectLst/>
        </p:spPr>
        <p:txBody>
          <a:bodyPr lIns="0" tIns="44450" rIns="0" bIns="44450" anchor="ctr"/>
          <a:lstStyle/>
          <a:p>
            <a:pPr algn="ctr" defTabSz="762000">
              <a:spcBef>
                <a:spcPct val="50000"/>
              </a:spcBef>
            </a:pPr>
            <a:endParaRPr lang="en-GB" b="1" dirty="0">
              <a:solidFill>
                <a:srgbClr val="800000"/>
              </a:solidFill>
            </a:endParaRPr>
          </a:p>
        </p:txBody>
      </p:sp>
      <p:sp>
        <p:nvSpPr>
          <p:cNvPr id="213001" name="Rectangle 9"/>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zh-CN" altLang="en-US"/>
          </a:p>
        </p:txBody>
      </p:sp>
      <p:sp>
        <p:nvSpPr>
          <p:cNvPr id="213005" name="Text Box 13"/>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a:effectLst/>
        </p:spPr>
        <p:txBody>
          <a:bodyPr>
            <a:spAutoFit/>
          </a:bodyPr>
          <a:lstStyle/>
          <a:p>
            <a:pPr algn="ctr" defTabSz="762000">
              <a:spcBef>
                <a:spcPct val="35000"/>
              </a:spcBef>
            </a:pPr>
            <a:r>
              <a:rPr lang="en-US" altLang="zh-CN" sz="900" b="1">
                <a:ea typeface="宋体" pitchFamily="2" charset="-122"/>
                <a:cs typeface="Times New Roman" pitchFamily="18" charset="0"/>
              </a:rPr>
              <a:t>Intellectual Property Rights</a:t>
            </a:r>
          </a:p>
          <a:p>
            <a:pPr defTabSz="762000">
              <a:spcBef>
                <a:spcPct val="35000"/>
              </a:spcBef>
            </a:pPr>
            <a:r>
              <a:rPr lang="en-US" altLang="zh-CN" sz="900">
                <a:ea typeface="宋体"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ChangeArrowheads="1"/>
          </p:cNvSpPr>
          <p:nvPr/>
        </p:nvSpPr>
        <p:spPr bwMode="auto">
          <a:xfrm>
            <a:off x="490538" y="234950"/>
            <a:ext cx="8748712" cy="703263"/>
          </a:xfrm>
          <a:prstGeom prst="rect">
            <a:avLst/>
          </a:prstGeom>
          <a:noFill/>
          <a:ln w="12700">
            <a:noFill/>
            <a:miter lim="800000"/>
            <a:headEnd/>
            <a:tailEnd/>
          </a:ln>
        </p:spPr>
        <p:txBody>
          <a:bodyPr lIns="90488" tIns="44450" rIns="90488" bIns="44450" anchor="ctr"/>
          <a:lstStyle/>
          <a:p>
            <a:pPr defTabSz="762000"/>
            <a:r>
              <a:rPr lang="en-US" altLang="ko-KR" sz="3200">
                <a:latin typeface="Tahoma" pitchFamily="34" charset="0"/>
                <a:ea typeface="굴림" pitchFamily="50" charset="-127"/>
              </a:rPr>
              <a:t>PNM of 3GPP Overview</a:t>
            </a:r>
          </a:p>
        </p:txBody>
      </p:sp>
      <p:sp>
        <p:nvSpPr>
          <p:cNvPr id="7171" name="Rectangle 5"/>
          <p:cNvSpPr>
            <a:spLocks noGrp="1" noChangeArrowheads="1"/>
          </p:cNvSpPr>
          <p:nvPr>
            <p:ph type="body" idx="1"/>
          </p:nvPr>
        </p:nvSpPr>
        <p:spPr>
          <a:xfrm>
            <a:off x="292100" y="1169988"/>
            <a:ext cx="6675438" cy="5383212"/>
          </a:xfrm>
          <a:noFill/>
        </p:spPr>
        <p:txBody>
          <a:bodyPr/>
          <a:lstStyle/>
          <a:p>
            <a:pPr>
              <a:lnSpc>
                <a:spcPct val="90000"/>
              </a:lnSpc>
            </a:pPr>
            <a:r>
              <a:rPr lang="en-US" altLang="ko-KR" dirty="0" smtClean="0">
                <a:ea typeface="굴림" pitchFamily="50" charset="-127"/>
              </a:rPr>
              <a:t>Personal Network Management </a:t>
            </a:r>
          </a:p>
          <a:p>
            <a:pPr lvl="1">
              <a:lnSpc>
                <a:spcPct val="90000"/>
              </a:lnSpc>
            </a:pPr>
            <a:r>
              <a:rPr lang="en-US" altLang="ko-KR" dirty="0" smtClean="0">
                <a:ea typeface="굴림" pitchFamily="50" charset="-127"/>
              </a:rPr>
              <a:t>1. Personal UE Networks</a:t>
            </a:r>
          </a:p>
          <a:p>
            <a:pPr lvl="1">
              <a:lnSpc>
                <a:spcPct val="90000"/>
              </a:lnSpc>
              <a:buFontTx/>
              <a:buNone/>
            </a:pPr>
            <a:r>
              <a:rPr lang="en-US" altLang="ko-KR" dirty="0" smtClean="0">
                <a:ea typeface="굴림" pitchFamily="50" charset="-127"/>
              </a:rPr>
              <a:t>    The management of multiple UEs belonging to </a:t>
            </a:r>
          </a:p>
          <a:p>
            <a:pPr lvl="1">
              <a:lnSpc>
                <a:spcPct val="90000"/>
              </a:lnSpc>
              <a:buFontTx/>
              <a:buNone/>
            </a:pPr>
            <a:r>
              <a:rPr lang="en-US" altLang="ko-KR" dirty="0" smtClean="0">
                <a:ea typeface="굴림" pitchFamily="50" charset="-127"/>
              </a:rPr>
              <a:t>    a single PN-user.</a:t>
            </a:r>
          </a:p>
          <a:p>
            <a:pPr lvl="1">
              <a:lnSpc>
                <a:spcPct val="90000"/>
              </a:lnSpc>
              <a:buFontTx/>
              <a:buNone/>
            </a:pPr>
            <a:r>
              <a:rPr lang="en-US" altLang="ko-KR" dirty="0" smtClean="0">
                <a:ea typeface="굴림" pitchFamily="50" charset="-127"/>
              </a:rPr>
              <a:t>     1-1. PN UE Redirecting</a:t>
            </a:r>
          </a:p>
          <a:p>
            <a:pPr lvl="1">
              <a:lnSpc>
                <a:spcPct val="90000"/>
              </a:lnSpc>
              <a:buFontTx/>
              <a:buNone/>
            </a:pPr>
            <a:r>
              <a:rPr lang="en-US" altLang="ko-KR" dirty="0" smtClean="0">
                <a:ea typeface="굴림" pitchFamily="50" charset="-127"/>
              </a:rPr>
              <a:t>            </a:t>
            </a:r>
            <a:r>
              <a:rPr lang="en-US" altLang="ko-KR" sz="2000" dirty="0" smtClean="0">
                <a:ea typeface="굴림" pitchFamily="50" charset="-127"/>
              </a:rPr>
              <a:t>Among several UEs, PNM controls the  destination </a:t>
            </a:r>
          </a:p>
          <a:p>
            <a:pPr lvl="1">
              <a:lnSpc>
                <a:spcPct val="90000"/>
              </a:lnSpc>
              <a:buFontTx/>
              <a:buNone/>
            </a:pPr>
            <a:r>
              <a:rPr lang="en-US" altLang="ko-KR" sz="2000" dirty="0" smtClean="0">
                <a:ea typeface="굴림" pitchFamily="50" charset="-127"/>
              </a:rPr>
              <a:t>            of the services.</a:t>
            </a:r>
          </a:p>
          <a:p>
            <a:pPr lvl="1">
              <a:lnSpc>
                <a:spcPct val="80000"/>
              </a:lnSpc>
              <a:buFontTx/>
              <a:buNone/>
            </a:pPr>
            <a:endParaRPr lang="en-US" altLang="ko-KR" dirty="0" smtClean="0">
              <a:ea typeface="굴림" pitchFamily="50" charset="-127"/>
            </a:endParaRPr>
          </a:p>
          <a:p>
            <a:pPr lvl="1">
              <a:lnSpc>
                <a:spcPct val="90000"/>
              </a:lnSpc>
              <a:buFontTx/>
              <a:buNone/>
            </a:pPr>
            <a:r>
              <a:rPr lang="en-US" altLang="ko-KR" dirty="0" smtClean="0">
                <a:ea typeface="굴림" pitchFamily="50" charset="-127"/>
              </a:rPr>
              <a:t>     1-2. PN Access Control</a:t>
            </a:r>
          </a:p>
          <a:p>
            <a:pPr lvl="1">
              <a:lnSpc>
                <a:spcPct val="80000"/>
              </a:lnSpc>
              <a:buFontTx/>
              <a:buNone/>
            </a:pPr>
            <a:r>
              <a:rPr lang="en-US" altLang="ko-KR" sz="2000" dirty="0" smtClean="0">
                <a:ea typeface="굴림" pitchFamily="50" charset="-127"/>
              </a:rPr>
              <a:t>             Control the access from other UEs to the Personal Network.</a:t>
            </a:r>
          </a:p>
          <a:p>
            <a:pPr lvl="1">
              <a:lnSpc>
                <a:spcPct val="90000"/>
              </a:lnSpc>
              <a:buFontTx/>
              <a:buNone/>
            </a:pPr>
            <a:endParaRPr lang="en-US" altLang="ko-KR" dirty="0" smtClean="0">
              <a:ea typeface="굴림" pitchFamily="50" charset="-127"/>
            </a:endParaRPr>
          </a:p>
          <a:p>
            <a:pPr lvl="1">
              <a:lnSpc>
                <a:spcPct val="90000"/>
              </a:lnSpc>
            </a:pPr>
            <a:r>
              <a:rPr lang="en-US" altLang="ko-KR" dirty="0" smtClean="0">
                <a:ea typeface="굴림" pitchFamily="50" charset="-127"/>
              </a:rPr>
              <a:t>2. PNE Networks</a:t>
            </a:r>
          </a:p>
          <a:p>
            <a:pPr lvl="1">
              <a:lnSpc>
                <a:spcPct val="90000"/>
              </a:lnSpc>
              <a:buFontTx/>
              <a:buNone/>
            </a:pPr>
            <a:r>
              <a:rPr lang="en-US" altLang="ko-KR" dirty="0" smtClean="0">
                <a:ea typeface="굴림" pitchFamily="50" charset="-127"/>
              </a:rPr>
              <a:t>    The extension of the Personal UE Networks to TEs and</a:t>
            </a:r>
          </a:p>
          <a:p>
            <a:pPr lvl="1">
              <a:lnSpc>
                <a:spcPct val="90000"/>
              </a:lnSpc>
              <a:buFontTx/>
              <a:buNone/>
            </a:pPr>
            <a:r>
              <a:rPr lang="en-US" altLang="ko-KR" dirty="0" smtClean="0">
                <a:ea typeface="굴림" pitchFamily="50" charset="-127"/>
              </a:rPr>
              <a:t>    MEs.</a:t>
            </a:r>
          </a:p>
        </p:txBody>
      </p:sp>
      <p:pic>
        <p:nvPicPr>
          <p:cNvPr id="7172" name="Picture 6"/>
          <p:cNvPicPr>
            <a:picLocks noChangeAspect="1" noChangeArrowheads="1"/>
          </p:cNvPicPr>
          <p:nvPr/>
        </p:nvPicPr>
        <p:blipFill>
          <a:blip r:embed="rId2"/>
          <a:srcRect t="3616"/>
          <a:stretch>
            <a:fillRect/>
          </a:stretch>
        </p:blipFill>
        <p:spPr bwMode="auto">
          <a:xfrm>
            <a:off x="6967538" y="3282950"/>
            <a:ext cx="2022475" cy="1600200"/>
          </a:xfrm>
          <a:prstGeom prst="rect">
            <a:avLst/>
          </a:prstGeom>
          <a:noFill/>
          <a:ln w="9525">
            <a:noFill/>
            <a:miter lim="800000"/>
            <a:headEnd/>
            <a:tailEnd/>
          </a:ln>
        </p:spPr>
      </p:pic>
      <p:pic>
        <p:nvPicPr>
          <p:cNvPr id="7173" name="Picture 7"/>
          <p:cNvPicPr>
            <a:picLocks noChangeAspect="1" noChangeArrowheads="1"/>
          </p:cNvPicPr>
          <p:nvPr/>
        </p:nvPicPr>
        <p:blipFill>
          <a:blip r:embed="rId3"/>
          <a:srcRect/>
          <a:stretch>
            <a:fillRect/>
          </a:stretch>
        </p:blipFill>
        <p:spPr bwMode="auto">
          <a:xfrm>
            <a:off x="6891338" y="1911350"/>
            <a:ext cx="2166937" cy="1600200"/>
          </a:xfrm>
          <a:prstGeom prst="rect">
            <a:avLst/>
          </a:prstGeom>
          <a:noFill/>
          <a:ln w="9525">
            <a:noFill/>
            <a:miter lim="800000"/>
            <a:headEnd/>
            <a:tailEnd/>
          </a:ln>
        </p:spPr>
      </p:pic>
      <p:pic>
        <p:nvPicPr>
          <p:cNvPr id="7174" name="Picture 8"/>
          <p:cNvPicPr>
            <a:picLocks noChangeAspect="1" noChangeArrowheads="1"/>
          </p:cNvPicPr>
          <p:nvPr/>
        </p:nvPicPr>
        <p:blipFill>
          <a:blip r:embed="rId4"/>
          <a:srcRect/>
          <a:stretch>
            <a:fillRect/>
          </a:stretch>
        </p:blipFill>
        <p:spPr bwMode="auto">
          <a:xfrm>
            <a:off x="6967538" y="5111750"/>
            <a:ext cx="2057400" cy="1611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GB" altLang="ko-KR" smtClean="0">
                <a:ea typeface="宋体" pitchFamily="2" charset="-122"/>
              </a:rPr>
              <a:t>Status of PNM of 3GPP</a:t>
            </a:r>
            <a:endParaRPr lang="ko-KR" altLang="en-US" smtClean="0">
              <a:ea typeface="宋体" pitchFamily="2" charset="-122"/>
            </a:endParaRPr>
          </a:p>
        </p:txBody>
      </p:sp>
      <p:sp>
        <p:nvSpPr>
          <p:cNvPr id="28676" name="Rectangle 3"/>
          <p:cNvSpPr>
            <a:spLocks noChangeArrowheads="1"/>
          </p:cNvSpPr>
          <p:nvPr/>
        </p:nvSpPr>
        <p:spPr bwMode="auto">
          <a:xfrm>
            <a:off x="292100" y="1169988"/>
            <a:ext cx="8778875" cy="5383212"/>
          </a:xfrm>
          <a:prstGeom prst="rect">
            <a:avLst/>
          </a:prstGeom>
          <a:noFill/>
          <a:ln w="12700">
            <a:noFill/>
            <a:miter lim="800000"/>
            <a:headEnd/>
            <a:tailEnd/>
          </a:ln>
        </p:spPr>
        <p:txBody>
          <a:bodyPr lIns="90488" tIns="44450" rIns="90488" bIns="44450"/>
          <a:lstStyle/>
          <a:p>
            <a:pPr marL="109538" indent="-109538" algn="l" defTabSz="762000">
              <a:lnSpc>
                <a:spcPct val="100000"/>
              </a:lnSpc>
              <a:spcBef>
                <a:spcPct val="25000"/>
              </a:spcBef>
              <a:buClr>
                <a:schemeClr val="tx1"/>
              </a:buClr>
              <a:buSzPct val="80000"/>
              <a:buFontTx/>
              <a:buChar char="•"/>
            </a:pPr>
            <a:r>
              <a:rPr lang="en-US" altLang="ko-KR" sz="2600" b="0">
                <a:solidFill>
                  <a:srgbClr val="000066"/>
                </a:solidFill>
                <a:latin typeface="Arial Narrow" pitchFamily="34" charset="0"/>
                <a:ea typeface="굴림" pitchFamily="50" charset="-127"/>
              </a:rPr>
              <a:t>3GPP have three stages. </a:t>
            </a:r>
          </a:p>
          <a:p>
            <a:pPr marL="338138" lvl="1" indent="-114300" algn="l" defTabSz="762000">
              <a:lnSpc>
                <a:spcPct val="100000"/>
              </a:lnSpc>
              <a:spcBef>
                <a:spcPct val="25000"/>
              </a:spcBef>
              <a:buClr>
                <a:schemeClr val="tx1"/>
              </a:buClr>
              <a:buSzPct val="80000"/>
              <a:buFontTx/>
              <a:buChar char="•"/>
            </a:pPr>
            <a:r>
              <a:rPr lang="en-US" altLang="ko-KR" sz="2200" b="0">
                <a:solidFill>
                  <a:srgbClr val="480024"/>
                </a:solidFill>
                <a:latin typeface="Arial Narrow" pitchFamily="34" charset="0"/>
                <a:ea typeface="굴림" pitchFamily="50" charset="-127"/>
              </a:rPr>
              <a:t>Stage1(service requirement) corresponds to RD of OMA.</a:t>
            </a:r>
          </a:p>
          <a:p>
            <a:pPr marL="338138" lvl="1" indent="-114300" algn="l" defTabSz="762000">
              <a:lnSpc>
                <a:spcPct val="100000"/>
              </a:lnSpc>
              <a:spcBef>
                <a:spcPct val="25000"/>
              </a:spcBef>
              <a:buClr>
                <a:schemeClr val="tx1"/>
              </a:buClr>
              <a:buSzPct val="80000"/>
              <a:buFontTx/>
              <a:buChar char="•"/>
            </a:pPr>
            <a:r>
              <a:rPr lang="en-US" altLang="ko-KR" sz="2200" b="0">
                <a:solidFill>
                  <a:srgbClr val="480024"/>
                </a:solidFill>
                <a:latin typeface="Arial Narrow" pitchFamily="34" charset="0"/>
                <a:ea typeface="굴림" pitchFamily="50" charset="-127"/>
              </a:rPr>
              <a:t>Stage2(technical realization) and stage3(signaling protocols) correspond to AD and TS of OMA.</a:t>
            </a:r>
          </a:p>
          <a:p>
            <a:pPr marL="109538" indent="-109538" algn="l" defTabSz="762000">
              <a:lnSpc>
                <a:spcPct val="100000"/>
              </a:lnSpc>
              <a:spcBef>
                <a:spcPct val="25000"/>
              </a:spcBef>
              <a:buClr>
                <a:schemeClr val="tx1"/>
              </a:buClr>
              <a:buSzPct val="80000"/>
              <a:buFontTx/>
              <a:buChar char="•"/>
            </a:pPr>
            <a:endParaRPr lang="en-US" altLang="ko-KR" b="0">
              <a:solidFill>
                <a:srgbClr val="000066"/>
              </a:solidFill>
              <a:latin typeface="Arial Narrow" pitchFamily="34" charset="0"/>
              <a:ea typeface="굴림" pitchFamily="50" charset="-127"/>
            </a:endParaRPr>
          </a:p>
          <a:p>
            <a:pPr marL="109538" indent="-109538" algn="l" defTabSz="762000">
              <a:lnSpc>
                <a:spcPct val="100000"/>
              </a:lnSpc>
              <a:spcBef>
                <a:spcPct val="25000"/>
              </a:spcBef>
              <a:buClr>
                <a:schemeClr val="tx1"/>
              </a:buClr>
              <a:buSzPct val="80000"/>
              <a:buFontTx/>
              <a:buChar char="•"/>
            </a:pPr>
            <a:r>
              <a:rPr lang="en-US" altLang="ko-KR" b="0">
                <a:solidFill>
                  <a:srgbClr val="000066"/>
                </a:solidFill>
                <a:latin typeface="Arial Narrow" pitchFamily="34" charset="0"/>
                <a:ea typeface="굴림" pitchFamily="50" charset="-127"/>
              </a:rPr>
              <a:t>Status of PNM</a:t>
            </a:r>
          </a:p>
          <a:p>
            <a:pPr marL="109538" indent="-109538" algn="l" defTabSz="762000">
              <a:lnSpc>
                <a:spcPct val="100000"/>
              </a:lnSpc>
              <a:spcBef>
                <a:spcPct val="25000"/>
              </a:spcBef>
              <a:buClr>
                <a:schemeClr val="tx1"/>
              </a:buClr>
              <a:buSzPct val="80000"/>
            </a:pPr>
            <a:endParaRPr lang="en-US" altLang="ko-KR" b="0">
              <a:solidFill>
                <a:srgbClr val="000066"/>
              </a:solidFill>
              <a:latin typeface="Arial Narrow" pitchFamily="34" charset="0"/>
              <a:ea typeface="굴림" pitchFamily="50" charset="-127"/>
            </a:endParaRPr>
          </a:p>
          <a:p>
            <a:pPr marL="338138" lvl="1" indent="-114300" algn="l" defTabSz="762000">
              <a:lnSpc>
                <a:spcPct val="100000"/>
              </a:lnSpc>
              <a:spcBef>
                <a:spcPct val="25000"/>
              </a:spcBef>
              <a:buClr>
                <a:schemeClr val="tx1"/>
              </a:buClr>
              <a:buSzPct val="80000"/>
              <a:buFontTx/>
              <a:buChar char="•"/>
            </a:pPr>
            <a:endParaRPr lang="en-US" altLang="ko-KR" sz="2000" b="0">
              <a:solidFill>
                <a:srgbClr val="480024"/>
              </a:solidFill>
              <a:latin typeface="Arial Narrow" pitchFamily="34" charset="0"/>
              <a:ea typeface="굴림" pitchFamily="50" charset="-127"/>
            </a:endParaRPr>
          </a:p>
        </p:txBody>
      </p:sp>
      <p:graphicFrame>
        <p:nvGraphicFramePr>
          <p:cNvPr id="28795" name="Group 123"/>
          <p:cNvGraphicFramePr>
            <a:graphicFrameLocks noGrp="1"/>
          </p:cNvGraphicFramePr>
          <p:nvPr/>
        </p:nvGraphicFramePr>
        <p:xfrm>
          <a:off x="719138" y="3892550"/>
          <a:ext cx="7467600" cy="1706880"/>
        </p:xfrm>
        <a:graphic>
          <a:graphicData uri="http://schemas.openxmlformats.org/drawingml/2006/table">
            <a:tbl>
              <a:tblPr/>
              <a:tblGrid>
                <a:gridCol w="2459037"/>
                <a:gridCol w="1730375"/>
                <a:gridCol w="1730375"/>
                <a:gridCol w="1547813"/>
              </a:tblGrid>
              <a:tr h="381000">
                <a:tc>
                  <a:txBody>
                    <a:bodyPr/>
                    <a:lstStyle/>
                    <a:p>
                      <a:pPr marL="0" marR="0" lvl="0" indent="0" algn="l"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000066"/>
                          </a:solidFill>
                          <a:effectLst/>
                          <a:latin typeface="Arial Narrow" pitchFamily="34" charset="0"/>
                          <a:ea typeface="굴림" pitchFamily="50" charset="-127"/>
                        </a:rPr>
                        <a:t>     Stage of PNM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Start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Finish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Complete(%)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2750">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000066"/>
                          </a:solidFill>
                          <a:effectLst/>
                          <a:latin typeface="Arial Narrow" pitchFamily="34" charset="0"/>
                          <a:ea typeface="굴림" pitchFamily="50" charset="-127"/>
                        </a:rPr>
                        <a:t>tage1</a:t>
                      </a:r>
                      <a:endParaRPr kumimoji="0" lang="ko-KR" altLang="en-US" sz="2200" b="0" i="0" u="none" strike="noStrike" cap="none" normalizeH="0" baseline="0" dirty="0" smtClean="0">
                        <a:ln>
                          <a:noFill/>
                        </a:ln>
                        <a:solidFill>
                          <a:srgbClr val="000066"/>
                        </a:solidFill>
                        <a:effectLst/>
                        <a:latin typeface="Arial Narrow" pitchFamily="34" charset="0"/>
                        <a:ea typeface="굴림" pitchFamily="50" charset="-127"/>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11/07/2005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19/09/2008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9250">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Stage2</a:t>
                      </a:r>
                      <a:endParaRPr kumimoji="0" lang="ko-KR" altLang="en-US" sz="2200" b="0" i="0" u="none" strike="noStrike" cap="none" normalizeH="0" baseline="0" smtClean="0">
                        <a:ln>
                          <a:noFill/>
                        </a:ln>
                        <a:solidFill>
                          <a:srgbClr val="000066"/>
                        </a:solidFill>
                        <a:effectLst/>
                        <a:latin typeface="Arial Narrow" pitchFamily="34" charset="0"/>
                        <a:ea typeface="굴림" pitchFamily="50" charset="-127"/>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26/03/2007</a:t>
                      </a:r>
                      <a:endParaRPr kumimoji="0" lang="ko-KR" altLang="en-US" sz="2200" b="0" i="0" u="none" strike="noStrike" cap="none" normalizeH="0" baseline="0" smtClean="0">
                        <a:ln>
                          <a:noFill/>
                        </a:ln>
                        <a:solidFill>
                          <a:srgbClr val="000066"/>
                        </a:solidFill>
                        <a:effectLst/>
                        <a:latin typeface="Arial Narrow" pitchFamily="34" charset="0"/>
                        <a:ea typeface="굴림" pitchFamily="50" charset="-127"/>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15/06/2008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95%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9250">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Stage3</a:t>
                      </a:r>
                      <a:endParaRPr kumimoji="0" lang="ko-KR" altLang="en-US" sz="2200" b="0" i="0" u="none" strike="noStrike" cap="none" normalizeH="0" baseline="0" smtClean="0">
                        <a:ln>
                          <a:noFill/>
                        </a:ln>
                        <a:solidFill>
                          <a:srgbClr val="000066"/>
                        </a:solidFill>
                        <a:effectLst/>
                        <a:latin typeface="Arial Narrow" pitchFamily="34" charset="0"/>
                        <a:ea typeface="굴림" pitchFamily="50" charset="-127"/>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26/03/2007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000066"/>
                          </a:solidFill>
                          <a:effectLst/>
                          <a:latin typeface="Arial Narrow" pitchFamily="34" charset="0"/>
                          <a:ea typeface="굴림" pitchFamily="50" charset="-127"/>
                        </a:rPr>
                        <a:t>19/09/2008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62000"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dirty="0" smtClean="0">
                          <a:ln>
                            <a:noFill/>
                          </a:ln>
                          <a:solidFill>
                            <a:srgbClr val="000066"/>
                          </a:solidFill>
                          <a:effectLst/>
                          <a:latin typeface="Arial Narrow" pitchFamily="34" charset="0"/>
                          <a:ea typeface="굴림" pitchFamily="50" charset="-127"/>
                        </a:rPr>
                        <a:t>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r>
              <a:rPr lang="en-GB" dirty="0" smtClean="0"/>
              <a:t>3GPP SA1’s Consideration</a:t>
            </a:r>
            <a:endParaRPr lang="en-GB" sz="3500" dirty="0">
              <a:ea typeface="宋体" pitchFamily="2" charset="-122"/>
            </a:endParaRPr>
          </a:p>
        </p:txBody>
      </p:sp>
      <p:sp>
        <p:nvSpPr>
          <p:cNvPr id="217091" name="Rectangle 3"/>
          <p:cNvSpPr>
            <a:spLocks noGrp="1" noChangeArrowheads="1"/>
          </p:cNvSpPr>
          <p:nvPr>
            <p:ph type="body" idx="1"/>
          </p:nvPr>
        </p:nvSpPr>
        <p:spPr/>
        <p:txBody>
          <a:bodyPr/>
          <a:lstStyle/>
          <a:p>
            <a:r>
              <a:rPr lang="en-US" altLang="zh-CN" dirty="0" smtClean="0"/>
              <a:t>Most of the features included in CPNS WID are features covered by PNM stage 1 prior to removal for Rel-8.</a:t>
            </a:r>
            <a:r>
              <a:rPr lang="en-US" altLang="zh-CN" dirty="0">
                <a:ea typeface="宋体" pitchFamily="2" charset="-122"/>
              </a:rPr>
              <a:t> </a:t>
            </a:r>
            <a:r>
              <a:rPr lang="en-US" dirty="0" smtClean="0">
                <a:ea typeface="宋体" pitchFamily="2" charset="-122"/>
                <a:cs typeface="Times New Roman" pitchFamily="18" charset="0"/>
              </a:rPr>
              <a:t>But still </a:t>
            </a:r>
            <a:r>
              <a:rPr lang="en-US" altLang="zh-CN" dirty="0" smtClean="0"/>
              <a:t>kept within the Rel-9 version</a:t>
            </a:r>
            <a:r>
              <a:rPr lang="en-GB" dirty="0" smtClean="0">
                <a:ea typeface="宋体" pitchFamily="2" charset="-122"/>
              </a:rPr>
              <a:t>.</a:t>
            </a:r>
            <a:endParaRPr lang="en-GB" dirty="0">
              <a:ea typeface="宋体" pitchFamily="2" charset="-122"/>
            </a:endParaRPr>
          </a:p>
          <a:p>
            <a:endParaRPr lang="en-GB" dirty="0">
              <a:ea typeface="宋体" pitchFamily="2" charset="-122"/>
            </a:endParaRPr>
          </a:p>
          <a:p>
            <a:r>
              <a:rPr lang="en-US" altLang="zh-CN" dirty="0" smtClean="0"/>
              <a:t>The removal of features for Rel-8 was conducted in order to align with CT1 as they stated they will not be in the position to complete stage 3 with full functionality in Rel-8.</a:t>
            </a:r>
            <a:endParaRPr lang="en-GB" sz="3000" dirty="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GB" sz="2800" dirty="0" smtClean="0"/>
              <a:t>Action of 3GPP SA1</a:t>
            </a:r>
            <a:endParaRPr lang="en-GB" sz="2800" dirty="0"/>
          </a:p>
        </p:txBody>
      </p:sp>
      <p:sp>
        <p:nvSpPr>
          <p:cNvPr id="214019" name="Rectangle 3"/>
          <p:cNvSpPr>
            <a:spLocks noGrp="1" noChangeArrowheads="1"/>
          </p:cNvSpPr>
          <p:nvPr>
            <p:ph type="body" idx="1"/>
          </p:nvPr>
        </p:nvSpPr>
        <p:spPr/>
        <p:txBody>
          <a:bodyPr/>
          <a:lstStyle/>
          <a:p>
            <a:pPr marL="514350" indent="-514350">
              <a:buFont typeface="+mj-lt"/>
              <a:buAutoNum type="arabicPeriod"/>
            </a:pPr>
            <a:r>
              <a:rPr lang="en-US" altLang="zh-CN" dirty="0" smtClean="0"/>
              <a:t> Keeping stage 1 in SA1 endeavor to do stage 3 in Rel-9 and asking OMA to stop the WID.</a:t>
            </a:r>
          </a:p>
          <a:p>
            <a:pPr marL="514350" indent="-514350">
              <a:buFont typeface="+mj-lt"/>
              <a:buAutoNum type="arabicPeriod"/>
            </a:pPr>
            <a:r>
              <a:rPr lang="en-US" altLang="zh-CN" dirty="0" smtClean="0"/>
              <a:t>Keeping stage 1 in SA1 and refer to OMA. This may require some alignment work of our stage 1.</a:t>
            </a:r>
          </a:p>
          <a:p>
            <a:pPr marL="514350" indent="-514350">
              <a:buFont typeface="+mj-lt"/>
              <a:buAutoNum type="arabicPeriod"/>
            </a:pPr>
            <a:r>
              <a:rPr lang="en-US" altLang="zh-CN" dirty="0" smtClean="0"/>
              <a:t>Deleting stage 1 in SA1 and refer to OMA. Also deleting our Rel-9 Work Item.</a:t>
            </a:r>
            <a:endParaRPr lang="en-US" altLang="zh-CN" dirty="0">
              <a:solidFill>
                <a:srgbClr val="330066"/>
              </a:solidFill>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Reaction of CPNS</a:t>
            </a:r>
            <a:endParaRPr lang="zh-CN" altLang="en-US" dirty="0"/>
          </a:p>
        </p:txBody>
      </p:sp>
      <p:sp>
        <p:nvSpPr>
          <p:cNvPr id="3" name="内容占位符 2"/>
          <p:cNvSpPr>
            <a:spLocks noGrp="1"/>
          </p:cNvSpPr>
          <p:nvPr>
            <p:ph idx="1"/>
          </p:nvPr>
        </p:nvSpPr>
        <p:spPr/>
        <p:txBody>
          <a:bodyPr/>
          <a:lstStyle/>
          <a:p>
            <a:r>
              <a:rPr lang="en-US" altLang="zh-CN" dirty="0" smtClean="0"/>
              <a:t>LS to 3GPP SA1?</a:t>
            </a:r>
          </a:p>
          <a:p>
            <a:endParaRPr lang="zh-CN" altLang="en-US" dirty="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5789</TotalTime>
  <Pages>15</Pages>
  <Words>471</Words>
  <Application>Microsoft PowerPoint 4.0</Application>
  <PresentationFormat>自定义</PresentationFormat>
  <Paragraphs>59</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OMA Template</vt:lpstr>
      <vt:lpstr>幻灯片 1</vt:lpstr>
      <vt:lpstr>幻灯片 2</vt:lpstr>
      <vt:lpstr>Status of PNM of 3GPP</vt:lpstr>
      <vt:lpstr>3GPP SA1’s Consideration</vt:lpstr>
      <vt:lpstr>Action of 3GPP SA1</vt:lpstr>
      <vt:lpstr>Reaction of CPNS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LENOVO USER</cp:lastModifiedBy>
  <cp:revision>263</cp:revision>
  <cp:lastPrinted>1999-04-27T06:51:51Z</cp:lastPrinted>
  <dcterms:created xsi:type="dcterms:W3CDTF">2002-03-19T14:05:12Z</dcterms:created>
  <dcterms:modified xsi:type="dcterms:W3CDTF">2008-10-09T05:40:04Z</dcterms:modified>
</cp:coreProperties>
</file>