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19" r:id="rId2"/>
    <p:sldId id="328" r:id="rId3"/>
    <p:sldId id="332" r:id="rId4"/>
    <p:sldId id="329" r:id="rId5"/>
    <p:sldId id="330" r:id="rId6"/>
    <p:sldId id="331" r:id="rId7"/>
  </p:sldIdLst>
  <p:sldSz cx="9363075" cy="7023100"/>
  <p:notesSz cx="6645275" cy="9779000"/>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111" autoAdjust="0"/>
    <p:restoredTop sz="94660"/>
  </p:normalViewPr>
  <p:slideViewPr>
    <p:cSldViewPr>
      <p:cViewPr>
        <p:scale>
          <a:sx n="69" d="100"/>
          <a:sy n="69" d="100"/>
        </p:scale>
        <p:origin x="-1092"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3081"/>
        <p:guide pos="2093"/>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885825" y="4662488"/>
            <a:ext cx="4873625" cy="441960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zh-CN" smtClean="0"/>
              <a:t>Body Text</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1" name="Rectangle 3"/>
          <p:cNvSpPr>
            <a:spLocks noGrp="1" noRot="1" noChangeAspect="1" noChangeArrowheads="1" noTextEdit="1"/>
          </p:cNvSpPr>
          <p:nvPr>
            <p:ph type="sldImg" idx="2"/>
          </p:nvPr>
        </p:nvSpPr>
        <p:spPr bwMode="auto">
          <a:xfrm>
            <a:off x="1038225" y="849313"/>
            <a:ext cx="4568825" cy="3427412"/>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5" name="页脚占位符 4"/>
          <p:cNvSpPr>
            <a:spLocks noGrp="1"/>
          </p:cNvSpPr>
          <p:nvPr>
            <p:ph type="ftr" sz="quarter" idx="10"/>
          </p:nvPr>
        </p:nvSpPr>
        <p:spPr/>
        <p:txBody>
          <a:bodyPr/>
          <a:lstStyle/>
          <a:p>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77050" y="233363"/>
            <a:ext cx="2193925" cy="63198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2100" y="233363"/>
            <a:ext cx="6432550" cy="63198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775" y="4513263"/>
            <a:ext cx="7958138" cy="139382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313" y="280988"/>
            <a:ext cx="8426450" cy="1169987"/>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3" y="279400"/>
            <a:ext cx="3079750" cy="119062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5150" y="4916488"/>
            <a:ext cx="5618163" cy="57943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6393"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zh-CN" altLang="en-US"/>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endParaRPr lang="zh-CN" alt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altLang="zh-CN" sz="1000" b="1">
              <a:ea typeface="宋体" pitchFamily="2" charset="-122"/>
            </a:endParaRPr>
          </a:p>
          <a:p>
            <a:pPr defTabSz="403225">
              <a:tabLst>
                <a:tab pos="5372100" algn="ctr"/>
                <a:tab pos="9182100" algn="r"/>
              </a:tabLst>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pitchFamily="2" charset="-122"/>
              </a:rPr>
              <a:t>Slide #</a:t>
            </a:r>
            <a:fld id="{236F7127-EF3F-46C2-92AB-772493E7DB09}" type="slidenum">
              <a:rPr lang="en-US" altLang="zh-CN" sz="1800" b="1">
                <a:latin typeface="Arial Narrow" pitchFamily="34" charset="0"/>
                <a:ea typeface="宋体" pitchFamily="2" charset="-122"/>
              </a:rPr>
              <a:pPr algn="r" defTabSz="403225">
                <a:tabLst>
                  <a:tab pos="5372100" algn="ctr"/>
                  <a:tab pos="9182100" algn="r"/>
                </a:tabLst>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[OMA-Template-SlideDeck-20080101-I]</a:t>
            </a:r>
            <a:endParaRPr lang="en-US" altLang="zh-CN" sz="1800" b="1">
              <a:latin typeface="Arial Narrow" pitchFamily="34" charset="0"/>
              <a:ea typeface="宋体" pitchFamily="2" charset="-122"/>
            </a:endParaRPr>
          </a:p>
        </p:txBody>
      </p:sp>
      <p:sp>
        <p:nvSpPr>
          <p:cNvPr id="18637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endParaRPr lang="en-GB" smtClean="0"/>
          </a:p>
        </p:txBody>
      </p:sp>
      <p:sp>
        <p:nvSpPr>
          <p:cNvPr id="18637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
        <p:nvSpPr>
          <p:cNvPr id="186395" name="Rectangle 27"/>
          <p:cNvSpPr>
            <a:spLocks noChangeArrowheads="1"/>
          </p:cNvSpPr>
          <p:nvPr userDrawn="1"/>
        </p:nvSpPr>
        <p:spPr bwMode="auto">
          <a:xfrm>
            <a:off x="4529138" y="6635750"/>
            <a:ext cx="4114800" cy="2836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ko-KR" sz="1400" b="1" dirty="0" smtClean="0">
                <a:latin typeface="Arial Narrow" pitchFamily="34" charset="0"/>
                <a:ea typeface="굴림" pitchFamily="50" charset="-127"/>
              </a:rPr>
              <a:t>OMA-REQ-CPNS-2008-xxxx-INP-CPNS_Definitions</a:t>
            </a:r>
            <a:endParaRPr lang="en-US" altLang="ko-KR" sz="1400" b="1" dirty="0">
              <a:latin typeface="Arial Narrow" pitchFamily="34" charset="0"/>
              <a:ea typeface="굴림" pitchFamily="50" charset="-127"/>
            </a:endParaRPr>
          </a:p>
        </p:txBody>
      </p:sp>
      <p:sp>
        <p:nvSpPr>
          <p:cNvPr id="11" name="页脚占位符 10"/>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u.jie@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p:spPr>
      </p:pic>
      <p:sp>
        <p:nvSpPr>
          <p:cNvPr id="212995" name="Rectangle 3"/>
          <p:cNvSpPr>
            <a:spLocks noChangeArrowheads="1"/>
          </p:cNvSpPr>
          <p:nvPr/>
        </p:nvSpPr>
        <p:spPr bwMode="auto">
          <a:xfrm>
            <a:off x="642938" y="1981200"/>
            <a:ext cx="8382000" cy="2819400"/>
          </a:xfrm>
          <a:prstGeom prst="rect">
            <a:avLst/>
          </a:prstGeom>
          <a:noFill/>
          <a:ln w="12700">
            <a:noFill/>
            <a:miter lim="800000"/>
            <a:headEnd/>
            <a:tailEnd/>
          </a:ln>
          <a:effectLst/>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Submitted To:	OMA </a:t>
            </a:r>
            <a:r>
              <a:rPr lang="en-US" altLang="zh-CN" b="1" dirty="0" smtClean="0">
                <a:latin typeface="Tahoma" pitchFamily="34" charset="0"/>
                <a:ea typeface="宋体" pitchFamily="2" charset="-122"/>
              </a:rPr>
              <a:t> </a:t>
            </a:r>
            <a:r>
              <a:rPr lang="en-US" altLang="zh-CN" b="1" dirty="0">
                <a:latin typeface="Tahoma" pitchFamily="34" charset="0"/>
                <a:ea typeface="宋体" pitchFamily="2" charset="-122"/>
              </a:rPr>
              <a:t>CPNS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20 Oct. 2008 </a:t>
            </a:r>
            <a:r>
              <a:rPr lang="en-US" altLang="zh-CN" b="1" dirty="0">
                <a:latin typeface="Tahoma" pitchFamily="34" charset="0"/>
                <a:ea typeface="宋体" pitchFamily="2"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pitchFamily="2" charset="-122"/>
              </a:rPr>
              <a:t>	Availability:	      Public        x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Mr. </a:t>
            </a:r>
            <a:r>
              <a:rPr lang="en-US" altLang="zh-CN" b="1" dirty="0" smtClean="0">
                <a:latin typeface="Tahoma" pitchFamily="34" charset="0"/>
                <a:ea typeface="宋体" pitchFamily="2" charset="-122"/>
              </a:rPr>
              <a:t>Alex J. Lu</a:t>
            </a:r>
            <a:r>
              <a:rPr lang="en-US" altLang="zh-CN" dirty="0" smtClean="0">
                <a:latin typeface="Tahoma" pitchFamily="34" charset="0"/>
                <a:ea typeface="宋体" pitchFamily="2" charset="-122"/>
              </a:rPr>
              <a:t>(</a:t>
            </a:r>
            <a:r>
              <a:rPr lang="en-US" altLang="zh-CN" dirty="0" smtClean="0">
                <a:latin typeface="Tahoma" pitchFamily="34" charset="0"/>
                <a:ea typeface="宋体" pitchFamily="2" charset="-122"/>
                <a:hlinkClick r:id="rId3"/>
              </a:rPr>
              <a:t>mailto:</a:t>
            </a:r>
            <a:r>
              <a:rPr lang="en-GB" dirty="0" smtClean="0">
                <a:latin typeface="Tahoma" pitchFamily="34" charset="0"/>
                <a:hlinkClick r:id="rId3"/>
              </a:rPr>
              <a:t>lu.jie@zte.com.cn</a:t>
            </a:r>
            <a:r>
              <a:rPr lang="en-GB" dirty="0" smtClean="0">
                <a:latin typeface="Tahoma" pitchFamily="34" charset="0"/>
              </a:rPr>
              <a:t>)</a:t>
            </a:r>
          </a:p>
          <a:p>
            <a:pPr defTabSz="762000">
              <a:lnSpc>
                <a:spcPct val="95000"/>
              </a:lnSpc>
              <a:spcAft>
                <a:spcPct val="35000"/>
              </a:spcAft>
              <a:tabLst>
                <a:tab pos="1827213" algn="r"/>
                <a:tab pos="1939925" algn="l"/>
              </a:tabLst>
            </a:pPr>
            <a:r>
              <a:rPr lang="en-GB" dirty="0" smtClean="0">
                <a:latin typeface="Tahoma" pitchFamily="34" charset="0"/>
              </a:rPr>
              <a:t> </a:t>
            </a:r>
            <a:r>
              <a:rPr lang="en-GB" dirty="0" smtClean="0">
                <a:latin typeface="Tahoma" pitchFamily="34" charset="0"/>
              </a:rPr>
              <a:t>                        </a:t>
            </a:r>
            <a:r>
              <a:rPr lang="en-GB" altLang="zh-CN" b="1" dirty="0" smtClean="0">
                <a:latin typeface="Tahoma" pitchFamily="34" charset="0"/>
                <a:ea typeface="宋体" pitchFamily="2" charset="-122"/>
              </a:rPr>
              <a:t>Mr</a:t>
            </a:r>
            <a:r>
              <a:rPr lang="en-GB" altLang="zh-CN" b="1" dirty="0" smtClean="0">
                <a:latin typeface="Tahoma" pitchFamily="34" charset="0"/>
                <a:ea typeface="宋体" pitchFamily="2" charset="-122"/>
              </a:rPr>
              <a:t>. </a:t>
            </a:r>
            <a:r>
              <a:rPr lang="en-GB" altLang="zh-CN" b="1" dirty="0" err="1" smtClean="0">
                <a:latin typeface="Tahoma" pitchFamily="34" charset="0"/>
                <a:ea typeface="宋体" pitchFamily="2" charset="-122"/>
              </a:rPr>
              <a:t>Hao</a:t>
            </a:r>
            <a:r>
              <a:rPr lang="en-GB" altLang="zh-CN" b="1" dirty="0" smtClean="0">
                <a:latin typeface="Tahoma" pitchFamily="34" charset="0"/>
                <a:ea typeface="宋体" pitchFamily="2" charset="-122"/>
              </a:rPr>
              <a:t> DONG(</a:t>
            </a:r>
            <a:r>
              <a:rPr lang="en-GB" altLang="zh-CN" dirty="0" smtClean="0">
                <a:latin typeface="Tahoma" pitchFamily="34" charset="0"/>
                <a:ea typeface="宋体" pitchFamily="2" charset="-122"/>
                <a:hlinkClick r:id="rId3"/>
              </a:rPr>
              <a:t>mailto:dong.hao1@zte.com.cn</a:t>
            </a:r>
            <a:r>
              <a:rPr lang="en-GB" dirty="0" smtClean="0">
                <a:latin typeface="Tahoma" pitchFamily="34" charset="0"/>
              </a:rPr>
              <a:t>)</a:t>
            </a:r>
            <a:endParaRPr lang="en-GB" dirty="0">
              <a:latin typeface="Tahoma" pitchFamily="34" charset="0"/>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a:t>
            </a:r>
            <a:r>
              <a:rPr lang="en-US" altLang="zh-CN" b="1" dirty="0" smtClean="0">
                <a:latin typeface="Tahoma" pitchFamily="34" charset="0"/>
                <a:ea typeface="宋体" pitchFamily="2" charset="-122"/>
              </a:rPr>
              <a:t>ZTE Corporation</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Co-Sign:</a:t>
            </a:r>
            <a:endParaRPr lang="en-US" altLang="zh-CN" b="1" dirty="0">
              <a:latin typeface="Tahoma" pitchFamily="34" charset="0"/>
              <a:ea typeface="宋体" pitchFamily="2" charset="-122"/>
            </a:endParaRPr>
          </a:p>
        </p:txBody>
      </p:sp>
      <p:sp>
        <p:nvSpPr>
          <p:cNvPr id="212996" name="Rectangle 4"/>
          <p:cNvSpPr>
            <a:spLocks noChangeArrowheads="1"/>
          </p:cNvSpPr>
          <p:nvPr/>
        </p:nvSpPr>
        <p:spPr bwMode="auto">
          <a:xfrm>
            <a:off x="684213" y="228600"/>
            <a:ext cx="7996237" cy="1652588"/>
          </a:xfrm>
          <a:prstGeom prst="rect">
            <a:avLst/>
          </a:prstGeom>
          <a:noFill/>
          <a:ln w="12700">
            <a:noFill/>
            <a:miter lim="800000"/>
            <a:headEnd/>
            <a:tailEnd/>
          </a:ln>
          <a:effectLst/>
        </p:spPr>
        <p:txBody>
          <a:bodyPr lIns="90488" tIns="44450" rIns="90488" bIns="44450"/>
          <a:lstStyle/>
          <a:p>
            <a:pPr algn="ctr" defTabSz="762000"/>
            <a:r>
              <a:rPr lang="en-US" altLang="zh-CN" b="1" dirty="0" smtClean="0">
                <a:latin typeface="Tahoma" pitchFamily="34" charset="0"/>
                <a:ea typeface="宋体" pitchFamily="2" charset="-122"/>
              </a:rPr>
              <a:t>OMA-</a:t>
            </a:r>
            <a:r>
              <a:rPr lang="en-US" altLang="zh-CN" b="1" dirty="0" smtClean="0">
                <a:ea typeface="宋体" pitchFamily="2" charset="-122"/>
              </a:rPr>
              <a:t>REQ-CPNS</a:t>
            </a:r>
            <a:r>
              <a:rPr lang="en-US" altLang="zh-CN" b="1" dirty="0" smtClean="0">
                <a:latin typeface="Tahoma" pitchFamily="34" charset="0"/>
                <a:ea typeface="宋体" pitchFamily="2" charset="-122"/>
              </a:rPr>
              <a:t>-2008-xxxx-INP-3GPPSA1_Considerartion_on_CPNS</a:t>
            </a:r>
            <a:r>
              <a:rPr lang="en-US" altLang="zh-CN" b="1" dirty="0">
                <a:latin typeface="Tahoma" pitchFamily="34" charset="0"/>
                <a:ea typeface="宋体" pitchFamily="2" charset="-122"/>
              </a:rPr>
              <a:t/>
            </a:r>
            <a:br>
              <a:rPr lang="en-US" altLang="zh-CN" b="1" dirty="0">
                <a:latin typeface="Tahoma" pitchFamily="34" charset="0"/>
                <a:ea typeface="宋体" pitchFamily="2" charset="-122"/>
              </a:rPr>
            </a:br>
            <a:r>
              <a:rPr lang="en-US" altLang="zh-CN" sz="1400" b="1" dirty="0">
                <a:latin typeface="Tahoma" pitchFamily="34" charset="0"/>
                <a:ea typeface="宋体" pitchFamily="2" charset="-122"/>
              </a:rPr>
              <a:t/>
            </a:r>
            <a:br>
              <a:rPr lang="en-US" altLang="zh-CN" sz="1400" b="1" dirty="0">
                <a:latin typeface="Tahoma" pitchFamily="34" charset="0"/>
                <a:ea typeface="宋体" pitchFamily="2" charset="-122"/>
              </a:rPr>
            </a:br>
            <a:r>
              <a:rPr lang="en-US" altLang="zh-CN" sz="3200" b="1" dirty="0" smtClean="0">
                <a:latin typeface="Tahoma" pitchFamily="34" charset="0"/>
                <a:ea typeface="宋体" pitchFamily="2" charset="-122"/>
              </a:rPr>
              <a:t>Definitions for CPNS </a:t>
            </a:r>
            <a:r>
              <a:rPr lang="en-US" altLang="zh-CN" sz="3200" b="1" dirty="0">
                <a:latin typeface="Tahoma" pitchFamily="34" charset="0"/>
                <a:ea typeface="宋体" pitchFamily="2" charset="-122"/>
              </a:rPr>
              <a:t/>
            </a:r>
            <a:br>
              <a:rPr lang="en-US" altLang="zh-CN" sz="3200" b="1" dirty="0">
                <a:latin typeface="Tahoma" pitchFamily="34" charset="0"/>
                <a:ea typeface="宋体" pitchFamily="2" charset="-122"/>
              </a:rPr>
            </a:br>
            <a:endParaRPr lang="en-US" altLang="zh-CN" sz="3200" b="1" dirty="0">
              <a:latin typeface="Tahoma" pitchFamily="34" charset="0"/>
              <a:ea typeface="宋体" pitchFamily="2" charset="-122"/>
            </a:endParaRPr>
          </a:p>
        </p:txBody>
      </p:sp>
      <p:sp>
        <p:nvSpPr>
          <p:cNvPr id="212997" name="Text Box 5"/>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a:effectLst/>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endParaRPr lang="en-US" altLang="zh-CN" sz="900">
              <a:ea typeface="宋体" pitchFamily="2" charset="-122"/>
            </a:endParaRPr>
          </a:p>
        </p:txBody>
      </p:sp>
      <p:sp>
        <p:nvSpPr>
          <p:cNvPr id="212998" name="Text Box 6"/>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endParaRPr lang="zh-CN" altLang="zh-CN" sz="1800" b="1">
              <a:solidFill>
                <a:srgbClr val="800000"/>
              </a:solidFill>
              <a:latin typeface="Tahoma" pitchFamily="34" charset="0"/>
            </a:endParaRPr>
          </a:p>
        </p:txBody>
      </p:sp>
      <p:sp>
        <p:nvSpPr>
          <p:cNvPr id="212999" name="Text Box 7"/>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endParaRPr lang="en-GB" b="1" dirty="0">
              <a:solidFill>
                <a:srgbClr val="800000"/>
              </a:solidFill>
            </a:endParaRPr>
          </a:p>
        </p:txBody>
      </p:sp>
      <p:sp>
        <p:nvSpPr>
          <p:cNvPr id="213001" name="Rectangle 9"/>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p>
        </p:txBody>
      </p:sp>
      <p:sp>
        <p:nvSpPr>
          <p:cNvPr id="213005" name="Text Box 13"/>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a:effectLst/>
        </p:spPr>
        <p:txBody>
          <a:bodyPr>
            <a:spAutoFit/>
          </a:bodyPr>
          <a:lstStyle/>
          <a:p>
            <a:pPr algn="ctr" defTabSz="762000">
              <a:spcBef>
                <a:spcPct val="35000"/>
              </a:spcBef>
            </a:pPr>
            <a:r>
              <a:rPr lang="en-US" altLang="zh-CN" sz="900" b="1">
                <a:ea typeface="宋体" pitchFamily="2" charset="-122"/>
                <a:cs typeface="Times New Roman" pitchFamily="18" charset="0"/>
              </a:rPr>
              <a:t>Intellectual Property Rights</a:t>
            </a:r>
          </a:p>
          <a:p>
            <a:pPr defTabSz="762000">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ko-KR" dirty="0" smtClean="0">
                <a:latin typeface="Tahoma" pitchFamily="34" charset="0"/>
                <a:ea typeface="굴림" pitchFamily="50" charset="-127"/>
              </a:rPr>
              <a:t>Review of Doc. OMA-CPNS-2008-0016</a:t>
            </a:r>
            <a:br>
              <a:rPr lang="en-US" altLang="ko-KR" dirty="0" smtClean="0">
                <a:latin typeface="Tahoma" pitchFamily="34" charset="0"/>
                <a:ea typeface="굴림" pitchFamily="50" charset="-127"/>
              </a:rPr>
            </a:br>
            <a:endParaRPr lang="zh-CN" altLang="en-US" dirty="0"/>
          </a:p>
        </p:txBody>
      </p:sp>
      <p:sp>
        <p:nvSpPr>
          <p:cNvPr id="3" name="内容占位符 2"/>
          <p:cNvSpPr>
            <a:spLocks noGrp="1"/>
          </p:cNvSpPr>
          <p:nvPr>
            <p:ph idx="1"/>
          </p:nvPr>
        </p:nvSpPr>
        <p:spPr/>
        <p:txBody>
          <a:bodyPr/>
          <a:lstStyle/>
          <a:p>
            <a:r>
              <a:rPr lang="en-US" altLang="zh-CN" sz="2000" dirty="0" smtClean="0">
                <a:ea typeface="宋体" pitchFamily="2" charset="-122"/>
              </a:rPr>
              <a:t>PN Device: Any communicating device belonging to a single person can be his/her PN device. Apart from local PN devices the user can have remote PN devices too.</a:t>
            </a:r>
          </a:p>
          <a:p>
            <a:r>
              <a:rPr lang="en-US" altLang="zh-CN" sz="2000" dirty="0" smtClean="0">
                <a:ea typeface="宋体" pitchFamily="2" charset="-122"/>
              </a:rPr>
              <a:t>Local PN Device: PN devices which are in close vicinity of the user. These device can connect to the PN Mobile Phone directly using WPAN technologies.</a:t>
            </a:r>
          </a:p>
          <a:p>
            <a:r>
              <a:rPr lang="en-US" altLang="zh-CN" sz="2000" dirty="0" smtClean="0">
                <a:ea typeface="宋体" pitchFamily="2" charset="-122"/>
              </a:rPr>
              <a:t>Remote PN Devices: PN devices which are not in close vicinity of the user. These device connects to the PN Mobile Phone using WAN</a:t>
            </a:r>
          </a:p>
          <a:p>
            <a:r>
              <a:rPr lang="en-US" altLang="zh-CN" sz="2000" dirty="0" smtClean="0">
                <a:ea typeface="宋体" pitchFamily="2" charset="-122"/>
              </a:rPr>
              <a:t>PN Mobile Phone: A PN Device which has ability to connect to cellular network and also the WPAN network.</a:t>
            </a:r>
          </a:p>
          <a:p>
            <a:r>
              <a:rPr lang="en-US" altLang="zh-CN" sz="2000" dirty="0" smtClean="0">
                <a:ea typeface="宋体" pitchFamily="2" charset="-122"/>
              </a:rPr>
              <a:t>Personal Area Network: PAN is a collection of PN device in the close vicinity of the person. If the devices are connected wirelessly then the PAN is said to be WPAN.</a:t>
            </a:r>
          </a:p>
          <a:p>
            <a:pPr>
              <a:lnSpc>
                <a:spcPct val="90000"/>
              </a:lnSpc>
            </a:pPr>
            <a:r>
              <a:rPr lang="en-US" altLang="zh-CN" sz="2000" dirty="0" smtClean="0">
                <a:ea typeface="宋体" pitchFamily="2" charset="-122"/>
              </a:rPr>
              <a:t>Sub-Network: Sub-network can refer to the collection of remote PN devices in the various network interconnected to each other using interconnecting structures (UMTS, Internet, Intranet).</a:t>
            </a:r>
          </a:p>
          <a:p>
            <a:pPr>
              <a:lnSpc>
                <a:spcPct val="90000"/>
              </a:lnSpc>
            </a:pPr>
            <a:r>
              <a:rPr lang="en-US" altLang="zh-CN" sz="2000" dirty="0" smtClean="0">
                <a:ea typeface="宋体" pitchFamily="2" charset="-122"/>
              </a:rPr>
              <a:t>Personal </a:t>
            </a:r>
            <a:r>
              <a:rPr lang="en-US" altLang="zh-CN" sz="2000" dirty="0" err="1" smtClean="0">
                <a:ea typeface="宋体" pitchFamily="2" charset="-122"/>
              </a:rPr>
              <a:t>Network:Personal</a:t>
            </a:r>
            <a:r>
              <a:rPr lang="en-US" altLang="zh-CN" sz="2000" dirty="0" smtClean="0">
                <a:ea typeface="宋体" pitchFamily="2" charset="-122"/>
              </a:rPr>
              <a:t> network may contain PAN and number of remote sub-networks. Additionally a user’s PN may also contain PAN of another user.</a:t>
            </a:r>
          </a:p>
          <a:p>
            <a:pPr>
              <a:lnSpc>
                <a:spcPct val="90000"/>
              </a:lnSpc>
            </a:pPr>
            <a:r>
              <a:rPr lang="en-US" altLang="zh-CN" sz="2000" dirty="0" smtClean="0">
                <a:ea typeface="宋体" pitchFamily="2" charset="-122"/>
              </a:rPr>
              <a:t>CPNS server: CPNS server is a enabler to provide CPNS services to PN.</a:t>
            </a:r>
          </a:p>
          <a:p>
            <a:endParaRPr lang="en-US" altLang="zh-CN" sz="2000" dirty="0" smtClean="0">
              <a:ea typeface="宋体" pitchFamily="2" charset="-122"/>
            </a:endParaRP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261938" y="158750"/>
            <a:ext cx="8748712" cy="703263"/>
          </a:xfrm>
        </p:spPr>
        <p:txBody>
          <a:bodyPr/>
          <a:lstStyle/>
          <a:p>
            <a:r>
              <a:rPr lang="en-US" altLang="ko-KR">
                <a:ea typeface="굴림" charset="-127"/>
              </a:rPr>
              <a:t>Introduction of CPNS</a:t>
            </a:r>
            <a:endParaRPr lang="en-US" altLang="ja-JP">
              <a:ea typeface="ＭＳ Ｐゴシック" pitchFamily="50" charset="-128"/>
            </a:endParaRPr>
          </a:p>
        </p:txBody>
      </p:sp>
      <p:sp>
        <p:nvSpPr>
          <p:cNvPr id="218115" name="Rectangle 3"/>
          <p:cNvSpPr>
            <a:spLocks noGrp="1" noChangeArrowheads="1"/>
          </p:cNvSpPr>
          <p:nvPr>
            <p:ph type="body" idx="1"/>
          </p:nvPr>
        </p:nvSpPr>
        <p:spPr>
          <a:xfrm>
            <a:off x="292100" y="996950"/>
            <a:ext cx="8778875" cy="2112963"/>
          </a:xfrm>
        </p:spPr>
        <p:txBody>
          <a:bodyPr/>
          <a:lstStyle/>
          <a:p>
            <a:r>
              <a:rPr lang="en-US" altLang="ko-KR" sz="2400" dirty="0">
                <a:ea typeface="굴림" charset="-127"/>
              </a:rPr>
              <a:t> </a:t>
            </a:r>
            <a:r>
              <a:rPr lang="en-US" altLang="ko-KR" sz="2200" dirty="0">
                <a:ea typeface="굴림" charset="-127"/>
              </a:rPr>
              <a:t>CPNS (Converged Personal Network Service) Framework</a:t>
            </a:r>
          </a:p>
          <a:p>
            <a:r>
              <a:rPr lang="en-US" altLang="ko-KR" sz="2200" dirty="0">
                <a:ea typeface="굴림" charset="-127"/>
              </a:rPr>
              <a:t> The CPNS consists of two different network. One is the Personal Area Network and the other is the cellular network.</a:t>
            </a:r>
          </a:p>
          <a:p>
            <a:r>
              <a:rPr lang="en-US" altLang="ko-KR" sz="2200" dirty="0">
                <a:ea typeface="굴림" charset="-127"/>
              </a:rPr>
              <a:t> The CPNS insist on delivering the proper service from the Application Server to the various end user devices.</a:t>
            </a:r>
            <a:endParaRPr lang="en-US" altLang="ja-JP" sz="2200" dirty="0">
              <a:ea typeface="굴림" charset="-127"/>
            </a:endParaRPr>
          </a:p>
        </p:txBody>
      </p:sp>
      <p:sp>
        <p:nvSpPr>
          <p:cNvPr id="218116" name="Freeform 4"/>
          <p:cNvSpPr>
            <a:spLocks/>
          </p:cNvSpPr>
          <p:nvPr/>
        </p:nvSpPr>
        <p:spPr bwMode="auto">
          <a:xfrm>
            <a:off x="3684588" y="2901950"/>
            <a:ext cx="5526087" cy="3962400"/>
          </a:xfrm>
          <a:custGeom>
            <a:avLst/>
            <a:gdLst/>
            <a:ahLst/>
            <a:cxnLst>
              <a:cxn ang="0">
                <a:pos x="464" y="808"/>
              </a:cxn>
              <a:cxn ang="0">
                <a:pos x="752" y="280"/>
              </a:cxn>
              <a:cxn ang="0">
                <a:pos x="4976" y="136"/>
              </a:cxn>
              <a:cxn ang="0">
                <a:pos x="4256" y="1096"/>
              </a:cxn>
              <a:cxn ang="0">
                <a:pos x="2624" y="1000"/>
              </a:cxn>
              <a:cxn ang="0">
                <a:pos x="656" y="1096"/>
              </a:cxn>
              <a:cxn ang="0">
                <a:pos x="416" y="808"/>
              </a:cxn>
              <a:cxn ang="0">
                <a:pos x="464" y="808"/>
              </a:cxn>
            </a:cxnLst>
            <a:rect l="0" t="0" r="r" b="b"/>
            <a:pathLst>
              <a:path w="5560" h="1240">
                <a:moveTo>
                  <a:pt x="464" y="808"/>
                </a:moveTo>
                <a:cubicBezTo>
                  <a:pt x="520" y="720"/>
                  <a:pt x="0" y="392"/>
                  <a:pt x="752" y="280"/>
                </a:cubicBezTo>
                <a:cubicBezTo>
                  <a:pt x="1504" y="168"/>
                  <a:pt x="4392" y="0"/>
                  <a:pt x="4976" y="136"/>
                </a:cubicBezTo>
                <a:cubicBezTo>
                  <a:pt x="5560" y="272"/>
                  <a:pt x="4648" y="952"/>
                  <a:pt x="4256" y="1096"/>
                </a:cubicBezTo>
                <a:cubicBezTo>
                  <a:pt x="3864" y="1240"/>
                  <a:pt x="3224" y="1000"/>
                  <a:pt x="2624" y="1000"/>
                </a:cubicBezTo>
                <a:cubicBezTo>
                  <a:pt x="2024" y="1000"/>
                  <a:pt x="1024" y="1128"/>
                  <a:pt x="656" y="1096"/>
                </a:cubicBezTo>
                <a:cubicBezTo>
                  <a:pt x="288" y="1064"/>
                  <a:pt x="448" y="856"/>
                  <a:pt x="416" y="808"/>
                </a:cubicBezTo>
                <a:cubicBezTo>
                  <a:pt x="384" y="760"/>
                  <a:pt x="408" y="896"/>
                  <a:pt x="464" y="808"/>
                </a:cubicBezTo>
                <a:close/>
              </a:path>
            </a:pathLst>
          </a:custGeom>
          <a:solidFill>
            <a:srgbClr val="FFCC99">
              <a:alpha val="85001"/>
            </a:srgbClr>
          </a:solidFill>
          <a:ln w="9525" cap="flat" cmpd="sng">
            <a:noFill/>
            <a:prstDash val="solid"/>
            <a:round/>
            <a:headEnd/>
            <a:tailEnd/>
          </a:ln>
          <a:effectLst/>
        </p:spPr>
        <p:txBody>
          <a:bodyPr wrap="none" anchor="ctr"/>
          <a:lstStyle/>
          <a:p>
            <a:endParaRPr lang="zh-CN" altLang="en-US"/>
          </a:p>
        </p:txBody>
      </p:sp>
      <p:sp>
        <p:nvSpPr>
          <p:cNvPr id="218117" name="Freeform 5"/>
          <p:cNvSpPr>
            <a:spLocks/>
          </p:cNvSpPr>
          <p:nvPr/>
        </p:nvSpPr>
        <p:spPr bwMode="auto">
          <a:xfrm>
            <a:off x="-42863" y="2978150"/>
            <a:ext cx="6248401" cy="3873500"/>
          </a:xfrm>
          <a:custGeom>
            <a:avLst/>
            <a:gdLst/>
            <a:ahLst/>
            <a:cxnLst>
              <a:cxn ang="0">
                <a:pos x="464" y="808"/>
              </a:cxn>
              <a:cxn ang="0">
                <a:pos x="752" y="280"/>
              </a:cxn>
              <a:cxn ang="0">
                <a:pos x="4976" y="136"/>
              </a:cxn>
              <a:cxn ang="0">
                <a:pos x="4256" y="1096"/>
              </a:cxn>
              <a:cxn ang="0">
                <a:pos x="2624" y="1000"/>
              </a:cxn>
              <a:cxn ang="0">
                <a:pos x="656" y="1096"/>
              </a:cxn>
              <a:cxn ang="0">
                <a:pos x="416" y="808"/>
              </a:cxn>
              <a:cxn ang="0">
                <a:pos x="464" y="808"/>
              </a:cxn>
            </a:cxnLst>
            <a:rect l="0" t="0" r="r" b="b"/>
            <a:pathLst>
              <a:path w="5560" h="1240">
                <a:moveTo>
                  <a:pt x="464" y="808"/>
                </a:moveTo>
                <a:cubicBezTo>
                  <a:pt x="520" y="720"/>
                  <a:pt x="0" y="392"/>
                  <a:pt x="752" y="280"/>
                </a:cubicBezTo>
                <a:cubicBezTo>
                  <a:pt x="1504" y="168"/>
                  <a:pt x="4392" y="0"/>
                  <a:pt x="4976" y="136"/>
                </a:cubicBezTo>
                <a:cubicBezTo>
                  <a:pt x="5560" y="272"/>
                  <a:pt x="4648" y="952"/>
                  <a:pt x="4256" y="1096"/>
                </a:cubicBezTo>
                <a:cubicBezTo>
                  <a:pt x="3864" y="1240"/>
                  <a:pt x="3224" y="1000"/>
                  <a:pt x="2624" y="1000"/>
                </a:cubicBezTo>
                <a:cubicBezTo>
                  <a:pt x="2024" y="1000"/>
                  <a:pt x="1024" y="1128"/>
                  <a:pt x="656" y="1096"/>
                </a:cubicBezTo>
                <a:cubicBezTo>
                  <a:pt x="288" y="1064"/>
                  <a:pt x="448" y="856"/>
                  <a:pt x="416" y="808"/>
                </a:cubicBezTo>
                <a:cubicBezTo>
                  <a:pt x="384" y="760"/>
                  <a:pt x="408" y="896"/>
                  <a:pt x="464" y="808"/>
                </a:cubicBezTo>
                <a:close/>
              </a:path>
            </a:pathLst>
          </a:custGeom>
          <a:solidFill>
            <a:srgbClr val="FFFF99">
              <a:alpha val="69000"/>
            </a:srgbClr>
          </a:solidFill>
          <a:ln w="9525" cap="flat" cmpd="sng">
            <a:noFill/>
            <a:prstDash val="solid"/>
            <a:round/>
            <a:headEnd/>
            <a:tailEnd/>
          </a:ln>
          <a:effectLst/>
        </p:spPr>
        <p:txBody>
          <a:bodyPr wrap="none" anchor="ctr"/>
          <a:lstStyle/>
          <a:p>
            <a:endParaRPr lang="zh-CN" altLang="en-US"/>
          </a:p>
        </p:txBody>
      </p:sp>
      <p:sp>
        <p:nvSpPr>
          <p:cNvPr id="218118" name="Line 6"/>
          <p:cNvSpPr>
            <a:spLocks noChangeShapeType="1"/>
          </p:cNvSpPr>
          <p:nvPr/>
        </p:nvSpPr>
        <p:spPr bwMode="auto">
          <a:xfrm>
            <a:off x="5243513" y="4398963"/>
            <a:ext cx="1062037" cy="0"/>
          </a:xfrm>
          <a:prstGeom prst="line">
            <a:avLst/>
          </a:prstGeom>
          <a:noFill/>
          <a:ln w="76200">
            <a:solidFill>
              <a:srgbClr val="FFCC00"/>
            </a:solidFill>
            <a:round/>
            <a:headEnd/>
            <a:tailEnd type="triangle" w="med" len="med"/>
          </a:ln>
          <a:effectLst/>
        </p:spPr>
        <p:txBody>
          <a:bodyPr/>
          <a:lstStyle/>
          <a:p>
            <a:endParaRPr lang="zh-CN" altLang="en-US"/>
          </a:p>
        </p:txBody>
      </p:sp>
      <p:pic>
        <p:nvPicPr>
          <p:cNvPr id="218119" name="Picture 7"/>
          <p:cNvPicPr>
            <a:picLocks noChangeAspect="1" noChangeArrowheads="1"/>
          </p:cNvPicPr>
          <p:nvPr/>
        </p:nvPicPr>
        <p:blipFill>
          <a:blip r:embed="rId2" cstate="print"/>
          <a:srcRect/>
          <a:stretch>
            <a:fillRect/>
          </a:stretch>
        </p:blipFill>
        <p:spPr bwMode="auto">
          <a:xfrm>
            <a:off x="4452938" y="4121150"/>
            <a:ext cx="661987" cy="1208088"/>
          </a:xfrm>
          <a:prstGeom prst="rect">
            <a:avLst/>
          </a:prstGeom>
          <a:noFill/>
          <a:ln w="9525" algn="ctr">
            <a:noFill/>
            <a:miter lim="800000"/>
            <a:headEnd/>
            <a:tailEnd/>
          </a:ln>
          <a:effectLst/>
        </p:spPr>
      </p:pic>
      <p:pic>
        <p:nvPicPr>
          <p:cNvPr id="218120" name="Picture 8"/>
          <p:cNvPicPr>
            <a:picLocks noChangeAspect="1" noChangeArrowheads="1"/>
          </p:cNvPicPr>
          <p:nvPr/>
        </p:nvPicPr>
        <p:blipFill>
          <a:blip r:embed="rId3"/>
          <a:srcRect/>
          <a:stretch>
            <a:fillRect/>
          </a:stretch>
        </p:blipFill>
        <p:spPr bwMode="auto">
          <a:xfrm>
            <a:off x="3081338" y="4502150"/>
            <a:ext cx="887412" cy="990600"/>
          </a:xfrm>
          <a:prstGeom prst="rect">
            <a:avLst/>
          </a:prstGeom>
          <a:noFill/>
        </p:spPr>
      </p:pic>
      <p:grpSp>
        <p:nvGrpSpPr>
          <p:cNvPr id="2" name="Group 9"/>
          <p:cNvGrpSpPr>
            <a:grpSpLocks/>
          </p:cNvGrpSpPr>
          <p:nvPr/>
        </p:nvGrpSpPr>
        <p:grpSpPr bwMode="auto">
          <a:xfrm>
            <a:off x="6518275" y="3841750"/>
            <a:ext cx="906463" cy="508000"/>
            <a:chOff x="1893" y="2836"/>
            <a:chExt cx="1438" cy="788"/>
          </a:xfrm>
        </p:grpSpPr>
        <p:pic>
          <p:nvPicPr>
            <p:cNvPr id="218122" name="Picture 10"/>
            <p:cNvPicPr>
              <a:picLocks noChangeAspect="1" noChangeArrowheads="1"/>
            </p:cNvPicPr>
            <p:nvPr/>
          </p:nvPicPr>
          <p:blipFill>
            <a:blip r:embed="rId4" cstate="print"/>
            <a:srcRect/>
            <a:stretch>
              <a:fillRect/>
            </a:stretch>
          </p:blipFill>
          <p:spPr bwMode="auto">
            <a:xfrm>
              <a:off x="1893" y="2836"/>
              <a:ext cx="1438" cy="788"/>
            </a:xfrm>
            <a:prstGeom prst="rect">
              <a:avLst/>
            </a:prstGeom>
            <a:noFill/>
            <a:ln w="6350" algn="ctr">
              <a:noFill/>
              <a:miter lim="800000"/>
              <a:headEnd/>
              <a:tailEnd/>
            </a:ln>
            <a:effectLst/>
          </p:spPr>
        </p:pic>
        <p:pic>
          <p:nvPicPr>
            <p:cNvPr id="218123" name="Picture 11"/>
            <p:cNvPicPr>
              <a:picLocks noChangeAspect="1" noChangeArrowheads="1"/>
            </p:cNvPicPr>
            <p:nvPr/>
          </p:nvPicPr>
          <p:blipFill>
            <a:blip r:embed="rId5"/>
            <a:srcRect/>
            <a:stretch>
              <a:fillRect/>
            </a:stretch>
          </p:blipFill>
          <p:spPr bwMode="auto">
            <a:xfrm>
              <a:off x="2037" y="2932"/>
              <a:ext cx="951" cy="576"/>
            </a:xfrm>
            <a:prstGeom prst="rect">
              <a:avLst/>
            </a:prstGeom>
            <a:noFill/>
          </p:spPr>
        </p:pic>
      </p:grpSp>
      <p:pic>
        <p:nvPicPr>
          <p:cNvPr id="218124" name="Picture 12"/>
          <p:cNvPicPr>
            <a:picLocks noChangeAspect="1" noChangeArrowheads="1"/>
          </p:cNvPicPr>
          <p:nvPr/>
        </p:nvPicPr>
        <p:blipFill>
          <a:blip r:embed="rId6"/>
          <a:srcRect/>
          <a:stretch>
            <a:fillRect/>
          </a:stretch>
        </p:blipFill>
        <p:spPr bwMode="auto">
          <a:xfrm>
            <a:off x="2300288" y="3587750"/>
            <a:ext cx="468312" cy="1057275"/>
          </a:xfrm>
          <a:prstGeom prst="rect">
            <a:avLst/>
          </a:prstGeom>
          <a:noFill/>
        </p:spPr>
      </p:pic>
      <p:sp>
        <p:nvSpPr>
          <p:cNvPr id="218125" name="Text Box 13"/>
          <p:cNvSpPr txBox="1">
            <a:spLocks noChangeArrowheads="1"/>
          </p:cNvSpPr>
          <p:nvPr/>
        </p:nvSpPr>
        <p:spPr bwMode="auto">
          <a:xfrm>
            <a:off x="1633538" y="4654550"/>
            <a:ext cx="1511300" cy="428625"/>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CPNS </a:t>
            </a:r>
          </a:p>
          <a:p>
            <a:pPr algn="ctr" eaLnBrk="1" hangingPunct="1">
              <a:lnSpc>
                <a:spcPct val="100000"/>
              </a:lnSpc>
            </a:pPr>
            <a:r>
              <a:rPr lang="en-US" altLang="ko-KR" sz="1100" b="1">
                <a:solidFill>
                  <a:srgbClr val="63115D"/>
                </a:solidFill>
                <a:ea typeface="굴림체" pitchFamily="49" charset="-127"/>
              </a:rPr>
              <a:t>Management Server</a:t>
            </a:r>
          </a:p>
        </p:txBody>
      </p:sp>
      <p:sp>
        <p:nvSpPr>
          <p:cNvPr id="218126" name="Text Box 14"/>
          <p:cNvSpPr txBox="1">
            <a:spLocks noChangeArrowheads="1"/>
          </p:cNvSpPr>
          <p:nvPr/>
        </p:nvSpPr>
        <p:spPr bwMode="auto">
          <a:xfrm>
            <a:off x="4333875" y="5457825"/>
            <a:ext cx="1092200" cy="428625"/>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CPNS</a:t>
            </a:r>
          </a:p>
          <a:p>
            <a:pPr algn="ctr" eaLnBrk="1" hangingPunct="1">
              <a:lnSpc>
                <a:spcPct val="100000"/>
              </a:lnSpc>
            </a:pPr>
            <a:r>
              <a:rPr lang="en-US" altLang="ko-KR" sz="1100" b="1">
                <a:solidFill>
                  <a:srgbClr val="63115D"/>
                </a:solidFill>
                <a:ea typeface="굴림체" pitchFamily="49" charset="-127"/>
              </a:rPr>
              <a:t>Mobile Phone</a:t>
            </a:r>
          </a:p>
        </p:txBody>
      </p:sp>
      <p:sp>
        <p:nvSpPr>
          <p:cNvPr id="218127" name="Text Box 15"/>
          <p:cNvSpPr txBox="1">
            <a:spLocks noChangeArrowheads="1"/>
          </p:cNvSpPr>
          <p:nvPr/>
        </p:nvSpPr>
        <p:spPr bwMode="auto">
          <a:xfrm>
            <a:off x="7500938" y="3968750"/>
            <a:ext cx="1771650" cy="428625"/>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Car Navigation System</a:t>
            </a:r>
            <a:br>
              <a:rPr lang="en-US" altLang="ko-KR" sz="1100" b="1">
                <a:solidFill>
                  <a:srgbClr val="63115D"/>
                </a:solidFill>
                <a:ea typeface="굴림체" pitchFamily="49" charset="-127"/>
              </a:rPr>
            </a:br>
            <a:r>
              <a:rPr lang="en-US" altLang="ko-KR" sz="1100" b="1">
                <a:solidFill>
                  <a:srgbClr val="63115D"/>
                </a:solidFill>
                <a:ea typeface="굴림체" pitchFamily="49" charset="-127"/>
              </a:rPr>
              <a:t>(with Bluetooth Module)</a:t>
            </a:r>
          </a:p>
        </p:txBody>
      </p:sp>
      <p:sp>
        <p:nvSpPr>
          <p:cNvPr id="218128" name="Text Box 16"/>
          <p:cNvSpPr txBox="1">
            <a:spLocks noChangeArrowheads="1"/>
          </p:cNvSpPr>
          <p:nvPr/>
        </p:nvSpPr>
        <p:spPr bwMode="auto">
          <a:xfrm>
            <a:off x="2547938" y="3206750"/>
            <a:ext cx="1912937" cy="274638"/>
          </a:xfrm>
          <a:prstGeom prst="rect">
            <a:avLst/>
          </a:prstGeom>
          <a:noFill/>
          <a:ln w="12700" cap="sq">
            <a:noFill/>
            <a:miter lim="800000"/>
            <a:headEnd type="none" w="sm" len="sm"/>
            <a:tailEnd type="none" w="sm" len="sm"/>
          </a:ln>
          <a:effectLst/>
        </p:spPr>
        <p:txBody>
          <a:bodyPr>
            <a:spAutoFit/>
          </a:bodyPr>
          <a:lstStyle/>
          <a:p>
            <a:pPr algn="ctr" eaLnBrk="1" hangingPunct="1">
              <a:lnSpc>
                <a:spcPct val="100000"/>
              </a:lnSpc>
            </a:pPr>
            <a:r>
              <a:rPr lang="en-US" altLang="ko-KR" sz="1200" b="1" i="1">
                <a:solidFill>
                  <a:srgbClr val="261D73"/>
                </a:solidFill>
                <a:ea typeface="굴림체" pitchFamily="49" charset="-127"/>
              </a:rPr>
              <a:t>Cellular Network</a:t>
            </a:r>
          </a:p>
        </p:txBody>
      </p:sp>
      <p:sp>
        <p:nvSpPr>
          <p:cNvPr id="218129" name="Line 17"/>
          <p:cNvSpPr>
            <a:spLocks noChangeShapeType="1"/>
          </p:cNvSpPr>
          <p:nvPr/>
        </p:nvSpPr>
        <p:spPr bwMode="auto">
          <a:xfrm flipH="1">
            <a:off x="5243513" y="4133850"/>
            <a:ext cx="992187" cy="0"/>
          </a:xfrm>
          <a:prstGeom prst="line">
            <a:avLst/>
          </a:prstGeom>
          <a:noFill/>
          <a:ln w="76200">
            <a:solidFill>
              <a:srgbClr val="FF9900"/>
            </a:solidFill>
            <a:round/>
            <a:headEnd/>
            <a:tailEnd type="triangle" w="med" len="med"/>
          </a:ln>
          <a:effectLst/>
        </p:spPr>
        <p:txBody>
          <a:bodyPr/>
          <a:lstStyle/>
          <a:p>
            <a:endParaRPr lang="zh-CN" altLang="en-US"/>
          </a:p>
        </p:txBody>
      </p:sp>
      <p:sp>
        <p:nvSpPr>
          <p:cNvPr id="218130" name="Text Box 18"/>
          <p:cNvSpPr txBox="1">
            <a:spLocks noChangeArrowheads="1"/>
          </p:cNvSpPr>
          <p:nvPr/>
        </p:nvSpPr>
        <p:spPr bwMode="auto">
          <a:xfrm>
            <a:off x="6662738" y="3465513"/>
            <a:ext cx="2549525" cy="274637"/>
          </a:xfrm>
          <a:prstGeom prst="rect">
            <a:avLst/>
          </a:prstGeom>
          <a:noFill/>
          <a:ln w="12700" cap="sq">
            <a:noFill/>
            <a:miter lim="800000"/>
            <a:headEnd type="none" w="sm" len="sm"/>
            <a:tailEnd type="none" w="sm" len="sm"/>
          </a:ln>
          <a:effectLst/>
        </p:spPr>
        <p:txBody>
          <a:bodyPr>
            <a:spAutoFit/>
          </a:bodyPr>
          <a:lstStyle/>
          <a:p>
            <a:pPr algn="ctr" eaLnBrk="1" hangingPunct="1">
              <a:lnSpc>
                <a:spcPct val="100000"/>
              </a:lnSpc>
            </a:pPr>
            <a:r>
              <a:rPr lang="en-US" altLang="ko-KR" sz="1200" b="1" i="1">
                <a:solidFill>
                  <a:srgbClr val="261D73"/>
                </a:solidFill>
                <a:ea typeface="굴림체" pitchFamily="49" charset="-127"/>
              </a:rPr>
              <a:t>CPNS Application Devices</a:t>
            </a:r>
          </a:p>
        </p:txBody>
      </p:sp>
      <p:sp>
        <p:nvSpPr>
          <p:cNvPr id="218131" name="Line 19"/>
          <p:cNvSpPr>
            <a:spLocks noChangeShapeType="1"/>
          </p:cNvSpPr>
          <p:nvPr/>
        </p:nvSpPr>
        <p:spPr bwMode="auto">
          <a:xfrm flipH="1" flipV="1">
            <a:off x="3005138" y="4064000"/>
            <a:ext cx="1204912" cy="528638"/>
          </a:xfrm>
          <a:prstGeom prst="line">
            <a:avLst/>
          </a:prstGeom>
          <a:noFill/>
          <a:ln w="76200">
            <a:solidFill>
              <a:srgbClr val="FF9900"/>
            </a:solidFill>
            <a:round/>
            <a:headEnd/>
            <a:tailEnd type="triangle" w="med" len="med"/>
          </a:ln>
          <a:effectLst/>
        </p:spPr>
        <p:txBody>
          <a:bodyPr/>
          <a:lstStyle/>
          <a:p>
            <a:endParaRPr lang="zh-CN" altLang="en-US"/>
          </a:p>
        </p:txBody>
      </p:sp>
      <p:sp>
        <p:nvSpPr>
          <p:cNvPr id="218132" name="Line 20"/>
          <p:cNvSpPr>
            <a:spLocks noChangeShapeType="1"/>
          </p:cNvSpPr>
          <p:nvPr/>
        </p:nvSpPr>
        <p:spPr bwMode="auto">
          <a:xfrm>
            <a:off x="2976563" y="4216400"/>
            <a:ext cx="1274762" cy="614363"/>
          </a:xfrm>
          <a:prstGeom prst="line">
            <a:avLst/>
          </a:prstGeom>
          <a:noFill/>
          <a:ln w="76200">
            <a:solidFill>
              <a:srgbClr val="FFCC00"/>
            </a:solidFill>
            <a:round/>
            <a:headEnd/>
            <a:tailEnd type="triangle" w="med" len="med"/>
          </a:ln>
          <a:effectLst/>
        </p:spPr>
        <p:txBody>
          <a:bodyPr/>
          <a:lstStyle/>
          <a:p>
            <a:endParaRPr lang="zh-CN" altLang="en-US"/>
          </a:p>
        </p:txBody>
      </p:sp>
      <p:sp>
        <p:nvSpPr>
          <p:cNvPr id="218133" name="Text Box 21"/>
          <p:cNvSpPr txBox="1">
            <a:spLocks noChangeArrowheads="1"/>
          </p:cNvSpPr>
          <p:nvPr/>
        </p:nvSpPr>
        <p:spPr bwMode="auto">
          <a:xfrm>
            <a:off x="7577138" y="5416550"/>
            <a:ext cx="1511300" cy="428625"/>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Portable AV System</a:t>
            </a:r>
            <a:br>
              <a:rPr lang="en-US" altLang="ko-KR" sz="1100" b="1">
                <a:solidFill>
                  <a:srgbClr val="63115D"/>
                </a:solidFill>
                <a:ea typeface="굴림체" pitchFamily="49" charset="-127"/>
              </a:rPr>
            </a:br>
            <a:r>
              <a:rPr lang="en-US" altLang="ko-KR" sz="1100" b="1">
                <a:solidFill>
                  <a:srgbClr val="63115D"/>
                </a:solidFill>
                <a:ea typeface="굴림체" pitchFamily="49" charset="-127"/>
              </a:rPr>
              <a:t>(with UWB Module)</a:t>
            </a:r>
          </a:p>
        </p:txBody>
      </p:sp>
      <p:sp>
        <p:nvSpPr>
          <p:cNvPr id="218134" name="Line 22"/>
          <p:cNvSpPr>
            <a:spLocks noChangeShapeType="1"/>
          </p:cNvSpPr>
          <p:nvPr/>
        </p:nvSpPr>
        <p:spPr bwMode="auto">
          <a:xfrm>
            <a:off x="5243513" y="5367338"/>
            <a:ext cx="1062037" cy="0"/>
          </a:xfrm>
          <a:prstGeom prst="line">
            <a:avLst/>
          </a:prstGeom>
          <a:noFill/>
          <a:ln w="76200">
            <a:solidFill>
              <a:srgbClr val="FFCC00"/>
            </a:solidFill>
            <a:round/>
            <a:headEnd/>
            <a:tailEnd type="triangle" w="med" len="med"/>
          </a:ln>
          <a:effectLst/>
        </p:spPr>
        <p:txBody>
          <a:bodyPr/>
          <a:lstStyle/>
          <a:p>
            <a:endParaRPr lang="zh-CN" altLang="en-US"/>
          </a:p>
        </p:txBody>
      </p:sp>
      <p:sp>
        <p:nvSpPr>
          <p:cNvPr id="218135" name="Line 23"/>
          <p:cNvSpPr>
            <a:spLocks noChangeShapeType="1"/>
          </p:cNvSpPr>
          <p:nvPr/>
        </p:nvSpPr>
        <p:spPr bwMode="auto">
          <a:xfrm flipH="1">
            <a:off x="5243513" y="5103813"/>
            <a:ext cx="992187" cy="0"/>
          </a:xfrm>
          <a:prstGeom prst="line">
            <a:avLst/>
          </a:prstGeom>
          <a:noFill/>
          <a:ln w="76200">
            <a:solidFill>
              <a:srgbClr val="FF9900"/>
            </a:solidFill>
            <a:round/>
            <a:headEnd/>
            <a:tailEnd type="triangle" w="med" len="med"/>
          </a:ln>
          <a:effectLst/>
        </p:spPr>
        <p:txBody>
          <a:bodyPr/>
          <a:lstStyle/>
          <a:p>
            <a:endParaRPr lang="zh-CN" altLang="en-US"/>
          </a:p>
        </p:txBody>
      </p:sp>
      <p:pic>
        <p:nvPicPr>
          <p:cNvPr id="218136" name="Picture 24"/>
          <p:cNvPicPr>
            <a:picLocks noChangeArrowheads="1"/>
          </p:cNvPicPr>
          <p:nvPr/>
        </p:nvPicPr>
        <p:blipFill>
          <a:blip r:embed="rId7"/>
          <a:srcRect/>
          <a:stretch>
            <a:fillRect/>
          </a:stretch>
        </p:blipFill>
        <p:spPr bwMode="auto">
          <a:xfrm>
            <a:off x="871538" y="4730750"/>
            <a:ext cx="425450" cy="1055688"/>
          </a:xfrm>
          <a:prstGeom prst="rect">
            <a:avLst/>
          </a:prstGeom>
          <a:noFill/>
          <a:ln w="9525">
            <a:noFill/>
            <a:miter lim="800000"/>
            <a:headEnd/>
            <a:tailEnd/>
          </a:ln>
          <a:effectLst/>
        </p:spPr>
      </p:pic>
      <p:sp>
        <p:nvSpPr>
          <p:cNvPr id="218137" name="Text Box 25"/>
          <p:cNvSpPr txBox="1">
            <a:spLocks noChangeArrowheads="1"/>
          </p:cNvSpPr>
          <p:nvPr/>
        </p:nvSpPr>
        <p:spPr bwMode="auto">
          <a:xfrm>
            <a:off x="571500" y="5873750"/>
            <a:ext cx="1455738" cy="260350"/>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Application Server </a:t>
            </a:r>
          </a:p>
        </p:txBody>
      </p:sp>
      <p:pic>
        <p:nvPicPr>
          <p:cNvPr id="218138" name="Picture 26"/>
          <p:cNvPicPr>
            <a:picLocks noChangeAspect="1" noChangeArrowheads="1"/>
          </p:cNvPicPr>
          <p:nvPr/>
        </p:nvPicPr>
        <p:blipFill>
          <a:blip r:embed="rId8"/>
          <a:srcRect/>
          <a:stretch>
            <a:fillRect/>
          </a:stretch>
        </p:blipFill>
        <p:spPr bwMode="auto">
          <a:xfrm>
            <a:off x="6434138" y="5340350"/>
            <a:ext cx="982662" cy="666750"/>
          </a:xfrm>
          <a:prstGeom prst="rect">
            <a:avLst/>
          </a:prstGeom>
          <a:noFill/>
        </p:spPr>
      </p:pic>
      <p:sp>
        <p:nvSpPr>
          <p:cNvPr id="218139" name="Line 27"/>
          <p:cNvSpPr>
            <a:spLocks noChangeShapeType="1"/>
          </p:cNvSpPr>
          <p:nvPr/>
        </p:nvSpPr>
        <p:spPr bwMode="auto">
          <a:xfrm flipV="1">
            <a:off x="1557338" y="5568950"/>
            <a:ext cx="2624137" cy="12700"/>
          </a:xfrm>
          <a:prstGeom prst="line">
            <a:avLst/>
          </a:prstGeom>
          <a:noFill/>
          <a:ln w="76200">
            <a:solidFill>
              <a:srgbClr val="FFCC00"/>
            </a:solidFill>
            <a:round/>
            <a:headEnd/>
            <a:tailEnd type="triangle" w="med" len="med"/>
          </a:ln>
          <a:effectLst/>
        </p:spPr>
        <p:txBody>
          <a:bodyPr/>
          <a:lstStyle/>
          <a:p>
            <a:endParaRPr lang="zh-CN" altLang="en-US"/>
          </a:p>
        </p:txBody>
      </p:sp>
      <p:sp>
        <p:nvSpPr>
          <p:cNvPr id="218140" name="Text Box 28"/>
          <p:cNvSpPr txBox="1">
            <a:spLocks noChangeArrowheads="1"/>
          </p:cNvSpPr>
          <p:nvPr/>
        </p:nvSpPr>
        <p:spPr bwMode="auto">
          <a:xfrm>
            <a:off x="2055813" y="5719763"/>
            <a:ext cx="1912937" cy="274637"/>
          </a:xfrm>
          <a:prstGeom prst="rect">
            <a:avLst/>
          </a:prstGeom>
          <a:noFill/>
          <a:ln w="12700" cap="sq">
            <a:noFill/>
            <a:miter lim="800000"/>
            <a:headEnd type="none" w="sm" len="sm"/>
            <a:tailEnd type="none" w="sm" len="sm"/>
          </a:ln>
          <a:effectLst/>
        </p:spPr>
        <p:txBody>
          <a:bodyPr>
            <a:spAutoFit/>
          </a:bodyPr>
          <a:lstStyle/>
          <a:p>
            <a:pPr algn="ctr" eaLnBrk="1" hangingPunct="1">
              <a:lnSpc>
                <a:spcPct val="100000"/>
              </a:lnSpc>
            </a:pPr>
            <a:r>
              <a:rPr lang="en-US" altLang="ko-KR" sz="1200" b="1" i="1">
                <a:solidFill>
                  <a:srgbClr val="261D73"/>
                </a:solidFill>
                <a:ea typeface="굴림체" pitchFamily="49" charset="-127"/>
              </a:rPr>
              <a:t>Cellular Network</a:t>
            </a:r>
          </a:p>
        </p:txBody>
      </p:sp>
      <p:sp>
        <p:nvSpPr>
          <p:cNvPr id="218141" name="Line 29"/>
          <p:cNvSpPr>
            <a:spLocks noChangeShapeType="1"/>
          </p:cNvSpPr>
          <p:nvPr/>
        </p:nvSpPr>
        <p:spPr bwMode="auto">
          <a:xfrm flipH="1" flipV="1">
            <a:off x="1557338" y="5340350"/>
            <a:ext cx="2552700" cy="26988"/>
          </a:xfrm>
          <a:prstGeom prst="line">
            <a:avLst/>
          </a:prstGeom>
          <a:noFill/>
          <a:ln w="76200">
            <a:solidFill>
              <a:srgbClr val="FF9900"/>
            </a:solidFill>
            <a:round/>
            <a:headEnd/>
            <a:tailEnd type="triangle" w="med" len="med"/>
          </a:ln>
          <a:effectLst/>
        </p:spPr>
        <p:txBody>
          <a:bodyPr/>
          <a:lstStyle/>
          <a:p>
            <a:endParaRPr lang="zh-CN" altLang="en-US"/>
          </a:p>
        </p:txBody>
      </p:sp>
      <p:sp>
        <p:nvSpPr>
          <p:cNvPr id="218142" name="Line 30"/>
          <p:cNvSpPr>
            <a:spLocks noChangeShapeType="1"/>
          </p:cNvSpPr>
          <p:nvPr/>
        </p:nvSpPr>
        <p:spPr bwMode="auto">
          <a:xfrm flipH="1">
            <a:off x="1319213" y="3987800"/>
            <a:ext cx="838200" cy="533400"/>
          </a:xfrm>
          <a:prstGeom prst="line">
            <a:avLst/>
          </a:prstGeom>
          <a:noFill/>
          <a:ln w="76200">
            <a:solidFill>
              <a:srgbClr val="FF9900"/>
            </a:solidFill>
            <a:round/>
            <a:headEnd/>
            <a:tailEnd type="triangle" w="med" len="med"/>
          </a:ln>
          <a:effectLst/>
        </p:spPr>
        <p:txBody>
          <a:bodyPr/>
          <a:lstStyle/>
          <a:p>
            <a:endParaRPr lang="zh-CN" altLang="en-US"/>
          </a:p>
        </p:txBody>
      </p:sp>
      <p:sp>
        <p:nvSpPr>
          <p:cNvPr id="218143" name="Line 31"/>
          <p:cNvSpPr>
            <a:spLocks noChangeShapeType="1"/>
          </p:cNvSpPr>
          <p:nvPr/>
        </p:nvSpPr>
        <p:spPr bwMode="auto">
          <a:xfrm flipV="1">
            <a:off x="1481138" y="4121150"/>
            <a:ext cx="762000" cy="533400"/>
          </a:xfrm>
          <a:prstGeom prst="line">
            <a:avLst/>
          </a:prstGeom>
          <a:noFill/>
          <a:ln w="76200">
            <a:solidFill>
              <a:srgbClr val="FFCC00"/>
            </a:solidFill>
            <a:round/>
            <a:headEnd/>
            <a:tailEnd type="triangle" w="med" len="med"/>
          </a:ln>
          <a:effectLst/>
        </p:spPr>
        <p:txBody>
          <a:bodyPr/>
          <a:lstStyle/>
          <a:p>
            <a:endParaRPr lang="zh-CN" altLang="en-US"/>
          </a:p>
        </p:txBody>
      </p:sp>
      <p:sp>
        <p:nvSpPr>
          <p:cNvPr id="218144" name="Text Box 32"/>
          <p:cNvSpPr txBox="1">
            <a:spLocks noChangeArrowheads="1"/>
          </p:cNvSpPr>
          <p:nvPr/>
        </p:nvSpPr>
        <p:spPr bwMode="auto">
          <a:xfrm>
            <a:off x="5097463" y="3160713"/>
            <a:ext cx="2327275" cy="274637"/>
          </a:xfrm>
          <a:prstGeom prst="rect">
            <a:avLst/>
          </a:prstGeom>
          <a:noFill/>
          <a:ln w="12700" cap="sq">
            <a:noFill/>
            <a:miter lim="800000"/>
            <a:headEnd type="none" w="sm" len="sm"/>
            <a:tailEnd type="none" w="sm" len="sm"/>
          </a:ln>
          <a:effectLst/>
        </p:spPr>
        <p:txBody>
          <a:bodyPr>
            <a:spAutoFit/>
          </a:bodyPr>
          <a:lstStyle/>
          <a:p>
            <a:pPr algn="ctr" eaLnBrk="1" hangingPunct="1">
              <a:lnSpc>
                <a:spcPct val="100000"/>
              </a:lnSpc>
            </a:pPr>
            <a:r>
              <a:rPr lang="en-US" altLang="ko-KR" sz="1200" b="1" i="1">
                <a:solidFill>
                  <a:srgbClr val="261D73"/>
                </a:solidFill>
                <a:ea typeface="굴림체" pitchFamily="49" charset="-127"/>
              </a:rPr>
              <a:t>Personal Area Network</a:t>
            </a:r>
          </a:p>
        </p:txBody>
      </p:sp>
      <p:pic>
        <p:nvPicPr>
          <p:cNvPr id="218145" name="Picture 33"/>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rot="20400000">
            <a:off x="6580188" y="4502150"/>
            <a:ext cx="539750" cy="762000"/>
          </a:xfrm>
          <a:prstGeom prst="rect">
            <a:avLst/>
          </a:prstGeom>
          <a:noFill/>
        </p:spPr>
      </p:pic>
      <p:sp>
        <p:nvSpPr>
          <p:cNvPr id="218146" name="Text Box 34"/>
          <p:cNvSpPr txBox="1">
            <a:spLocks noChangeArrowheads="1"/>
          </p:cNvSpPr>
          <p:nvPr/>
        </p:nvSpPr>
        <p:spPr bwMode="auto">
          <a:xfrm>
            <a:off x="7351713" y="4806950"/>
            <a:ext cx="1520825" cy="260350"/>
          </a:xfrm>
          <a:prstGeom prst="rect">
            <a:avLst/>
          </a:prstGeom>
          <a:noFill/>
          <a:ln w="12700" cap="sq">
            <a:noFill/>
            <a:miter lim="800000"/>
            <a:headEnd type="none" w="sm" len="sm"/>
            <a:tailEnd type="none" w="sm" len="sm"/>
          </a:ln>
          <a:effectLst/>
        </p:spPr>
        <p:txBody>
          <a:bodyPr wrap="none">
            <a:spAutoFit/>
          </a:bodyPr>
          <a:lstStyle/>
          <a:p>
            <a:pPr algn="ctr" eaLnBrk="1" hangingPunct="1">
              <a:lnSpc>
                <a:spcPct val="100000"/>
              </a:lnSpc>
            </a:pPr>
            <a:r>
              <a:rPr lang="en-US" altLang="ko-KR" sz="1100" b="1">
                <a:solidFill>
                  <a:srgbClr val="63115D"/>
                </a:solidFill>
                <a:ea typeface="굴림체" pitchFamily="49" charset="-127"/>
              </a:rPr>
              <a:t>CPNS Mobile Phone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Definitions</a:t>
            </a:r>
            <a:endParaRPr lang="zh-CN" altLang="en-US" dirty="0"/>
          </a:p>
        </p:txBody>
      </p:sp>
      <p:sp>
        <p:nvSpPr>
          <p:cNvPr id="3" name="内容占位符 2"/>
          <p:cNvSpPr>
            <a:spLocks noGrp="1"/>
          </p:cNvSpPr>
          <p:nvPr>
            <p:ph idx="1"/>
          </p:nvPr>
        </p:nvSpPr>
        <p:spPr/>
        <p:txBody>
          <a:bodyPr/>
          <a:lstStyle/>
          <a:p>
            <a:r>
              <a:rPr lang="en-US" altLang="zh-CN" dirty="0" smtClean="0"/>
              <a:t>Personal Network(PN)</a:t>
            </a:r>
            <a:endParaRPr lang="en-US" altLang="zh-CN" sz="2000" dirty="0" smtClean="0"/>
          </a:p>
          <a:p>
            <a:r>
              <a:rPr lang="en-US" altLang="zh-CN" dirty="0" smtClean="0"/>
              <a:t>Personal Network Owner</a:t>
            </a:r>
          </a:p>
          <a:p>
            <a:r>
              <a:rPr lang="en-US" altLang="zh-CN" dirty="0" smtClean="0"/>
              <a:t>Personal Area Network(PAN)</a:t>
            </a:r>
          </a:p>
          <a:p>
            <a:r>
              <a:rPr lang="en-US" altLang="zh-CN" dirty="0" smtClean="0"/>
              <a:t>Personal Network Device/Element</a:t>
            </a:r>
          </a:p>
          <a:p>
            <a:r>
              <a:rPr lang="en-US" altLang="zh-CN" dirty="0" smtClean="0"/>
              <a:t>Personal Network Device/Element Identity</a:t>
            </a:r>
          </a:p>
          <a:p>
            <a:endParaRPr lang="en-US" altLang="zh-CN" dirty="0" smtClean="0"/>
          </a:p>
          <a:p>
            <a:endParaRPr lang="en-US" altLang="zh-CN" dirty="0" smtClean="0"/>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Definitions</a:t>
            </a:r>
            <a:endParaRPr lang="zh-CN" altLang="en-US" dirty="0"/>
          </a:p>
        </p:txBody>
      </p:sp>
      <p:sp>
        <p:nvSpPr>
          <p:cNvPr id="3" name="内容占位符 2"/>
          <p:cNvSpPr>
            <a:spLocks noGrp="1"/>
          </p:cNvSpPr>
          <p:nvPr>
            <p:ph idx="1"/>
          </p:nvPr>
        </p:nvSpPr>
        <p:spPr/>
        <p:txBody>
          <a:bodyPr/>
          <a:lstStyle/>
          <a:p>
            <a:r>
              <a:rPr lang="en-US" sz="2800" dirty="0" smtClean="0"/>
              <a:t>Personal Network (PN) consists of more than one Personal Network Device/Element under the control of one PN-Owner/User providing access to the </a:t>
            </a:r>
            <a:r>
              <a:rPr lang="en-US" sz="2800" smtClean="0"/>
              <a:t>serving PLMNs. </a:t>
            </a:r>
            <a:r>
              <a:rPr lang="en-US" sz="2800" dirty="0" smtClean="0"/>
              <a:t>There shall be at least one Personal Network Device/Element with a PLMN subscription in a PN.</a:t>
            </a:r>
          </a:p>
          <a:p>
            <a:r>
              <a:rPr lang="en-US" altLang="zh-CN" dirty="0" smtClean="0"/>
              <a:t>Personal Network Owner </a:t>
            </a:r>
            <a:r>
              <a:rPr lang="en-GB" dirty="0" smtClean="0"/>
              <a:t>is the person who owns the Personal Network Elements with respective subscriptions at one service provider.</a:t>
            </a:r>
          </a:p>
          <a:p>
            <a:r>
              <a:rPr lang="en-US" altLang="zh-CN" dirty="0" smtClean="0"/>
              <a:t>Personal Area Network(PAN) </a:t>
            </a:r>
            <a:r>
              <a:rPr lang="en-US" dirty="0" smtClean="0"/>
              <a:t>is a local network of the </a:t>
            </a:r>
            <a:r>
              <a:rPr lang="en-US" altLang="zh-CN" dirty="0" smtClean="0"/>
              <a:t>Personal Network Owner.</a:t>
            </a:r>
          </a:p>
          <a:p>
            <a:pPr>
              <a:buNone/>
            </a:pPr>
            <a:endParaRPr lang="zh-CN" altLang="en-US" dirty="0" smtClean="0"/>
          </a:p>
          <a:p>
            <a:endParaRPr lang="en-US" altLang="zh-CN"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Definitions</a:t>
            </a:r>
            <a:endParaRPr lang="zh-CN" altLang="en-US" dirty="0"/>
          </a:p>
        </p:txBody>
      </p:sp>
      <p:sp>
        <p:nvSpPr>
          <p:cNvPr id="3" name="内容占位符 2"/>
          <p:cNvSpPr>
            <a:spLocks noGrp="1"/>
          </p:cNvSpPr>
          <p:nvPr>
            <p:ph idx="1"/>
          </p:nvPr>
        </p:nvSpPr>
        <p:spPr/>
        <p:txBody>
          <a:bodyPr/>
          <a:lstStyle/>
          <a:p>
            <a:r>
              <a:rPr lang="en-US" altLang="zh-CN" dirty="0" smtClean="0"/>
              <a:t>Personal Network Device/Element </a:t>
            </a:r>
            <a:r>
              <a:rPr lang="en-US" dirty="0" smtClean="0"/>
              <a:t>is the basic component making up a PN-Owner’s Personal Network. </a:t>
            </a:r>
          </a:p>
          <a:p>
            <a:r>
              <a:rPr lang="en-US" altLang="zh-CN" dirty="0" smtClean="0"/>
              <a:t>Personal Network Device/Element Identity </a:t>
            </a:r>
            <a:r>
              <a:rPr lang="en-US" dirty="0" smtClean="0"/>
              <a:t>uniquely identifies each </a:t>
            </a:r>
            <a:r>
              <a:rPr lang="en-US" altLang="zh-CN" dirty="0" smtClean="0"/>
              <a:t>Personal Network Device/Element </a:t>
            </a:r>
            <a:r>
              <a:rPr lang="en-US" dirty="0" smtClean="0"/>
              <a:t>of a PN within the PN. </a:t>
            </a:r>
            <a:endParaRPr lang="en-US" altLang="zh-CN" dirty="0" smtClean="0"/>
          </a:p>
          <a:p>
            <a:endParaRPr lang="zh-CN" alt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5856</TotalTime>
  <Pages>15</Pages>
  <Words>618</Words>
  <Application>Microsoft PowerPoint 4.0</Application>
  <PresentationFormat>自定义</PresentationFormat>
  <Paragraphs>52</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OMA Template</vt:lpstr>
      <vt:lpstr>幻灯片 1</vt:lpstr>
      <vt:lpstr>Review of Doc. OMA-CPNS-2008-0016 </vt:lpstr>
      <vt:lpstr>Introduction of CPNS</vt:lpstr>
      <vt:lpstr>Definitions</vt:lpstr>
      <vt:lpstr>Definitions</vt:lpstr>
      <vt:lpstr>Definitions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LENOVO USER</cp:lastModifiedBy>
  <cp:revision>276</cp:revision>
  <cp:lastPrinted>1999-04-27T06:51:51Z</cp:lastPrinted>
  <dcterms:created xsi:type="dcterms:W3CDTF">2002-03-19T14:05:12Z</dcterms:created>
  <dcterms:modified xsi:type="dcterms:W3CDTF">2008-10-09T05:40:42Z</dcterms:modified>
</cp:coreProperties>
</file>