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69" r:id="rId2"/>
    <p:sldId id="270" r:id="rId3"/>
    <p:sldId id="265" r:id="rId4"/>
    <p:sldId id="266" r:id="rId5"/>
    <p:sldId id="267" r:id="rId6"/>
    <p:sldId id="268" r:id="rId7"/>
    <p:sldId id="256" r:id="rId8"/>
    <p:sldId id="257" r:id="rId9"/>
    <p:sldId id="263" r:id="rId10"/>
    <p:sldId id="260" r:id="rId11"/>
    <p:sldId id="264" r:id="rId12"/>
    <p:sldId id="261" r:id="rId13"/>
    <p:sldId id="262" r:id="rId1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my Smith" initials="AS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6449"/>
    <a:srgbClr val="413C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41"/>
    <p:restoredTop sz="50000" autoAdjust="0"/>
  </p:normalViewPr>
  <p:slideViewPr>
    <p:cSldViewPr snapToGrid="0" snapToObjects="1">
      <p:cViewPr>
        <p:scale>
          <a:sx n="80" d="100"/>
          <a:sy n="80" d="100"/>
        </p:scale>
        <p:origin x="-754" y="-2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7117B04A-8748-534D-AE09-32084707C66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57F81653-87C3-DD45-A629-2E0C2B0DF15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62260"/>
            <a:ext cx="9144000" cy="2387600"/>
          </a:xfrm>
        </p:spPr>
        <p:txBody>
          <a:bodyPr anchor="b">
            <a:normAutofit/>
          </a:bodyPr>
          <a:lstStyle>
            <a:lvl1pPr algn="l">
              <a:defRPr sz="44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66C56215-3BA0-F74E-997F-31B14E1B6D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880099"/>
            <a:ext cx="9144000" cy="861014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057B8074-C943-674A-A69D-3D042EB4B0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0B3EC293-A061-F84A-AF18-9E608F6A2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78E57-DF1F-8548-BCA7-B178E1640925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D5418EA0-C757-8D4C-BC0E-C01F1E8B21A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799868"/>
            <a:ext cx="5449456" cy="1316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3607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5699DA7-A79B-4F4B-B1D5-670039A969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D63FFC74-FED8-DA46-8C6E-CDF8BFC86C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9537826C-EC50-D447-94CC-CF0D620BE1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F99C4F2A-70EF-844F-B458-DA62A4FD5C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78E57-DF1F-8548-BCA7-B178E1640925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211BF800-AF3A-460F-A57F-50C610DD11C7}"/>
              </a:ext>
            </a:extLst>
          </p:cNvPr>
          <p:cNvSpPr/>
          <p:nvPr userDrawn="1"/>
        </p:nvSpPr>
        <p:spPr>
          <a:xfrm>
            <a:off x="0" y="0"/>
            <a:ext cx="12192000" cy="91440"/>
          </a:xfrm>
          <a:prstGeom prst="rect">
            <a:avLst/>
          </a:prstGeom>
          <a:solidFill>
            <a:srgbClr val="F064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54798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04A23CB-E8BA-C543-A316-E4B244F052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4FFBF881-EA81-B642-ABBB-C2C264BD35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AE64984C-57E3-314F-B450-C7AA017A3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7B2B02AA-A331-1042-977B-D349E8B5D0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78E57-DF1F-8548-BCA7-B178E1640925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2CD9A722-4887-4AD8-9B78-B08769094967}"/>
              </a:ext>
            </a:extLst>
          </p:cNvPr>
          <p:cNvSpPr/>
          <p:nvPr userDrawn="1"/>
        </p:nvSpPr>
        <p:spPr>
          <a:xfrm>
            <a:off x="0" y="0"/>
            <a:ext cx="12192000" cy="91440"/>
          </a:xfrm>
          <a:prstGeom prst="rect">
            <a:avLst/>
          </a:prstGeom>
          <a:solidFill>
            <a:srgbClr val="F064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23875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073E858-46C0-5841-9F48-306AB9151C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6DF7B8CA-F154-8243-9271-580A281559F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B027DC87-33FB-8848-8885-A1803DBAB3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8C4EE609-221B-D149-A023-455215251F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3AC60AC5-31C5-1247-8B51-EAE0A9EB96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78E57-DF1F-8548-BCA7-B178E1640925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14AA1159-22F7-4843-8483-959581861E9C}"/>
              </a:ext>
            </a:extLst>
          </p:cNvPr>
          <p:cNvSpPr/>
          <p:nvPr userDrawn="1"/>
        </p:nvSpPr>
        <p:spPr>
          <a:xfrm>
            <a:off x="0" y="0"/>
            <a:ext cx="12192000" cy="91440"/>
          </a:xfrm>
          <a:prstGeom prst="rect">
            <a:avLst/>
          </a:prstGeom>
          <a:solidFill>
            <a:srgbClr val="F064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5483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A038248-7D53-DE44-AA91-1D1867CA3D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03DAF479-D63C-DB4E-8D40-7EF2316837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308C5B47-4E06-B045-A652-9369C29142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78E57-DF1F-8548-BCA7-B178E1640925}" type="slidenum">
              <a:rPr lang="en-US" smtClean="0"/>
              <a:t>‹#›</a:t>
            </a:fld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0A101003-D755-4B1E-BF1C-67ABB51177B1}"/>
              </a:ext>
            </a:extLst>
          </p:cNvPr>
          <p:cNvSpPr/>
          <p:nvPr userDrawn="1"/>
        </p:nvSpPr>
        <p:spPr>
          <a:xfrm>
            <a:off x="0" y="0"/>
            <a:ext cx="12192000" cy="91440"/>
          </a:xfrm>
          <a:prstGeom prst="rect">
            <a:avLst/>
          </a:prstGeom>
          <a:solidFill>
            <a:srgbClr val="F064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12852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50BADB78-4C72-1749-9533-FBA86B265B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BB559A50-C9EF-C840-A808-32C4B3B90C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78E57-DF1F-8548-BCA7-B178E16409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55427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7624F43F-67EE-F240-AAA6-AFBCBCBEF003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07100"/>
            <a:ext cx="12192000" cy="8509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E4653AAE-3F8A-014F-9D54-E7D207C90D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A2A81A19-C971-8348-8589-C52D403F17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0449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683ADD7D-F0D3-CA4B-BFE6-8EC152FA2A1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F8060AF5-A311-9C4D-BD28-E3544E99C0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35378E57-DF1F-8548-BCA7-B178E164092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07E642A1-471C-3340-9262-B0BC62549E0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6178827"/>
            <a:ext cx="2101002" cy="507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33966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4" r:id="rId5"/>
    <p:sldLayoutId id="2147483655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413C58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413C58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413C58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413C58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413C58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o-R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OMA Bangkok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2533650" y="117599"/>
            <a:ext cx="8553450" cy="568201"/>
          </a:xfrm>
        </p:spPr>
        <p:txBody>
          <a:bodyPr/>
          <a:lstStyle/>
          <a:p>
            <a:r>
              <a:rPr lang="en-US" dirty="0"/>
              <a:t>OMA-SC-2018-0018-INP_OMA_SpecWorks_Overview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4923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68375"/>
          </a:xfrm>
        </p:spPr>
        <p:txBody>
          <a:bodyPr/>
          <a:lstStyle/>
          <a:p>
            <a:r>
              <a:rPr lang="en-US" dirty="0"/>
              <a:t>Why OMA </a:t>
            </a:r>
            <a:r>
              <a:rPr lang="en-US" dirty="0" err="1"/>
              <a:t>SpecWorks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33500"/>
            <a:ext cx="10515600" cy="4537075"/>
          </a:xfrm>
        </p:spPr>
        <p:txBody>
          <a:bodyPr>
            <a:normAutofit/>
          </a:bodyPr>
          <a:lstStyle/>
          <a:p>
            <a:r>
              <a:rPr lang="en-US" dirty="0" smtClean="0"/>
              <a:t>The Board saw a </a:t>
            </a:r>
            <a:r>
              <a:rPr lang="en-US" dirty="0"/>
              <a:t>need to match the changes in </a:t>
            </a:r>
            <a:r>
              <a:rPr lang="en-US" dirty="0" smtClean="0"/>
              <a:t>the communications industry </a:t>
            </a:r>
            <a:r>
              <a:rPr lang="en-US" dirty="0"/>
              <a:t>with changes in the standards setting industry. </a:t>
            </a:r>
          </a:p>
          <a:p>
            <a:r>
              <a:rPr lang="en-US" dirty="0"/>
              <a:t>OMA and the IPSO Alliance are responding by combining forces and re-tuning our operations </a:t>
            </a:r>
            <a:r>
              <a:rPr lang="en-US" dirty="0" smtClean="0"/>
              <a:t>in </a:t>
            </a:r>
            <a:r>
              <a:rPr lang="en-US" dirty="0"/>
              <a:t>to provide efficient services to stakeholders who need to develop specifications.</a:t>
            </a:r>
          </a:p>
          <a:p>
            <a:r>
              <a:rPr lang="en-US" dirty="0" smtClean="0"/>
              <a:t>Simple process allows </a:t>
            </a:r>
            <a:r>
              <a:rPr lang="en-US" dirty="0"/>
              <a:t>stakeholders to quickly and economically develop specifications that enable new services for </a:t>
            </a:r>
            <a:r>
              <a:rPr lang="en-US" dirty="0" smtClean="0"/>
              <a:t>emerging </a:t>
            </a:r>
            <a:r>
              <a:rPr lang="en-US" dirty="0"/>
              <a:t>networks.</a:t>
            </a:r>
          </a:p>
        </p:txBody>
      </p:sp>
    </p:spTree>
    <p:extLst>
      <p:ext uri="{BB962C8B-B14F-4D97-AF65-F5344CB8AC3E}">
        <p14:creationId xmlns:p14="http://schemas.microsoft.com/office/powerpoint/2010/main" val="2903712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68375"/>
          </a:xfrm>
        </p:spPr>
        <p:txBody>
          <a:bodyPr/>
          <a:lstStyle/>
          <a:p>
            <a:r>
              <a:rPr lang="en-US" dirty="0"/>
              <a:t>Why OMA </a:t>
            </a:r>
            <a:r>
              <a:rPr lang="en-US" dirty="0" err="1"/>
              <a:t>SpecWorks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33500"/>
            <a:ext cx="10515600" cy="4537075"/>
          </a:xfrm>
        </p:spPr>
        <p:txBody>
          <a:bodyPr>
            <a:normAutofit/>
          </a:bodyPr>
          <a:lstStyle/>
          <a:p>
            <a:r>
              <a:rPr lang="en-US" dirty="0"/>
              <a:t>Simplification is not easy.  </a:t>
            </a:r>
            <a:endParaRPr lang="en-US" dirty="0" smtClean="0"/>
          </a:p>
          <a:p>
            <a:r>
              <a:rPr lang="en-US" dirty="0" smtClean="0"/>
              <a:t>It </a:t>
            </a:r>
            <a:r>
              <a:rPr lang="en-US" dirty="0"/>
              <a:t>takes experience and infrastructure to develop procedures that encourage consensus and yields well constructed specifications </a:t>
            </a:r>
            <a:endParaRPr lang="en-US" dirty="0" smtClean="0"/>
          </a:p>
          <a:p>
            <a:r>
              <a:rPr lang="en-US" dirty="0" smtClean="0"/>
              <a:t>Adoption </a:t>
            </a:r>
            <a:r>
              <a:rPr lang="en-US" dirty="0"/>
              <a:t>of a specification is the best measure of success.  OMA and IPSO take developer interest seriously, where we do our best to connect the specifications with interested developer communities.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5939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80469"/>
          </a:xfrm>
        </p:spPr>
        <p:txBody>
          <a:bodyPr/>
          <a:lstStyle/>
          <a:p>
            <a:r>
              <a:rPr lang="en-US" dirty="0"/>
              <a:t>What it means today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4967" y="1308100"/>
            <a:ext cx="10894051" cy="4562475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OMA and IPSO combined our related interests to help build better critical-mass around our IOT specifications.</a:t>
            </a:r>
          </a:p>
          <a:p>
            <a:r>
              <a:rPr lang="en-US" dirty="0">
                <a:highlight>
                  <a:srgbClr val="00FF00"/>
                </a:highlight>
              </a:rPr>
              <a:t>We reduced our membership pricing to better align with member value.</a:t>
            </a:r>
          </a:p>
          <a:p>
            <a:r>
              <a:rPr lang="en-US" dirty="0"/>
              <a:t>We </a:t>
            </a:r>
            <a:r>
              <a:rPr lang="en-US" dirty="0" smtClean="0"/>
              <a:t>are streamlining </a:t>
            </a:r>
            <a:r>
              <a:rPr lang="en-US" dirty="0"/>
              <a:t>our procedures to make getting a specification done faster.</a:t>
            </a:r>
          </a:p>
          <a:p>
            <a:r>
              <a:rPr lang="en-US" dirty="0"/>
              <a:t>We </a:t>
            </a:r>
            <a:r>
              <a:rPr lang="en-US" dirty="0" smtClean="0"/>
              <a:t>are adopting </a:t>
            </a:r>
            <a:r>
              <a:rPr lang="en-US" dirty="0"/>
              <a:t>tools to make the process of developing a specification easier and to make it easier for the developer community to consume the specifications.</a:t>
            </a:r>
          </a:p>
          <a:p>
            <a:r>
              <a:rPr lang="en-US" dirty="0"/>
              <a:t>We </a:t>
            </a:r>
            <a:r>
              <a:rPr lang="en-US" dirty="0" smtClean="0"/>
              <a:t>are combining </a:t>
            </a:r>
            <a:r>
              <a:rPr lang="en-US" dirty="0"/>
              <a:t>forces with other like-minded </a:t>
            </a:r>
            <a:r>
              <a:rPr lang="en-US" dirty="0" smtClean="0"/>
              <a:t>communities</a:t>
            </a:r>
            <a:r>
              <a:rPr lang="en-US" dirty="0"/>
              <a:t> </a:t>
            </a:r>
            <a:r>
              <a:rPr lang="en-US" dirty="0" smtClean="0"/>
              <a:t>through our cooperation </a:t>
            </a:r>
            <a:r>
              <a:rPr lang="en-US" dirty="0"/>
              <a:t>agreements with scores of other standards bodies.  </a:t>
            </a:r>
          </a:p>
          <a:p>
            <a:r>
              <a:rPr lang="en-US" dirty="0"/>
              <a:t>We have the experience, infrastructure, and mind-set to allow stakeholders to form new projects in a capable association.</a:t>
            </a:r>
          </a:p>
        </p:txBody>
      </p:sp>
    </p:spTree>
    <p:extLst>
      <p:ext uri="{BB962C8B-B14F-4D97-AF65-F5344CB8AC3E}">
        <p14:creationId xmlns:p14="http://schemas.microsoft.com/office/powerpoint/2010/main" val="174425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80086"/>
          </a:xfrm>
        </p:spPr>
        <p:txBody>
          <a:bodyPr/>
          <a:lstStyle/>
          <a:p>
            <a:r>
              <a:rPr lang="en-US" dirty="0"/>
              <a:t>Why we think this is important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45212"/>
            <a:ext cx="10515600" cy="4625363"/>
          </a:xfrm>
        </p:spPr>
        <p:txBody>
          <a:bodyPr/>
          <a:lstStyle/>
          <a:p>
            <a:r>
              <a:rPr lang="en-US" dirty="0"/>
              <a:t>Time-to-market is more important than ever</a:t>
            </a:r>
            <a:r>
              <a:rPr lang="en-US" dirty="0" smtClean="0"/>
              <a:t>.</a:t>
            </a:r>
            <a:endParaRPr lang="en-US" dirty="0"/>
          </a:p>
          <a:p>
            <a:r>
              <a:rPr lang="en-US" dirty="0" smtClean="0"/>
              <a:t>OMA </a:t>
            </a:r>
            <a:r>
              <a:rPr lang="en-US" dirty="0" err="1"/>
              <a:t>SpecWorks</a:t>
            </a:r>
            <a:r>
              <a:rPr lang="en-US" dirty="0"/>
              <a:t> offers companies a faster and easier path to creating specifications and leveraging existing specifications in their projects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1A414C16-73D8-F048-804A-B1C3473949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9236" y="2880680"/>
            <a:ext cx="6927714" cy="2972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1788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Introduce </a:t>
            </a:r>
            <a:r>
              <a:rPr lang="en-US" dirty="0"/>
              <a:t>the new OMA Board members and Board Officers</a:t>
            </a:r>
          </a:p>
          <a:p>
            <a:r>
              <a:rPr lang="en-US" dirty="0" smtClean="0"/>
              <a:t>OMA </a:t>
            </a:r>
            <a:r>
              <a:rPr lang="en-US" dirty="0" err="1"/>
              <a:t>SpecWorks</a:t>
            </a:r>
            <a:r>
              <a:rPr lang="en-US" dirty="0"/>
              <a:t> launch.  </a:t>
            </a:r>
          </a:p>
          <a:p>
            <a:r>
              <a:rPr lang="en-US" dirty="0" smtClean="0"/>
              <a:t>Steering </a:t>
            </a:r>
            <a:r>
              <a:rPr lang="en-US" dirty="0"/>
              <a:t>Committee process</a:t>
            </a:r>
          </a:p>
          <a:p>
            <a:r>
              <a:rPr lang="en-US" dirty="0"/>
              <a:t>P</a:t>
            </a:r>
            <a:r>
              <a:rPr lang="en-US" dirty="0" smtClean="0"/>
              <a:t>rogress </a:t>
            </a:r>
            <a:r>
              <a:rPr lang="en-US" dirty="0"/>
              <a:t>of the integration of the IPSO work into OMA</a:t>
            </a:r>
          </a:p>
          <a:p>
            <a:r>
              <a:rPr lang="en-US" dirty="0"/>
              <a:t>Member Q&amp;</a:t>
            </a:r>
            <a:r>
              <a:rPr lang="en-US" dirty="0" smtClean="0"/>
              <a:t>A</a:t>
            </a:r>
          </a:p>
          <a:p>
            <a:r>
              <a:rPr lang="en-US" dirty="0" smtClean="0"/>
              <a:t>Socialize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3249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2018 / 2019 OMA Board of Directors and Board Officers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2941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Director Elections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Every year, new Directors and Officers are elected to help govern and guide the OMA</a:t>
            </a:r>
          </a:p>
          <a:p>
            <a:r>
              <a:rPr lang="en-US" dirty="0" smtClean="0"/>
              <a:t>This year, OMA added three additional Directors to the Board and re-elected two Directors</a:t>
            </a:r>
          </a:p>
          <a:p>
            <a:r>
              <a:rPr lang="en-US" dirty="0" smtClean="0"/>
              <a:t>As a result of the merging of the IPSO Alliance work into OMA, we also appointed a Director from the IPSO Alliance to represent the interests of the IPSO membership as we begin to combine forces.</a:t>
            </a:r>
          </a:p>
          <a:p>
            <a:r>
              <a:rPr lang="en-US" dirty="0" smtClean="0"/>
              <a:t>Each company is allowed to assign a Primary Director and an Alternate Director who may step in when the Primary is not available.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8728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OMA Primary Directors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29101" y="1825625"/>
            <a:ext cx="5140238" cy="4044950"/>
          </a:xfrm>
        </p:spPr>
        <p:txBody>
          <a:bodyPr>
            <a:noAutofit/>
          </a:bodyPr>
          <a:lstStyle/>
          <a:p>
            <a:pPr>
              <a:spcAft>
                <a:spcPts val="1200"/>
              </a:spcAft>
            </a:pPr>
            <a:r>
              <a:rPr lang="en-US" sz="2400" dirty="0" err="1" smtClean="0"/>
              <a:t>Sankar</a:t>
            </a:r>
            <a:r>
              <a:rPr lang="en-US" sz="2400" dirty="0" smtClean="0"/>
              <a:t> Ray (AT&amp;T)</a:t>
            </a:r>
            <a:endParaRPr lang="en-US" sz="2400" dirty="0"/>
          </a:p>
          <a:p>
            <a:pPr>
              <a:spcAft>
                <a:spcPts val="1200"/>
              </a:spcAft>
            </a:pPr>
            <a:r>
              <a:rPr lang="en-US" sz="2400" dirty="0" smtClean="0"/>
              <a:t>Walter </a:t>
            </a:r>
            <a:r>
              <a:rPr lang="en-US" sz="2400" dirty="0" err="1" smtClean="0"/>
              <a:t>Buga</a:t>
            </a:r>
            <a:r>
              <a:rPr lang="en-US" sz="2400" dirty="0" smtClean="0"/>
              <a:t>  (Intel)</a:t>
            </a:r>
            <a:endParaRPr lang="en-US" sz="2400" dirty="0"/>
          </a:p>
          <a:p>
            <a:pPr>
              <a:spcAft>
                <a:spcPts val="1200"/>
              </a:spcAft>
            </a:pPr>
            <a:r>
              <a:rPr lang="en-US" sz="2400" dirty="0" smtClean="0"/>
              <a:t>Mohammed </a:t>
            </a:r>
            <a:r>
              <a:rPr lang="en-US" sz="2400" dirty="0" err="1" smtClean="0"/>
              <a:t>Dadas</a:t>
            </a:r>
            <a:r>
              <a:rPr lang="en-US" sz="2400" dirty="0" smtClean="0"/>
              <a:t> (Orange)</a:t>
            </a:r>
            <a:endParaRPr lang="en-US" sz="2400" dirty="0"/>
          </a:p>
          <a:p>
            <a:pPr>
              <a:spcAft>
                <a:spcPts val="1200"/>
              </a:spcAft>
            </a:pPr>
            <a:r>
              <a:rPr lang="en-US" sz="2400" dirty="0" smtClean="0"/>
              <a:t>Mark Young (T-Mobile)</a:t>
            </a:r>
          </a:p>
          <a:p>
            <a:pPr>
              <a:spcAft>
                <a:spcPts val="1200"/>
              </a:spcAft>
            </a:pPr>
            <a:r>
              <a:rPr lang="en-US" sz="2400" dirty="0" smtClean="0"/>
              <a:t>Dong </a:t>
            </a:r>
            <a:r>
              <a:rPr lang="en-US" sz="2400" dirty="0" err="1" smtClean="0"/>
              <a:t>Hao</a:t>
            </a:r>
            <a:r>
              <a:rPr lang="en-US" sz="2400" dirty="0" smtClean="0"/>
              <a:t>  (ZTE)</a:t>
            </a:r>
            <a:endParaRPr lang="en-US" sz="2400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838200" y="1825625"/>
            <a:ext cx="5200142" cy="344630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413C58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413C58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413C58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413C58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413C58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1200"/>
              </a:spcAft>
            </a:pPr>
            <a:r>
              <a:rPr lang="en-US" sz="2400" dirty="0" err="1" smtClean="0"/>
              <a:t>Hannes</a:t>
            </a:r>
            <a:r>
              <a:rPr lang="en-US" sz="2400" dirty="0" smtClean="0"/>
              <a:t> </a:t>
            </a:r>
            <a:r>
              <a:rPr lang="en-US" sz="2400" dirty="0" err="1" smtClean="0"/>
              <a:t>Tschofenig</a:t>
            </a:r>
            <a:r>
              <a:rPr lang="en-US" sz="2400" dirty="0" smtClean="0"/>
              <a:t> (ARM)</a:t>
            </a:r>
          </a:p>
          <a:p>
            <a:pPr>
              <a:spcAft>
                <a:spcPts val="1200"/>
              </a:spcAft>
            </a:pPr>
            <a:r>
              <a:rPr lang="en-US" sz="2400" dirty="0" smtClean="0"/>
              <a:t>Jan </a:t>
            </a:r>
            <a:r>
              <a:rPr lang="en-US" sz="2400" dirty="0" err="1" smtClean="0"/>
              <a:t>Höller</a:t>
            </a:r>
            <a:r>
              <a:rPr lang="en-US" sz="2400" dirty="0" smtClean="0"/>
              <a:t>  (Ericsson)</a:t>
            </a:r>
          </a:p>
          <a:p>
            <a:pPr>
              <a:spcAft>
                <a:spcPts val="1200"/>
              </a:spcAft>
            </a:pPr>
            <a:r>
              <a:rPr lang="en-US" sz="2400" dirty="0" err="1" smtClean="0"/>
              <a:t>Padmakumar</a:t>
            </a:r>
            <a:r>
              <a:rPr lang="en-US" sz="2400" dirty="0" smtClean="0"/>
              <a:t> </a:t>
            </a:r>
            <a:r>
              <a:rPr lang="en-US" sz="2400" dirty="0" err="1" smtClean="0"/>
              <a:t>Subramani</a:t>
            </a:r>
            <a:r>
              <a:rPr lang="en-US" sz="2400" dirty="0" smtClean="0"/>
              <a:t> (Nokia)</a:t>
            </a:r>
          </a:p>
          <a:p>
            <a:pPr>
              <a:spcAft>
                <a:spcPts val="1200"/>
              </a:spcAft>
            </a:pPr>
            <a:r>
              <a:rPr lang="en-US" sz="2400" dirty="0" smtClean="0"/>
              <a:t>Alan </a:t>
            </a:r>
            <a:r>
              <a:rPr lang="en-US" sz="2400" dirty="0" err="1" smtClean="0"/>
              <a:t>Soloway</a:t>
            </a:r>
            <a:r>
              <a:rPr lang="en-US" sz="2400" dirty="0" smtClean="0"/>
              <a:t>  (Qualcomm)</a:t>
            </a:r>
          </a:p>
          <a:p>
            <a:pPr>
              <a:spcAft>
                <a:spcPts val="1200"/>
              </a:spcAft>
            </a:pPr>
            <a:r>
              <a:rPr lang="en-US" sz="2400" dirty="0" smtClean="0"/>
              <a:t>Nicolas </a:t>
            </a:r>
            <a:r>
              <a:rPr lang="en-US" sz="2400" dirty="0" err="1" smtClean="0"/>
              <a:t>Damour</a:t>
            </a:r>
            <a:r>
              <a:rPr lang="en-US" sz="2400" dirty="0" smtClean="0"/>
              <a:t>  (Sierra Wireless)</a:t>
            </a:r>
          </a:p>
        </p:txBody>
      </p:sp>
    </p:spTree>
    <p:extLst>
      <p:ext uri="{BB962C8B-B14F-4D97-AF65-F5344CB8AC3E}">
        <p14:creationId xmlns:p14="http://schemas.microsoft.com/office/powerpoint/2010/main" val="3952452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OMA Officers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1200"/>
              </a:spcAft>
            </a:pPr>
            <a:r>
              <a:rPr lang="en-US" dirty="0" smtClean="0"/>
              <a:t>Chairman		</a:t>
            </a:r>
            <a:r>
              <a:rPr lang="en-US" dirty="0" err="1" smtClean="0"/>
              <a:t>Sankar</a:t>
            </a:r>
            <a:r>
              <a:rPr lang="en-US" dirty="0" smtClean="0"/>
              <a:t> Ray (AT&amp;T)</a:t>
            </a:r>
          </a:p>
          <a:p>
            <a:pPr>
              <a:spcAft>
                <a:spcPts val="1200"/>
              </a:spcAft>
            </a:pPr>
            <a:r>
              <a:rPr lang="en-US" dirty="0" smtClean="0"/>
              <a:t>Vice-Chair	Walter </a:t>
            </a:r>
            <a:r>
              <a:rPr lang="en-US" dirty="0" err="1" smtClean="0"/>
              <a:t>Buga</a:t>
            </a:r>
            <a:r>
              <a:rPr lang="en-US" dirty="0" smtClean="0"/>
              <a:t> (Intel)</a:t>
            </a:r>
          </a:p>
          <a:p>
            <a:pPr>
              <a:spcAft>
                <a:spcPts val="1200"/>
              </a:spcAft>
            </a:pPr>
            <a:r>
              <a:rPr lang="en-US" dirty="0" smtClean="0"/>
              <a:t>Vice Chair	Nicolas </a:t>
            </a:r>
            <a:r>
              <a:rPr lang="en-US" dirty="0" err="1" smtClean="0"/>
              <a:t>Damour</a:t>
            </a:r>
            <a:r>
              <a:rPr lang="en-US" dirty="0" smtClean="0"/>
              <a:t> (Sierra Wireless)</a:t>
            </a:r>
          </a:p>
          <a:p>
            <a:pPr>
              <a:spcAft>
                <a:spcPts val="1200"/>
              </a:spcAft>
            </a:pPr>
            <a:r>
              <a:rPr lang="en-US" dirty="0" smtClean="0"/>
              <a:t>Treasurer		Mark </a:t>
            </a:r>
            <a:r>
              <a:rPr lang="en-US" dirty="0" err="1" smtClean="0"/>
              <a:t>Younge</a:t>
            </a:r>
            <a:r>
              <a:rPr lang="en-US" dirty="0" smtClean="0"/>
              <a:t> (T-Mobile)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4399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38B60B3-C7DA-7646-9122-9BE0E1D28E4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OMA </a:t>
            </a:r>
            <a:r>
              <a:rPr lang="en-US" dirty="0" err="1"/>
              <a:t>SpecWorks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An evolution in standards setting bodies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9893F91E-6ADD-2F46-B916-DB641DFCB75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633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DAC3EC9-E85F-49DB-9D19-0205F04448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06475"/>
          </a:xfrm>
        </p:spPr>
        <p:txBody>
          <a:bodyPr/>
          <a:lstStyle/>
          <a:p>
            <a:r>
              <a:rPr lang="en-US" dirty="0"/>
              <a:t>OMA History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0DA9DB92-0EC8-402D-8844-E0F423EF14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71600"/>
            <a:ext cx="10515600" cy="4498975"/>
          </a:xfrm>
        </p:spPr>
        <p:txBody>
          <a:bodyPr/>
          <a:lstStyle/>
          <a:p>
            <a:r>
              <a:rPr lang="en-US" dirty="0"/>
              <a:t>The Open Mobile Alliance was formed in 2002 </a:t>
            </a:r>
            <a:r>
              <a:rPr lang="en-US" dirty="0" smtClean="0"/>
              <a:t>to </a:t>
            </a:r>
            <a:r>
              <a:rPr lang="en-US" dirty="0"/>
              <a:t>create specifications that today enable the most powerful mobile services in the industry.  </a:t>
            </a:r>
          </a:p>
          <a:p>
            <a:r>
              <a:rPr lang="en-US" dirty="0"/>
              <a:t>OMA has deep expertise in the science of creating mission critical technical specifications, with over 200 unique specifications published and maintained since our formation.</a:t>
            </a:r>
          </a:p>
          <a:p>
            <a:r>
              <a:rPr lang="en-US" dirty="0"/>
              <a:t>OMA also publishes test specifications and hosts test events to help implementers ensure their products interoperate.</a:t>
            </a:r>
          </a:p>
        </p:txBody>
      </p:sp>
    </p:spTree>
    <p:extLst>
      <p:ext uri="{BB962C8B-B14F-4D97-AF65-F5344CB8AC3E}">
        <p14:creationId xmlns:p14="http://schemas.microsoft.com/office/powerpoint/2010/main" val="988314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1A3F3A4-3B12-EF49-95A3-35040ED23C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30177"/>
          </a:xfrm>
        </p:spPr>
        <p:txBody>
          <a:bodyPr/>
          <a:lstStyle/>
          <a:p>
            <a:r>
              <a:rPr lang="en-US" dirty="0"/>
              <a:t>IPSO Alliance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DD8691-199E-DA4B-9576-8799F891AB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20522"/>
            <a:ext cx="10515600" cy="4350053"/>
          </a:xfrm>
        </p:spPr>
        <p:txBody>
          <a:bodyPr>
            <a:normAutofit/>
          </a:bodyPr>
          <a:lstStyle/>
          <a:p>
            <a:r>
              <a:rPr lang="en-US" sz="3200" dirty="0"/>
              <a:t>The IPSO Alliance is focused on enabling IoT device interoperability by enabling them to communicate, understand and trust each other based on open standards.</a:t>
            </a:r>
          </a:p>
          <a:p>
            <a:pPr lvl="1"/>
            <a:r>
              <a:rPr lang="en-US" sz="2800" dirty="0"/>
              <a:t>IPSO specifies and publishes models, guidelines and best practices related to semantics, security, services, and protocols</a:t>
            </a:r>
            <a:r>
              <a:rPr lang="en-US" sz="2800" dirty="0" smtClean="0"/>
              <a:t>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929950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MA SpecWork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MA">
      <a:majorFont>
        <a:latin typeface="Merriweather Sans"/>
        <a:ea typeface=""/>
        <a:cs typeface=""/>
      </a:majorFont>
      <a:minorFont>
        <a:latin typeface="Merriweather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OMA SpecWorks.potx</Template>
  <TotalTime>829</TotalTime>
  <Words>585</Words>
  <Application>Microsoft Office PowerPoint</Application>
  <PresentationFormat>Custom</PresentationFormat>
  <Paragraphs>57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Arial</vt:lpstr>
      <vt:lpstr>Merriweather Sans</vt:lpstr>
      <vt:lpstr>OMA SpecWorks</vt:lpstr>
      <vt:lpstr>OMA Bangkok</vt:lpstr>
      <vt:lpstr>Agenda</vt:lpstr>
      <vt:lpstr>2018 / 2019 OMA Board of Directors and Board Officers</vt:lpstr>
      <vt:lpstr>Director Elections</vt:lpstr>
      <vt:lpstr>OMA Primary Directors</vt:lpstr>
      <vt:lpstr>OMA Officers</vt:lpstr>
      <vt:lpstr>OMA SpecWorks An evolution in standards setting bodies</vt:lpstr>
      <vt:lpstr>OMA History</vt:lpstr>
      <vt:lpstr>IPSO Alliance </vt:lpstr>
      <vt:lpstr>Why OMA SpecWorks</vt:lpstr>
      <vt:lpstr>Why OMA SpecWorks</vt:lpstr>
      <vt:lpstr>What it means today</vt:lpstr>
      <vt:lpstr>Why we think this is important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Tudor Vedeanu</dc:creator>
  <cp:lastModifiedBy>sean mcilroy</cp:lastModifiedBy>
  <cp:revision>31</cp:revision>
  <dcterms:created xsi:type="dcterms:W3CDTF">2018-02-13T20:24:45Z</dcterms:created>
  <dcterms:modified xsi:type="dcterms:W3CDTF">2018-04-26T03:02:29Z</dcterms:modified>
</cp:coreProperties>
</file>