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4"/>
  </p:notesMasterIdLst>
  <p:handoutMasterIdLst>
    <p:handoutMasterId r:id="rId25"/>
  </p:handoutMasterIdLst>
  <p:sldIdLst>
    <p:sldId id="293" r:id="rId2"/>
    <p:sldId id="318" r:id="rId3"/>
    <p:sldId id="341" r:id="rId4"/>
    <p:sldId id="330" r:id="rId5"/>
    <p:sldId id="319" r:id="rId6"/>
    <p:sldId id="329" r:id="rId7"/>
    <p:sldId id="339" r:id="rId8"/>
    <p:sldId id="331" r:id="rId9"/>
    <p:sldId id="340" r:id="rId10"/>
    <p:sldId id="320" r:id="rId11"/>
    <p:sldId id="332" r:id="rId12"/>
    <p:sldId id="328" r:id="rId13"/>
    <p:sldId id="321" r:id="rId14"/>
    <p:sldId id="323" r:id="rId15"/>
    <p:sldId id="326" r:id="rId16"/>
    <p:sldId id="325" r:id="rId17"/>
    <p:sldId id="327" r:id="rId18"/>
    <p:sldId id="334" r:id="rId19"/>
    <p:sldId id="335" r:id="rId20"/>
    <p:sldId id="337" r:id="rId21"/>
    <p:sldId id="336" r:id="rId22"/>
    <p:sldId id="338" r:id="rId2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nterLee" initials="H"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6" autoAdjust="0"/>
    <p:restoredTop sz="94672" autoAdjust="0"/>
  </p:normalViewPr>
  <p:slideViewPr>
    <p:cSldViewPr>
      <p:cViewPr varScale="1">
        <p:scale>
          <a:sx n="61" d="100"/>
          <a:sy n="61" d="100"/>
        </p:scale>
        <p:origin x="-720" y="-7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4920;%20&#22312;%20OMA-xx-xxxx-INP_WID_CCS_For_Socialization.ppt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1"/>
  <c:chart>
    <c:plotArea>
      <c:layout>
        <c:manualLayout>
          <c:layoutTarget val="inner"/>
          <c:xMode val="edge"/>
          <c:yMode val="edge"/>
          <c:x val="0.25441696113074358"/>
          <c:y val="4.5070484526964862E-2"/>
          <c:w val="0.67491166077738562"/>
          <c:h val="0.75774752110959886"/>
        </c:manualLayout>
      </c:layout>
      <c:barChart>
        <c:barDir val="bar"/>
        <c:grouping val="stacked"/>
        <c:ser>
          <c:idx val="0"/>
          <c:order val="0"/>
          <c:tx>
            <c:strRef>
              <c:f>'[工作表 在 OMA-xx-xxxx-INP_WID_CCS_For_Socialization.pptx]Sheet2'!$B$45</c:f>
              <c:strCache>
                <c:ptCount val="1"/>
                <c:pt idx="0">
                  <c:v>Begin</c:v>
                </c:pt>
              </c:strCache>
            </c:strRef>
          </c:tx>
          <c:spPr>
            <a:noFill/>
            <a:ln w="25400">
              <a:noFill/>
            </a:ln>
          </c:spPr>
          <c:cat>
            <c:strRef>
              <c:f>'[工作表 在 OMA-xx-xxxx-INP_WID_CCS_For_Socialization.pptx]Sheet2'!$A$46:$A$50</c:f>
              <c:strCache>
                <c:ptCount val="5"/>
                <c:pt idx="0">
                  <c:v>Approval phase</c:v>
                </c:pt>
                <c:pt idx="1">
                  <c:v>Development time to Candidate</c:v>
                </c:pt>
                <c:pt idx="2">
                  <c:v>TS</c:v>
                </c:pt>
                <c:pt idx="3">
                  <c:v>AD</c:v>
                </c:pt>
                <c:pt idx="4">
                  <c:v>RD</c:v>
                </c:pt>
              </c:strCache>
            </c:strRef>
          </c:cat>
          <c:val>
            <c:numRef>
              <c:f>'[工作表 在 OMA-xx-xxxx-INP_WID_CCS_For_Socialization.pptx]Sheet2'!$B$46:$B$50</c:f>
              <c:numCache>
                <c:formatCode>yyyy\-mm\-dd;@</c:formatCode>
                <c:ptCount val="5"/>
                <c:pt idx="0">
                  <c:v>41284</c:v>
                </c:pt>
                <c:pt idx="1">
                  <c:v>40765</c:v>
                </c:pt>
                <c:pt idx="2">
                  <c:v>41061</c:v>
                </c:pt>
                <c:pt idx="3">
                  <c:v>40887</c:v>
                </c:pt>
                <c:pt idx="4">
                  <c:v>40765</c:v>
                </c:pt>
              </c:numCache>
            </c:numRef>
          </c:val>
        </c:ser>
        <c:ser>
          <c:idx val="1"/>
          <c:order val="1"/>
          <c:tx>
            <c:strRef>
              <c:f>'[工作表 在 OMA-xx-xxxx-INP_WID_CCS_For_Socialization.pptx]Sheet2'!$C$45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'[工作表 在 OMA-xx-xxxx-INP_WID_CCS_For_Socialization.pptx]Sheet2'!$A$46:$A$50</c:f>
              <c:strCache>
                <c:ptCount val="5"/>
                <c:pt idx="0">
                  <c:v>Approval phase</c:v>
                </c:pt>
                <c:pt idx="1">
                  <c:v>Development time to Candidate</c:v>
                </c:pt>
                <c:pt idx="2">
                  <c:v>TS</c:v>
                </c:pt>
                <c:pt idx="3">
                  <c:v>AD</c:v>
                </c:pt>
                <c:pt idx="4">
                  <c:v>RD</c:v>
                </c:pt>
              </c:strCache>
            </c:strRef>
          </c:cat>
          <c:val>
            <c:numRef>
              <c:f>'[工作表 在 OMA-xx-xxxx-INP_WID_CCS_For_Socialization.pptx]Sheet2'!$C$46:$C$50</c:f>
              <c:numCache>
                <c:formatCode>General</c:formatCode>
                <c:ptCount val="5"/>
                <c:pt idx="0">
                  <c:v>31</c:v>
                </c:pt>
                <c:pt idx="1">
                  <c:v>519</c:v>
                </c:pt>
                <c:pt idx="2">
                  <c:v>192</c:v>
                </c:pt>
                <c:pt idx="3">
                  <c:v>244</c:v>
                </c:pt>
                <c:pt idx="4">
                  <c:v>184</c:v>
                </c:pt>
              </c:numCache>
            </c:numRef>
          </c:val>
        </c:ser>
        <c:gapWidth val="80"/>
        <c:overlap val="80"/>
        <c:axId val="76260096"/>
        <c:axId val="76261632"/>
      </c:barChart>
      <c:catAx>
        <c:axId val="76260096"/>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76261632"/>
        <c:crosses val="autoZero"/>
        <c:auto val="1"/>
        <c:lblAlgn val="ctr"/>
        <c:lblOffset val="100"/>
        <c:tickLblSkip val="1"/>
        <c:tickMarkSkip val="1"/>
      </c:catAx>
      <c:valAx>
        <c:axId val="76261632"/>
        <c:scaling>
          <c:orientation val="minMax"/>
          <c:max val="41524"/>
          <c:min val="40510"/>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4452296688"/>
              <c:y val="0.89014202802114517"/>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76260096"/>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zh-CN"/>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2011 Open Mobile Alliance Ltd.  All Rights Reserved.</a:t>
            </a:r>
            <a:endParaRPr lang="en-US" altLang="zh-CN" sz="1000" b="1">
              <a:ea typeface="宋体" charset="-122"/>
            </a:endParaRPr>
          </a:p>
          <a:p>
            <a:pPr defTabSz="403225">
              <a:tabLst>
                <a:tab pos="5372100" algn="ctr"/>
                <a:tab pos="9182100" algn="r"/>
              </a:tabLst>
            </a:pPr>
            <a:r>
              <a:rPr lang="en-US" altLang="zh-CN" sz="900" b="1">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a:latin typeface="Arial Narrow" pitchFamily="34" charset="0"/>
              </a:rPr>
              <a:t>OMA-&lt;</a:t>
            </a:r>
            <a:r>
              <a:rPr lang="en-US" sz="1800" b="1" dirty="0" err="1">
                <a:latin typeface="Arial Narrow" pitchFamily="34" charset="0"/>
              </a:rPr>
              <a:t>GrpCode</a:t>
            </a:r>
            <a:r>
              <a:rPr lang="en-US" sz="1800" b="1" dirty="0">
                <a:latin typeface="Arial Narrow" pitchFamily="34" charset="0"/>
              </a:rPr>
              <a:t>&gt;-2011-&lt;</a:t>
            </a:r>
            <a:r>
              <a:rPr lang="en-US" sz="1800" b="1" dirty="0" err="1">
                <a:latin typeface="Arial Narrow" pitchFamily="34" charset="0"/>
              </a:rPr>
              <a:t>DocNum</a:t>
            </a:r>
            <a:r>
              <a:rPr lang="en-US" sz="1800" b="1" dirty="0">
                <a:latin typeface="Arial Narrow" pitchFamily="34" charset="0"/>
              </a:rPr>
              <a:t>&gt;</a:t>
            </a:r>
          </a:p>
        </p:txBody>
      </p:sp>
      <p:sp>
        <p:nvSpPr>
          <p:cNvPr id="186387" name="Rectangle 19"/>
          <p:cNvSpPr>
            <a:spLocks noChangeArrowheads="1"/>
          </p:cNvSpPr>
          <p:nvPr userDrawn="1"/>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a:latin typeface="Arial Narrow" pitchFamily="34" charset="0"/>
                <a:ea typeface="宋体" charset="-122"/>
              </a:rPr>
              <a:t>Slide #</a:t>
            </a:r>
            <a:fld id="{DAF7B845-4E35-4D69-AF4A-BD7217892DBC}" type="slidenum">
              <a:rPr lang="en-US" altLang="zh-CN" sz="1800" b="1">
                <a:latin typeface="Arial Narrow" pitchFamily="34" charset="0"/>
                <a:ea typeface="宋体" charset="-122"/>
              </a:rPr>
              <a:pPr algn="r" defTabSz="403225">
                <a:tabLst>
                  <a:tab pos="5372100" algn="ctr"/>
                  <a:tab pos="9182100" algn="r"/>
                </a:tabLst>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[OMA-Template-WIDpresentation-20110101-I]</a:t>
            </a:r>
            <a:endParaRPr lang="en-US" altLang="zh-CN" sz="1800" b="1">
              <a:latin typeface="Arial Narrow" pitchFamily="34" charset="0"/>
              <a:ea typeface="宋体" charset="-122"/>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liweihua@zte.com.cn" TargetMode="External"/><Relationship Id="rId4" Type="http://schemas.openxmlformats.org/officeDocument/2006/relationships/hyperlink" Target="mailto:Hunter_lee@zte.com.cn"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___1.xls"/></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charset="-122"/>
              </a:rPr>
              <a:t>	Submitted To:	</a:t>
            </a:r>
            <a:r>
              <a:rPr lang="en-US" altLang="zh-CN" b="1" dirty="0" smtClean="0">
                <a:latin typeface="Tahoma" pitchFamily="34" charset="0"/>
                <a:ea typeface="宋体" charset="-122"/>
              </a:rPr>
              <a:t>TP</a:t>
            </a:r>
            <a:endParaRPr lang="en-US" altLang="zh-CN"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charset="-122"/>
              </a:rPr>
              <a:t>	Date:	</a:t>
            </a:r>
            <a:r>
              <a:rPr lang="en-US" altLang="zh-CN" b="1" dirty="0" smtClean="0">
                <a:latin typeface="Tahoma" pitchFamily="34" charset="0"/>
                <a:ea typeface="宋体" charset="-122"/>
              </a:rPr>
              <a:t>Jun 23, 2011</a:t>
            </a:r>
            <a:r>
              <a:rPr lang="en-US" altLang="zh-CN" b="1" dirty="0">
                <a:latin typeface="Tahoma" pitchFamily="34" charset="0"/>
                <a:ea typeface="宋体" charset="-122"/>
              </a:rPr>
              <a:t>	</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Contact:	</a:t>
            </a:r>
            <a:r>
              <a:rPr lang="en-US" altLang="zh-CN" b="1" dirty="0" smtClean="0">
                <a:latin typeface="Tahoma" pitchFamily="34" charset="0"/>
                <a:ea typeface="宋体" charset="-122"/>
              </a:rPr>
              <a:t> Hunter Lee, </a:t>
            </a:r>
            <a:r>
              <a:rPr lang="en-US" altLang="zh-CN" b="1" dirty="0" smtClean="0">
                <a:latin typeface="Tahoma" pitchFamily="34" charset="0"/>
                <a:ea typeface="宋体" charset="-122"/>
                <a:hlinkClick r:id="rId4"/>
              </a:rPr>
              <a:t>Hunter_lee@zte.com.cn</a:t>
            </a:r>
            <a:endParaRPr lang="en-US" altLang="zh-CN"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a:t>
            </a:r>
            <a:r>
              <a:rPr lang="en-US" altLang="zh-CN" b="1" dirty="0" err="1" smtClean="0">
                <a:latin typeface="Tahoma" pitchFamily="34" charset="0"/>
                <a:ea typeface="宋体" charset="-122"/>
              </a:rPr>
              <a:t>Weihua</a:t>
            </a:r>
            <a:r>
              <a:rPr lang="en-US" altLang="zh-CN" b="1" dirty="0" smtClean="0">
                <a:latin typeface="Tahoma" pitchFamily="34" charset="0"/>
                <a:ea typeface="宋体" charset="-122"/>
              </a:rPr>
              <a:t> Li, </a:t>
            </a:r>
            <a:r>
              <a:rPr lang="en-US" altLang="zh-CN" b="1" dirty="0" smtClean="0">
                <a:latin typeface="Tahoma" pitchFamily="34" charset="0"/>
                <a:ea typeface="宋体" charset="-122"/>
                <a:hlinkClick r:id="rId5"/>
              </a:rPr>
              <a:t>liweihua@zte.com.cn</a:t>
            </a:r>
            <a:r>
              <a:rPr lang="en-US" altLang="zh-CN" b="1" dirty="0" smtClean="0">
                <a:latin typeface="Tahoma" pitchFamily="34" charset="0"/>
                <a:ea typeface="宋体" charset="-122"/>
              </a:rPr>
              <a:t>		</a:t>
            </a: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Source:	ZTE Corporation</a:t>
            </a:r>
            <a:endParaRPr lang="en-US" altLang="zh-CN" b="1" dirty="0">
              <a:latin typeface="Tahoma" pitchFamily="34" charset="0"/>
              <a:ea typeface="宋体" charset="-122"/>
            </a:endParaRP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OMA-TP-0227-INP_WID_CCS_For_Socialization</a:t>
            </a:r>
            <a:r>
              <a:rPr lang="en-US" altLang="zh-CN" sz="2000" dirty="0" smtClean="0">
                <a:ea typeface="宋体" charset="-122"/>
              </a:rPr>
              <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dirty="0" smtClean="0">
                <a:ea typeface="宋体" charset="-122"/>
              </a:rPr>
              <a:t> </a:t>
            </a:r>
            <a:r>
              <a:rPr lang="en-US" altLang="zh-CN" sz="2400" dirty="0" smtClean="0">
                <a:ea typeface="宋体" charset="-122"/>
              </a:rPr>
              <a:t>Presentation of WID Information</a:t>
            </a:r>
            <a:r>
              <a:rPr lang="en-US" altLang="zh-CN" dirty="0" smtClean="0">
                <a:ea typeface="宋体" charset="-122"/>
              </a:rPr>
              <a:t/>
            </a:r>
            <a:br>
              <a:rPr lang="en-US" altLang="zh-CN" dirty="0" smtClean="0">
                <a:ea typeface="宋体" charset="-122"/>
              </a:rPr>
            </a:br>
            <a:r>
              <a:rPr lang="en-US" altLang="zh-CN" dirty="0" smtClean="0">
                <a:ea typeface="宋体" charset="-122"/>
              </a:rPr>
              <a:t>WID CCS - Communication Centre Service</a:t>
            </a: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6"/>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a:spcBef>
                <a:spcPct val="35000"/>
              </a:spcBef>
            </a:pPr>
            <a:r>
              <a:rPr lang="en-GB" sz="900">
                <a:cs typeface="Times New Roman" pitchFamily="18" charset="0"/>
              </a:rPr>
              <a:t>THIS DOCUMENT IS PROVIDED ON AN "AS IS" "AS AVAILABLE" AND "WITH ALL FAULTS" BASIS.</a:t>
            </a:r>
            <a:endParaRPr lang="en-GB"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sz="900" b="1">
                <a:cs typeface="Times New Roman" pitchFamily="18" charset="0"/>
              </a:rPr>
              <a:t>Intellectual Property Rights</a:t>
            </a:r>
          </a:p>
          <a:p>
            <a:pPr defTabSz="762000">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dirty="0" smtClean="0"/>
              <a:t>Main Use Case(3/5)</a:t>
            </a:r>
          </a:p>
        </p:txBody>
      </p:sp>
      <p:sp>
        <p:nvSpPr>
          <p:cNvPr id="6147" name="Rectangle 5"/>
          <p:cNvSpPr>
            <a:spLocks noGrp="1" noChangeArrowheads="1"/>
          </p:cNvSpPr>
          <p:nvPr>
            <p:ph type="body" idx="1"/>
          </p:nvPr>
        </p:nvSpPr>
        <p:spPr>
          <a:xfrm>
            <a:off x="292100" y="1073150"/>
            <a:ext cx="8778875" cy="5383212"/>
          </a:xfrm>
        </p:spPr>
        <p:txBody>
          <a:bodyPr/>
          <a:lstStyle/>
          <a:p>
            <a:r>
              <a:rPr lang="en-US" altLang="zh-CN" sz="1800" dirty="0" smtClean="0">
                <a:ea typeface="宋体" charset="-122"/>
              </a:rPr>
              <a:t>The roles and their relevant mechanism in CCS include:</a:t>
            </a:r>
          </a:p>
          <a:p>
            <a:pPr lvl="0"/>
            <a:r>
              <a:rPr lang="en-US" altLang="zh-CN" sz="1600" dirty="0" smtClean="0">
                <a:solidFill>
                  <a:srgbClr val="480024"/>
                </a:solidFill>
                <a:ea typeface="宋体" charset="-122"/>
              </a:rPr>
              <a:t>Customer: A customer can request communication centre services especially expertise from CCS provider through various ways including text message, video, audio, web (webpage, widget), etc, based on various access types. </a:t>
            </a:r>
            <a:endParaRPr lang="zh-CN" altLang="en-US" sz="1600" dirty="0" smtClean="0">
              <a:solidFill>
                <a:srgbClr val="480024"/>
              </a:solidFill>
              <a:ea typeface="宋体" charset="-122"/>
            </a:endParaRPr>
          </a:p>
          <a:p>
            <a:pPr lvl="0"/>
            <a:r>
              <a:rPr lang="en-GB" altLang="zh-CN" sz="1600" dirty="0" smtClean="0">
                <a:solidFill>
                  <a:srgbClr val="480024"/>
                </a:solidFill>
                <a:ea typeface="宋体" charset="-122"/>
              </a:rPr>
              <a:t>CCS provider: A CCS provider can support providing communication services to customers on one hand and agent access especially mobile access on the other hand. And CCS provider can also provide services to enterprises based on interacting with other domains, e.g., Web.2.0. Besides, the CCS provider can also inter-work with other OMA enablers (e.g. messaging, presence, location, etc) for providing rich and intelligent communication services.</a:t>
            </a:r>
            <a:endParaRPr lang="zh-CN" altLang="en-US" sz="1600" dirty="0" smtClean="0">
              <a:solidFill>
                <a:srgbClr val="480024"/>
              </a:solidFill>
              <a:ea typeface="宋体" charset="-122"/>
            </a:endParaRPr>
          </a:p>
        </p:txBody>
      </p:sp>
      <p:pic>
        <p:nvPicPr>
          <p:cNvPr id="16386" name="Picture 2"/>
          <p:cNvPicPr>
            <a:picLocks noChangeAspect="1" noChangeArrowheads="1"/>
          </p:cNvPicPr>
          <p:nvPr/>
        </p:nvPicPr>
        <p:blipFill>
          <a:blip r:embed="rId3"/>
          <a:srcRect/>
          <a:stretch>
            <a:fillRect/>
          </a:stretch>
        </p:blipFill>
        <p:spPr bwMode="auto">
          <a:xfrm>
            <a:off x="1862137" y="3206750"/>
            <a:ext cx="5562600" cy="3352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Case(4/5)</a:t>
            </a:r>
            <a:endParaRPr lang="zh-CN" altLang="en-US" dirty="0"/>
          </a:p>
        </p:txBody>
      </p:sp>
      <p:sp>
        <p:nvSpPr>
          <p:cNvPr id="3" name="内容占位符 2"/>
          <p:cNvSpPr>
            <a:spLocks noGrp="1"/>
          </p:cNvSpPr>
          <p:nvPr>
            <p:ph idx="1"/>
          </p:nvPr>
        </p:nvSpPr>
        <p:spPr/>
        <p:txBody>
          <a:bodyPr/>
          <a:lstStyle/>
          <a:p>
            <a:pPr lvl="0"/>
            <a:r>
              <a:rPr lang="en-GB" sz="1400" dirty="0" smtClean="0"/>
              <a:t>Agent: An agent can be anyone in society who has certain expertise and can provide services to customers, an agent needs install a client software on mobile phone which provides functions  including agent management, security, authentication, profit management, policy management, real time communication management, etc. Besides, an agent can also share profits with CCS provider.</a:t>
            </a:r>
            <a:endParaRPr lang="zh-CN" altLang="en-US" sz="1400" dirty="0" smtClean="0"/>
          </a:p>
          <a:p>
            <a:r>
              <a:rPr lang="en-GB" sz="1400" dirty="0" smtClean="0"/>
              <a:t>Other domains:  Other domains include Web2.0 applications, e.g., SNS, Blogger, Micro-Blogger, etc, or others. </a:t>
            </a:r>
            <a:r>
              <a:rPr lang="en-US" altLang="zh-CN" sz="1400" dirty="0" smtClean="0"/>
              <a:t>Other domains:</a:t>
            </a:r>
            <a:endParaRPr lang="en-US" altLang="zh-CN" sz="1400" dirty="0" smtClean="0">
              <a:solidFill>
                <a:srgbClr val="000066"/>
              </a:solidFill>
              <a:ea typeface="+mn-ea"/>
              <a:cs typeface="+mn-cs"/>
            </a:endParaRPr>
          </a:p>
          <a:p>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Case(5/5)</a:t>
            </a:r>
            <a:endParaRPr lang="zh-CN" altLang="en-US" dirty="0"/>
          </a:p>
        </p:txBody>
      </p:sp>
      <p:sp>
        <p:nvSpPr>
          <p:cNvPr id="3" name="内容占位符 2"/>
          <p:cNvSpPr>
            <a:spLocks noGrp="1"/>
          </p:cNvSpPr>
          <p:nvPr>
            <p:ph idx="1"/>
          </p:nvPr>
        </p:nvSpPr>
        <p:spPr/>
        <p:txBody>
          <a:bodyPr/>
          <a:lstStyle/>
          <a:p>
            <a:pPr>
              <a:lnSpc>
                <a:spcPct val="80000"/>
              </a:lnSpc>
            </a:pPr>
            <a:r>
              <a:rPr lang="en-US" altLang="zh-CN" sz="1800" dirty="0" smtClean="0">
                <a:ea typeface="宋体" charset="-122"/>
              </a:rPr>
              <a:t>All business roles in CCS can benefit from communication centre services, including:</a:t>
            </a:r>
          </a:p>
          <a:p>
            <a:r>
              <a:rPr lang="en-GB" altLang="zh-CN" sz="1400" dirty="0" smtClean="0">
                <a:solidFill>
                  <a:srgbClr val="480024"/>
                </a:solidFill>
                <a:ea typeface="宋体" charset="-122"/>
              </a:rPr>
              <a:t>Customers: they can access communication centre services through various communication ways (e.g. video, audio, web, messaging, etc) and acquire intelligent (e.g. context-aware) and appropriate (e.g. expertise) services instantly and appropriately.</a:t>
            </a:r>
            <a:endParaRPr lang="zh-CN" altLang="en-US" sz="1400" dirty="0" smtClean="0">
              <a:solidFill>
                <a:srgbClr val="480024"/>
              </a:solidFill>
              <a:ea typeface="宋体" charset="-122"/>
            </a:endParaRPr>
          </a:p>
          <a:p>
            <a:r>
              <a:rPr lang="en-GB" altLang="zh-CN" sz="1400" dirty="0" smtClean="0">
                <a:solidFill>
                  <a:srgbClr val="480024"/>
                </a:solidFill>
                <a:ea typeface="宋体" charset="-122"/>
              </a:rPr>
              <a:t>CCS Provider (Operators/Carriers): they can provide intelligent (e.g. context-aware), efficient (e.g. interworking with other enablers or domains)  and immediate services, and can provide attractive business models (e.g. sharing profit with mobile agents) and provide communication centre services for Web2.0 application, as a consequence, more customers and experts will be attracted to CCS.</a:t>
            </a:r>
            <a:endParaRPr lang="zh-CN" altLang="en-US" sz="1400" dirty="0" smtClean="0">
              <a:solidFill>
                <a:srgbClr val="480024"/>
              </a:solidFill>
              <a:ea typeface="宋体" charset="-122"/>
            </a:endParaRPr>
          </a:p>
          <a:p>
            <a:r>
              <a:rPr lang="en-GB" altLang="zh-CN" sz="1400" dirty="0" smtClean="0">
                <a:solidFill>
                  <a:srgbClr val="480024"/>
                </a:solidFill>
                <a:ea typeface="宋体" charset="-122"/>
              </a:rPr>
              <a:t>Agent: agents can be anyone in society and can provide expertise to customers through various ways especially mobile ways and may share profits with CCS provider.</a:t>
            </a:r>
            <a:endParaRPr lang="zh-CN" altLang="en-US" sz="1400" dirty="0" smtClean="0">
              <a:solidFill>
                <a:srgbClr val="480024"/>
              </a:solidFill>
              <a:ea typeface="宋体" charset="-122"/>
            </a:endParaRPr>
          </a:p>
          <a:p>
            <a:pPr>
              <a:lnSpc>
                <a:spcPct val="80000"/>
              </a:lnSpc>
            </a:pPr>
            <a:r>
              <a:rPr lang="en-US" altLang="zh-CN" sz="1800" dirty="0" smtClean="0">
                <a:ea typeface="宋体" charset="-122"/>
              </a:rPr>
              <a:t>The purpose of the proposed work item is to specify architecture, protocols or APIs accordingly for implementing the functions and features mentioned above.</a:t>
            </a:r>
          </a:p>
          <a:p>
            <a:pPr>
              <a:lnSpc>
                <a:spcPct val="80000"/>
              </a:lnSpc>
            </a:pPr>
            <a:r>
              <a:rPr lang="en-US" altLang="zh-CN" sz="1800" dirty="0" smtClean="0">
                <a:ea typeface="宋体" charset="-122"/>
              </a:rPr>
              <a:t>The architecture of CCS includes functional entities such as:</a:t>
            </a:r>
          </a:p>
          <a:p>
            <a:pPr lvl="1">
              <a:lnSpc>
                <a:spcPct val="80000"/>
              </a:lnSpc>
            </a:pPr>
            <a:r>
              <a:rPr lang="en-US" altLang="zh-CN" sz="1400" dirty="0" smtClean="0">
                <a:ea typeface="宋体" charset="-122"/>
              </a:rPr>
              <a:t>Customer(Client), CCS server, Agent</a:t>
            </a:r>
          </a:p>
          <a:p>
            <a:pPr>
              <a:lnSpc>
                <a:spcPct val="80000"/>
              </a:lnSpc>
            </a:pPr>
            <a:r>
              <a:rPr lang="en-US" altLang="zh-CN" sz="1800" dirty="0" smtClean="0">
                <a:ea typeface="宋体" charset="-122"/>
              </a:rPr>
              <a:t>The protocols will include all mobile communication service aspects relevant for the business including following functions:</a:t>
            </a:r>
          </a:p>
          <a:p>
            <a:pPr lvl="0"/>
            <a:r>
              <a:rPr lang="en-US" altLang="zh-CN" sz="1400" dirty="0" smtClean="0">
                <a:solidFill>
                  <a:srgbClr val="480024"/>
                </a:solidFill>
                <a:ea typeface="宋体" charset="-122"/>
              </a:rPr>
              <a:t>Mobile agent management</a:t>
            </a:r>
            <a:endParaRPr lang="zh-CN" altLang="en-US" sz="1400" dirty="0" smtClean="0">
              <a:solidFill>
                <a:srgbClr val="480024"/>
              </a:solidFill>
              <a:ea typeface="宋体" charset="-122"/>
            </a:endParaRPr>
          </a:p>
          <a:p>
            <a:pPr lvl="0"/>
            <a:r>
              <a:rPr lang="en-US" altLang="zh-CN" sz="1400" dirty="0" smtClean="0">
                <a:solidFill>
                  <a:srgbClr val="480024"/>
                </a:solidFill>
                <a:ea typeface="宋体" charset="-122"/>
              </a:rPr>
              <a:t>Web2.0 message process services</a:t>
            </a:r>
            <a:endParaRPr lang="zh-CN" altLang="en-US" sz="1400" dirty="0" smtClean="0">
              <a:solidFill>
                <a:srgbClr val="480024"/>
              </a:solidFill>
              <a:ea typeface="宋体" charset="-122"/>
            </a:endParaRPr>
          </a:p>
          <a:p>
            <a:pPr lvl="0"/>
            <a:r>
              <a:rPr lang="en-US" altLang="zh-CN" sz="1400" dirty="0" smtClean="0">
                <a:solidFill>
                  <a:srgbClr val="480024"/>
                </a:solidFill>
                <a:ea typeface="宋体" charset="-122"/>
              </a:rPr>
              <a:t>Context-aware communication services</a:t>
            </a:r>
            <a:endParaRPr lang="zh-CN" altLang="en-US" sz="1400" dirty="0" smtClean="0">
              <a:solidFill>
                <a:srgbClr val="480024"/>
              </a:solidFill>
              <a:ea typeface="宋体" charset="-122"/>
            </a:endParaRPr>
          </a:p>
          <a:p>
            <a:pPr lvl="0"/>
            <a:r>
              <a:rPr lang="en-US" altLang="zh-CN" sz="1400" dirty="0" smtClean="0">
                <a:solidFill>
                  <a:srgbClr val="480024"/>
                </a:solidFill>
                <a:ea typeface="宋体" charset="-122"/>
              </a:rPr>
              <a:t>Tasks queuing</a:t>
            </a:r>
            <a:endParaRPr lang="zh-CN" altLang="en-US" sz="1400" dirty="0" smtClean="0">
              <a:solidFill>
                <a:srgbClr val="480024"/>
              </a:solidFill>
              <a:ea typeface="宋体" charset="-122"/>
            </a:endParaRPr>
          </a:p>
          <a:p>
            <a:pPr lvl="0"/>
            <a:r>
              <a:rPr lang="en-US" altLang="zh-CN" sz="1400" dirty="0" smtClean="0">
                <a:solidFill>
                  <a:srgbClr val="480024"/>
                </a:solidFill>
                <a:ea typeface="宋体" charset="-122"/>
              </a:rPr>
              <a:t>Charging</a:t>
            </a:r>
            <a:endParaRPr lang="zh-CN" altLang="en-US" sz="1400" dirty="0" smtClean="0">
              <a:solidFill>
                <a:srgbClr val="480024"/>
              </a:solidFill>
              <a:ea typeface="宋体" charset="-122"/>
            </a:endParaRPr>
          </a:p>
          <a:p>
            <a:pPr>
              <a:lnSpc>
                <a:spcPct val="80000"/>
              </a:lnSpc>
            </a:pPr>
            <a:r>
              <a:rPr lang="en-US" altLang="zh-CN" sz="1800" dirty="0" smtClean="0">
                <a:ea typeface="宋体" charset="-122"/>
              </a:rPr>
              <a:t>CCS provider or  anyone could develop on top of the architecture and protocols.</a:t>
            </a:r>
          </a:p>
          <a:p>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smtClean="0"/>
              <a:t>How OMA can help</a:t>
            </a:r>
          </a:p>
        </p:txBody>
      </p:sp>
      <p:sp>
        <p:nvSpPr>
          <p:cNvPr id="7171" name="Rectangle 5"/>
          <p:cNvSpPr>
            <a:spLocks noGrp="1" noChangeArrowheads="1"/>
          </p:cNvSpPr>
          <p:nvPr>
            <p:ph type="body" idx="1"/>
          </p:nvPr>
        </p:nvSpPr>
        <p:spPr/>
        <p:txBody>
          <a:bodyPr/>
          <a:lstStyle/>
          <a:p>
            <a:pPr>
              <a:lnSpc>
                <a:spcPct val="80000"/>
              </a:lnSpc>
            </a:pPr>
            <a:r>
              <a:rPr lang="en-US" altLang="zh-CN" sz="1600" dirty="0" smtClean="0">
                <a:ea typeface="宋体" charset="-122"/>
              </a:rPr>
              <a:t>OMA has already successfully defined many enablers, such as SUPL, CPM, Presence, Mobile Search Framework, etc. and  will allow fast adoption of the standards by the industry. In CCS, some of the existing technologies defined in OMA may be referred or even reused to avoid duplication as much as possible.</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proposed work is to specify an architecture, protocols and APIs.  And It might have several releases with increased scope</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1</a:t>
            </a:r>
            <a:r>
              <a:rPr lang="en-GB" altLang="zh-CN" sz="1600" baseline="30000" dirty="0" smtClean="0">
                <a:ea typeface="宋体" charset="-122"/>
              </a:rPr>
              <a:t>st</a:t>
            </a:r>
            <a:r>
              <a:rPr lang="en-GB" altLang="zh-CN" sz="1600" dirty="0" smtClean="0">
                <a:ea typeface="宋体" charset="-122"/>
              </a:rPr>
              <a:t> release of the CCS should include (but not limited to) the following functions:</a:t>
            </a:r>
          </a:p>
          <a:p>
            <a:pPr lvl="1"/>
            <a:r>
              <a:rPr lang="en-US" altLang="zh-CN" sz="1600" dirty="0" smtClean="0">
                <a:solidFill>
                  <a:srgbClr val="480024"/>
                </a:solidFill>
                <a:ea typeface="宋体" charset="-122"/>
              </a:rPr>
              <a:t>Mobile agent management</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Web2.0 message process services</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Context-aware communication services</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Tasks queuing</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Charging</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Etc.</a:t>
            </a:r>
            <a:endParaRPr lang="zh-CN" altLang="en-US" sz="1600" dirty="0" smtClean="0">
              <a:solidFill>
                <a:srgbClr val="480024"/>
              </a:solidFill>
              <a:ea typeface="宋体"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smtClean="0"/>
              <a:t>Impacts, relationships and dependencies</a:t>
            </a:r>
          </a:p>
        </p:txBody>
      </p:sp>
      <p:sp>
        <p:nvSpPr>
          <p:cNvPr id="8195" name="Rectangle 5"/>
          <p:cNvSpPr>
            <a:spLocks noGrp="1" noChangeArrowheads="1"/>
          </p:cNvSpPr>
          <p:nvPr>
            <p:ph type="body" idx="1"/>
          </p:nvPr>
        </p:nvSpPr>
        <p:spPr/>
        <p:txBody>
          <a:bodyPr/>
          <a:lstStyle/>
          <a:p>
            <a:r>
              <a:rPr lang="en-GB" altLang="zh-CN" sz="2000" dirty="0" smtClean="0">
                <a:ea typeface="宋体" charset="-122"/>
              </a:rPr>
              <a:t>Potential related or impacted Work items/working groups :</a:t>
            </a:r>
          </a:p>
          <a:p>
            <a:pPr lvl="1"/>
            <a:r>
              <a:rPr lang="en-GB" altLang="zh-CN" sz="2000" dirty="0" smtClean="0">
                <a:ea typeface="宋体" charset="-122"/>
              </a:rPr>
              <a:t>MSF, Security, CAB, DM, SUPL, Presence, MCC</a:t>
            </a:r>
          </a:p>
          <a:p>
            <a:pPr lvl="1">
              <a:buFontTx/>
              <a:buNone/>
            </a:pPr>
            <a:endParaRPr lang="en-GB" altLang="zh-CN" sz="2000" dirty="0" smtClean="0">
              <a:ea typeface="宋体" charset="-122"/>
            </a:endParaRPr>
          </a:p>
          <a:p>
            <a:pPr lvl="1">
              <a:buFontTx/>
              <a:buNone/>
            </a:pPr>
            <a:endParaRPr lang="en-GB" altLang="zh-CN" sz="2000" dirty="0" smtClean="0">
              <a:ea typeface="宋体" charset="-122"/>
            </a:endParaRPr>
          </a:p>
          <a:p>
            <a:pPr lvl="1"/>
            <a:endParaRPr lang="en-GB" altLang="zh-CN" dirty="0" smtClean="0">
              <a:ea typeface="宋体" charset="-122"/>
            </a:endParaRPr>
          </a:p>
        </p:txBody>
      </p:sp>
      <p:graphicFrame>
        <p:nvGraphicFramePr>
          <p:cNvPr id="4" name="表格 3"/>
          <p:cNvGraphicFramePr>
            <a:graphicFrameLocks noGrp="1"/>
          </p:cNvGraphicFramePr>
          <p:nvPr/>
        </p:nvGraphicFramePr>
        <p:xfrm>
          <a:off x="1103314" y="2368550"/>
          <a:ext cx="7235823" cy="746760"/>
        </p:xfrm>
        <a:graphic>
          <a:graphicData uri="http://schemas.openxmlformats.org/drawingml/2006/table">
            <a:tbl>
              <a:tblPr/>
              <a:tblGrid>
                <a:gridCol w="803343"/>
                <a:gridCol w="804060"/>
                <a:gridCol w="804060"/>
                <a:gridCol w="804060"/>
                <a:gridCol w="804060"/>
                <a:gridCol w="804060"/>
                <a:gridCol w="804060"/>
                <a:gridCol w="804060"/>
                <a:gridCol w="804060"/>
              </a:tblGrid>
              <a:tr h="240030">
                <a:tc gridSpan="4">
                  <a:txBody>
                    <a:bodyPr/>
                    <a:lstStyle/>
                    <a:p>
                      <a:pPr algn="ctr">
                        <a:spcBef>
                          <a:spcPts val="200"/>
                        </a:spcBef>
                        <a:spcAft>
                          <a:spcPts val="200"/>
                        </a:spcAft>
                      </a:pPr>
                      <a:r>
                        <a:rPr lang="en-GB" sz="1100" b="1" dirty="0">
                          <a:latin typeface="Arial"/>
                          <a:ea typeface="宋体"/>
                        </a:rPr>
                        <a:t>Service Requirements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algn="ctr">
                        <a:spcBef>
                          <a:spcPts val="200"/>
                        </a:spcBef>
                        <a:spcAft>
                          <a:spcPts val="200"/>
                        </a:spcAft>
                      </a:pPr>
                      <a:r>
                        <a:rPr lang="en-GB" sz="1100" b="1" dirty="0">
                          <a:latin typeface="Arial"/>
                          <a:ea typeface="宋体"/>
                        </a:rPr>
                        <a:t>Arch</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Charging</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Security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Privacy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dirty="0">
                          <a:latin typeface="Arial"/>
                          <a:ea typeface="宋体"/>
                        </a:rPr>
                        <a:t>IOT</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240030">
                <a:tc>
                  <a:txBody>
                    <a:bodyPr/>
                    <a:lstStyle/>
                    <a:p>
                      <a:pPr algn="ctr">
                        <a:spcBef>
                          <a:spcPts val="200"/>
                        </a:spcBef>
                        <a:spcAft>
                          <a:spcPts val="200"/>
                        </a:spcAft>
                      </a:pPr>
                      <a:r>
                        <a:rPr lang="en-GB" sz="1100" b="1">
                          <a:latin typeface="Arial Narrow"/>
                          <a:ea typeface="宋体"/>
                          <a:cs typeface="Arial"/>
                        </a:rPr>
                        <a:t>Smart Card</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a:latin typeface="Arial"/>
                          <a:ea typeface="宋体"/>
                        </a:rPr>
                        <a:t>Terminals</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dirty="0">
                          <a:latin typeface="Arial"/>
                          <a:ea typeface="宋体"/>
                        </a:rPr>
                        <a:t>Servers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fontAlgn="auto" hangingPunct="1">
                        <a:spcBef>
                          <a:spcPts val="200"/>
                        </a:spcBef>
                        <a:spcAft>
                          <a:spcPts val="200"/>
                        </a:spcAft>
                      </a:pPr>
                      <a:r>
                        <a:rPr lang="en-GB" sz="1100" b="1">
                          <a:latin typeface="Arial"/>
                          <a:ea typeface="宋体"/>
                          <a:cs typeface="Arial"/>
                        </a:rPr>
                        <a:t>Access</a:t>
                      </a:r>
                      <a:endParaRPr lang="zh-CN" sz="1100" b="1">
                        <a:latin typeface="Arial"/>
                        <a:ea typeface="宋体"/>
                        <a:cs typeface="Times New Roman"/>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6700">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dirty="0">
                          <a:latin typeface="Arial"/>
                          <a:ea typeface="宋体"/>
                        </a:rPr>
                        <a:t>X</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sp>
        <p:nvSpPr>
          <p:cNvPr id="1116" name="Rectangle 92"/>
          <p:cNvSpPr>
            <a:spLocks noChangeArrowheads="1"/>
          </p:cNvSpPr>
          <p:nvPr/>
        </p:nvSpPr>
        <p:spPr bwMode="auto">
          <a:xfrm>
            <a:off x="261938" y="4883150"/>
            <a:ext cx="4648200" cy="476250"/>
          </a:xfrm>
          <a:prstGeom prst="rect">
            <a:avLst/>
          </a:prstGeom>
          <a:noFill/>
          <a:ln w="12700">
            <a:noFill/>
            <a:miter lim="800000"/>
            <a:headEnd/>
            <a:tailEnd/>
          </a:ln>
          <a:effectLst>
            <a:prstShdw prst="shdw17" dist="17961" dir="2700000">
              <a:schemeClr val="accent1">
                <a:gamma/>
                <a:shade val="60000"/>
                <a:invGamma/>
              </a:schemeClr>
            </a:prstShdw>
          </a:effectLst>
        </p:spPr>
        <p:txBody>
          <a:bodyPr anchor="ctr">
            <a:spAutoFit/>
          </a:bodyPr>
          <a:lstStyle/>
          <a:p>
            <a:r>
              <a:rPr lang="en-US" altLang="zh-CN" sz="1400">
                <a:ea typeface="宋体" charset="-122"/>
              </a:rPr>
              <a:t>Note:  The 'AD start' date should be aligned with the ‘New reqs deadline’.</a:t>
            </a:r>
          </a:p>
        </p:txBody>
      </p:sp>
      <p:graphicFrame>
        <p:nvGraphicFramePr>
          <p:cNvPr id="7" name="表格 6"/>
          <p:cNvGraphicFramePr>
            <a:graphicFrameLocks noGrp="1"/>
          </p:cNvGraphicFramePr>
          <p:nvPr/>
        </p:nvGraphicFramePr>
        <p:xfrm>
          <a:off x="109538" y="1377950"/>
          <a:ext cx="3657600" cy="3352801"/>
        </p:xfrm>
        <a:graphic>
          <a:graphicData uri="http://schemas.openxmlformats.org/drawingml/2006/table">
            <a:tbl>
              <a:tblPr/>
              <a:tblGrid>
                <a:gridCol w="1706062"/>
                <a:gridCol w="846894"/>
                <a:gridCol w="276161"/>
                <a:gridCol w="276161"/>
                <a:gridCol w="276161"/>
                <a:gridCol w="276161"/>
              </a:tblGrid>
              <a:tr h="248356">
                <a:tc>
                  <a:txBody>
                    <a:bodyPr/>
                    <a:lstStyle/>
                    <a:p>
                      <a:pPr algn="l" fontAlgn="b"/>
                      <a:r>
                        <a:rPr lang="zh-CN" alt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0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510509">
                <a:tc>
                  <a:txBody>
                    <a:bodyPr/>
                    <a:lstStyle/>
                    <a:p>
                      <a:pPr algn="l" fontAlgn="b"/>
                      <a:r>
                        <a:rPr lang="zh-CN" alt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234558">
                <a:tc>
                  <a:txBody>
                    <a:bodyPr/>
                    <a:lstStyle/>
                    <a:p>
                      <a:pPr algn="l" fontAlgn="b"/>
                      <a:r>
                        <a:rPr lang="en-US" sz="1000" b="1" i="0" u="none" strike="noStrike">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2011-08-10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34558">
                <a:tc>
                  <a:txBody>
                    <a:bodyPr/>
                    <a:lstStyle/>
                    <a:p>
                      <a:pPr algn="l" fontAlgn="b"/>
                      <a:r>
                        <a:rPr lang="en-US" sz="10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2011-12-10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review complete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2012-02-01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2012-02-10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2011-12-10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2012-06-10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2012-08-10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2012-06-01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2012-12-10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2013-01-10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8356">
                <a:tc>
                  <a:txBody>
                    <a:bodyPr/>
                    <a:lstStyle/>
                    <a:p>
                      <a:pPr algn="l" fontAlgn="b"/>
                      <a:r>
                        <a:rPr lang="en-US" sz="1000" b="1" i="0" u="none" strike="noStrike">
                          <a:latin typeface="Arial"/>
                        </a:rPr>
                        <a:t>Enabler Approved</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2013-02-10</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dirty="0">
                          <a:latin typeface="Arial"/>
                        </a:rPr>
                        <a:t>18</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graphicFrame>
        <p:nvGraphicFramePr>
          <p:cNvPr id="8" name="Chart 6"/>
          <p:cNvGraphicFramePr>
            <a:graphicFrameLocks/>
          </p:cNvGraphicFramePr>
          <p:nvPr/>
        </p:nvGraphicFramePr>
        <p:xfrm>
          <a:off x="3971925" y="1377950"/>
          <a:ext cx="5205412" cy="3381375"/>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Supporting Companies</a:t>
            </a:r>
          </a:p>
        </p:txBody>
      </p:sp>
      <p:sp>
        <p:nvSpPr>
          <p:cNvPr id="9219" name="Rectangle 3"/>
          <p:cNvSpPr>
            <a:spLocks noGrp="1" noChangeArrowheads="1"/>
          </p:cNvSpPr>
          <p:nvPr>
            <p:ph type="body" sz="half" idx="1"/>
          </p:nvPr>
        </p:nvSpPr>
        <p:spPr>
          <a:xfrm>
            <a:off x="292100" y="1169988"/>
            <a:ext cx="5608638" cy="512762"/>
          </a:xfrm>
        </p:spPr>
        <p:txBody>
          <a:bodyPr/>
          <a:lstStyle/>
          <a:p>
            <a:r>
              <a:rPr lang="en-GB" sz="2200" smtClean="0"/>
              <a:t>The companies supporting this work item are:</a:t>
            </a:r>
          </a:p>
        </p:txBody>
      </p:sp>
      <p:graphicFrame>
        <p:nvGraphicFramePr>
          <p:cNvPr id="225343" name="Group 63"/>
          <p:cNvGraphicFramePr>
            <a:graphicFrameLocks noGrp="1"/>
          </p:cNvGraphicFramePr>
          <p:nvPr>
            <p:ph sz="half" idx="2"/>
          </p:nvPr>
        </p:nvGraphicFramePr>
        <p:xfrm>
          <a:off x="490538" y="1682750"/>
          <a:ext cx="8047037" cy="4790440"/>
        </p:xfrm>
        <a:graphic>
          <a:graphicData uri="http://schemas.openxmlformats.org/drawingml/2006/table">
            <a:tbl>
              <a:tblPr/>
              <a:tblGrid>
                <a:gridCol w="4198937"/>
                <a:gridCol w="3848100"/>
              </a:tblGrid>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dirty="0" smtClean="0">
                          <a:ln>
                            <a:noFill/>
                          </a:ln>
                          <a:solidFill>
                            <a:srgbClr val="000066"/>
                          </a:solidFill>
                          <a:effectLst/>
                          <a:latin typeface="Arial Narrow" pitchFamily="34" charset="0"/>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31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ZTE Corporation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Telecom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Unicom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US Cellular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GB" smtClean="0"/>
              <a:t>Proposed Resources</a:t>
            </a:r>
          </a:p>
        </p:txBody>
      </p:sp>
      <p:sp>
        <p:nvSpPr>
          <p:cNvPr id="10243"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32840" name="Group 72"/>
          <p:cNvGraphicFramePr>
            <a:graphicFrameLocks noGrp="1"/>
          </p:cNvGraphicFramePr>
          <p:nvPr>
            <p:ph sz="half" idx="4294967295"/>
          </p:nvPr>
        </p:nvGraphicFramePr>
        <p:xfrm>
          <a:off x="261938" y="1454150"/>
          <a:ext cx="8047037" cy="502920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dirty="0" smtClean="0">
                          <a:ln>
                            <a:noFill/>
                          </a:ln>
                          <a:solidFill>
                            <a:srgbClr val="000066"/>
                          </a:solidFill>
                          <a:effectLst/>
                          <a:latin typeface="Arial Narrow" pitchFamily="34" charset="0"/>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Review Report (RDRR)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Appendix</a:t>
            </a:r>
            <a:endParaRPr lang="zh-CN" altLang="en-US" dirty="0"/>
          </a:p>
        </p:txBody>
      </p:sp>
      <p:sp>
        <p:nvSpPr>
          <p:cNvPr id="3" name="内容占位符 2"/>
          <p:cNvSpPr>
            <a:spLocks noGrp="1"/>
          </p:cNvSpPr>
          <p:nvPr>
            <p:ph idx="1"/>
          </p:nvPr>
        </p:nvSpPr>
        <p:spPr/>
        <p:txBody>
          <a:bodyPr/>
          <a:lstStyle/>
          <a:p>
            <a:r>
              <a:rPr lang="en-US" altLang="zh-CN" dirty="0" smtClean="0"/>
              <a:t>Comments received in REQ in Sorrento F2F</a:t>
            </a:r>
          </a:p>
          <a:p>
            <a:pPr lvl="1"/>
            <a:r>
              <a:rPr lang="en-US" altLang="zh-CN" dirty="0" smtClean="0"/>
              <a:t>What will be standardized in MCCS?  </a:t>
            </a:r>
            <a:r>
              <a:rPr lang="en-US" altLang="zh-CN" dirty="0" smtClean="0">
                <a:sym typeface="Wingdings" pitchFamily="2" charset="2"/>
              </a:rPr>
              <a:t> the conceptual diagram and use cases diagram are modified to show the potential interfaces (in green) to be standardized.</a:t>
            </a:r>
          </a:p>
          <a:p>
            <a:pPr lvl="1"/>
            <a:r>
              <a:rPr lang="en-US" altLang="zh-CN" dirty="0" smtClean="0">
                <a:sym typeface="Wingdings" pitchFamily="2" charset="2"/>
              </a:rPr>
              <a:t>Some of R&amp;A functions in Mobile Search Framework might be reused or referred in MCCS. during offline discussion, the suggestion is valuable, and R&amp;A in MSF will be referred or even reused partly in MCCS.</a:t>
            </a:r>
          </a:p>
          <a:p>
            <a:pPr lvl="1"/>
            <a:r>
              <a:rPr lang="en-US" altLang="zh-CN" dirty="0" smtClean="0">
                <a:sym typeface="Wingdings" pitchFamily="2" charset="2"/>
              </a:rPr>
              <a:t>A better name for WID is needed.</a:t>
            </a:r>
          </a:p>
          <a:p>
            <a:pPr lvl="1"/>
            <a:endParaRPr lang="en-US" altLang="zh-CN" dirty="0" smtClean="0">
              <a:sym typeface="Wingdings" pitchFamily="2" charset="2"/>
            </a:endParaRPr>
          </a:p>
          <a:p>
            <a:pPr lvl="1"/>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Comments received in ARC in Sorrento F2F</a:t>
            </a:r>
          </a:p>
          <a:p>
            <a:pPr lvl="1"/>
            <a:r>
              <a:rPr lang="en-US" altLang="zh-CN" dirty="0" smtClean="0"/>
              <a:t>What’s the mechanism for mobile agent to work/interact with MCCS server, especially how to authenticate an expert in society and out of control of MCCS server? </a:t>
            </a:r>
            <a:r>
              <a:rPr lang="en-US" altLang="zh-CN" dirty="0" smtClean="0">
                <a:sym typeface="Wingdings" pitchFamily="2" charset="2"/>
              </a:rPr>
              <a:t> the interface between expert and MCCS server will provide basic mechanism to assure the authentication needed in the use case. and additionally some further features will also be provided by the interface, e.g., security, charging, interacting, etc.</a:t>
            </a:r>
          </a:p>
          <a:p>
            <a:pPr lvl="1"/>
            <a:r>
              <a:rPr lang="en-US" altLang="zh-CN" dirty="0" smtClean="0">
                <a:sym typeface="Wingdings" pitchFamily="2" charset="2"/>
              </a:rPr>
              <a:t>How to deploy MCCS in reality? How can the customer use the services provided by MCCS?  MCCS can be deployed by operators, and operators can attract considerable customers and experts based on it’s overwhelming number of customers. Regarding deployment, some already existing facilities of Call Centre can be upgraded to support MCCS services.</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dirty="0" smtClean="0"/>
              <a:t>General information about the Work Item</a:t>
            </a:r>
          </a:p>
        </p:txBody>
      </p:sp>
      <p:sp>
        <p:nvSpPr>
          <p:cNvPr id="4099" name="Rectangle 7"/>
          <p:cNvSpPr>
            <a:spLocks noGrp="1" noChangeArrowheads="1"/>
          </p:cNvSpPr>
          <p:nvPr>
            <p:ph type="body" idx="1"/>
          </p:nvPr>
        </p:nvSpPr>
        <p:spPr/>
        <p:txBody>
          <a:bodyPr/>
          <a:lstStyle/>
          <a:p>
            <a:r>
              <a:rPr lang="en-GB" dirty="0" smtClean="0"/>
              <a:t>WID Information</a:t>
            </a:r>
          </a:p>
          <a:p>
            <a:pPr lvl="1"/>
            <a:r>
              <a:rPr lang="en-GB" dirty="0" smtClean="0"/>
              <a:t>WID 243 - </a:t>
            </a:r>
            <a:r>
              <a:rPr lang="en-GB" altLang="zh-CN" dirty="0" smtClean="0">
                <a:ea typeface="宋体" charset="-122"/>
              </a:rPr>
              <a:t>Communication Centre Service</a:t>
            </a:r>
            <a:r>
              <a:rPr lang="en-GB" sz="1800" i="1" dirty="0" smtClean="0">
                <a:ea typeface="宋体" charset="-122"/>
              </a:rPr>
              <a:t>    </a:t>
            </a:r>
          </a:p>
          <a:p>
            <a:pPr lvl="1"/>
            <a:r>
              <a:rPr lang="en-GB" dirty="0" smtClean="0"/>
              <a:t>WID URL: </a:t>
            </a:r>
            <a:r>
              <a:rPr lang="en-GB" sz="1800" i="1" dirty="0" smtClean="0">
                <a:ea typeface="宋体" charset="-122"/>
              </a:rPr>
              <a:t>http://member.openmobilealliance.org/ftp/Public_documents/TP/Permanent_documents/OMA-WID_0243-CCS-V1_0-20110622-D.zip</a:t>
            </a:r>
            <a:endParaRPr lang="en-GB" sz="1800" i="1" dirty="0" smtClean="0"/>
          </a:p>
          <a:p>
            <a:r>
              <a:rPr lang="en-GB" dirty="0" smtClean="0"/>
              <a:t>Short description\Definition</a:t>
            </a:r>
          </a:p>
          <a:p>
            <a:pPr lvl="1"/>
            <a:r>
              <a:rPr lang="en-GB" altLang="zh-CN" dirty="0" smtClean="0">
                <a:ea typeface="宋体" charset="-122"/>
              </a:rPr>
              <a:t>CCS provides rich and intelligent services for customer relationship caring and maintaining and is an extension to traditional contact/call centre, features in CCS include:</a:t>
            </a:r>
          </a:p>
          <a:p>
            <a:pPr lvl="2"/>
            <a:r>
              <a:rPr lang="en-GB" altLang="zh-CN" dirty="0" smtClean="0">
                <a:ea typeface="宋体" charset="-122"/>
              </a:rPr>
              <a:t>Customer includes both individuals and enterprises</a:t>
            </a:r>
          </a:p>
          <a:p>
            <a:pPr lvl="2"/>
            <a:r>
              <a:rPr lang="en-GB" altLang="zh-CN" dirty="0" smtClean="0">
                <a:ea typeface="宋体" charset="-122"/>
              </a:rPr>
              <a:t>Agent includes both fixed and mobile agents</a:t>
            </a:r>
          </a:p>
          <a:p>
            <a:pPr lvl="2"/>
            <a:r>
              <a:rPr lang="en-GB" altLang="zh-CN" dirty="0" smtClean="0">
                <a:ea typeface="宋体" charset="-122"/>
              </a:rPr>
              <a:t>Communication centre service includes web2.0-based services, mobile internet-based services, etc.</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en-US" altLang="zh-CN" dirty="0" smtClean="0"/>
              <a:t>Comments received in COM in Sorrento F2F</a:t>
            </a:r>
          </a:p>
          <a:p>
            <a:pPr lvl="1"/>
            <a:r>
              <a:rPr lang="en-US" altLang="zh-CN" dirty="0" smtClean="0"/>
              <a:t>There are some concerns raised regarding authentication of agents (experts), and due to time limitation, this WI will be uploaded to R&amp;A and waiting for comments and questions from other companies.</a:t>
            </a: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Comments received in CD in Sorrento F2F</a:t>
            </a:r>
          </a:p>
          <a:p>
            <a:pPr lvl="1"/>
            <a:r>
              <a:rPr lang="en-US" altLang="zh-CN" dirty="0" smtClean="0"/>
              <a:t>Privacy and authentication model should be considered further for the interface between MCCS server and agents </a:t>
            </a:r>
            <a:r>
              <a:rPr lang="en-US" altLang="zh-CN" dirty="0" smtClean="0">
                <a:sym typeface="Wingdings" pitchFamily="2" charset="2"/>
              </a:rPr>
              <a:t>More consideration needs to be taken in further investigation.</a:t>
            </a:r>
            <a:endParaRPr lang="en-US" altLang="zh-CN" dirty="0" smtClean="0"/>
          </a:p>
          <a:p>
            <a:pPr lvl="1"/>
            <a:r>
              <a:rPr lang="en-US" altLang="zh-CN" dirty="0" smtClean="0"/>
              <a:t>Regarding dependencies, OMA DM might be one of important enablers to be taken into consideration.</a:t>
            </a:r>
          </a:p>
          <a:p>
            <a:pPr lvl="1"/>
            <a:r>
              <a:rPr lang="en-US" altLang="zh-CN" dirty="0" smtClean="0"/>
              <a:t>What’s about existing standards within or out of OMA? </a:t>
            </a:r>
            <a:r>
              <a:rPr lang="en-US" altLang="zh-CN" dirty="0" smtClean="0">
                <a:sym typeface="Wingdings" pitchFamily="2" charset="2"/>
              </a:rPr>
              <a:t> For CSTA, TSAPI and Y.2216, they have their own coverage and can not accommodate the scenarios introduced in MCCS.</a:t>
            </a:r>
          </a:p>
          <a:p>
            <a:pPr lvl="1"/>
            <a:r>
              <a:rPr lang="en-US" altLang="zh-CN" dirty="0" smtClean="0">
                <a:sym typeface="Wingdings" pitchFamily="2" charset="2"/>
              </a:rPr>
              <a:t>What’s the consideration for profit sharing?  MCCS will define mechanisms for implementation of profit sharing between agents and MCCS server.</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Comments received in TP in Sorrento F2F</a:t>
            </a:r>
          </a:p>
          <a:p>
            <a:pPr lvl="1"/>
            <a:r>
              <a:rPr lang="en-US" altLang="zh-CN" dirty="0" smtClean="0"/>
              <a:t>Question regarding the relationship between MSF and MCCS was raised again. </a:t>
            </a:r>
            <a:r>
              <a:rPr lang="en-US" altLang="zh-CN" dirty="0" smtClean="0">
                <a:sym typeface="Wingdings" pitchFamily="2" charset="2"/>
              </a:rPr>
              <a:t> MCCS will seriously analyze the relationship between the above </a:t>
            </a:r>
            <a:r>
              <a:rPr lang="en-US" altLang="zh-CN" dirty="0" err="1" smtClean="0">
                <a:sym typeface="Wingdings" pitchFamily="2" charset="2"/>
              </a:rPr>
              <a:t>WIs.</a:t>
            </a:r>
            <a:endParaRPr lang="en-US" altLang="zh-CN" dirty="0" smtClean="0">
              <a:sym typeface="Wingdings" pitchFamily="2" charset="2"/>
            </a:endParaRPr>
          </a:p>
          <a:p>
            <a:pPr lvl="1"/>
            <a:r>
              <a:rPr lang="en-US" altLang="zh-CN" dirty="0" smtClean="0">
                <a:sym typeface="Wingdings" pitchFamily="2" charset="2"/>
              </a:rPr>
              <a:t>A clear definition for MCCS should be defined.  This suggestion is accepted as well. A new definition will be given in 2rd round of socialization.</a:t>
            </a:r>
          </a:p>
          <a:p>
            <a:pPr lvl="1"/>
            <a:r>
              <a:rPr lang="en-US" altLang="zh-CN" dirty="0" smtClean="0">
                <a:sym typeface="Wingdings" pitchFamily="2" charset="2"/>
              </a:rPr>
              <a:t>What’s the meaning of “mobile” in MCCS?  and the “mobile” seems to cause some restriction on the scope of the WI.  A new name will be  given in next round of socialization.</a:t>
            </a:r>
          </a:p>
          <a:p>
            <a:pPr lvl="1"/>
            <a:endParaRPr lang="en-US" altLang="zh-CN"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General information about the Work Item(cont.)</a:t>
            </a:r>
            <a:endParaRPr lang="zh-CN" altLang="en-US" dirty="0"/>
          </a:p>
        </p:txBody>
      </p:sp>
      <p:sp>
        <p:nvSpPr>
          <p:cNvPr id="3" name="内容占位符 2"/>
          <p:cNvSpPr>
            <a:spLocks noGrp="1"/>
          </p:cNvSpPr>
          <p:nvPr>
            <p:ph idx="1"/>
          </p:nvPr>
        </p:nvSpPr>
        <p:spPr/>
        <p:txBody>
          <a:bodyPr/>
          <a:lstStyle/>
          <a:p>
            <a:r>
              <a:rPr lang="en-GB" dirty="0" smtClean="0"/>
              <a:t>WG Handling Proposal</a:t>
            </a:r>
          </a:p>
          <a:p>
            <a:pPr lvl="1"/>
            <a:r>
              <a:rPr lang="en-GB" dirty="0" smtClean="0"/>
              <a:t>REQ</a:t>
            </a:r>
          </a:p>
          <a:p>
            <a:r>
              <a:rPr lang="en-GB" dirty="0" smtClean="0"/>
              <a:t>Status of WID socialisation:</a:t>
            </a:r>
          </a:p>
          <a:p>
            <a:pPr lvl="1"/>
            <a:r>
              <a:rPr lang="en-GB" altLang="zh-CN" dirty="0" smtClean="0">
                <a:ea typeface="宋体" charset="-122"/>
              </a:rPr>
              <a:t>Second round </a:t>
            </a:r>
            <a:r>
              <a:rPr lang="en-GB" altLang="zh-CN" smtClean="0">
                <a:ea typeface="宋体" charset="-122"/>
              </a:rPr>
              <a:t>to </a:t>
            </a:r>
            <a:r>
              <a:rPr lang="en-GB" altLang="zh-CN" smtClean="0">
                <a:ea typeface="宋体" charset="-122"/>
              </a:rPr>
              <a:t>collect more </a:t>
            </a:r>
            <a:r>
              <a:rPr lang="en-GB" altLang="zh-CN" dirty="0" smtClean="0">
                <a:ea typeface="宋体" charset="-122"/>
              </a:rPr>
              <a:t>feedback and supporters among OMA members</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Problem / Opportunity Statement</a:t>
            </a:r>
            <a:endParaRPr lang="zh-CN" altLang="en-US" dirty="0"/>
          </a:p>
        </p:txBody>
      </p:sp>
      <p:pic>
        <p:nvPicPr>
          <p:cNvPr id="16387" name="Picture 3"/>
          <p:cNvPicPr>
            <a:picLocks noChangeAspect="1" noChangeArrowheads="1"/>
          </p:cNvPicPr>
          <p:nvPr/>
        </p:nvPicPr>
        <p:blipFill>
          <a:blip r:embed="rId2"/>
          <a:srcRect/>
          <a:stretch>
            <a:fillRect/>
          </a:stretch>
        </p:blipFill>
        <p:spPr bwMode="auto">
          <a:xfrm>
            <a:off x="261938" y="1025526"/>
            <a:ext cx="4267200" cy="2248310"/>
          </a:xfrm>
          <a:prstGeom prst="rect">
            <a:avLst/>
          </a:prstGeom>
          <a:noFill/>
          <a:ln w="9525">
            <a:noFill/>
            <a:miter lim="800000"/>
            <a:headEnd/>
            <a:tailEnd/>
          </a:ln>
          <a:effectLst/>
        </p:spPr>
      </p:pic>
      <p:pic>
        <p:nvPicPr>
          <p:cNvPr id="16388" name="Picture 4"/>
          <p:cNvPicPr>
            <a:picLocks noChangeAspect="1" noChangeArrowheads="1"/>
          </p:cNvPicPr>
          <p:nvPr/>
        </p:nvPicPr>
        <p:blipFill>
          <a:blip r:embed="rId3"/>
          <a:srcRect/>
          <a:stretch>
            <a:fillRect/>
          </a:stretch>
        </p:blipFill>
        <p:spPr bwMode="auto">
          <a:xfrm>
            <a:off x="4910138" y="1025526"/>
            <a:ext cx="4038600" cy="2285830"/>
          </a:xfrm>
          <a:prstGeom prst="rect">
            <a:avLst/>
          </a:prstGeom>
          <a:noFill/>
          <a:ln w="9525">
            <a:noFill/>
            <a:miter lim="800000"/>
            <a:headEnd/>
            <a:tailEnd/>
          </a:ln>
          <a:effectLst/>
        </p:spPr>
      </p:pic>
      <p:sp>
        <p:nvSpPr>
          <p:cNvPr id="7" name="TextBox 6"/>
          <p:cNvSpPr txBox="1"/>
          <p:nvPr/>
        </p:nvSpPr>
        <p:spPr>
          <a:xfrm>
            <a:off x="3538537" y="3206750"/>
            <a:ext cx="1438214" cy="369332"/>
          </a:xfrm>
          <a:prstGeom prst="rect">
            <a:avLst/>
          </a:prstGeom>
          <a:noFill/>
        </p:spPr>
        <p:txBody>
          <a:bodyPr wrap="none" rtlCol="0">
            <a:spAutoFit/>
          </a:bodyPr>
          <a:lstStyle/>
          <a:p>
            <a:r>
              <a:rPr lang="en-US" altLang="zh-CN" b="1" dirty="0" smtClean="0"/>
              <a:t>Problem-1</a:t>
            </a:r>
            <a:endParaRPr lang="zh-CN" altLang="en-US" b="1" dirty="0"/>
          </a:p>
        </p:txBody>
      </p:sp>
      <p:pic>
        <p:nvPicPr>
          <p:cNvPr id="16389" name="Picture 5"/>
          <p:cNvPicPr>
            <a:picLocks noChangeAspect="1" noChangeArrowheads="1"/>
          </p:cNvPicPr>
          <p:nvPr/>
        </p:nvPicPr>
        <p:blipFill>
          <a:blip r:embed="rId4"/>
          <a:srcRect/>
          <a:stretch>
            <a:fillRect/>
          </a:stretch>
        </p:blipFill>
        <p:spPr bwMode="auto">
          <a:xfrm>
            <a:off x="2547937" y="3511550"/>
            <a:ext cx="4495800" cy="2705100"/>
          </a:xfrm>
          <a:prstGeom prst="rect">
            <a:avLst/>
          </a:prstGeom>
          <a:noFill/>
          <a:ln w="9525">
            <a:noFill/>
            <a:miter lim="800000"/>
            <a:headEnd/>
            <a:tailEnd/>
          </a:ln>
          <a:effectLst/>
        </p:spPr>
      </p:pic>
      <p:sp>
        <p:nvSpPr>
          <p:cNvPr id="9" name="TextBox 8"/>
          <p:cNvSpPr txBox="1"/>
          <p:nvPr/>
        </p:nvSpPr>
        <p:spPr>
          <a:xfrm>
            <a:off x="3690937" y="6178550"/>
            <a:ext cx="1438214" cy="369332"/>
          </a:xfrm>
          <a:prstGeom prst="rect">
            <a:avLst/>
          </a:prstGeom>
          <a:noFill/>
        </p:spPr>
        <p:txBody>
          <a:bodyPr wrap="none" rtlCol="0">
            <a:spAutoFit/>
          </a:bodyPr>
          <a:lstStyle/>
          <a:p>
            <a:r>
              <a:rPr lang="en-US" altLang="zh-CN" b="1" dirty="0" smtClean="0"/>
              <a:t>Problem-2</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6387"/>
                                        </p:tgtEl>
                                        <p:attrNameLst>
                                          <p:attrName>style.visibility</p:attrName>
                                        </p:attrNameLst>
                                      </p:cBhvr>
                                      <p:to>
                                        <p:strVal val="visible"/>
                                      </p:to>
                                    </p:set>
                                    <p:animEffect transition="in" filter="box(in)">
                                      <p:cBhvr>
                                        <p:cTn id="12" dur="500"/>
                                        <p:tgtEl>
                                          <p:spTgt spid="1638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6388"/>
                                        </p:tgtEl>
                                        <p:attrNameLst>
                                          <p:attrName>style.visibility</p:attrName>
                                        </p:attrNameLst>
                                      </p:cBhvr>
                                      <p:to>
                                        <p:strVal val="visible"/>
                                      </p:to>
                                    </p:set>
                                    <p:animEffect transition="in" filter="box(in)">
                                      <p:cBhvr>
                                        <p:cTn id="17" dur="500"/>
                                        <p:tgtEl>
                                          <p:spTgt spid="1638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6389"/>
                                        </p:tgtEl>
                                        <p:attrNameLst>
                                          <p:attrName>style.visibility</p:attrName>
                                        </p:attrNameLst>
                                      </p:cBhvr>
                                      <p:to>
                                        <p:strVal val="visible"/>
                                      </p:to>
                                    </p:set>
                                    <p:animEffect transition="in" filter="box(in)">
                                      <p:cBhvr>
                                        <p:cTn id="27" dur="5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dirty="0" smtClean="0"/>
              <a:t>Problem / Opportunity Statement</a:t>
            </a:r>
          </a:p>
        </p:txBody>
      </p:sp>
      <p:sp>
        <p:nvSpPr>
          <p:cNvPr id="5123" name="Rectangle 1029"/>
          <p:cNvSpPr>
            <a:spLocks noGrp="1" noChangeArrowheads="1"/>
          </p:cNvSpPr>
          <p:nvPr>
            <p:ph type="body" idx="1"/>
          </p:nvPr>
        </p:nvSpPr>
        <p:spPr/>
        <p:txBody>
          <a:bodyPr/>
          <a:lstStyle/>
          <a:p>
            <a:r>
              <a:rPr lang="en-GB" sz="1800" dirty="0" smtClean="0"/>
              <a:t>Communication centre service has been a prosperous industry for many years; however, traditional communication centres, specifically call centres, are becoming restricted under the background of Web2.0 and mobile internet booming, evolution of network to ALL-IP and the tendency of Telco capabilities exposure due to its self-contained system and outdated business mode.</a:t>
            </a:r>
          </a:p>
          <a:p>
            <a:endParaRPr lang="zh-CN" altLang="en-US" sz="1800" dirty="0" smtClean="0"/>
          </a:p>
          <a:p>
            <a:r>
              <a:rPr lang="en-GB" sz="1800" dirty="0" smtClean="0"/>
              <a:t>There have had some standards for traditional call centre services, including CSTA, TSAPI, Y.2216, etc. However, these standards are majorly designed for legacy network or specifically for network-coupled services, and usually provide voice- based services and cannot accommodate emerging\existing new requirement and tendency, especially for services in Web2.0 and mobile internet scenarios.</a:t>
            </a:r>
            <a:endParaRPr lang="zh-CN" altLang="en-US" sz="1800" dirty="0" smtClean="0"/>
          </a:p>
          <a:p>
            <a:endParaRPr lang="en-GB" sz="1800" dirty="0" smtClean="0"/>
          </a:p>
          <a:p>
            <a:r>
              <a:rPr lang="en-GB" sz="1800" dirty="0" smtClean="0"/>
              <a:t>Additionally, the business model of communication centre implemented based on existing standards is also obsolete since the existing communication centres is usually not profitable</a:t>
            </a:r>
            <a:r>
              <a:rPr lang="en-US" altLang="zh-CN" sz="1800" dirty="0" smtClean="0">
                <a:ea typeface="宋体" charset="-122"/>
              </a:rPr>
              <a:t>.</a:t>
            </a:r>
          </a:p>
          <a:p>
            <a:endParaRPr lang="en-US" altLang="zh-CN" sz="1800" dirty="0" smtClean="0">
              <a:ea typeface="宋体" charset="-122"/>
            </a:endParaRPr>
          </a:p>
          <a:p>
            <a:r>
              <a:rPr lang="en-US" altLang="zh-CN" sz="1800" dirty="0" smtClean="0">
                <a:ea typeface="宋体" charset="-122"/>
              </a:rPr>
              <a:t>The present work item to define a mobile communication centre service is the opportunity to resolve the situation and to produce a standard relevant for the all industry.</a:t>
            </a:r>
          </a:p>
          <a:p>
            <a:endParaRPr lang="en-US" altLang="zh-CN" sz="1800" dirty="0" smtClean="0">
              <a:ea typeface="宋体"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Case(1/5)</a:t>
            </a:r>
            <a:endParaRPr lang="zh-CN" altLang="en-US" dirty="0"/>
          </a:p>
        </p:txBody>
      </p:sp>
      <p:sp>
        <p:nvSpPr>
          <p:cNvPr id="5" name="TextBox 4"/>
          <p:cNvSpPr txBox="1"/>
          <p:nvPr/>
        </p:nvSpPr>
        <p:spPr>
          <a:xfrm>
            <a:off x="3690937" y="5035550"/>
            <a:ext cx="1676400" cy="369332"/>
          </a:xfrm>
          <a:prstGeom prst="rect">
            <a:avLst/>
          </a:prstGeom>
          <a:noFill/>
        </p:spPr>
        <p:txBody>
          <a:bodyPr wrap="square" rtlCol="0">
            <a:spAutoFit/>
          </a:bodyPr>
          <a:lstStyle/>
          <a:p>
            <a:r>
              <a:rPr lang="en-US" altLang="zh-CN" b="1" dirty="0" smtClean="0"/>
              <a:t>Use Case -1</a:t>
            </a:r>
            <a:endParaRPr lang="zh-CN" altLang="en-US" b="1" dirty="0"/>
          </a:p>
        </p:txBody>
      </p:sp>
      <p:pic>
        <p:nvPicPr>
          <p:cNvPr id="17411" name="Picture 3"/>
          <p:cNvPicPr>
            <a:picLocks noChangeAspect="1" noChangeArrowheads="1"/>
          </p:cNvPicPr>
          <p:nvPr/>
        </p:nvPicPr>
        <p:blipFill>
          <a:blip r:embed="rId2"/>
          <a:srcRect/>
          <a:stretch>
            <a:fillRect/>
          </a:stretch>
        </p:blipFill>
        <p:spPr bwMode="auto">
          <a:xfrm>
            <a:off x="642937" y="2540000"/>
            <a:ext cx="1733550" cy="1733550"/>
          </a:xfrm>
          <a:prstGeom prst="rect">
            <a:avLst/>
          </a:prstGeom>
          <a:noFill/>
          <a:ln w="9525">
            <a:noFill/>
            <a:miter lim="800000"/>
            <a:headEnd/>
            <a:tailEnd/>
          </a:ln>
          <a:effectLst/>
        </p:spPr>
      </p:pic>
      <p:pic>
        <p:nvPicPr>
          <p:cNvPr id="17413" name="Picture 5"/>
          <p:cNvPicPr>
            <a:picLocks noChangeAspect="1" noChangeArrowheads="1"/>
          </p:cNvPicPr>
          <p:nvPr/>
        </p:nvPicPr>
        <p:blipFill>
          <a:blip r:embed="rId3"/>
          <a:srcRect/>
          <a:stretch>
            <a:fillRect/>
          </a:stretch>
        </p:blipFill>
        <p:spPr bwMode="auto">
          <a:xfrm>
            <a:off x="3919537" y="2749550"/>
            <a:ext cx="1371600" cy="1371600"/>
          </a:xfrm>
          <a:prstGeom prst="rect">
            <a:avLst/>
          </a:prstGeom>
          <a:noFill/>
          <a:ln w="9525">
            <a:noFill/>
            <a:miter lim="800000"/>
            <a:headEnd/>
            <a:tailEnd/>
          </a:ln>
          <a:effectLst/>
        </p:spPr>
      </p:pic>
      <p:sp>
        <p:nvSpPr>
          <p:cNvPr id="14" name="左右箭头 13"/>
          <p:cNvSpPr/>
          <p:nvPr/>
        </p:nvSpPr>
        <p:spPr bwMode="auto">
          <a:xfrm>
            <a:off x="5291137" y="3359150"/>
            <a:ext cx="1600200" cy="228600"/>
          </a:xfrm>
          <a:prstGeom prst="leftRightArrow">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smtClean="0">
              <a:ln>
                <a:noFill/>
              </a:ln>
              <a:solidFill>
                <a:schemeClr val="tx1"/>
              </a:solidFill>
              <a:effectLst/>
              <a:latin typeface="Arial" charset="0"/>
            </a:endParaRPr>
          </a:p>
        </p:txBody>
      </p:sp>
      <p:sp>
        <p:nvSpPr>
          <p:cNvPr id="15" name="左右箭头 14"/>
          <p:cNvSpPr/>
          <p:nvPr/>
        </p:nvSpPr>
        <p:spPr bwMode="auto">
          <a:xfrm>
            <a:off x="2395537" y="3359150"/>
            <a:ext cx="1524000" cy="152400"/>
          </a:xfrm>
          <a:prstGeom prst="leftRightArrow">
            <a:avLst/>
          </a:prstGeom>
          <a:solidFill>
            <a:schemeClr val="accent3"/>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smtClean="0">
              <a:ln>
                <a:noFill/>
              </a:ln>
              <a:solidFill>
                <a:schemeClr val="tx1"/>
              </a:solidFill>
              <a:effectLst/>
              <a:latin typeface="Arial" charset="0"/>
            </a:endParaRPr>
          </a:p>
        </p:txBody>
      </p:sp>
      <p:sp>
        <p:nvSpPr>
          <p:cNvPr id="16" name="笑脸 15"/>
          <p:cNvSpPr/>
          <p:nvPr/>
        </p:nvSpPr>
        <p:spPr bwMode="auto">
          <a:xfrm>
            <a:off x="7424737" y="1073150"/>
            <a:ext cx="1143000" cy="914400"/>
          </a:xfrm>
          <a:prstGeom prst="smileyFace">
            <a:avLst/>
          </a:prstGeom>
          <a:solidFill>
            <a:srgbClr val="FFFF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smtClean="0">
              <a:ln>
                <a:noFill/>
              </a:ln>
              <a:solidFill>
                <a:schemeClr val="tx1"/>
              </a:solidFill>
              <a:effectLst/>
              <a:latin typeface="Arial" charset="0"/>
            </a:endParaRPr>
          </a:p>
        </p:txBody>
      </p:sp>
      <p:sp>
        <p:nvSpPr>
          <p:cNvPr id="17" name="矩形标注 16"/>
          <p:cNvSpPr/>
          <p:nvPr/>
        </p:nvSpPr>
        <p:spPr bwMode="auto">
          <a:xfrm>
            <a:off x="2624137" y="1377950"/>
            <a:ext cx="4495800" cy="1066800"/>
          </a:xfrm>
          <a:prstGeom prst="wedgeRectCallout">
            <a:avLst>
              <a:gd name="adj1" fmla="val -12560"/>
              <a:gd name="adj2" fmla="val 79934"/>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dirty="0" smtClean="0"/>
              <a:t>1,Anyone in society can be an agent!</a:t>
            </a:r>
            <a:endParaRPr lang="zh-CN" altLang="en-US" dirty="0" smtClean="0"/>
          </a:p>
          <a:p>
            <a:r>
              <a:rPr lang="en-US" altLang="zh-CN" dirty="0" smtClean="0"/>
              <a:t>2,CCS connects expertise with customers timely with reliability. </a:t>
            </a:r>
            <a:endParaRPr lang="zh-CN" altLang="en-US" dirty="0" smtClean="0"/>
          </a:p>
        </p:txBody>
      </p:sp>
      <p:sp>
        <p:nvSpPr>
          <p:cNvPr id="18" name="TextBox 17"/>
          <p:cNvSpPr txBox="1"/>
          <p:nvPr/>
        </p:nvSpPr>
        <p:spPr>
          <a:xfrm>
            <a:off x="719137" y="4197350"/>
            <a:ext cx="1600200" cy="369332"/>
          </a:xfrm>
          <a:prstGeom prst="rect">
            <a:avLst/>
          </a:prstGeom>
          <a:noFill/>
        </p:spPr>
        <p:txBody>
          <a:bodyPr wrap="square" rtlCol="0">
            <a:spAutoFit/>
          </a:bodyPr>
          <a:lstStyle/>
          <a:p>
            <a:r>
              <a:rPr lang="en-US" altLang="zh-CN" b="1" dirty="0" smtClean="0"/>
              <a:t>Customers</a:t>
            </a:r>
            <a:endParaRPr lang="zh-CN" altLang="en-US" b="1" dirty="0"/>
          </a:p>
        </p:txBody>
      </p:sp>
      <p:pic>
        <p:nvPicPr>
          <p:cNvPr id="17414" name="Picture 6"/>
          <p:cNvPicPr>
            <a:picLocks noChangeAspect="1" noChangeArrowheads="1"/>
          </p:cNvPicPr>
          <p:nvPr/>
        </p:nvPicPr>
        <p:blipFill>
          <a:blip r:embed="rId4"/>
          <a:srcRect/>
          <a:stretch>
            <a:fillRect/>
          </a:stretch>
        </p:blipFill>
        <p:spPr bwMode="auto">
          <a:xfrm>
            <a:off x="6891337" y="2520950"/>
            <a:ext cx="1733550" cy="1733550"/>
          </a:xfrm>
          <a:prstGeom prst="rect">
            <a:avLst/>
          </a:prstGeom>
          <a:noFill/>
          <a:ln w="9525">
            <a:noFill/>
            <a:miter lim="800000"/>
            <a:headEnd/>
            <a:tailEnd/>
          </a:ln>
          <a:effectLst/>
        </p:spPr>
      </p:pic>
      <p:sp>
        <p:nvSpPr>
          <p:cNvPr id="20" name="TextBox 19"/>
          <p:cNvSpPr txBox="1"/>
          <p:nvPr/>
        </p:nvSpPr>
        <p:spPr>
          <a:xfrm>
            <a:off x="7272337" y="4273551"/>
            <a:ext cx="1143000" cy="646331"/>
          </a:xfrm>
          <a:prstGeom prst="rect">
            <a:avLst/>
          </a:prstGeom>
          <a:noFill/>
        </p:spPr>
        <p:txBody>
          <a:bodyPr wrap="square" rtlCol="0">
            <a:spAutoFit/>
          </a:bodyPr>
          <a:lstStyle/>
          <a:p>
            <a:r>
              <a:rPr lang="en-US" altLang="zh-CN" b="1" dirty="0" smtClean="0"/>
              <a:t>Agents</a:t>
            </a:r>
          </a:p>
          <a:p>
            <a:endParaRPr lang="zh-CN" altLang="en-US" b="1" dirty="0"/>
          </a:p>
        </p:txBody>
      </p:sp>
      <p:sp>
        <p:nvSpPr>
          <p:cNvPr id="21" name="TextBox 20"/>
          <p:cNvSpPr txBox="1"/>
          <p:nvPr/>
        </p:nvSpPr>
        <p:spPr>
          <a:xfrm>
            <a:off x="4224337" y="4236819"/>
            <a:ext cx="838200" cy="646331"/>
          </a:xfrm>
          <a:prstGeom prst="rect">
            <a:avLst/>
          </a:prstGeom>
          <a:noFill/>
        </p:spPr>
        <p:txBody>
          <a:bodyPr wrap="square" rtlCol="0">
            <a:spAutoFit/>
          </a:bodyPr>
          <a:lstStyle/>
          <a:p>
            <a:r>
              <a:rPr lang="en-US" altLang="zh-CN" b="1" dirty="0" smtClean="0"/>
              <a:t>CCS</a:t>
            </a:r>
          </a:p>
          <a:p>
            <a:endParaRPr lang="zh-CN" altLang="en-US" b="1" dirty="0"/>
          </a:p>
        </p:txBody>
      </p:sp>
      <p:sp>
        <p:nvSpPr>
          <p:cNvPr id="22" name="椭圆形标注 21"/>
          <p:cNvSpPr/>
          <p:nvPr/>
        </p:nvSpPr>
        <p:spPr bwMode="auto">
          <a:xfrm>
            <a:off x="5672137" y="4883150"/>
            <a:ext cx="2514600" cy="990600"/>
          </a:xfrm>
          <a:prstGeom prst="wedgeEllipseCallout">
            <a:avLst>
              <a:gd name="adj1" fmla="val -48448"/>
              <a:gd name="adj2" fmla="val -187443"/>
            </a:avLst>
          </a:prstGeom>
          <a:solidFill>
            <a:schemeClr val="accent2">
              <a:lumMod val="40000"/>
              <a:lumOff val="6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zh-CN" sz="2000" b="0" i="0" u="none" strike="noStrike" cap="none" normalizeH="0" baseline="0" dirty="0" smtClean="0">
                <a:ln>
                  <a:noFill/>
                </a:ln>
                <a:solidFill>
                  <a:srgbClr val="FF0000"/>
                </a:solidFill>
                <a:effectLst/>
                <a:latin typeface="Arial" charset="0"/>
              </a:rPr>
              <a:t>To be standardized!</a:t>
            </a:r>
            <a:endParaRPr kumimoji="0" lang="zh-CN" altLang="en-US" sz="2000" b="0" i="0" u="none" strike="noStrike" cap="none" normalizeH="0" baseline="0" dirty="0" smtClean="0">
              <a:ln>
                <a:noFill/>
              </a:ln>
              <a:solidFill>
                <a:srgbClr val="FF0000"/>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7411"/>
                                        </p:tgtEl>
                                        <p:attrNameLst>
                                          <p:attrName>style.visibility</p:attrName>
                                        </p:attrNameLst>
                                      </p:cBhvr>
                                      <p:to>
                                        <p:strVal val="visible"/>
                                      </p:to>
                                    </p:set>
                                    <p:animEffect transition="in" filter="checkerboard(across)">
                                      <p:cBhvr>
                                        <p:cTn id="12" dur="500"/>
                                        <p:tgtEl>
                                          <p:spTgt spid="17411"/>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checkerboard(across)">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17414"/>
                                        </p:tgtEl>
                                        <p:attrNameLst>
                                          <p:attrName>style.visibility</p:attrName>
                                        </p:attrNameLst>
                                      </p:cBhvr>
                                      <p:to>
                                        <p:strVal val="visible"/>
                                      </p:to>
                                    </p:set>
                                    <p:animEffect transition="in" filter="checkerboard(across)">
                                      <p:cBhvr>
                                        <p:cTn id="20" dur="500"/>
                                        <p:tgtEl>
                                          <p:spTgt spid="17414"/>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checkerboard(across)">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17413"/>
                                        </p:tgtEl>
                                        <p:attrNameLst>
                                          <p:attrName>style.visibility</p:attrName>
                                        </p:attrNameLst>
                                      </p:cBhvr>
                                      <p:to>
                                        <p:strVal val="visible"/>
                                      </p:to>
                                    </p:set>
                                    <p:animEffect transition="in" filter="checkerboard(across)">
                                      <p:cBhvr>
                                        <p:cTn id="28" dur="500"/>
                                        <p:tgtEl>
                                          <p:spTgt spid="17413"/>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checkerboard(across)">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checkerboard(across)">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checkerboard(across)">
                                      <p:cBhvr>
                                        <p:cTn id="47" dur="500"/>
                                        <p:tgtEl>
                                          <p:spTgt spid="17"/>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checkerboard(across)">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ppt_x"/>
                                          </p:val>
                                        </p:tav>
                                        <p:tav tm="100000">
                                          <p:val>
                                            <p:strVal val="#ppt_x"/>
                                          </p:val>
                                        </p:tav>
                                      </p:tavLst>
                                    </p:anim>
                                    <p:anim calcmode="lin" valueType="num">
                                      <p:cBhvr additive="base">
                                        <p:cTn id="5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animBg="1"/>
      <p:bldP spid="15" grpId="0" animBg="1"/>
      <p:bldP spid="16" grpId="0" animBg="1"/>
      <p:bldP spid="17" grpId="0" animBg="1"/>
      <p:bldP spid="18" grpId="0"/>
      <p:bldP spid="20" grpId="0"/>
      <p:bldP spid="21" grpId="0"/>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Procedure introduction for use case-1</a:t>
            </a:r>
            <a:endParaRPr lang="zh-CN" altLang="en-US" dirty="0"/>
          </a:p>
        </p:txBody>
      </p:sp>
      <p:sp>
        <p:nvSpPr>
          <p:cNvPr id="3" name="内容占位符 2"/>
          <p:cNvSpPr>
            <a:spLocks noGrp="1"/>
          </p:cNvSpPr>
          <p:nvPr>
            <p:ph idx="1"/>
          </p:nvPr>
        </p:nvSpPr>
        <p:spPr/>
        <p:txBody>
          <a:bodyPr/>
          <a:lstStyle/>
          <a:p>
            <a:r>
              <a:rPr lang="en-GB" dirty="0" smtClean="0"/>
              <a:t>The following steps describe a basic flow for providing communication services by use case -1.</a:t>
            </a:r>
            <a:endParaRPr lang="zh-CN" altLang="en-US" dirty="0" smtClean="0"/>
          </a:p>
          <a:p>
            <a:pPr marL="457200" indent="-457200">
              <a:buFont typeface="+mj-lt"/>
              <a:buAutoNum type="alphaLcParenR"/>
            </a:pPr>
            <a:r>
              <a:rPr lang="en-GB" sz="2000" dirty="0" smtClean="0"/>
              <a:t>An agent downloads a client software from website of CCS provider and installs it to his/her mobile phone;</a:t>
            </a:r>
            <a:endParaRPr lang="zh-CN" altLang="en-US" sz="2000" dirty="0" smtClean="0"/>
          </a:p>
          <a:p>
            <a:pPr marL="457200" indent="-457200">
              <a:buFont typeface="+mj-lt"/>
              <a:buAutoNum type="alphaLcParenR"/>
            </a:pPr>
            <a:r>
              <a:rPr lang="en-GB" sz="2000" dirty="0" smtClean="0"/>
              <a:t>The agent registers to the CCS provider, specifying what’s kind of knowledge he/she has (e.g. psychological counselling, dietician) and rate for charging as well. During registration, authentication may also be performed by CCS provider for reliability and security. </a:t>
            </a:r>
            <a:endParaRPr lang="zh-CN" altLang="en-US" sz="2000" dirty="0" smtClean="0"/>
          </a:p>
          <a:p>
            <a:pPr marL="457200" indent="-457200">
              <a:buFont typeface="+mj-lt"/>
              <a:buAutoNum type="alphaLcParenR"/>
            </a:pPr>
            <a:r>
              <a:rPr lang="en-GB" sz="2000" dirty="0" smtClean="0"/>
              <a:t>CCS provider’s website can optionally show agent’s information on portal.</a:t>
            </a:r>
            <a:endParaRPr lang="zh-CN" altLang="en-US" sz="2000" dirty="0" smtClean="0"/>
          </a:p>
          <a:p>
            <a:pPr marL="457200" indent="-457200">
              <a:buFont typeface="+mj-lt"/>
              <a:buAutoNum type="alphaLcParenR"/>
            </a:pPr>
            <a:r>
              <a:rPr lang="en-GB" sz="2000" dirty="0" smtClean="0"/>
              <a:t>A customer asks service from CCS and CCS finds one proper agent manually or automatically(e.g. IVR), or the customer can also find  services directly from the portal. </a:t>
            </a:r>
            <a:endParaRPr lang="zh-CN" altLang="en-US" sz="2000" dirty="0" smtClean="0"/>
          </a:p>
          <a:p>
            <a:pPr marL="457200" indent="-457200">
              <a:buFont typeface="+mj-lt"/>
              <a:buAutoNum type="alphaLcParenR"/>
            </a:pPr>
            <a:r>
              <a:rPr lang="en-GB" sz="2000" dirty="0" smtClean="0"/>
              <a:t>CCS can queue this request from customer in case the agent is busy and connect both customer and agent.</a:t>
            </a:r>
            <a:endParaRPr lang="zh-CN" altLang="en-US" sz="2000" dirty="0" smtClean="0"/>
          </a:p>
          <a:p>
            <a:pPr marL="457200" indent="-457200">
              <a:buFont typeface="+mj-lt"/>
              <a:buAutoNum type="alphaLcParenR"/>
            </a:pPr>
            <a:r>
              <a:rPr lang="en-GB" sz="2000" dirty="0" smtClean="0"/>
              <a:t>CCS can charge before, during or after service providing.</a:t>
            </a:r>
            <a:endParaRPr lang="zh-CN" altLang="en-US" sz="2000" dirty="0" smtClean="0"/>
          </a:p>
          <a:p>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p:cNvPicPr>
            <a:picLocks noChangeAspect="1" noChangeArrowheads="1"/>
          </p:cNvPicPr>
          <p:nvPr/>
        </p:nvPicPr>
        <p:blipFill>
          <a:blip r:embed="rId2"/>
          <a:srcRect/>
          <a:stretch>
            <a:fillRect/>
          </a:stretch>
        </p:blipFill>
        <p:spPr bwMode="auto">
          <a:xfrm>
            <a:off x="5986462" y="1073150"/>
            <a:ext cx="1590675" cy="2286000"/>
          </a:xfrm>
          <a:prstGeom prst="rect">
            <a:avLst/>
          </a:prstGeom>
          <a:noFill/>
          <a:ln w="9525">
            <a:noFill/>
            <a:miter lim="800000"/>
            <a:headEnd/>
            <a:tailEnd/>
          </a:ln>
          <a:effectLst/>
        </p:spPr>
      </p:pic>
      <p:sp>
        <p:nvSpPr>
          <p:cNvPr id="2" name="标题 1"/>
          <p:cNvSpPr>
            <a:spLocks noGrp="1"/>
          </p:cNvSpPr>
          <p:nvPr>
            <p:ph type="title"/>
          </p:nvPr>
        </p:nvSpPr>
        <p:spPr/>
        <p:txBody>
          <a:bodyPr/>
          <a:lstStyle/>
          <a:p>
            <a:r>
              <a:rPr lang="en-GB" dirty="0" smtClean="0"/>
              <a:t>Main Use Case(2/5)</a:t>
            </a:r>
            <a:endParaRPr lang="zh-CN" altLang="en-US" dirty="0"/>
          </a:p>
        </p:txBody>
      </p:sp>
      <p:pic>
        <p:nvPicPr>
          <p:cNvPr id="18434" name="Picture 2"/>
          <p:cNvPicPr>
            <a:picLocks noChangeAspect="1" noChangeArrowheads="1"/>
          </p:cNvPicPr>
          <p:nvPr/>
        </p:nvPicPr>
        <p:blipFill>
          <a:blip r:embed="rId3"/>
          <a:srcRect/>
          <a:stretch>
            <a:fillRect/>
          </a:stretch>
        </p:blipFill>
        <p:spPr bwMode="auto">
          <a:xfrm>
            <a:off x="1100137" y="1835150"/>
            <a:ext cx="533400" cy="895350"/>
          </a:xfrm>
          <a:prstGeom prst="rect">
            <a:avLst/>
          </a:prstGeom>
          <a:noFill/>
          <a:ln w="9525">
            <a:noFill/>
            <a:miter lim="800000"/>
            <a:headEnd/>
            <a:tailEnd/>
          </a:ln>
          <a:effectLst/>
        </p:spPr>
      </p:pic>
      <p:pic>
        <p:nvPicPr>
          <p:cNvPr id="3" name="Picture 3"/>
          <p:cNvPicPr>
            <a:picLocks noChangeAspect="1" noChangeArrowheads="1"/>
          </p:cNvPicPr>
          <p:nvPr/>
        </p:nvPicPr>
        <p:blipFill>
          <a:blip r:embed="rId4"/>
          <a:srcRect/>
          <a:stretch>
            <a:fillRect/>
          </a:stretch>
        </p:blipFill>
        <p:spPr bwMode="auto">
          <a:xfrm>
            <a:off x="4148136" y="1606550"/>
            <a:ext cx="1066801" cy="1066801"/>
          </a:xfrm>
          <a:prstGeom prst="rect">
            <a:avLst/>
          </a:prstGeom>
          <a:noFill/>
          <a:ln w="9525">
            <a:noFill/>
            <a:miter lim="800000"/>
            <a:headEnd/>
            <a:tailEnd/>
          </a:ln>
          <a:effectLst/>
        </p:spPr>
      </p:pic>
      <p:cxnSp>
        <p:nvCxnSpPr>
          <p:cNvPr id="20" name="曲线连接符 19"/>
          <p:cNvCxnSpPr/>
          <p:nvPr/>
        </p:nvCxnSpPr>
        <p:spPr bwMode="auto">
          <a:xfrm flipV="1">
            <a:off x="1633537" y="1530350"/>
            <a:ext cx="4648200" cy="609600"/>
          </a:xfrm>
          <a:prstGeom prst="curved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23" name="曲线连接符 22"/>
          <p:cNvCxnSpPr/>
          <p:nvPr/>
        </p:nvCxnSpPr>
        <p:spPr bwMode="auto">
          <a:xfrm>
            <a:off x="1633537" y="2444750"/>
            <a:ext cx="4572000" cy="228600"/>
          </a:xfrm>
          <a:prstGeom prst="curved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25" name="直接箭头连接符 24"/>
          <p:cNvCxnSpPr>
            <a:stCxn id="18434" idx="3"/>
          </p:cNvCxnSpPr>
          <p:nvPr/>
        </p:nvCxnSpPr>
        <p:spPr bwMode="auto">
          <a:xfrm flipV="1">
            <a:off x="1633537" y="2063750"/>
            <a:ext cx="4572000" cy="219075"/>
          </a:xfrm>
          <a:prstGeom prst="straightConnector1">
            <a:avLst/>
          </a:prstGeom>
          <a:solidFill>
            <a:schemeClr val="accent1"/>
          </a:solidFill>
          <a:ln w="19050" cap="flat" cmpd="sng" algn="ctr">
            <a:solidFill>
              <a:schemeClr val="tx1"/>
            </a:solidFill>
            <a:prstDash val="solid"/>
            <a:round/>
            <a:headEnd type="none" w="med" len="med"/>
            <a:tailEnd type="arrow"/>
          </a:ln>
          <a:effectLst/>
        </p:spPr>
      </p:cxnSp>
      <p:pic>
        <p:nvPicPr>
          <p:cNvPr id="18443" name="Picture 11"/>
          <p:cNvPicPr>
            <a:picLocks noChangeAspect="1" noChangeArrowheads="1"/>
          </p:cNvPicPr>
          <p:nvPr/>
        </p:nvPicPr>
        <p:blipFill>
          <a:blip r:embed="rId5"/>
          <a:srcRect/>
          <a:stretch>
            <a:fillRect/>
          </a:stretch>
        </p:blipFill>
        <p:spPr bwMode="auto">
          <a:xfrm>
            <a:off x="3614737" y="3435350"/>
            <a:ext cx="1905000" cy="1295400"/>
          </a:xfrm>
          <a:prstGeom prst="rect">
            <a:avLst/>
          </a:prstGeom>
          <a:noFill/>
          <a:ln w="9525">
            <a:noFill/>
            <a:miter lim="800000"/>
            <a:headEnd/>
            <a:tailEnd/>
          </a:ln>
          <a:effectLst/>
        </p:spPr>
      </p:pic>
      <p:pic>
        <p:nvPicPr>
          <p:cNvPr id="18444" name="Picture 12"/>
          <p:cNvPicPr>
            <a:picLocks noChangeAspect="1" noChangeArrowheads="1"/>
          </p:cNvPicPr>
          <p:nvPr/>
        </p:nvPicPr>
        <p:blipFill>
          <a:blip r:embed="rId6"/>
          <a:srcRect/>
          <a:stretch>
            <a:fillRect/>
          </a:stretch>
        </p:blipFill>
        <p:spPr bwMode="auto">
          <a:xfrm>
            <a:off x="3748087" y="5645150"/>
            <a:ext cx="2152650" cy="790575"/>
          </a:xfrm>
          <a:prstGeom prst="rect">
            <a:avLst/>
          </a:prstGeom>
          <a:noFill/>
          <a:ln w="9525">
            <a:noFill/>
            <a:miter lim="800000"/>
            <a:headEnd/>
            <a:tailEnd/>
          </a:ln>
          <a:effectLst/>
        </p:spPr>
      </p:pic>
      <p:sp>
        <p:nvSpPr>
          <p:cNvPr id="37" name="TextBox 36"/>
          <p:cNvSpPr txBox="1"/>
          <p:nvPr/>
        </p:nvSpPr>
        <p:spPr>
          <a:xfrm>
            <a:off x="3767137" y="4666218"/>
            <a:ext cx="1752600" cy="369332"/>
          </a:xfrm>
          <a:prstGeom prst="rect">
            <a:avLst/>
          </a:prstGeom>
          <a:noFill/>
        </p:spPr>
        <p:txBody>
          <a:bodyPr wrap="square" rtlCol="0">
            <a:spAutoFit/>
          </a:bodyPr>
          <a:lstStyle/>
          <a:p>
            <a:r>
              <a:rPr lang="en-US" altLang="zh-CN" dirty="0" smtClean="0"/>
              <a:t>CCS  Server</a:t>
            </a:r>
            <a:endParaRPr lang="zh-CN" altLang="en-US" dirty="0"/>
          </a:p>
        </p:txBody>
      </p:sp>
      <p:sp>
        <p:nvSpPr>
          <p:cNvPr id="38" name="TextBox 37"/>
          <p:cNvSpPr txBox="1"/>
          <p:nvPr/>
        </p:nvSpPr>
        <p:spPr>
          <a:xfrm>
            <a:off x="5976937" y="6102350"/>
            <a:ext cx="1600200" cy="369332"/>
          </a:xfrm>
          <a:prstGeom prst="rect">
            <a:avLst/>
          </a:prstGeom>
          <a:noFill/>
        </p:spPr>
        <p:txBody>
          <a:bodyPr wrap="square" rtlCol="0">
            <a:spAutoFit/>
          </a:bodyPr>
          <a:lstStyle/>
          <a:p>
            <a:r>
              <a:rPr lang="en-US" altLang="zh-CN" dirty="0" smtClean="0"/>
              <a:t>Agent</a:t>
            </a:r>
            <a:endParaRPr lang="zh-CN" altLang="en-US" dirty="0"/>
          </a:p>
        </p:txBody>
      </p:sp>
      <p:sp>
        <p:nvSpPr>
          <p:cNvPr id="40" name="上下箭头 39"/>
          <p:cNvSpPr/>
          <p:nvPr/>
        </p:nvSpPr>
        <p:spPr bwMode="auto">
          <a:xfrm>
            <a:off x="4681537" y="4883150"/>
            <a:ext cx="228600" cy="762000"/>
          </a:xfrm>
          <a:prstGeom prst="upDownArrow">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smtClean="0">
              <a:ln>
                <a:noFill/>
              </a:ln>
              <a:solidFill>
                <a:schemeClr val="tx1"/>
              </a:solidFill>
              <a:effectLst/>
              <a:latin typeface="Arial" charset="0"/>
            </a:endParaRPr>
          </a:p>
        </p:txBody>
      </p:sp>
      <p:sp>
        <p:nvSpPr>
          <p:cNvPr id="42" name="横卷形 41"/>
          <p:cNvSpPr/>
          <p:nvPr/>
        </p:nvSpPr>
        <p:spPr bwMode="auto">
          <a:xfrm>
            <a:off x="1709737" y="1911350"/>
            <a:ext cx="2819400" cy="609600"/>
          </a:xfrm>
          <a:prstGeom prst="horizontalScroll">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i="1" dirty="0" smtClean="0">
                <a:solidFill>
                  <a:srgbClr val="FF0000"/>
                </a:solidFill>
              </a:rPr>
              <a:t>“</a:t>
            </a:r>
            <a:r>
              <a:rPr lang="en-US" altLang="zh-CN" i="1" dirty="0" err="1" smtClean="0">
                <a:solidFill>
                  <a:srgbClr val="FF0000"/>
                </a:solidFill>
              </a:rPr>
              <a:t>Xphone</a:t>
            </a:r>
            <a:r>
              <a:rPr lang="en-US" altLang="zh-CN" i="1" dirty="0" smtClean="0">
                <a:solidFill>
                  <a:srgbClr val="FF0000"/>
                </a:solidFill>
              </a:rPr>
              <a:t> is too bad!!”</a:t>
            </a:r>
            <a:endParaRPr lang="zh-CN" altLang="en-US" i="1" dirty="0" smtClean="0">
              <a:solidFill>
                <a:srgbClr val="FF0000"/>
              </a:solidFill>
            </a:endParaRPr>
          </a:p>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dirty="0" smtClean="0">
              <a:ln>
                <a:noFill/>
              </a:ln>
              <a:solidFill>
                <a:schemeClr val="tx1"/>
              </a:solidFill>
              <a:effectLst/>
              <a:latin typeface="Arial" charset="0"/>
            </a:endParaRPr>
          </a:p>
        </p:txBody>
      </p:sp>
      <p:cxnSp>
        <p:nvCxnSpPr>
          <p:cNvPr id="44" name="直接箭头连接符 43"/>
          <p:cNvCxnSpPr/>
          <p:nvPr/>
        </p:nvCxnSpPr>
        <p:spPr bwMode="auto">
          <a:xfrm flipV="1">
            <a:off x="5367337" y="2978150"/>
            <a:ext cx="762000" cy="533400"/>
          </a:xfrm>
          <a:prstGeom prst="straightConnector1">
            <a:avLst/>
          </a:prstGeom>
          <a:solidFill>
            <a:schemeClr val="accent1"/>
          </a:solidFill>
          <a:ln w="25400" cap="flat" cmpd="sng" algn="ctr">
            <a:solidFill>
              <a:schemeClr val="tx1"/>
            </a:solidFill>
            <a:prstDash val="solid"/>
            <a:round/>
            <a:headEnd type="arrow"/>
            <a:tailEnd type="arrow"/>
          </a:ln>
          <a:effectLst/>
        </p:spPr>
      </p:cxnSp>
      <p:cxnSp>
        <p:nvCxnSpPr>
          <p:cNvPr id="57" name="直接箭头连接符 56"/>
          <p:cNvCxnSpPr/>
          <p:nvPr/>
        </p:nvCxnSpPr>
        <p:spPr bwMode="auto">
          <a:xfrm rot="5400000">
            <a:off x="4964906" y="3685381"/>
            <a:ext cx="2286000" cy="1633538"/>
          </a:xfrm>
          <a:prstGeom prst="straightConnector1">
            <a:avLst/>
          </a:prstGeom>
          <a:solidFill>
            <a:schemeClr val="accent1"/>
          </a:solidFill>
          <a:ln w="34925" cap="flat" cmpd="sng" algn="ctr">
            <a:solidFill>
              <a:schemeClr val="tx1"/>
            </a:solidFill>
            <a:prstDash val="dash"/>
            <a:round/>
            <a:headEnd type="triangle" w="lg" len="lg"/>
            <a:tailEnd type="none"/>
          </a:ln>
          <a:effectLst/>
        </p:spPr>
      </p:cxnSp>
      <p:cxnSp>
        <p:nvCxnSpPr>
          <p:cNvPr id="77" name="曲线连接符 76"/>
          <p:cNvCxnSpPr>
            <a:cxnSpLocks/>
          </p:cNvCxnSpPr>
          <p:nvPr/>
        </p:nvCxnSpPr>
        <p:spPr bwMode="auto">
          <a:xfrm rot="16200000" flipV="1">
            <a:off x="1481137" y="2673350"/>
            <a:ext cx="3048000" cy="2895600"/>
          </a:xfrm>
          <a:prstGeom prst="curvedConnector3">
            <a:avLst>
              <a:gd name="adj1" fmla="val 50000"/>
            </a:avLst>
          </a:prstGeom>
          <a:solidFill>
            <a:schemeClr val="accent1"/>
          </a:solidFill>
          <a:ln w="28575" cap="flat" cmpd="sng" algn="ctr">
            <a:solidFill>
              <a:schemeClr val="tx1"/>
            </a:solidFill>
            <a:prstDash val="dash"/>
            <a:round/>
            <a:headEnd type="none"/>
            <a:tailEnd type="triangle"/>
          </a:ln>
          <a:effectLst/>
        </p:spPr>
      </p:cxnSp>
      <p:sp>
        <p:nvSpPr>
          <p:cNvPr id="87" name="折角形 86"/>
          <p:cNvSpPr/>
          <p:nvPr/>
        </p:nvSpPr>
        <p:spPr bwMode="auto">
          <a:xfrm>
            <a:off x="947737" y="3282950"/>
            <a:ext cx="2209800" cy="914400"/>
          </a:xfrm>
          <a:prstGeom prst="foldedCorner">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dirty="0" smtClean="0"/>
              <a:t>Agent can contact with customer directly!</a:t>
            </a:r>
            <a:endParaRPr lang="zh-CN" altLang="en-US" dirty="0" smtClean="0"/>
          </a:p>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dirty="0" smtClean="0">
              <a:ln>
                <a:noFill/>
              </a:ln>
              <a:solidFill>
                <a:schemeClr val="tx1"/>
              </a:solidFill>
              <a:effectLst/>
              <a:latin typeface="Arial" charset="0"/>
            </a:endParaRPr>
          </a:p>
        </p:txBody>
      </p:sp>
      <p:sp>
        <p:nvSpPr>
          <p:cNvPr id="88" name="折角形 87"/>
          <p:cNvSpPr/>
          <p:nvPr/>
        </p:nvSpPr>
        <p:spPr bwMode="auto">
          <a:xfrm>
            <a:off x="5748337" y="3740150"/>
            <a:ext cx="2362200" cy="1143000"/>
          </a:xfrm>
          <a:prstGeom prst="foldedCorner">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dirty="0" smtClean="0"/>
              <a:t>Agent can leave an explanation under original message on page!</a:t>
            </a:r>
            <a:endParaRPr kumimoji="0" lang="zh-CN" altLang="en-US" sz="2000" b="0" i="0" u="none" strike="noStrike" cap="none" normalizeH="0" baseline="0" dirty="0" smtClean="0">
              <a:ln>
                <a:noFill/>
              </a:ln>
              <a:solidFill>
                <a:schemeClr val="tx1"/>
              </a:solidFill>
              <a:effectLst/>
              <a:latin typeface="Arial" charset="0"/>
            </a:endParaRPr>
          </a:p>
        </p:txBody>
      </p:sp>
      <p:sp>
        <p:nvSpPr>
          <p:cNvPr id="89" name="TextBox 88"/>
          <p:cNvSpPr txBox="1"/>
          <p:nvPr/>
        </p:nvSpPr>
        <p:spPr>
          <a:xfrm>
            <a:off x="642937" y="2532618"/>
            <a:ext cx="1752600" cy="369332"/>
          </a:xfrm>
          <a:prstGeom prst="rect">
            <a:avLst/>
          </a:prstGeom>
          <a:noFill/>
        </p:spPr>
        <p:txBody>
          <a:bodyPr wrap="square" rtlCol="0">
            <a:spAutoFit/>
          </a:bodyPr>
          <a:lstStyle/>
          <a:p>
            <a:r>
              <a:rPr lang="en-US" altLang="zh-CN" dirty="0" smtClean="0"/>
              <a:t>Customers</a:t>
            </a:r>
            <a:endParaRPr lang="zh-CN" altLang="en-US" dirty="0"/>
          </a:p>
        </p:txBody>
      </p:sp>
      <p:sp>
        <p:nvSpPr>
          <p:cNvPr id="96" name="椭圆形标注 95"/>
          <p:cNvSpPr/>
          <p:nvPr/>
        </p:nvSpPr>
        <p:spPr bwMode="auto">
          <a:xfrm>
            <a:off x="6738937" y="5264150"/>
            <a:ext cx="2438400" cy="990600"/>
          </a:xfrm>
          <a:prstGeom prst="wedgeEllipseCallout">
            <a:avLst>
              <a:gd name="adj1" fmla="val -124739"/>
              <a:gd name="adj2" fmla="val -63758"/>
            </a:avLst>
          </a:prstGeom>
          <a:solidFill>
            <a:schemeClr val="accent2">
              <a:lumMod val="40000"/>
              <a:lumOff val="6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zh-CN" sz="2000" b="0" i="0" u="none" strike="noStrike" cap="none" normalizeH="0" baseline="0" dirty="0" smtClean="0">
                <a:ln>
                  <a:noFill/>
                </a:ln>
                <a:solidFill>
                  <a:srgbClr val="FF0000"/>
                </a:solidFill>
                <a:effectLst/>
                <a:latin typeface="Arial" charset="0"/>
              </a:rPr>
              <a:t>To be standardized!</a:t>
            </a:r>
            <a:endParaRPr kumimoji="0" lang="zh-CN" altLang="en-US" sz="2000" b="0" i="0" u="none" strike="noStrike" cap="none" normalizeH="0" baseline="0" dirty="0" smtClean="0">
              <a:ln>
                <a:noFill/>
              </a:ln>
              <a:solidFill>
                <a:srgbClr val="FF0000"/>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checkerboard(across)">
                                      <p:cBhvr>
                                        <p:cTn id="7" dur="500"/>
                                        <p:tgtEl>
                                          <p:spTgt spid="1843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checkerboard(across)">
                                      <p:cBhvr>
                                        <p:cTn id="10" dur="500"/>
                                        <p:tgtEl>
                                          <p:spTgt spid="89"/>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amond(in)">
                                      <p:cBhvr>
                                        <p:cTn id="15" dur="2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nodeType="clickEffect">
                                  <p:stCondLst>
                                    <p:cond delay="0"/>
                                  </p:stCondLst>
                                  <p:childTnLst>
                                    <p:set>
                                      <p:cBhvr>
                                        <p:cTn id="19" dur="1" fill="hold">
                                          <p:stCondLst>
                                            <p:cond delay="0"/>
                                          </p:stCondLst>
                                        </p:cTn>
                                        <p:tgtEl>
                                          <p:spTgt spid="18436"/>
                                        </p:tgtEl>
                                        <p:attrNameLst>
                                          <p:attrName>style.visibility</p:attrName>
                                        </p:attrNameLst>
                                      </p:cBhvr>
                                      <p:to>
                                        <p:strVal val="visible"/>
                                      </p:to>
                                    </p:set>
                                    <p:animEffect transition="in" filter="diamond(in)">
                                      <p:cBhvr>
                                        <p:cTn id="20" dur="2000"/>
                                        <p:tgtEl>
                                          <p:spTgt spid="18436"/>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ppt_x"/>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ppt_x"/>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diamond(in)">
                                      <p:cBhvr>
                                        <p:cTn id="39" dur="2000"/>
                                        <p:tgtEl>
                                          <p:spTgt spid="42"/>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nodeType="clickEffect">
                                  <p:stCondLst>
                                    <p:cond delay="0"/>
                                  </p:stCondLst>
                                  <p:childTnLst>
                                    <p:set>
                                      <p:cBhvr>
                                        <p:cTn id="43" dur="1" fill="hold">
                                          <p:stCondLst>
                                            <p:cond delay="0"/>
                                          </p:stCondLst>
                                        </p:cTn>
                                        <p:tgtEl>
                                          <p:spTgt spid="18444"/>
                                        </p:tgtEl>
                                        <p:attrNameLst>
                                          <p:attrName>style.visibility</p:attrName>
                                        </p:attrNameLst>
                                      </p:cBhvr>
                                      <p:to>
                                        <p:strVal val="visible"/>
                                      </p:to>
                                    </p:set>
                                    <p:animEffect transition="in" filter="checkerboard(across)">
                                      <p:cBhvr>
                                        <p:cTn id="44" dur="500"/>
                                        <p:tgtEl>
                                          <p:spTgt spid="18444"/>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checkerboard(across)">
                                      <p:cBhvr>
                                        <p:cTn id="47" dur="500"/>
                                        <p:tgtEl>
                                          <p:spTgt spid="38"/>
                                        </p:tgtEl>
                                      </p:cBhvr>
                                    </p:animEffect>
                                  </p:childTnLst>
                                </p:cTn>
                              </p:par>
                              <p:par>
                                <p:cTn id="48" presetID="5" presetClass="entr" presetSubtype="10" fill="hold" nodeType="withEffect">
                                  <p:stCondLst>
                                    <p:cond delay="0"/>
                                  </p:stCondLst>
                                  <p:childTnLst>
                                    <p:set>
                                      <p:cBhvr>
                                        <p:cTn id="49" dur="1" fill="hold">
                                          <p:stCondLst>
                                            <p:cond delay="0"/>
                                          </p:stCondLst>
                                        </p:cTn>
                                        <p:tgtEl>
                                          <p:spTgt spid="18443"/>
                                        </p:tgtEl>
                                        <p:attrNameLst>
                                          <p:attrName>style.visibility</p:attrName>
                                        </p:attrNameLst>
                                      </p:cBhvr>
                                      <p:to>
                                        <p:strVal val="visible"/>
                                      </p:to>
                                    </p:set>
                                    <p:animEffect transition="in" filter="checkerboard(across)">
                                      <p:cBhvr>
                                        <p:cTn id="50" dur="500"/>
                                        <p:tgtEl>
                                          <p:spTgt spid="18443"/>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checkerboard(across)">
                                      <p:cBhvr>
                                        <p:cTn id="53" dur="500"/>
                                        <p:tgtEl>
                                          <p:spTgt spid="37"/>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ntr" presetSubtype="16" fill="hold" grpId="0" nodeType="click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diamond(in)">
                                      <p:cBhvr>
                                        <p:cTn id="58" dur="2000"/>
                                        <p:tgtEl>
                                          <p:spTgt spid="40"/>
                                        </p:tgtEl>
                                      </p:cBhvr>
                                    </p:animEffect>
                                  </p:childTnLst>
                                </p:cTn>
                              </p:par>
                            </p:childTnLst>
                          </p:cTn>
                        </p:par>
                      </p:childTnLst>
                    </p:cTn>
                  </p:par>
                  <p:par>
                    <p:cTn id="59" fill="hold">
                      <p:stCondLst>
                        <p:cond delay="indefinite"/>
                      </p:stCondLst>
                      <p:childTnLst>
                        <p:par>
                          <p:cTn id="60" fill="hold">
                            <p:stCondLst>
                              <p:cond delay="0"/>
                            </p:stCondLst>
                            <p:childTnLst>
                              <p:par>
                                <p:cTn id="61" presetID="4" presetClass="entr" presetSubtype="16" fill="hold" nodeType="click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box(in)">
                                      <p:cBhvr>
                                        <p:cTn id="63" dur="500"/>
                                        <p:tgtEl>
                                          <p:spTgt spid="44"/>
                                        </p:tgtEl>
                                      </p:cBhvr>
                                    </p:animEffect>
                                  </p:childTnLst>
                                </p:cTn>
                              </p:par>
                            </p:childTnLst>
                          </p:cTn>
                        </p:par>
                      </p:childTnLst>
                    </p:cTn>
                  </p:par>
                  <p:par>
                    <p:cTn id="64" fill="hold">
                      <p:stCondLst>
                        <p:cond delay="indefinite"/>
                      </p:stCondLst>
                      <p:childTnLst>
                        <p:par>
                          <p:cTn id="65" fill="hold">
                            <p:stCondLst>
                              <p:cond delay="0"/>
                            </p:stCondLst>
                            <p:childTnLst>
                              <p:par>
                                <p:cTn id="66" presetID="5" presetClass="entr" presetSubtype="10" fill="hold" nodeType="click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checkerboard(across)">
                                      <p:cBhvr>
                                        <p:cTn id="68" dur="500"/>
                                        <p:tgtEl>
                                          <p:spTgt spid="77"/>
                                        </p:tgtEl>
                                      </p:cBhvr>
                                    </p:animEffect>
                                  </p:childTnLst>
                                </p:cTn>
                              </p:par>
                            </p:childTnLst>
                          </p:cTn>
                        </p:par>
                      </p:childTnLst>
                    </p:cTn>
                  </p:par>
                  <p:par>
                    <p:cTn id="69" fill="hold">
                      <p:stCondLst>
                        <p:cond delay="indefinite"/>
                      </p:stCondLst>
                      <p:childTnLst>
                        <p:par>
                          <p:cTn id="70" fill="hold">
                            <p:stCondLst>
                              <p:cond delay="0"/>
                            </p:stCondLst>
                            <p:childTnLst>
                              <p:par>
                                <p:cTn id="71" presetID="5" presetClass="entr" presetSubtype="10" fill="hold" grpId="0" nodeType="clickEffect">
                                  <p:stCondLst>
                                    <p:cond delay="0"/>
                                  </p:stCondLst>
                                  <p:childTnLst>
                                    <p:set>
                                      <p:cBhvr>
                                        <p:cTn id="72" dur="1" fill="hold">
                                          <p:stCondLst>
                                            <p:cond delay="0"/>
                                          </p:stCondLst>
                                        </p:cTn>
                                        <p:tgtEl>
                                          <p:spTgt spid="87"/>
                                        </p:tgtEl>
                                        <p:attrNameLst>
                                          <p:attrName>style.visibility</p:attrName>
                                        </p:attrNameLst>
                                      </p:cBhvr>
                                      <p:to>
                                        <p:strVal val="visible"/>
                                      </p:to>
                                    </p:set>
                                    <p:animEffect transition="in" filter="checkerboard(across)">
                                      <p:cBhvr>
                                        <p:cTn id="73" dur="500"/>
                                        <p:tgtEl>
                                          <p:spTgt spid="87"/>
                                        </p:tgtEl>
                                      </p:cBhvr>
                                    </p:animEffect>
                                  </p:childTnLst>
                                </p:cTn>
                              </p:par>
                            </p:childTnLst>
                          </p:cTn>
                        </p:par>
                      </p:childTnLst>
                    </p:cTn>
                  </p:par>
                  <p:par>
                    <p:cTn id="74" fill="hold">
                      <p:stCondLst>
                        <p:cond delay="indefinite"/>
                      </p:stCondLst>
                      <p:childTnLst>
                        <p:par>
                          <p:cTn id="75" fill="hold">
                            <p:stCondLst>
                              <p:cond delay="0"/>
                            </p:stCondLst>
                            <p:childTnLst>
                              <p:par>
                                <p:cTn id="76" presetID="5" presetClass="entr" presetSubtype="10" fill="hold" nodeType="clickEffect">
                                  <p:stCondLst>
                                    <p:cond delay="0"/>
                                  </p:stCondLst>
                                  <p:childTnLst>
                                    <p:set>
                                      <p:cBhvr>
                                        <p:cTn id="77" dur="1" fill="hold">
                                          <p:stCondLst>
                                            <p:cond delay="0"/>
                                          </p:stCondLst>
                                        </p:cTn>
                                        <p:tgtEl>
                                          <p:spTgt spid="57"/>
                                        </p:tgtEl>
                                        <p:attrNameLst>
                                          <p:attrName>style.visibility</p:attrName>
                                        </p:attrNameLst>
                                      </p:cBhvr>
                                      <p:to>
                                        <p:strVal val="visible"/>
                                      </p:to>
                                    </p:set>
                                    <p:animEffect transition="in" filter="checkerboard(across)">
                                      <p:cBhvr>
                                        <p:cTn id="78" dur="500"/>
                                        <p:tgtEl>
                                          <p:spTgt spid="57"/>
                                        </p:tgtEl>
                                      </p:cBhvr>
                                    </p:animEffect>
                                  </p:childTnLst>
                                </p:cTn>
                              </p:par>
                            </p:childTnLst>
                          </p:cTn>
                        </p:par>
                      </p:childTnLst>
                    </p:cTn>
                  </p:par>
                  <p:par>
                    <p:cTn id="79" fill="hold">
                      <p:stCondLst>
                        <p:cond delay="indefinite"/>
                      </p:stCondLst>
                      <p:childTnLst>
                        <p:par>
                          <p:cTn id="80" fill="hold">
                            <p:stCondLst>
                              <p:cond delay="0"/>
                            </p:stCondLst>
                            <p:childTnLst>
                              <p:par>
                                <p:cTn id="81" presetID="5" presetClass="entr" presetSubtype="10" fill="hold" grpId="0" nodeType="clickEffect">
                                  <p:stCondLst>
                                    <p:cond delay="0"/>
                                  </p:stCondLst>
                                  <p:childTnLst>
                                    <p:set>
                                      <p:cBhvr>
                                        <p:cTn id="82" dur="1" fill="hold">
                                          <p:stCondLst>
                                            <p:cond delay="0"/>
                                          </p:stCondLst>
                                        </p:cTn>
                                        <p:tgtEl>
                                          <p:spTgt spid="88"/>
                                        </p:tgtEl>
                                        <p:attrNameLst>
                                          <p:attrName>style.visibility</p:attrName>
                                        </p:attrNameLst>
                                      </p:cBhvr>
                                      <p:to>
                                        <p:strVal val="visible"/>
                                      </p:to>
                                    </p:set>
                                    <p:animEffect transition="in" filter="checkerboard(across)">
                                      <p:cBhvr>
                                        <p:cTn id="83" dur="500"/>
                                        <p:tgtEl>
                                          <p:spTgt spid="88"/>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96"/>
                                        </p:tgtEl>
                                        <p:attrNameLst>
                                          <p:attrName>style.visibility</p:attrName>
                                        </p:attrNameLst>
                                      </p:cBhvr>
                                      <p:to>
                                        <p:strVal val="visible"/>
                                      </p:to>
                                    </p:set>
                                    <p:anim calcmode="lin" valueType="num">
                                      <p:cBhvr additive="base">
                                        <p:cTn id="88" dur="500" fill="hold"/>
                                        <p:tgtEl>
                                          <p:spTgt spid="96"/>
                                        </p:tgtEl>
                                        <p:attrNameLst>
                                          <p:attrName>ppt_x</p:attrName>
                                        </p:attrNameLst>
                                      </p:cBhvr>
                                      <p:tavLst>
                                        <p:tav tm="0">
                                          <p:val>
                                            <p:strVal val="#ppt_x"/>
                                          </p:val>
                                        </p:tav>
                                        <p:tav tm="100000">
                                          <p:val>
                                            <p:strVal val="#ppt_x"/>
                                          </p:val>
                                        </p:tav>
                                      </p:tavLst>
                                    </p:anim>
                                    <p:anim calcmode="lin" valueType="num">
                                      <p:cBhvr additive="base">
                                        <p:cTn id="89" dur="500" fill="hold"/>
                                        <p:tgtEl>
                                          <p:spTgt spid="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0" grpId="0" animBg="1"/>
      <p:bldP spid="42" grpId="0" animBg="1"/>
      <p:bldP spid="87" grpId="0" animBg="1"/>
      <p:bldP spid="88" grpId="0" animBg="1"/>
      <p:bldP spid="89" grpId="0"/>
      <p:bldP spid="9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Procedure introduction for use case-2</a:t>
            </a:r>
            <a:endParaRPr lang="zh-CN" altLang="en-US" dirty="0"/>
          </a:p>
        </p:txBody>
      </p:sp>
      <p:sp>
        <p:nvSpPr>
          <p:cNvPr id="3" name="内容占位符 2"/>
          <p:cNvSpPr>
            <a:spLocks noGrp="1"/>
          </p:cNvSpPr>
          <p:nvPr>
            <p:ph idx="1"/>
          </p:nvPr>
        </p:nvSpPr>
        <p:spPr/>
        <p:txBody>
          <a:bodyPr/>
          <a:lstStyle/>
          <a:p>
            <a:r>
              <a:rPr lang="en-GB" dirty="0" smtClean="0"/>
              <a:t>The following steps describe a basic flow for providing communication services by use case -2.</a:t>
            </a:r>
            <a:endParaRPr lang="zh-CN" altLang="en-US" dirty="0" smtClean="0"/>
          </a:p>
          <a:p>
            <a:pPr marL="342900" indent="-342900">
              <a:buFont typeface="+mj-lt"/>
              <a:buAutoNum type="alphaLcParenR"/>
            </a:pPr>
            <a:r>
              <a:rPr lang="en-GB" sz="1800" dirty="0" err="1" smtClean="0"/>
              <a:t>Xphone</a:t>
            </a:r>
            <a:r>
              <a:rPr lang="en-GB" sz="1800" dirty="0" smtClean="0"/>
              <a:t> manufacture contracts with CCS for dealing with any </a:t>
            </a:r>
            <a:r>
              <a:rPr lang="en-GB" sz="1800" dirty="0" err="1" smtClean="0"/>
              <a:t>Xpone</a:t>
            </a:r>
            <a:r>
              <a:rPr lang="en-GB" sz="1800" dirty="0" smtClean="0"/>
              <a:t>-related messages on some specified or all websites.</a:t>
            </a:r>
            <a:endParaRPr lang="zh-CN" altLang="en-US" sz="1800" dirty="0" smtClean="0"/>
          </a:p>
          <a:p>
            <a:pPr marL="342900" indent="-342900">
              <a:buFont typeface="+mj-lt"/>
              <a:buAutoNum type="alphaLcParenR"/>
            </a:pPr>
            <a:r>
              <a:rPr lang="en-GB" sz="1800" dirty="0" smtClean="0"/>
              <a:t>One customer buys an </a:t>
            </a:r>
            <a:r>
              <a:rPr lang="en-GB" sz="1800" dirty="0" err="1" smtClean="0"/>
              <a:t>Xphone</a:t>
            </a:r>
            <a:r>
              <a:rPr lang="en-GB" sz="1800" dirty="0" smtClean="0"/>
              <a:t>, and finds the phone has too many problems. Then he/she publishes a blog message – “</a:t>
            </a:r>
            <a:r>
              <a:rPr lang="en-GB" sz="1800" dirty="0" err="1" smtClean="0"/>
              <a:t>Xphone</a:t>
            </a:r>
            <a:r>
              <a:rPr lang="en-GB" sz="1800" dirty="0" smtClean="0"/>
              <a:t> is too bad!!” – on his/her blog, e.g. </a:t>
            </a:r>
            <a:r>
              <a:rPr lang="en-GB" sz="1800" dirty="0" err="1" smtClean="0"/>
              <a:t>facebook</a:t>
            </a:r>
            <a:r>
              <a:rPr lang="en-GB" sz="1800" dirty="0" smtClean="0"/>
              <a:t>, twitter, which can spread instantly among his/her friends and friends of his/her friends, so on so forth.</a:t>
            </a:r>
            <a:endParaRPr lang="zh-CN" altLang="en-US" sz="1800" dirty="0" smtClean="0"/>
          </a:p>
          <a:p>
            <a:pPr marL="342900" indent="-342900">
              <a:buFont typeface="+mj-lt"/>
              <a:buAutoNum type="alphaLcParenR"/>
            </a:pPr>
            <a:r>
              <a:rPr lang="en-GB" sz="1800" dirty="0" smtClean="0"/>
              <a:t>CCS aggregates all kinds of </a:t>
            </a:r>
            <a:r>
              <a:rPr lang="en-GB" sz="1800" dirty="0" err="1" smtClean="0"/>
              <a:t>Xphone</a:t>
            </a:r>
            <a:r>
              <a:rPr lang="en-GB" sz="1800" dirty="0" smtClean="0"/>
              <a:t>-related message from websites and filters and queues received messages based on their types and distributes these messages to relevant agents for further process if there is any agent available.</a:t>
            </a:r>
            <a:endParaRPr lang="zh-CN" altLang="en-US" sz="1800" dirty="0" smtClean="0"/>
          </a:p>
          <a:p>
            <a:pPr marL="342900" indent="-342900">
              <a:buFont typeface="+mj-lt"/>
              <a:buAutoNum type="alphaLcParenR"/>
            </a:pPr>
            <a:r>
              <a:rPr lang="en-GB" sz="1800" dirty="0" smtClean="0"/>
              <a:t>Agents can be hired by CCS centre or by </a:t>
            </a:r>
            <a:r>
              <a:rPr lang="en-GB" sz="1800" dirty="0" err="1" smtClean="0"/>
              <a:t>Xphone</a:t>
            </a:r>
            <a:r>
              <a:rPr lang="en-GB" sz="1800" dirty="0" smtClean="0"/>
              <a:t> manufacture, they can deal with these messages by:</a:t>
            </a:r>
            <a:endParaRPr lang="zh-CN" altLang="en-US" sz="1800" dirty="0" smtClean="0"/>
          </a:p>
          <a:p>
            <a:pPr marL="342900" indent="-342900">
              <a:buNone/>
            </a:pPr>
            <a:r>
              <a:rPr lang="en-GB" sz="1800" dirty="0" smtClean="0"/>
              <a:t>   d1: contacting directly with customer, for example, the agent can apologize to customer and help the customer to solve the problem, and finally he/she can kindly ask the customer to remove the message from his/her blog/micro-blog.</a:t>
            </a:r>
            <a:endParaRPr lang="en-US" sz="1800" dirty="0" smtClean="0"/>
          </a:p>
          <a:p>
            <a:pPr marL="342900" indent="-342900">
              <a:buNone/>
            </a:pPr>
            <a:r>
              <a:rPr lang="en-GB" sz="1800" dirty="0" smtClean="0"/>
              <a:t>   d2: leave an explanation under original message </a:t>
            </a:r>
            <a:r>
              <a:rPr lang="en-GB" sz="1800" smtClean="0"/>
              <a:t>on web page</a:t>
            </a:r>
            <a:r>
              <a:rPr lang="en-GB" sz="1800" dirty="0" smtClean="0"/>
              <a:t>.</a:t>
            </a:r>
            <a:endParaRPr lang="zh-CN" altLang="en-US" sz="1800" dirty="0" smtClean="0"/>
          </a:p>
          <a:p>
            <a:pPr lvl="1"/>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sz="2000" b="0" i="0" u="none" strike="noStrike" cap="none" normalizeH="0" baseline="0" smtClean="0">
            <a:ln>
              <a:noFill/>
            </a:ln>
            <a:solidFill>
              <a:schemeClr val="tx1"/>
            </a:solidFill>
            <a:effectLst/>
            <a:latin typeface="Arial" charset="0"/>
          </a:defRPr>
        </a:defPPr>
      </a:lstStyle>
    </a:spDef>
    <a:lnDef>
      <a:spPr bwMode="auto">
        <a:solidFill>
          <a:schemeClr val="accent1"/>
        </a:solidFill>
        <a:ln w="12700" cap="flat" cmpd="sng" algn="ctr">
          <a:solidFill>
            <a:schemeClr val="tx1"/>
          </a:solidFill>
          <a:prstDash val="solid"/>
          <a:round/>
          <a:headEnd type="arrow"/>
          <a:tailEnd type="arrow"/>
        </a:ln>
        <a:effectLst/>
      </a:spPr>
      <a:body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13609</TotalTime>
  <Pages>15</Pages>
  <Words>2181</Words>
  <Application>Microsoft PowerPoint 4.0</Application>
  <PresentationFormat>自定义</PresentationFormat>
  <Paragraphs>243</Paragraphs>
  <Slides>22</Slides>
  <Notes>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OMA Template</vt:lpstr>
      <vt:lpstr>Worksheet</vt:lpstr>
      <vt:lpstr>OMA-TP-0227-INP_WID_CCS_For_Socialization   Presentation of WID Information WID CCS - Communication Centre Service</vt:lpstr>
      <vt:lpstr>General information about the Work Item</vt:lpstr>
      <vt:lpstr>General information about the Work Item(cont.)</vt:lpstr>
      <vt:lpstr>Problem / Opportunity Statement</vt:lpstr>
      <vt:lpstr>Problem / Opportunity Statement</vt:lpstr>
      <vt:lpstr>Main Use Case(1/5)</vt:lpstr>
      <vt:lpstr>Procedure introduction for use case-1</vt:lpstr>
      <vt:lpstr>Main Use Case(2/5)</vt:lpstr>
      <vt:lpstr>Procedure introduction for use case-2</vt:lpstr>
      <vt:lpstr>Main Use Case(3/5)</vt:lpstr>
      <vt:lpstr>Main Use Case(4/5)</vt:lpstr>
      <vt:lpstr>Main Use Case(5/5)</vt:lpstr>
      <vt:lpstr>How OMA can help</vt:lpstr>
      <vt:lpstr>Impacts, relationships and dependencies</vt:lpstr>
      <vt:lpstr>Proposed Timeline</vt:lpstr>
      <vt:lpstr>Supporting Companies</vt:lpstr>
      <vt:lpstr>Proposed Resources</vt:lpstr>
      <vt:lpstr>Appendix</vt:lpstr>
      <vt:lpstr>幻灯片 19</vt:lpstr>
      <vt:lpstr>幻灯片 20</vt:lpstr>
      <vt:lpstr>幻灯片 21</vt:lpstr>
      <vt:lpstr>幻灯片 22</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HunterLee</cp:lastModifiedBy>
  <cp:revision>494</cp:revision>
  <cp:lastPrinted>1999-04-27T06:51:51Z</cp:lastPrinted>
  <dcterms:created xsi:type="dcterms:W3CDTF">2002-03-19T14:05:12Z</dcterms:created>
  <dcterms:modified xsi:type="dcterms:W3CDTF">2011-06-23T03:43:16Z</dcterms:modified>
</cp:coreProperties>
</file>