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xls" ContentType="application/vnd.ms-exce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74" r:id="rId2"/>
    <p:sldMasterId id="2147483662" r:id="rId3"/>
  </p:sldMasterIdLst>
  <p:notesMasterIdLst>
    <p:notesMasterId r:id="rId16"/>
  </p:notesMasterIdLst>
  <p:handoutMasterIdLst>
    <p:handoutMasterId r:id="rId17"/>
  </p:handoutMasterIdLst>
  <p:sldIdLst>
    <p:sldId id="293" r:id="rId4"/>
    <p:sldId id="318" r:id="rId5"/>
    <p:sldId id="319" r:id="rId6"/>
    <p:sldId id="330" r:id="rId7"/>
    <p:sldId id="321" r:id="rId8"/>
    <p:sldId id="323" r:id="rId9"/>
    <p:sldId id="326" r:id="rId10"/>
    <p:sldId id="325" r:id="rId11"/>
    <p:sldId id="327" r:id="rId12"/>
    <p:sldId id="331" r:id="rId13"/>
    <p:sldId id="332" r:id="rId14"/>
    <p:sldId id="333" r:id="rId15"/>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87288" autoAdjust="0"/>
  </p:normalViewPr>
  <p:slideViewPr>
    <p:cSldViewPr>
      <p:cViewPr varScale="1">
        <p:scale>
          <a:sx n="77" d="100"/>
          <a:sy n="77" d="100"/>
        </p:scale>
        <p:origin x="-1716" y="-90"/>
      </p:cViewPr>
      <p:guideLst>
        <p:guide orient="horz" pos="2212"/>
        <p:guide pos="2949"/>
      </p:guideLst>
    </p:cSldViewPr>
  </p:slideViewPr>
  <p:outlineViewPr>
    <p:cViewPr>
      <p:scale>
        <a:sx n="33" d="100"/>
        <a:sy n="33" d="100"/>
      </p:scale>
      <p:origin x="0" y="168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2340" y="-96"/>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oleObject" Target="Worksheet%20in%20OMA-LOC-2011-0256-INP_SUPL2.1_WID_Presentation.ppt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roundedCorners val="1"/>
  <c:chart>
    <c:plotArea>
      <c:layout>
        <c:manualLayout>
          <c:layoutTarget val="inner"/>
          <c:xMode val="edge"/>
          <c:yMode val="edge"/>
          <c:x val="0.25441696113074258"/>
          <c:y val="4.5070484526964875E-2"/>
          <c:w val="0.67491166077738562"/>
          <c:h val="0.75774752110959742"/>
        </c:manualLayout>
      </c:layout>
      <c:barChart>
        <c:barDir val="bar"/>
        <c:grouping val="stacked"/>
        <c:ser>
          <c:idx val="0"/>
          <c:order val="0"/>
          <c:tx>
            <c:strRef>
              <c:f>'[Worksheet in OMA-LOC-2011-0256-INP_SUPL2.1_WID_Presentation.pptx]Sheet2'!$B$45</c:f>
              <c:strCache>
                <c:ptCount val="1"/>
                <c:pt idx="0">
                  <c:v>Begin</c:v>
                </c:pt>
              </c:strCache>
            </c:strRef>
          </c:tx>
          <c:spPr>
            <a:noFill/>
            <a:ln w="25400">
              <a:noFill/>
            </a:ln>
          </c:spPr>
          <c:cat>
            <c:strRef>
              <c:f>'[Worksheet in OMA-LOC-2011-0256-INP_SUPL2.1_WID_Presentation.pptx]Sheet2'!$A$46:$A$50</c:f>
              <c:strCache>
                <c:ptCount val="5"/>
                <c:pt idx="0">
                  <c:v>Approval phase</c:v>
                </c:pt>
                <c:pt idx="1">
                  <c:v>Development time to Candidate</c:v>
                </c:pt>
                <c:pt idx="2">
                  <c:v>TS</c:v>
                </c:pt>
                <c:pt idx="3">
                  <c:v>AD</c:v>
                </c:pt>
                <c:pt idx="4">
                  <c:v>RD</c:v>
                </c:pt>
              </c:strCache>
            </c:strRef>
          </c:cat>
          <c:val>
            <c:numRef>
              <c:f>'[Worksheet in OMA-LOC-2011-0256-INP_SUPL2.1_WID_Presentation.pptx]Sheet2'!$B$46:$B$50</c:f>
              <c:numCache>
                <c:formatCode>yyyy\-mm\-dd;@</c:formatCode>
                <c:ptCount val="5"/>
                <c:pt idx="0">
                  <c:v>41243</c:v>
                </c:pt>
                <c:pt idx="1">
                  <c:v>40787</c:v>
                </c:pt>
                <c:pt idx="2">
                  <c:v>40848</c:v>
                </c:pt>
                <c:pt idx="3">
                  <c:v>40787</c:v>
                </c:pt>
                <c:pt idx="4">
                  <c:v>40787</c:v>
                </c:pt>
              </c:numCache>
            </c:numRef>
          </c:val>
        </c:ser>
        <c:ser>
          <c:idx val="1"/>
          <c:order val="1"/>
          <c:tx>
            <c:strRef>
              <c:f>'[Worksheet in OMA-LOC-2011-0256-INP_SUPL2.1_WID_Presentation.pptx]Sheet2'!$C$45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'[Worksheet in OMA-LOC-2011-0256-INP_SUPL2.1_WID_Presentation.pptx]Sheet2'!$A$46:$A$50</c:f>
              <c:strCache>
                <c:ptCount val="5"/>
                <c:pt idx="0">
                  <c:v>Approval phase</c:v>
                </c:pt>
                <c:pt idx="1">
                  <c:v>Development time to Candidate</c:v>
                </c:pt>
                <c:pt idx="2">
                  <c:v>TS</c:v>
                </c:pt>
                <c:pt idx="3">
                  <c:v>AD</c:v>
                </c:pt>
                <c:pt idx="4">
                  <c:v>RD</c:v>
                </c:pt>
              </c:strCache>
            </c:strRef>
          </c:cat>
          <c:val>
            <c:numRef>
              <c:f>'[Worksheet in OMA-LOC-2011-0256-INP_SUPL2.1_WID_Presentation.pptx]Sheet2'!$C$46:$C$50</c:f>
              <c:numCache>
                <c:formatCode>General</c:formatCode>
                <c:ptCount val="5"/>
                <c:pt idx="0">
                  <c:v>365</c:v>
                </c:pt>
                <c:pt idx="1">
                  <c:v>456</c:v>
                </c:pt>
                <c:pt idx="2">
                  <c:v>334</c:v>
                </c:pt>
                <c:pt idx="3">
                  <c:v>303</c:v>
                </c:pt>
                <c:pt idx="4">
                  <c:v>273</c:v>
                </c:pt>
              </c:numCache>
            </c:numRef>
          </c:val>
        </c:ser>
        <c:gapWidth val="80"/>
        <c:overlap val="80"/>
        <c:axId val="60084224"/>
        <c:axId val="60085760"/>
      </c:barChart>
      <c:catAx>
        <c:axId val="60084224"/>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60085760"/>
        <c:crosses val="autoZero"/>
        <c:auto val="1"/>
        <c:lblAlgn val="ctr"/>
        <c:lblOffset val="100"/>
        <c:tickLblSkip val="1"/>
        <c:tickMarkSkip val="1"/>
      </c:catAx>
      <c:valAx>
        <c:axId val="60085760"/>
        <c:scaling>
          <c:orientation val="minMax"/>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t>Month / Year</a:t>
                </a:r>
              </a:p>
            </c:rich>
          </c:tx>
          <c:layout>
            <c:manualLayout>
              <c:xMode val="edge"/>
              <c:yMode val="edge"/>
              <c:x val="0.51766784452296777"/>
              <c:y val="0.89014202802114539"/>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60084224"/>
        <c:crosses val="autoZero"/>
        <c:crossBetween val="between"/>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Title 3"/>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FAEF8AF-74C8-44CE-A3EC-9E09620D0635}" type="datetimeFigureOut">
              <a:rPr lang="en-US" smtClean="0"/>
              <a:pPr/>
              <a:t>9/11/2011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AEF8AF-74C8-44CE-A3EC-9E09620D0635}" type="datetimeFigureOut">
              <a:rPr lang="en-US" smtClean="0"/>
              <a:pPr/>
              <a:t>9/11/2011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AEF8AF-74C8-44CE-A3EC-9E09620D0635}" type="datetimeFigureOut">
              <a:rPr lang="en-US" smtClean="0"/>
              <a:pPr/>
              <a:t>9/11/2011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FAEF8AF-74C8-44CE-A3EC-9E09620D0635}" type="datetimeFigureOut">
              <a:rPr lang="en-US" smtClean="0"/>
              <a:pPr/>
              <a:t>9/11/2011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FAEF8AF-74C8-44CE-A3EC-9E09620D0635}" type="datetimeFigureOut">
              <a:rPr lang="en-US" smtClean="0"/>
              <a:pPr/>
              <a:t>9/11/2011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FAEF8AF-74C8-44CE-A3EC-9E09620D0635}" type="datetimeFigureOut">
              <a:rPr lang="en-US" smtClean="0"/>
              <a:pPr/>
              <a:t>9/11/2011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AEF8AF-74C8-44CE-A3EC-9E09620D0635}" type="datetimeFigureOut">
              <a:rPr lang="en-US" smtClean="0"/>
              <a:pPr/>
              <a:t>9/11/2011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AEF8AF-74C8-44CE-A3EC-9E09620D0635}" type="datetimeFigureOut">
              <a:rPr lang="en-US" smtClean="0"/>
              <a:pPr/>
              <a:t>9/11/2011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AEF8AF-74C8-44CE-A3EC-9E09620D0635}" type="datetimeFigureOut">
              <a:rPr lang="en-US" smtClean="0"/>
              <a:pPr/>
              <a:t>9/11/2011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AEF8AF-74C8-44CE-A3EC-9E09620D0635}" type="datetimeFigureOut">
              <a:rPr lang="en-US" smtClean="0"/>
              <a:pPr/>
              <a:t>9/11/2011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AEF8AF-74C8-44CE-A3EC-9E09620D0635}" type="datetimeFigureOut">
              <a:rPr lang="en-US" smtClean="0"/>
              <a:pPr/>
              <a:t>9/11/2011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7AD05A2-31CC-4987-9BEC-8FB4992B2EBE}" type="datetimeFigureOut">
              <a:rPr lang="en-US" smtClean="0"/>
              <a:pPr/>
              <a:t>9/11/2011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AD05A2-31CC-4987-9BEC-8FB4992B2EBE}" type="datetimeFigureOut">
              <a:rPr lang="en-US" smtClean="0"/>
              <a:pPr/>
              <a:t>9/11/2011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AD05A2-31CC-4987-9BEC-8FB4992B2EBE}" type="datetimeFigureOut">
              <a:rPr lang="en-US" smtClean="0"/>
              <a:pPr/>
              <a:t>9/11/2011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AD05A2-31CC-4987-9BEC-8FB4992B2EBE}" type="datetimeFigureOut">
              <a:rPr lang="en-US" smtClean="0"/>
              <a:pPr/>
              <a:t>9/11/2011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AD05A2-31CC-4987-9BEC-8FB4992B2EBE}" type="datetimeFigureOut">
              <a:rPr lang="en-US" smtClean="0"/>
              <a:pPr/>
              <a:t>9/11/2011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AD05A2-31CC-4987-9BEC-8FB4992B2EBE}" type="datetimeFigureOut">
              <a:rPr lang="en-US" smtClean="0"/>
              <a:pPr/>
              <a:t>9/11/2011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AD05A2-31CC-4987-9BEC-8FB4992B2EBE}" type="datetimeFigureOut">
              <a:rPr lang="en-US" smtClean="0"/>
              <a:pPr/>
              <a:t>9/11/2011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AD05A2-31CC-4987-9BEC-8FB4992B2EBE}" type="datetimeFigureOut">
              <a:rPr lang="en-US" smtClean="0"/>
              <a:pPr/>
              <a:t>9/11/2011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AD05A2-31CC-4987-9BEC-8FB4992B2EBE}" type="datetimeFigureOut">
              <a:rPr lang="en-US" smtClean="0"/>
              <a:pPr/>
              <a:t>9/11/2011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AD05A2-31CC-4987-9BEC-8FB4992B2EBE}" type="datetimeFigureOut">
              <a:rPr lang="en-US" smtClean="0"/>
              <a:pPr/>
              <a:t>9/11/2011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AD05A2-31CC-4987-9BEC-8FB4992B2EBE}" type="datetimeFigureOut">
              <a:rPr lang="en-US" smtClean="0"/>
              <a:pPr/>
              <a:t>9/11/2011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GB" sz="1800" dirty="0"/>
              <a:t>   </a:t>
            </a:r>
            <a:r>
              <a:rPr lang="en-GB" sz="1800" dirty="0" smtClean="0"/>
              <a:t>OMA-TP-2011-0331R01</a:t>
            </a:r>
            <a:endParaRPr lang="en-US" sz="18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2A4D1330-799C-4C6C-AE3A-77E7C5D28AD8}"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61938" y="1149350"/>
            <a:ext cx="8778875" cy="5383213"/>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dirty="0" smtClean="0"/>
              <a:t>1st Level Bullet</a:t>
            </a:r>
          </a:p>
          <a:p>
            <a:pPr lvl="1"/>
            <a:r>
              <a:rPr lang="en-US" dirty="0" smtClean="0"/>
              <a:t>2nd Level Bullet</a:t>
            </a:r>
          </a:p>
          <a:p>
            <a:pPr lvl="2"/>
            <a:r>
              <a:rPr lang="en-US" dirty="0" smtClean="0"/>
              <a:t>3rd Level Bullet</a:t>
            </a:r>
          </a:p>
          <a:p>
            <a:pPr lvl="3"/>
            <a:r>
              <a:rPr lang="en-US" dirty="0" smtClean="0"/>
              <a:t>4th Level Bullet</a:t>
            </a:r>
          </a:p>
          <a:p>
            <a:pPr lvl="4"/>
            <a:r>
              <a:rPr lang="en-US"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313" y="280988"/>
            <a:ext cx="8426450" cy="1169987"/>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68313" y="1638300"/>
            <a:ext cx="8426450" cy="46355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68313" y="6508750"/>
            <a:ext cx="2184400" cy="374650"/>
          </a:xfrm>
          <a:prstGeom prst="rect">
            <a:avLst/>
          </a:prstGeom>
        </p:spPr>
        <p:txBody>
          <a:bodyPr vert="horz" lIns="91440" tIns="45720" rIns="91440" bIns="45720" rtlCol="0" anchor="ctr"/>
          <a:lstStyle>
            <a:lvl1pPr algn="l">
              <a:defRPr sz="1200">
                <a:solidFill>
                  <a:schemeClr val="tx1">
                    <a:tint val="75000"/>
                  </a:schemeClr>
                </a:solidFill>
              </a:defRPr>
            </a:lvl1pPr>
          </a:lstStyle>
          <a:p>
            <a:fld id="{EFAEF8AF-74C8-44CE-A3EC-9E09620D0635}" type="datetimeFigureOut">
              <a:rPr lang="en-US" smtClean="0"/>
              <a:pPr/>
              <a:t>9/11/2011</a:t>
            </a:fld>
            <a:endParaRPr lang="en-US"/>
          </a:p>
        </p:txBody>
      </p:sp>
      <p:sp>
        <p:nvSpPr>
          <p:cNvPr id="5" name="Footer Placeholder 4"/>
          <p:cNvSpPr>
            <a:spLocks noGrp="1"/>
          </p:cNvSpPr>
          <p:nvPr>
            <p:ph type="ftr" sz="quarter" idx="3"/>
          </p:nvPr>
        </p:nvSpPr>
        <p:spPr>
          <a:xfrm>
            <a:off x="3198813" y="6508750"/>
            <a:ext cx="2965450" cy="3746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lIns="91440" tIns="45720" rIns="91440" bIns="45720" rtlCol="0" anchor="ctr"/>
          <a:lstStyle>
            <a:lvl1pPr algn="r">
              <a:defRPr sz="1200">
                <a:solidFill>
                  <a:schemeClr val="tx1">
                    <a:tint val="75000"/>
                  </a:schemeClr>
                </a:solidFill>
              </a:defRPr>
            </a:lvl1pPr>
          </a:lstStyle>
          <a:p>
            <a:fld id="{95644E6B-0D82-43DF-9C8D-4FE5D8B2FC0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313" y="280988"/>
            <a:ext cx="8426450" cy="1169987"/>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68313" y="1638300"/>
            <a:ext cx="8426450" cy="46355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68313" y="6508750"/>
            <a:ext cx="2184400" cy="374650"/>
          </a:xfrm>
          <a:prstGeom prst="rect">
            <a:avLst/>
          </a:prstGeom>
        </p:spPr>
        <p:txBody>
          <a:bodyPr vert="horz" lIns="91440" tIns="45720" rIns="91440" bIns="45720" rtlCol="0" anchor="ctr"/>
          <a:lstStyle>
            <a:lvl1pPr algn="l">
              <a:defRPr sz="1200">
                <a:solidFill>
                  <a:schemeClr val="tx1">
                    <a:tint val="75000"/>
                  </a:schemeClr>
                </a:solidFill>
              </a:defRPr>
            </a:lvl1pPr>
          </a:lstStyle>
          <a:p>
            <a:fld id="{F7AD05A2-31CC-4987-9BEC-8FB4992B2EBE}" type="datetimeFigureOut">
              <a:rPr lang="en-US" smtClean="0"/>
              <a:pPr/>
              <a:t>9/11/2011</a:t>
            </a:fld>
            <a:endParaRPr lang="en-US"/>
          </a:p>
        </p:txBody>
      </p:sp>
      <p:sp>
        <p:nvSpPr>
          <p:cNvPr id="5" name="Footer Placeholder 4"/>
          <p:cNvSpPr>
            <a:spLocks noGrp="1"/>
          </p:cNvSpPr>
          <p:nvPr>
            <p:ph type="ftr" sz="quarter" idx="3"/>
          </p:nvPr>
        </p:nvSpPr>
        <p:spPr>
          <a:xfrm>
            <a:off x="3198813" y="6508750"/>
            <a:ext cx="2965450" cy="3746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lIns="91440" tIns="45720" rIns="91440" bIns="45720" rtlCol="0" anchor="ctr"/>
          <a:lstStyle>
            <a:lvl1pPr algn="r">
              <a:defRPr sz="1200">
                <a:solidFill>
                  <a:schemeClr val="tx1">
                    <a:tint val="75000"/>
                  </a:schemeClr>
                </a:solidFill>
              </a:defRPr>
            </a:lvl1pPr>
          </a:lstStyle>
          <a:p>
            <a:fld id="{08147551-0DF0-4C5E-B982-9B2B7BE793B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PThompson@telecomsys.com" TargetMode="External"/><Relationship Id="rId3" Type="http://schemas.openxmlformats.org/officeDocument/2006/relationships/image" Target="../media/image2.jpeg"/><Relationship Id="rId7" Type="http://schemas.openxmlformats.org/officeDocument/2006/relationships/hyperlink" Target="mailto:Mark.Younge@t-mobile.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javan.erfanian@bell.ca" TargetMode="External"/><Relationship Id="rId11" Type="http://schemas.openxmlformats.org/officeDocument/2006/relationships/hyperlink" Target="http://www.openmobilealliance.org/UseAgreement.html" TargetMode="External"/><Relationship Id="rId5" Type="http://schemas.openxmlformats.org/officeDocument/2006/relationships/hyperlink" Target="mailto:ake.busin@ERICSSON.COM" TargetMode="External"/><Relationship Id="rId10" Type="http://schemas.openxmlformats.org/officeDocument/2006/relationships/hyperlink" Target="mailto:Sebastian.Thalanany@uscellular.com" TargetMode="External"/><Relationship Id="rId4" Type="http://schemas.openxmlformats.org/officeDocument/2006/relationships/hyperlink" Target="mailto:sankar.ray@att.com" TargetMode="External"/><Relationship Id="rId9" Type="http://schemas.openxmlformats.org/officeDocument/2006/relationships/hyperlink" Target="mailto:nshaw@polariswireless.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member.openmobilealliance.org/ftp/Public_documents/TP/Permanent_documents/OMA-WID_0253-SUPL-V2_1-20110905-D.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oleObject" Target="../embeddings/Microsoft_Office_Excel_97-2003_Worksheet1.xls"/><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795337" y="1682750"/>
            <a:ext cx="8229600" cy="3200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sz="1800" b="1" dirty="0">
                <a:latin typeface="Tahoma" pitchFamily="34" charset="0"/>
              </a:rPr>
              <a:t>	</a:t>
            </a:r>
            <a:r>
              <a:rPr lang="en-US" sz="1600" b="1" dirty="0">
                <a:latin typeface="Tahoma" pitchFamily="34" charset="0"/>
              </a:rPr>
              <a:t>Submitted To:	TP</a:t>
            </a:r>
          </a:p>
          <a:p>
            <a:pPr defTabSz="762000">
              <a:lnSpc>
                <a:spcPct val="95000"/>
              </a:lnSpc>
              <a:spcAft>
                <a:spcPct val="35000"/>
              </a:spcAft>
              <a:tabLst>
                <a:tab pos="1827213" algn="r"/>
                <a:tab pos="1939925" algn="l"/>
              </a:tabLst>
            </a:pPr>
            <a:r>
              <a:rPr lang="en-US" sz="1600" b="1" dirty="0">
                <a:latin typeface="Tahoma" pitchFamily="34" charset="0"/>
              </a:rPr>
              <a:t>	Date:	</a:t>
            </a:r>
            <a:r>
              <a:rPr lang="en-US" sz="1600" b="1" dirty="0" smtClean="0">
                <a:latin typeface="Tahoma" pitchFamily="34" charset="0"/>
              </a:rPr>
              <a:t>06 Sep 2011 </a:t>
            </a:r>
            <a:r>
              <a:rPr lang="en-US" sz="1600" b="1" dirty="0">
                <a:latin typeface="Tahoma" pitchFamily="34" charset="0"/>
              </a:rPr>
              <a:t>	</a:t>
            </a:r>
          </a:p>
          <a:p>
            <a:pPr defTabSz="762000">
              <a:lnSpc>
                <a:spcPct val="95000"/>
              </a:lnSpc>
              <a:spcAft>
                <a:spcPct val="35000"/>
              </a:spcAft>
              <a:tabLst>
                <a:tab pos="1827213" algn="r"/>
                <a:tab pos="1939925" algn="l"/>
              </a:tabLst>
            </a:pPr>
            <a:r>
              <a:rPr lang="en-US" sz="1600" b="1" dirty="0">
                <a:latin typeface="Tahoma" pitchFamily="34" charset="0"/>
              </a:rPr>
              <a:t>	Availability:	      Public            OMA Confidential</a:t>
            </a:r>
          </a:p>
          <a:p>
            <a:pPr defTabSz="762000">
              <a:lnSpc>
                <a:spcPct val="95000"/>
              </a:lnSpc>
              <a:spcAft>
                <a:spcPct val="35000"/>
              </a:spcAft>
              <a:tabLst>
                <a:tab pos="1827213" algn="r"/>
                <a:tab pos="1939925" algn="l"/>
              </a:tabLst>
            </a:pPr>
            <a:r>
              <a:rPr lang="en-US" sz="1600" b="1" dirty="0">
                <a:latin typeface="Tahoma" pitchFamily="34" charset="0"/>
              </a:rPr>
              <a:t>	Contact:</a:t>
            </a:r>
            <a:r>
              <a:rPr lang="en-US" sz="1800" b="1" dirty="0">
                <a:latin typeface="Tahoma" pitchFamily="34" charset="0"/>
              </a:rPr>
              <a:t>	</a:t>
            </a:r>
            <a:r>
              <a:rPr lang="en-US" sz="1200" b="1" dirty="0" smtClean="0">
                <a:latin typeface="Tahoma" pitchFamily="34" charset="0"/>
              </a:rPr>
              <a:t>Sankar Ray, </a:t>
            </a:r>
            <a:r>
              <a:rPr lang="en-US" sz="1200" b="1" dirty="0" smtClean="0">
                <a:latin typeface="Tahoma" pitchFamily="34" charset="0"/>
                <a:hlinkClick r:id="rId4"/>
              </a:rPr>
              <a:t>sankar.ray@att.com</a:t>
            </a:r>
            <a:endParaRPr lang="en-US" sz="1200" b="1" dirty="0" smtClean="0">
              <a:latin typeface="Tahoma" pitchFamily="34" charset="0"/>
            </a:endParaRPr>
          </a:p>
          <a:p>
            <a:pPr defTabSz="762000">
              <a:lnSpc>
                <a:spcPct val="95000"/>
              </a:lnSpc>
              <a:spcAft>
                <a:spcPct val="35000"/>
              </a:spcAft>
              <a:tabLst>
                <a:tab pos="1827213" algn="r"/>
                <a:tab pos="1939925" algn="l"/>
              </a:tabLst>
            </a:pPr>
            <a:r>
              <a:rPr lang="en-US" sz="1200" b="1" dirty="0">
                <a:latin typeface="Tahoma" pitchFamily="34" charset="0"/>
              </a:rPr>
              <a:t>	</a:t>
            </a:r>
            <a:r>
              <a:rPr lang="en-US" sz="1200" b="1" dirty="0" smtClean="0">
                <a:latin typeface="Tahoma" pitchFamily="34" charset="0"/>
              </a:rPr>
              <a:t>	Åke Busin, </a:t>
            </a:r>
            <a:r>
              <a:rPr lang="en-US" sz="1200" b="1" dirty="0" smtClean="0">
                <a:latin typeface="Tahoma" pitchFamily="34" charset="0"/>
                <a:hlinkClick r:id="rId5"/>
              </a:rPr>
              <a:t>ake.busin@ERICSSON.COM</a:t>
            </a:r>
            <a:endParaRPr lang="en-US" sz="1200" b="1" dirty="0" smtClean="0">
              <a:latin typeface="Tahoma" pitchFamily="34" charset="0"/>
            </a:endParaRPr>
          </a:p>
          <a:p>
            <a:pPr defTabSz="762000">
              <a:lnSpc>
                <a:spcPct val="95000"/>
              </a:lnSpc>
              <a:spcAft>
                <a:spcPct val="35000"/>
              </a:spcAft>
              <a:tabLst>
                <a:tab pos="1827213" algn="r"/>
                <a:tab pos="1939925" algn="l"/>
              </a:tabLst>
            </a:pPr>
            <a:r>
              <a:rPr lang="en-US" sz="1200" b="1" dirty="0">
                <a:latin typeface="Tahoma" pitchFamily="34" charset="0"/>
              </a:rPr>
              <a:t>	</a:t>
            </a:r>
            <a:r>
              <a:rPr lang="en-US" sz="1200" b="1" dirty="0" smtClean="0">
                <a:latin typeface="Tahoma" pitchFamily="34" charset="0"/>
              </a:rPr>
              <a:t>	Javan Erfanian, </a:t>
            </a:r>
            <a:r>
              <a:rPr lang="en-US" sz="1200" b="1" dirty="0" smtClean="0">
                <a:latin typeface="Tahoma" pitchFamily="34" charset="0"/>
                <a:hlinkClick r:id="rId6"/>
              </a:rPr>
              <a:t>javan.erfanian@bell.ca</a:t>
            </a:r>
            <a:endParaRPr lang="en-US" sz="1200" b="1" dirty="0" smtClean="0">
              <a:latin typeface="Tahoma" pitchFamily="34" charset="0"/>
            </a:endParaRPr>
          </a:p>
          <a:p>
            <a:pPr defTabSz="762000">
              <a:lnSpc>
                <a:spcPct val="95000"/>
              </a:lnSpc>
              <a:spcAft>
                <a:spcPct val="35000"/>
              </a:spcAft>
              <a:tabLst>
                <a:tab pos="1827213" algn="r"/>
                <a:tab pos="1939925" algn="l"/>
              </a:tabLst>
            </a:pPr>
            <a:r>
              <a:rPr lang="en-US" sz="1200" b="1" dirty="0">
                <a:latin typeface="Tahoma" pitchFamily="34" charset="0"/>
              </a:rPr>
              <a:t>	</a:t>
            </a:r>
            <a:r>
              <a:rPr lang="en-US" sz="1200" b="1" dirty="0" smtClean="0">
                <a:latin typeface="Tahoma" pitchFamily="34" charset="0"/>
              </a:rPr>
              <a:t>	Mark Younge, </a:t>
            </a:r>
            <a:r>
              <a:rPr lang="en-US" sz="1200" b="1" dirty="0" smtClean="0">
                <a:latin typeface="Tahoma" pitchFamily="34" charset="0"/>
                <a:hlinkClick r:id="rId7"/>
              </a:rPr>
              <a:t>Mark.Younge@t-mobile.com</a:t>
            </a:r>
            <a:endParaRPr lang="en-US" sz="1200" b="1" dirty="0" smtClean="0">
              <a:latin typeface="Tahoma" pitchFamily="34" charset="0"/>
            </a:endParaRPr>
          </a:p>
          <a:p>
            <a:pPr defTabSz="762000">
              <a:lnSpc>
                <a:spcPct val="95000"/>
              </a:lnSpc>
              <a:spcAft>
                <a:spcPct val="35000"/>
              </a:spcAft>
              <a:tabLst>
                <a:tab pos="1827213" algn="r"/>
                <a:tab pos="1939925" algn="l"/>
              </a:tabLst>
            </a:pPr>
            <a:r>
              <a:rPr lang="en-US" sz="1200" b="1" dirty="0">
                <a:latin typeface="Tahoma" pitchFamily="34" charset="0"/>
              </a:rPr>
              <a:t>	</a:t>
            </a:r>
            <a:r>
              <a:rPr lang="en-US" sz="1200" b="1" dirty="0" smtClean="0">
                <a:latin typeface="Tahoma" pitchFamily="34" charset="0"/>
              </a:rPr>
              <a:t>	Paul Thompson, </a:t>
            </a:r>
            <a:r>
              <a:rPr lang="en-US" sz="1200" b="1" dirty="0" smtClean="0">
                <a:latin typeface="Tahoma" pitchFamily="34" charset="0"/>
                <a:hlinkClick r:id="rId8"/>
              </a:rPr>
              <a:t>PThompson@telecomsys.com</a:t>
            </a:r>
            <a:endParaRPr lang="en-US" sz="1200" b="1" dirty="0" smtClean="0">
              <a:latin typeface="Tahoma" pitchFamily="34" charset="0"/>
            </a:endParaRPr>
          </a:p>
          <a:p>
            <a:pPr defTabSz="762000">
              <a:lnSpc>
                <a:spcPct val="95000"/>
              </a:lnSpc>
              <a:spcAft>
                <a:spcPct val="35000"/>
              </a:spcAft>
              <a:tabLst>
                <a:tab pos="1827213" algn="r"/>
                <a:tab pos="1939925" algn="l"/>
              </a:tabLst>
            </a:pPr>
            <a:r>
              <a:rPr lang="en-US" sz="1200" b="1" dirty="0" smtClean="0">
                <a:latin typeface="Tahoma" pitchFamily="34" charset="0"/>
              </a:rPr>
              <a:t>		Norman Shaw, </a:t>
            </a:r>
            <a:r>
              <a:rPr lang="en-US" sz="1200" b="1" dirty="0" smtClean="0">
                <a:latin typeface="Tahoma" pitchFamily="34" charset="0"/>
                <a:hlinkClick r:id="rId9"/>
              </a:rPr>
              <a:t>nshaw@polariswireless.com</a:t>
            </a:r>
            <a:endParaRPr lang="en-US" sz="1200" b="1" dirty="0" smtClean="0">
              <a:latin typeface="Tahoma" pitchFamily="34" charset="0"/>
            </a:endParaRPr>
          </a:p>
          <a:p>
            <a:pPr defTabSz="762000">
              <a:lnSpc>
                <a:spcPct val="95000"/>
              </a:lnSpc>
              <a:spcAft>
                <a:spcPct val="35000"/>
              </a:spcAft>
              <a:tabLst>
                <a:tab pos="1827213" algn="r"/>
                <a:tab pos="1939925" algn="l"/>
              </a:tabLst>
            </a:pPr>
            <a:r>
              <a:rPr lang="en-US" sz="1200" b="1" dirty="0">
                <a:latin typeface="Tahoma" pitchFamily="34" charset="0"/>
              </a:rPr>
              <a:t>	</a:t>
            </a:r>
            <a:r>
              <a:rPr lang="en-US" sz="1200" b="1" dirty="0" smtClean="0">
                <a:latin typeface="Tahoma" pitchFamily="34" charset="0"/>
              </a:rPr>
              <a:t>	Sebastian </a:t>
            </a:r>
            <a:r>
              <a:rPr lang="en-US" sz="1200" b="1" dirty="0" err="1" smtClean="0">
                <a:latin typeface="Tahoma" pitchFamily="34" charset="0"/>
              </a:rPr>
              <a:t>Thalanany</a:t>
            </a:r>
            <a:r>
              <a:rPr lang="en-US" sz="1200" b="1" dirty="0" smtClean="0">
                <a:latin typeface="Tahoma" pitchFamily="34" charset="0"/>
              </a:rPr>
              <a:t>, </a:t>
            </a:r>
            <a:r>
              <a:rPr lang="en-US" sz="1200" b="1" dirty="0" smtClean="0">
                <a:hlinkClick r:id="rId10"/>
              </a:rPr>
              <a:t>Sebastian.Thalanany@uscellular.com</a:t>
            </a:r>
            <a:endParaRPr lang="en-US" sz="1100" b="1" dirty="0" smtClean="0">
              <a:latin typeface="Tahoma" pitchFamily="34" charset="0"/>
            </a:endParaRPr>
          </a:p>
          <a:p>
            <a:pPr defTabSz="762000">
              <a:lnSpc>
                <a:spcPct val="95000"/>
              </a:lnSpc>
              <a:spcAft>
                <a:spcPct val="35000"/>
              </a:spcAft>
              <a:tabLst>
                <a:tab pos="1827213" algn="r"/>
                <a:tab pos="1939925" algn="l"/>
              </a:tabLst>
            </a:pPr>
            <a:r>
              <a:rPr lang="en-US" sz="1050" b="1" dirty="0">
                <a:latin typeface="Tahoma" pitchFamily="34" charset="0"/>
              </a:rPr>
              <a:t>	</a:t>
            </a:r>
            <a:r>
              <a:rPr lang="en-US" sz="1600" b="1" dirty="0" smtClean="0">
                <a:latin typeface="Tahoma" pitchFamily="34" charset="0"/>
              </a:rPr>
              <a:t>Source</a:t>
            </a:r>
            <a:r>
              <a:rPr lang="en-US" sz="1400" b="1" dirty="0">
                <a:latin typeface="Tahoma" pitchFamily="34" charset="0"/>
              </a:rPr>
              <a:t>:</a:t>
            </a:r>
            <a:r>
              <a:rPr lang="en-US" sz="1200" b="1" dirty="0">
                <a:latin typeface="Tahoma" pitchFamily="34" charset="0"/>
              </a:rPr>
              <a:t>	</a:t>
            </a:r>
            <a:r>
              <a:rPr lang="en-US" sz="1200" b="1" dirty="0" smtClean="0">
                <a:latin typeface="Tahoma" pitchFamily="34" charset="0"/>
              </a:rPr>
              <a:t>AT&amp;T, Ericsson, Bell Canada, T-Mobile US, TCS, Polaris, US Cellular</a:t>
            </a:r>
            <a:endParaRPr lang="en-US" sz="1800" b="1" dirty="0">
              <a:latin typeface="Tahoma" pitchFamily="34" charset="0"/>
            </a:endParaRPr>
          </a:p>
        </p:txBody>
      </p:sp>
      <p:sp>
        <p:nvSpPr>
          <p:cNvPr id="3076" name="Rectangle 26"/>
          <p:cNvSpPr>
            <a:spLocks noGrp="1" noChangeArrowheads="1"/>
          </p:cNvSpPr>
          <p:nvPr>
            <p:ph type="ctrTitle"/>
          </p:nvPr>
        </p:nvSpPr>
        <p:spPr>
          <a:xfrm>
            <a:off x="642937" y="158750"/>
            <a:ext cx="7996237" cy="1371600"/>
          </a:xfrm>
          <a:noFill/>
        </p:spPr>
        <p:txBody>
          <a:bodyPr anchor="t"/>
          <a:lstStyle/>
          <a:p>
            <a:r>
              <a:rPr lang="en-GB" sz="2000" dirty="0" smtClean="0"/>
              <a:t>   </a:t>
            </a:r>
            <a:r>
              <a:rPr lang="en-GB" sz="2000" dirty="0" smtClean="0"/>
              <a:t>OMA-TP-2011-0331R01-WID_0253_SUPL2.1_presentation</a:t>
            </a:r>
            <a:r>
              <a:rPr lang="en-US" sz="1600" dirty="0" smtClean="0"/>
              <a:t/>
            </a:r>
            <a:br>
              <a:rPr lang="en-US" sz="1600" dirty="0" smtClean="0"/>
            </a:br>
            <a:r>
              <a:rPr lang="en-US" sz="3600" dirty="0" smtClean="0"/>
              <a:t> </a:t>
            </a:r>
            <a:r>
              <a:rPr lang="en-US" sz="2400" dirty="0" smtClean="0"/>
              <a:t>Presentation of WID Information</a:t>
            </a:r>
            <a:r>
              <a:rPr lang="en-US" dirty="0" smtClean="0"/>
              <a:t/>
            </a:r>
            <a:br>
              <a:rPr lang="en-US" dirty="0" smtClean="0"/>
            </a:br>
            <a:r>
              <a:rPr lang="en-US" sz="2800" dirty="0" smtClean="0"/>
              <a:t>WID SUPL 2.1</a:t>
            </a:r>
            <a:endParaRPr lang="en-US" sz="3600" dirty="0" smtClean="0"/>
          </a:p>
        </p:txBody>
      </p:sp>
      <p:sp>
        <p:nvSpPr>
          <p:cNvPr id="3077" name="Text Box 29"/>
          <p:cNvSpPr txBox="1">
            <a:spLocks noChangeArrowheads="1"/>
          </p:cNvSpPr>
          <p:nvPr/>
        </p:nvSpPr>
        <p:spPr bwMode="auto">
          <a:xfrm>
            <a:off x="2928937" y="2444750"/>
            <a:ext cx="185737" cy="20320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dirty="0">
                <a:solidFill>
                  <a:srgbClr val="800000"/>
                </a:solidFill>
                <a:latin typeface="Tahoma" pitchFamily="34" charset="0"/>
              </a:rPr>
              <a:t>X</a:t>
            </a:r>
          </a:p>
        </p:txBody>
      </p:sp>
      <p:sp>
        <p:nvSpPr>
          <p:cNvPr id="3078" name="Text Box 30"/>
          <p:cNvSpPr txBox="1">
            <a:spLocks noChangeArrowheads="1"/>
          </p:cNvSpPr>
          <p:nvPr/>
        </p:nvSpPr>
        <p:spPr bwMode="auto">
          <a:xfrm>
            <a:off x="4300537" y="2444750"/>
            <a:ext cx="152400" cy="22860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11"/>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itle 2"/>
          <p:cNvSpPr>
            <a:spLocks noGrp="1"/>
          </p:cNvSpPr>
          <p:nvPr>
            <p:ph type="title"/>
          </p:nvPr>
        </p:nvSpPr>
        <p:spPr/>
        <p:txBody>
          <a:bodyPr/>
          <a:lstStyle/>
          <a:p>
            <a:r>
              <a:rPr lang="en-US" dirty="0" smtClean="0"/>
              <a:t>Response to Questions and Comments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SUPL 2.1 Duration</a:t>
            </a:r>
            <a:endParaRPr lang="en-US" dirty="0"/>
          </a:p>
        </p:txBody>
      </p:sp>
      <p:sp>
        <p:nvSpPr>
          <p:cNvPr id="3" name="Content Placeholder 2"/>
          <p:cNvSpPr>
            <a:spLocks noGrp="1"/>
          </p:cNvSpPr>
          <p:nvPr>
            <p:ph idx="1"/>
          </p:nvPr>
        </p:nvSpPr>
        <p:spPr/>
        <p:txBody>
          <a:bodyPr/>
          <a:lstStyle/>
          <a:p>
            <a:r>
              <a:rPr lang="en-US" dirty="0" smtClean="0"/>
              <a:t>1) Timing: if DSLP is an existing feature from SUPL 3.0, then why does it take so many months to introduce it in SUPL 2.1</a:t>
            </a:r>
            <a:r>
              <a:rPr lang="en-US" dirty="0" smtClean="0"/>
              <a:t>?</a:t>
            </a:r>
          </a:p>
          <a:p>
            <a:pPr lvl="2"/>
            <a:r>
              <a:rPr lang="en-US" dirty="0" smtClean="0"/>
              <a:t>We’re hoping to be much more aggressive with completion of this WID.  If approved, the goal is to start RD/AD consistency reviews after the Beijing meeting in November. With TS consistency reviews two meeting cycles after that.</a:t>
            </a:r>
          </a:p>
          <a:p>
            <a:pPr lvl="2"/>
            <a:r>
              <a:rPr lang="en-US" dirty="0" smtClean="0"/>
              <a:t>We’ve added additional time into the schedule to absorb SUPL 2.0 bugs found.</a:t>
            </a:r>
          </a:p>
          <a:p>
            <a:pPr lvl="2"/>
            <a:r>
              <a:rPr lang="en-US" dirty="0" smtClean="0"/>
              <a:t>This schedule is in alignment with expected handset availability for SUPL 2.0 handsets.  Handsets are just barely coming into lab testing environments with general availability not expected until Mid-2012.</a:t>
            </a:r>
          </a:p>
          <a:p>
            <a:pPr lvl="2"/>
            <a:r>
              <a:rPr lang="en-US" dirty="0" smtClean="0"/>
              <a:t>LOC has had to request significant slip requests in the past.  The proposed schedule will be able to absorb </a:t>
            </a:r>
            <a:r>
              <a:rPr lang="en-US" smtClean="0"/>
              <a:t>unexpected issues.</a:t>
            </a:r>
            <a:endParaRPr lang="en-US" dirty="0" smtClean="0"/>
          </a:p>
          <a:p>
            <a:pPr lvl="2"/>
            <a:endParaRPr lang="en-US" dirty="0" smtClean="0"/>
          </a:p>
          <a:p>
            <a:pPr lvl="1"/>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Market Differentiation Question</a:t>
            </a:r>
            <a:endParaRPr lang="en-US" dirty="0"/>
          </a:p>
        </p:txBody>
      </p:sp>
      <p:sp>
        <p:nvSpPr>
          <p:cNvPr id="3" name="Content Placeholder 2"/>
          <p:cNvSpPr>
            <a:spLocks noGrp="1"/>
          </p:cNvSpPr>
          <p:nvPr>
            <p:ph idx="1"/>
          </p:nvPr>
        </p:nvSpPr>
        <p:spPr/>
        <p:txBody>
          <a:bodyPr/>
          <a:lstStyle/>
          <a:p>
            <a:r>
              <a:rPr lang="en-US" sz="1800" dirty="0" smtClean="0"/>
              <a:t>2) With this DSLP feature (already included in 3.0) is added to 2.1, what is the differentiation between 2.1 and 3.0? Are there market considerations asking for this?</a:t>
            </a:r>
          </a:p>
          <a:p>
            <a:pPr lvl="1"/>
            <a:r>
              <a:rPr lang="en-US" sz="1600" dirty="0" smtClean="0"/>
              <a:t>SUPL 3.0 is a significant change from SUPL 2.0 which will take a considerable amount of time to come to market.  The SUPL 2.1 Work Item will provide a key market differentiator by enabling indoor and micro location environment use cases well in advance of SUPL 3.0 being widely available.</a:t>
            </a:r>
            <a:endParaRPr lang="en-US" sz="1600" dirty="0" smtClean="0"/>
          </a:p>
          <a:p>
            <a:endParaRPr lang="en-US" sz="1800" dirty="0"/>
          </a:p>
        </p:txBody>
      </p:sp>
      <p:graphicFrame>
        <p:nvGraphicFramePr>
          <p:cNvPr id="4" name="Table 3"/>
          <p:cNvGraphicFramePr>
            <a:graphicFrameLocks noGrp="1"/>
          </p:cNvGraphicFramePr>
          <p:nvPr/>
        </p:nvGraphicFramePr>
        <p:xfrm>
          <a:off x="338137" y="2673350"/>
          <a:ext cx="8686800" cy="3733800"/>
        </p:xfrm>
        <a:graphic>
          <a:graphicData uri="http://schemas.openxmlformats.org/drawingml/2006/table">
            <a:tbl>
              <a:tblPr firstRow="1" bandRow="1">
                <a:tableStyleId>{5C22544A-7EE6-4342-B048-85BDC9FD1C3A}</a:tableStyleId>
              </a:tblPr>
              <a:tblGrid>
                <a:gridCol w="4343400"/>
                <a:gridCol w="4343400"/>
              </a:tblGrid>
              <a:tr h="370840">
                <a:tc gridSpan="2">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t>In version 3.0 of SUPL, the following changes were made:</a:t>
                      </a:r>
                    </a:p>
                  </a:txBody>
                  <a:tcPr/>
                </a:tc>
                <a:tc hMerge="1">
                  <a:txBody>
                    <a:bodyPr/>
                    <a:lstStyle/>
                    <a:p>
                      <a:endParaRPr lang="en-US" dirty="0"/>
                    </a:p>
                  </a:txBody>
                  <a:tcPr/>
                </a:tc>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t>Removal of RRLP and RRC as supported positioning protocols: only LPP, </a:t>
                      </a:r>
                      <a:r>
                        <a:rPr lang="en-US" sz="1600" dirty="0" err="1" smtClean="0"/>
                        <a:t>LPP+LPPe</a:t>
                      </a:r>
                      <a:r>
                        <a:rPr lang="en-US" sz="1600" dirty="0" smtClean="0"/>
                        <a:t> and TIA-801 are supported</a:t>
                      </a: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t>Removal of non-proxy mode: only proxy mode is supported</a:t>
                      </a:r>
                    </a:p>
                    <a:p>
                      <a:endParaRPr lang="en-US" dirty="0"/>
                    </a:p>
                  </a:txBody>
                  <a:tcPr/>
                </a:tc>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t>Removal of Roaming with V-SLP mode: only Roaming with H-SLP is supported.</a:t>
                      </a:r>
                    </a:p>
                  </a:txBody>
                  <a:tcPr/>
                </a:tc>
                <a:tc>
                  <a:txBody>
                    <a:bodyPr/>
                    <a:lstStyle/>
                    <a:p>
                      <a:endParaRPr lang="en-US" dirty="0"/>
                    </a:p>
                  </a:txBody>
                  <a:tcPr/>
                </a:tc>
              </a:tr>
              <a:tr h="370840">
                <a:tc gridSpan="2">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bg1"/>
                          </a:solidFill>
                        </a:rPr>
                        <a:t>In version 3.0 of SUPL, the following new features and services were added :</a:t>
                      </a:r>
                    </a:p>
                    <a:p>
                      <a:endParaRPr lang="en-US" dirty="0"/>
                    </a:p>
                  </a:txBody>
                  <a:tcPr>
                    <a:solidFill>
                      <a:schemeClr val="accent1">
                        <a:lumMod val="60000"/>
                        <a:lumOff val="40000"/>
                      </a:schemeClr>
                    </a:solidFill>
                  </a:tcPr>
                </a:tc>
                <a:tc hMerge="1">
                  <a:txBody>
                    <a:bodyPr/>
                    <a:lstStyle/>
                    <a:p>
                      <a:endParaRPr lang="en-US" dirty="0"/>
                    </a:p>
                  </a:txBody>
                  <a:tcPr/>
                </a:tc>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Support for </a:t>
                      </a:r>
                      <a:r>
                        <a:rPr lang="en-GB" sz="1600" dirty="0" err="1" smtClean="0"/>
                        <a:t>LPPe</a:t>
                      </a:r>
                      <a:endParaRPr lang="en-GB" sz="1600" dirty="0" smtClean="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Generic SUPL Session</a:t>
                      </a:r>
                    </a:p>
                  </a:txBody>
                  <a:tcPr/>
                </a:tc>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3</a:t>
                      </a:r>
                      <a:r>
                        <a:rPr lang="en-GB" sz="1600" baseline="30000" dirty="0" smtClean="0"/>
                        <a:t>rd</a:t>
                      </a:r>
                      <a:r>
                        <a:rPr lang="en-GB" sz="1600" dirty="0" smtClean="0"/>
                        <a:t> Party Relative Location </a:t>
                      </a: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Support for Velocity Trigger</a:t>
                      </a:r>
                    </a:p>
                  </a:txBody>
                  <a:tcPr/>
                </a:tc>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t>Security model for non-UICC devices using client certificates stored on the device</a:t>
                      </a: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t>Support for a Location URI</a:t>
                      </a:r>
                    </a:p>
                  </a:txBody>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smtClean="0"/>
              <a:t>General information about the Work Item</a:t>
            </a:r>
          </a:p>
        </p:txBody>
      </p:sp>
      <p:sp>
        <p:nvSpPr>
          <p:cNvPr id="4099" name="Rectangle 7"/>
          <p:cNvSpPr>
            <a:spLocks noGrp="1" noChangeArrowheads="1"/>
          </p:cNvSpPr>
          <p:nvPr>
            <p:ph type="body" idx="1"/>
          </p:nvPr>
        </p:nvSpPr>
        <p:spPr/>
        <p:txBody>
          <a:bodyPr/>
          <a:lstStyle/>
          <a:p>
            <a:r>
              <a:rPr lang="en-GB" dirty="0" smtClean="0"/>
              <a:t>WID Information</a:t>
            </a:r>
          </a:p>
          <a:p>
            <a:pPr lvl="1"/>
            <a:r>
              <a:rPr lang="en-GB" dirty="0" smtClean="0"/>
              <a:t>WID 0253– SUPL 2.1</a:t>
            </a:r>
          </a:p>
          <a:p>
            <a:pPr lvl="1"/>
            <a:r>
              <a:rPr lang="en-GB" u="sng" dirty="0" smtClean="0">
                <a:hlinkClick r:id="rId3"/>
              </a:rPr>
              <a:t>http://member.openmobilealliance.org/ftp/Public_documents/TP/Permanent_documents/OMA-WID_0253-SUPL-V2_1-20110905-D.zip</a:t>
            </a:r>
            <a:endParaRPr lang="en-GB" dirty="0" smtClean="0"/>
          </a:p>
          <a:p>
            <a:r>
              <a:rPr lang="en-GB" dirty="0" smtClean="0"/>
              <a:t>Short description</a:t>
            </a:r>
          </a:p>
          <a:p>
            <a:pPr lvl="1"/>
            <a:r>
              <a:rPr lang="en-GB" dirty="0" smtClean="0"/>
              <a:t>Adds Discovered SLP (DSLP) support to existing SUPL2.0 specification</a:t>
            </a:r>
          </a:p>
          <a:p>
            <a:r>
              <a:rPr lang="en-GB" dirty="0" smtClean="0"/>
              <a:t>WG Handling Proposal</a:t>
            </a:r>
          </a:p>
          <a:p>
            <a:pPr lvl="1"/>
            <a:r>
              <a:rPr lang="en-GB" dirty="0" smtClean="0"/>
              <a:t>Proposed to be assigned to LOC</a:t>
            </a:r>
          </a:p>
          <a:p>
            <a:r>
              <a:rPr lang="en-GB" dirty="0" smtClean="0"/>
              <a:t>Status of WID socialisation:</a:t>
            </a:r>
          </a:p>
          <a:p>
            <a:pPr lvl="1"/>
            <a:r>
              <a:rPr lang="en-GB" dirty="0" smtClean="0"/>
              <a:t>WID has been socialized in the LOC group at the  Vancouver 8/31/2011</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smtClean="0"/>
              <a:t>Problem / Opportunity Statement</a:t>
            </a:r>
          </a:p>
        </p:txBody>
      </p:sp>
      <p:sp>
        <p:nvSpPr>
          <p:cNvPr id="5123" name="Rectangle 1029"/>
          <p:cNvSpPr>
            <a:spLocks noGrp="1" noChangeArrowheads="1"/>
          </p:cNvSpPr>
          <p:nvPr>
            <p:ph type="body" idx="1"/>
          </p:nvPr>
        </p:nvSpPr>
        <p:spPr>
          <a:xfrm>
            <a:off x="261938" y="1149351"/>
            <a:ext cx="8778876" cy="3581400"/>
          </a:xfrm>
        </p:spPr>
        <p:txBody>
          <a:bodyPr/>
          <a:lstStyle/>
          <a:p>
            <a:pPr>
              <a:buNone/>
            </a:pPr>
            <a:endParaRPr lang="en-GB" dirty="0" smtClean="0"/>
          </a:p>
          <a:p>
            <a:r>
              <a:rPr lang="en-GB" dirty="0" smtClean="0"/>
              <a:t>The Discovered SLP (DSLP) is a key new feature currently available only in SUPL 3.0. This WI aims to add Discovered SLP (DSLP) to the existing SUPL 2.0 specification</a:t>
            </a:r>
          </a:p>
          <a:p>
            <a:r>
              <a:rPr lang="en-GB" dirty="0" smtClean="0"/>
              <a:t>Addition of this feature is expected to facilitate new categories of location services that can be enabled within the SUPL framework</a:t>
            </a:r>
          </a:p>
          <a:p>
            <a:pPr>
              <a:buFontTx/>
              <a:buNone/>
            </a:pPr>
            <a:endParaRPr lang="en-GB"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 Use Case(s)</a:t>
            </a:r>
            <a:endParaRPr lang="en-US" dirty="0"/>
          </a:p>
        </p:txBody>
      </p:sp>
      <p:sp>
        <p:nvSpPr>
          <p:cNvPr id="3" name="Content Placeholder 2"/>
          <p:cNvSpPr>
            <a:spLocks noGrp="1"/>
          </p:cNvSpPr>
          <p:nvPr>
            <p:ph idx="1"/>
          </p:nvPr>
        </p:nvSpPr>
        <p:spPr/>
        <p:txBody>
          <a:bodyPr/>
          <a:lstStyle/>
          <a:p>
            <a:pPr>
              <a:buNone/>
            </a:pPr>
            <a:r>
              <a:rPr lang="en-US" sz="2400" dirty="0" smtClean="0"/>
              <a:t>SUPL 2.1 would enable new use cases compared to the current Home-SLP (HSLP) model by migrating the location server function from the center of the network to the edge without sacrificing established trust and privacy relationships. This is accomplished by adding the DSLP feature.</a:t>
            </a:r>
          </a:p>
          <a:p>
            <a:pPr lvl="1"/>
            <a:r>
              <a:rPr lang="en-US" sz="2400" dirty="0" smtClean="0"/>
              <a:t>DSLPs can be specifically tailored to serve local environments such as Amusement Parks, Malls, Airports, etc. which are difficult to support using the HSLP model. These environments are rich in localized Points of Interest (POI) and assistance data.</a:t>
            </a:r>
          </a:p>
          <a:p>
            <a:pPr lvl="1"/>
            <a:r>
              <a:rPr lang="en-US" sz="2400" dirty="0" smtClean="0"/>
              <a:t>DSLPs can be tailored for specific assistance data or positioning methods (e.g. </a:t>
            </a:r>
            <a:r>
              <a:rPr lang="en-US" sz="2400" dirty="0" err="1" smtClean="0"/>
              <a:t>Wifi</a:t>
            </a:r>
            <a:r>
              <a:rPr lang="en-US" sz="2400" dirty="0" smtClean="0"/>
              <a:t>, BT) to provide accurate indoor/outdoor locations</a:t>
            </a:r>
          </a:p>
          <a:p>
            <a:pPr lvl="1"/>
            <a:r>
              <a:rPr lang="en-US" sz="2400" dirty="0" smtClean="0"/>
              <a:t>DSLPs, in conjunction with associated apps, can enable a wide variety of individualized location services and ecosystems</a:t>
            </a:r>
          </a:p>
          <a:p>
            <a:pPr lvl="1"/>
            <a:endParaRPr lang="en-US" sz="2000"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smtClean="0"/>
              <a:t>How OMA can help</a:t>
            </a:r>
          </a:p>
        </p:txBody>
      </p:sp>
      <p:sp>
        <p:nvSpPr>
          <p:cNvPr id="7171" name="Rectangle 5"/>
          <p:cNvSpPr>
            <a:spLocks noGrp="1" noChangeArrowheads="1"/>
          </p:cNvSpPr>
          <p:nvPr>
            <p:ph type="body" idx="1"/>
          </p:nvPr>
        </p:nvSpPr>
        <p:spPr/>
        <p:txBody>
          <a:bodyPr/>
          <a:lstStyle/>
          <a:p>
            <a:r>
              <a:rPr lang="en-GB" dirty="0" smtClean="0"/>
              <a:t>As the scope of the WI is limited to adding a single feature (DSLP) to an existing and mature enabler (SUPL 2.0) use of a lightweight/fast track procedure is recommended –</a:t>
            </a:r>
          </a:p>
          <a:p>
            <a:pPr marL="742950" lvl="1" indent="-285750"/>
            <a:r>
              <a:rPr lang="en-GB" dirty="0" smtClean="0"/>
              <a:t>RD and AD documents will be updated</a:t>
            </a:r>
          </a:p>
          <a:p>
            <a:pPr marL="742950" lvl="1" indent="-285750"/>
            <a:r>
              <a:rPr lang="en-GB" dirty="0" smtClean="0"/>
              <a:t>The SUPL 2.0 TS will be updated with new/modified procedures and information elements to generate SUPL 2.1 TS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Impacts, relationships and dependencies</a:t>
            </a:r>
          </a:p>
        </p:txBody>
      </p:sp>
      <p:sp>
        <p:nvSpPr>
          <p:cNvPr id="8195" name="Rectangle 5"/>
          <p:cNvSpPr>
            <a:spLocks noGrp="1" noChangeArrowheads="1"/>
          </p:cNvSpPr>
          <p:nvPr>
            <p:ph type="body" idx="1"/>
          </p:nvPr>
        </p:nvSpPr>
        <p:spPr>
          <a:xfrm>
            <a:off x="261938" y="1149350"/>
            <a:ext cx="8839199" cy="3505200"/>
          </a:xfrm>
        </p:spPr>
        <p:txBody>
          <a:bodyPr/>
          <a:lstStyle/>
          <a:p>
            <a:r>
              <a:rPr lang="en-GB" dirty="0" smtClean="0"/>
              <a:t>WI is related to SUPL 2.0 and 3.0</a:t>
            </a:r>
          </a:p>
          <a:p>
            <a:r>
              <a:rPr lang="en-GB" dirty="0" smtClean="0"/>
              <a:t>WI is not dependent on other OMA enablers</a:t>
            </a:r>
          </a:p>
          <a:p>
            <a:r>
              <a:rPr lang="en-GB" dirty="0" smtClean="0"/>
              <a:t>Impacts on different system elements:</a:t>
            </a:r>
          </a:p>
          <a:p>
            <a:pPr lvl="1"/>
            <a:r>
              <a:rPr lang="en-GB" b="1" dirty="0" smtClean="0"/>
              <a:t>Service Impacts: </a:t>
            </a:r>
            <a:r>
              <a:rPr lang="en-GB" dirty="0" smtClean="0"/>
              <a:t>Addition/modification of services related to SUPL 2.0</a:t>
            </a:r>
          </a:p>
          <a:p>
            <a:pPr lvl="1"/>
            <a:r>
              <a:rPr lang="en-GB" b="1" dirty="0" smtClean="0"/>
              <a:t>Terminal Impacts: </a:t>
            </a:r>
            <a:r>
              <a:rPr lang="en-GB" dirty="0" smtClean="0"/>
              <a:t>Upgrade of existing SUPL 2.0 Client to </a:t>
            </a:r>
            <a:r>
              <a:rPr lang="en-GB" dirty="0" err="1" smtClean="0"/>
              <a:t>ver</a:t>
            </a:r>
            <a:r>
              <a:rPr lang="en-GB" dirty="0" smtClean="0"/>
              <a:t> 2.1</a:t>
            </a:r>
            <a:endParaRPr lang="en-GB" b="1" dirty="0" smtClean="0"/>
          </a:p>
          <a:p>
            <a:pPr lvl="1"/>
            <a:r>
              <a:rPr lang="en-GB" altLang="ko-KR" b="1" dirty="0" smtClean="0">
                <a:ea typeface="Gulim" pitchFamily="34" charset="-127"/>
              </a:rPr>
              <a:t>Privacy Impacts: </a:t>
            </a:r>
            <a:r>
              <a:rPr lang="en-GB" altLang="ko-KR" dirty="0" smtClean="0">
                <a:ea typeface="Gulim" pitchFamily="34" charset="-127"/>
              </a:rPr>
              <a:t>Not expected, but modified services should be assessed against existing privacy requirements.</a:t>
            </a:r>
            <a:endParaRPr lang="en-GB" altLang="ko-KR" b="1" dirty="0" smtClean="0">
              <a:ea typeface="Gulim" pitchFamily="34" charset="-127"/>
            </a:endParaRPr>
          </a:p>
          <a:p>
            <a:pPr lvl="1"/>
            <a:r>
              <a:rPr lang="en-GB" altLang="ko-KR" b="1" dirty="0" smtClean="0">
                <a:ea typeface="Gulim" pitchFamily="34" charset="-127"/>
              </a:rPr>
              <a:t>IOT Impacts: </a:t>
            </a:r>
            <a:r>
              <a:rPr lang="en-GB" altLang="ko-KR" dirty="0" smtClean="0">
                <a:ea typeface="Gulim" pitchFamily="34" charset="-127"/>
              </a:rPr>
              <a:t>IOP testing will be taken into account accordingly to OMA process</a:t>
            </a:r>
            <a:endParaRPr lang="en-GB" dirty="0" smtClean="0"/>
          </a:p>
          <a:p>
            <a:pPr lvl="1"/>
            <a:endParaRPr lang="en-GB" dirty="0" smtClean="0"/>
          </a:p>
          <a:p>
            <a:endParaRPr lang="en-GB" dirty="0" smtClean="0"/>
          </a:p>
        </p:txBody>
      </p:sp>
      <p:graphicFrame>
        <p:nvGraphicFramePr>
          <p:cNvPr id="8326" name="Group 134"/>
          <p:cNvGraphicFramePr>
            <a:graphicFrameLocks noGrp="1"/>
          </p:cNvGraphicFramePr>
          <p:nvPr/>
        </p:nvGraphicFramePr>
        <p:xfrm>
          <a:off x="795338" y="4883150"/>
          <a:ext cx="6400800" cy="979932"/>
        </p:xfrm>
        <a:graphic>
          <a:graphicData uri="http://schemas.openxmlformats.org/drawingml/2006/table">
            <a:tbl>
              <a:tblPr/>
              <a:tblGrid>
                <a:gridCol w="711200"/>
                <a:gridCol w="711200"/>
                <a:gridCol w="711200"/>
                <a:gridCol w="711200"/>
                <a:gridCol w="711200"/>
                <a:gridCol w="711200"/>
                <a:gridCol w="711200"/>
                <a:gridCol w="711200"/>
                <a:gridCol w="711200"/>
              </a:tblGrid>
              <a:tr h="138684">
                <a:tc gridSpan="4">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charset="0"/>
                          <a:ea typeface="Times New Roman" pitchFamily="18" charset="0"/>
                          <a:cs typeface="Arial" charset="0"/>
                        </a:rPr>
                        <a:t>Service Requirements</a:t>
                      </a:r>
                      <a:endParaRPr kumimoji="0" lang="en-GB" sz="20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hMerge="1">
                  <a:txBody>
                    <a:bodyPr/>
                    <a:lstStyle/>
                    <a:p>
                      <a:endParaRPr lang="en-GB"/>
                    </a:p>
                  </a:txBody>
                  <a:tcPr/>
                </a:tc>
                <a:tc hMerge="1">
                  <a:txBody>
                    <a:bodyPr/>
                    <a:lstStyle/>
                    <a:p>
                      <a:endParaRPr lang="en-GB"/>
                    </a:p>
                  </a:txBody>
                  <a:tcPr/>
                </a:tc>
                <a:tc hMerge="1">
                  <a:txBody>
                    <a:bodyPr/>
                    <a:lstStyle/>
                    <a:p>
                      <a:endParaRPr lang="en-GB"/>
                    </a:p>
                  </a:txBody>
                  <a:tcPr/>
                </a:tc>
                <a:tc rowSpan="2">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Arial" charset="0"/>
                          <a:ea typeface="Times New Roman" pitchFamily="18" charset="0"/>
                          <a:cs typeface="Arial" charset="0"/>
                        </a:rPr>
                        <a:t>Arch</a:t>
                      </a:r>
                      <a:endParaRPr kumimoji="0" lang="en-GB" sz="20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Arial" charset="0"/>
                          <a:ea typeface="Times New Roman" pitchFamily="18" charset="0"/>
                          <a:cs typeface="Arial" charset="0"/>
                        </a:rPr>
                        <a:t>Charging</a:t>
                      </a:r>
                      <a:endParaRPr kumimoji="0" lang="en-GB" sz="20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charset="0"/>
                          <a:ea typeface="Times New Roman" pitchFamily="18" charset="0"/>
                          <a:cs typeface="Arial" charset="0"/>
                        </a:rPr>
                        <a:t>Security</a:t>
                      </a:r>
                      <a:endParaRPr kumimoji="0" lang="en-GB" sz="2000" b="1" i="0" u="none" strike="noStrike" cap="none" normalizeH="0" baseline="0" dirty="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Arial" charset="0"/>
                          <a:ea typeface="Times New Roman" pitchFamily="18" charset="0"/>
                          <a:cs typeface="Arial" charset="0"/>
                        </a:rPr>
                        <a:t>Privacy</a:t>
                      </a:r>
                      <a:endParaRPr kumimoji="0" lang="en-GB" sz="20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Arial" charset="0"/>
                          <a:ea typeface="Times New Roman" pitchFamily="18" charset="0"/>
                          <a:cs typeface="Arial" charset="0"/>
                        </a:rPr>
                        <a:t>IOT</a:t>
                      </a:r>
                      <a:endParaRPr kumimoji="0" lang="en-GB" sz="20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214313">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Arial Narrow" pitchFamily="34" charset="0"/>
                          <a:ea typeface="Times New Roman" pitchFamily="18" charset="0"/>
                          <a:cs typeface="Arial" charset="0"/>
                        </a:rPr>
                        <a:t>Smart Card</a:t>
                      </a:r>
                      <a:endParaRPr kumimoji="0" lang="en-GB" sz="20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charset="0"/>
                          <a:ea typeface="Times New Roman" pitchFamily="18" charset="0"/>
                          <a:cs typeface="Arial" charset="0"/>
                        </a:rPr>
                        <a:t>Terminals</a:t>
                      </a:r>
                      <a:endParaRPr kumimoji="0" lang="en-GB" sz="20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Arial" charset="0"/>
                          <a:ea typeface="Times New Roman" pitchFamily="18" charset="0"/>
                          <a:cs typeface="Arial" charset="0"/>
                        </a:rPr>
                        <a:t>Servers</a:t>
                      </a:r>
                      <a:endParaRPr kumimoji="0" lang="en-GB" sz="20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Times New Roman" pitchFamily="18" charset="0"/>
                          <a:ea typeface="Times New Roman" pitchFamily="18" charset="0"/>
                          <a:cs typeface="Arial" charset="0"/>
                        </a:rPr>
                        <a:t>Access</a:t>
                      </a:r>
                      <a:endParaRPr kumimoji="0" lang="en-GB" sz="20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r>
              <a:tr h="214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sz="2200" b="0" i="0" u="none" strike="noStrike" cap="none" normalizeH="0" baseline="0" smtClean="0">
                        <a:ln>
                          <a:noFill/>
                        </a:ln>
                        <a:solidFill>
                          <a:srgbClr val="000066"/>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n-US" sz="1000" b="1" i="0" u="none" strike="noStrike" cap="none" normalizeH="0" baseline="0" dirty="0" smtClean="0">
                          <a:ln>
                            <a:noFill/>
                          </a:ln>
                          <a:solidFill>
                            <a:srgbClr val="000066"/>
                          </a:solidFill>
                          <a:effectLst/>
                          <a:latin typeface="Arial" pitchFamily="34" charset="0"/>
                          <a:cs typeface="Arial" pitchFamily="34" charset="0"/>
                        </a:rPr>
                        <a:t>x</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charset="0"/>
                          <a:ea typeface="Times New Roman" pitchFamily="18" charset="0"/>
                          <a:cs typeface="Arial" charset="0"/>
                        </a:rPr>
                        <a:t>X</a:t>
                      </a:r>
                      <a:endParaRPr kumimoji="0" lang="en-GB" sz="20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sz="2200" b="0" i="0" u="none" strike="noStrike" cap="none" normalizeH="0" baseline="0" smtClean="0">
                        <a:ln>
                          <a:noFill/>
                        </a:ln>
                        <a:solidFill>
                          <a:srgbClr val="000066"/>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sz="900" b="1" i="0" u="none" strike="noStrike" cap="none" normalizeH="0" baseline="0" dirty="0" smtClean="0">
                          <a:ln>
                            <a:noFill/>
                          </a:ln>
                          <a:solidFill>
                            <a:schemeClr val="tx1"/>
                          </a:solidFill>
                          <a:effectLst/>
                          <a:latin typeface="Arial" charset="0"/>
                          <a:ea typeface="Times New Roman" pitchFamily="18" charset="0"/>
                          <a:cs typeface="Arial" charset="0"/>
                        </a:rPr>
                        <a:t>X</a:t>
                      </a:r>
                      <a:endParaRPr kumimoji="0" lang="en-GB" sz="9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sz="2200" b="0" i="0" u="none" strike="noStrike" cap="none" normalizeH="0" baseline="0" smtClean="0">
                        <a:ln>
                          <a:noFill/>
                        </a:ln>
                        <a:solidFill>
                          <a:srgbClr val="000066"/>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sz="2200" b="0" i="0" u="none" strike="noStrike" cap="none" normalizeH="0" baseline="0" smtClean="0">
                        <a:ln>
                          <a:noFill/>
                        </a:ln>
                        <a:solidFill>
                          <a:srgbClr val="000066"/>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charset="0"/>
                          <a:ea typeface="Times New Roman" pitchFamily="18" charset="0"/>
                          <a:cs typeface="Arial" charset="0"/>
                        </a:rPr>
                        <a:t>X</a:t>
                      </a:r>
                      <a:endParaRPr kumimoji="0" lang="en-GB" sz="20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p:nvPr>
        </p:nvSpPr>
        <p:spPr/>
        <p:txBody>
          <a:bodyPr/>
          <a:lstStyle/>
          <a:p>
            <a:r>
              <a:rPr lang="en-GB" smtClean="0"/>
              <a:t>Proposed Timeline</a:t>
            </a:r>
          </a:p>
        </p:txBody>
      </p:sp>
      <p:sp>
        <p:nvSpPr>
          <p:cNvPr id="8" name="TextBox 7"/>
          <p:cNvSpPr txBox="1"/>
          <p:nvPr/>
        </p:nvSpPr>
        <p:spPr>
          <a:xfrm>
            <a:off x="5138737" y="2444750"/>
            <a:ext cx="3886200" cy="369332"/>
          </a:xfrm>
          <a:prstGeom prst="rect">
            <a:avLst/>
          </a:prstGeom>
          <a:noFill/>
        </p:spPr>
        <p:txBody>
          <a:bodyPr wrap="square" rtlCol="0">
            <a:spAutoFit/>
          </a:bodyPr>
          <a:lstStyle/>
          <a:p>
            <a:r>
              <a:rPr lang="en-US" dirty="0" smtClean="0"/>
              <a:t>.</a:t>
            </a:r>
            <a:endParaRPr lang="en-US" dirty="0"/>
          </a:p>
        </p:txBody>
      </p:sp>
      <p:sp>
        <p:nvSpPr>
          <p:cNvPr id="6" name="Rectangle 5"/>
          <p:cNvSpPr/>
          <p:nvPr/>
        </p:nvSpPr>
        <p:spPr>
          <a:xfrm>
            <a:off x="261937" y="5416550"/>
            <a:ext cx="4038600" cy="1061829"/>
          </a:xfrm>
          <a:prstGeom prst="rect">
            <a:avLst/>
          </a:prstGeom>
        </p:spPr>
        <p:txBody>
          <a:bodyPr wrap="square">
            <a:spAutoFit/>
          </a:bodyPr>
          <a:lstStyle/>
          <a:p>
            <a:pPr>
              <a:defRPr/>
            </a:pPr>
            <a:endParaRPr lang="en-US" sz="1400" dirty="0" smtClean="0"/>
          </a:p>
          <a:p>
            <a:pPr>
              <a:defRPr/>
            </a:pPr>
            <a:endParaRPr lang="en-US" sz="1400" dirty="0" smtClean="0"/>
          </a:p>
          <a:p>
            <a:pPr>
              <a:defRPr/>
            </a:pPr>
            <a:endParaRPr lang="en-US" sz="1400" dirty="0" smtClean="0"/>
          </a:p>
          <a:p>
            <a:pPr>
              <a:defRPr/>
            </a:pPr>
            <a:r>
              <a:rPr lang="en-US" sz="1400" dirty="0" smtClean="0"/>
              <a:t>Note:  The 'AD start' date should be aligned with the ‘New </a:t>
            </a:r>
            <a:r>
              <a:rPr lang="en-US" sz="1400" dirty="0" err="1" smtClean="0"/>
              <a:t>reqs</a:t>
            </a:r>
            <a:r>
              <a:rPr lang="en-US" sz="1400" dirty="0" smtClean="0"/>
              <a:t> deadline’.</a:t>
            </a:r>
            <a:endParaRPr lang="en-US" sz="1400" dirty="0"/>
          </a:p>
        </p:txBody>
      </p:sp>
      <p:graphicFrame>
        <p:nvGraphicFramePr>
          <p:cNvPr id="9" name="Table 8"/>
          <p:cNvGraphicFramePr>
            <a:graphicFrameLocks noGrp="1"/>
          </p:cNvGraphicFramePr>
          <p:nvPr/>
        </p:nvGraphicFramePr>
        <p:xfrm>
          <a:off x="338137" y="1758950"/>
          <a:ext cx="3810001" cy="2314575"/>
        </p:xfrm>
        <a:graphic>
          <a:graphicData uri="http://schemas.openxmlformats.org/drawingml/2006/table">
            <a:tbl>
              <a:tblPr/>
              <a:tblGrid>
                <a:gridCol w="1777148"/>
                <a:gridCol w="882181"/>
                <a:gridCol w="287668"/>
                <a:gridCol w="287668"/>
                <a:gridCol w="287668"/>
                <a:gridCol w="287668"/>
              </a:tblGrid>
              <a:tr h="171450">
                <a:tc>
                  <a:txBody>
                    <a:bodyPr/>
                    <a:lstStyle/>
                    <a:p>
                      <a:pPr algn="l" fontAlgn="b"/>
                      <a:r>
                        <a:rPr 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0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r>
              <a:tr h="352425">
                <a:tc>
                  <a:txBody>
                    <a:bodyPr/>
                    <a:lstStyle/>
                    <a:p>
                      <a:pPr algn="l" fontAlgn="b"/>
                      <a:r>
                        <a:rPr 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161925">
                <a:tc>
                  <a:txBody>
                    <a:bodyPr/>
                    <a:lstStyle/>
                    <a:p>
                      <a:pPr algn="l" fontAlgn="b"/>
                      <a:r>
                        <a:rPr lang="en-US" sz="10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2011-09-01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61925">
                <a:tc>
                  <a:txBody>
                    <a:bodyPr/>
                    <a:lstStyle/>
                    <a:p>
                      <a:pPr algn="l" fontAlgn="b"/>
                      <a:r>
                        <a:rPr lang="en-US" sz="10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2012-02-20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RD review complete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2012-04-30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2012-05-31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2011-09-01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2012-05-31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2012-06-30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2011-11-01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2012-09-30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2012-11-30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71450">
                <a:tc>
                  <a:txBody>
                    <a:bodyPr/>
                    <a:lstStyle/>
                    <a:p>
                      <a:pPr algn="l" fontAlgn="b"/>
                      <a:r>
                        <a:rPr lang="en-US" sz="10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2013-11-30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dirty="0">
                          <a:latin typeface="Arial"/>
                        </a:rPr>
                        <a:t>27</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10" name="Chart 9"/>
          <p:cNvGraphicFramePr>
            <a:graphicFrameLocks/>
          </p:cNvGraphicFramePr>
          <p:nvPr/>
        </p:nvGraphicFramePr>
        <p:xfrm>
          <a:off x="4605337" y="1835151"/>
          <a:ext cx="4476750" cy="3352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28" name="Object 1755"/>
          <p:cNvGraphicFramePr>
            <a:graphicFrameLocks noChangeAspect="1"/>
          </p:cNvGraphicFramePr>
          <p:nvPr/>
        </p:nvGraphicFramePr>
        <p:xfrm>
          <a:off x="795338" y="0"/>
          <a:ext cx="914400" cy="714375"/>
        </p:xfrm>
        <a:graphic>
          <a:graphicData uri="http://schemas.openxmlformats.org/presentationml/2006/ole">
            <p:oleObj spid="_x0000_s1028" name="Worksheet" showAsIcon="1" r:id="rId5" imgW="914400" imgH="714240" progId="Excel.Sheet.8">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dirty="0" smtClean="0"/>
              <a:t>Supporting Companies</a:t>
            </a:r>
          </a:p>
        </p:txBody>
      </p:sp>
      <p:sp>
        <p:nvSpPr>
          <p:cNvPr id="9219" name="Rectangle 3"/>
          <p:cNvSpPr>
            <a:spLocks noGrp="1" noChangeArrowheads="1"/>
          </p:cNvSpPr>
          <p:nvPr>
            <p:ph type="body" sz="half" idx="1"/>
          </p:nvPr>
        </p:nvSpPr>
        <p:spPr>
          <a:xfrm>
            <a:off x="261938" y="1149350"/>
            <a:ext cx="5608637" cy="512763"/>
          </a:xfrm>
        </p:spPr>
        <p:txBody>
          <a:bodyPr/>
          <a:lstStyle/>
          <a:p>
            <a:r>
              <a:rPr lang="en-GB" sz="2200" smtClean="0"/>
              <a:t>The companies supporting this work item are:</a:t>
            </a:r>
          </a:p>
        </p:txBody>
      </p:sp>
      <p:graphicFrame>
        <p:nvGraphicFramePr>
          <p:cNvPr id="9283" name="Group 67"/>
          <p:cNvGraphicFramePr>
            <a:graphicFrameLocks noGrp="1"/>
          </p:cNvGraphicFramePr>
          <p:nvPr>
            <p:ph sz="half" idx="2"/>
          </p:nvPr>
        </p:nvGraphicFramePr>
        <p:xfrm>
          <a:off x="1709737" y="1835150"/>
          <a:ext cx="5349876" cy="4358640"/>
        </p:xfrm>
        <a:graphic>
          <a:graphicData uri="http://schemas.openxmlformats.org/drawingml/2006/table">
            <a:tbl>
              <a:tblPr/>
              <a:tblGrid>
                <a:gridCol w="2791561"/>
                <a:gridCol w="2558315"/>
              </a:tblGrid>
              <a:tr h="3363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28829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1800" b="0" i="0" u="none" strike="noStrike" cap="none" normalizeH="0" baseline="0" dirty="0" smtClean="0">
                          <a:ln>
                            <a:noFill/>
                          </a:ln>
                          <a:solidFill>
                            <a:srgbClr val="C00000"/>
                          </a:solidFill>
                          <a:effectLst/>
                          <a:latin typeface="Arial Narrow" pitchFamily="34" charset="0"/>
                        </a:rPr>
                        <a:t>AT&amp;T</a:t>
                      </a:r>
                      <a:endParaRPr kumimoji="0" lang="en-GB" sz="1800" b="0" i="0" u="none" strike="noStrike" cap="none" normalizeH="0" baseline="0" dirty="0" smtClean="0">
                        <a:ln>
                          <a:noFill/>
                        </a:ln>
                        <a:solidFill>
                          <a:srgbClr val="C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Sponsor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29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Ericsson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29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Bell Canada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29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T-Mobile US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Sponsor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569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1800" b="0" i="0" u="none" strike="noStrike" cap="none" normalizeH="0" baseline="0" dirty="0" err="1" smtClean="0">
                          <a:ln>
                            <a:noFill/>
                          </a:ln>
                          <a:solidFill>
                            <a:srgbClr val="C00000"/>
                          </a:solidFill>
                          <a:effectLst/>
                          <a:latin typeface="Arial Narrow" pitchFamily="34" charset="0"/>
                          <a:cs typeface="Arial" charset="0"/>
                        </a:rPr>
                        <a:t>TeleCommunication</a:t>
                      </a:r>
                      <a:r>
                        <a:rPr kumimoji="0" lang="en-US" sz="1800" b="0" i="0" u="none" strike="noStrike" cap="none" normalizeH="0" baseline="0" dirty="0" smtClean="0">
                          <a:ln>
                            <a:noFill/>
                          </a:ln>
                          <a:solidFill>
                            <a:srgbClr val="C00000"/>
                          </a:solidFill>
                          <a:effectLst/>
                          <a:latin typeface="Arial Narrow" pitchFamily="34" charset="0"/>
                          <a:cs typeface="Arial" charset="0"/>
                        </a:rPr>
                        <a:t> Systems. Inc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1800" b="0" i="0" u="none" strike="noStrike" cap="none" normalizeH="0" baseline="0" dirty="0" smtClean="0">
                          <a:ln>
                            <a:noFill/>
                          </a:ln>
                          <a:solidFill>
                            <a:srgbClr val="C00000"/>
                          </a:solidFill>
                          <a:effectLst/>
                          <a:latin typeface="Arial Narrow" pitchFamily="34" charset="0"/>
                        </a:rPr>
                        <a:t>Full</a:t>
                      </a:r>
                      <a:endParaRPr kumimoji="0" lang="en-GB" sz="1800" b="0" i="0" u="none" strike="noStrike" cap="none" normalizeH="0" baseline="0" dirty="0" smtClean="0">
                        <a:ln>
                          <a:noFill/>
                        </a:ln>
                        <a:solidFill>
                          <a:srgbClr val="C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29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Polaris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Associate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29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US Cellular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29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Orange SA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Sponsor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3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Spirent Communications Ltd.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Associate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3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SK Telecom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Sponsor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smtClean="0"/>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10292" name="Group 5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200" b="0" i="0" u="none" strike="noStrike" cap="none" normalizeH="0" baseline="0" dirty="0" smtClean="0">
                          <a:ln>
                            <a:noFill/>
                          </a:ln>
                          <a:solidFill>
                            <a:srgbClr val="800000"/>
                          </a:solidFill>
                          <a:effectLst/>
                          <a:latin typeface="Arial Narrow" pitchFamily="34" charset="0"/>
                        </a:rPr>
                        <a:t>Paul Thompson, TeleCommunication Systems, Inc. (TCS)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Paul Thompson, TCS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Paul Thompson, TCS</a:t>
                      </a:r>
                      <a:endParaRPr kumimoji="0" lang="en-GB" sz="18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Paul Thompson, TCS</a:t>
                      </a:r>
                      <a:endParaRPr kumimoji="0" lang="en-GB" sz="18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Paul Thompson, TCS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N/A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sz="1800" b="0" i="0" u="none" strike="noStrike" cap="none" normalizeH="0" baseline="0" dirty="0" smtClean="0">
                          <a:ln>
                            <a:noFill/>
                          </a:ln>
                          <a:solidFill>
                            <a:srgbClr val="800000"/>
                          </a:solidFill>
                          <a:effectLst/>
                          <a:latin typeface="Arial Narrow" pitchFamily="34" charset="0"/>
                        </a:rPr>
                        <a:t>Paul Thompson, TCS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Paul Thompson, TCS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N/A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8817</TotalTime>
  <Pages>15</Pages>
  <Words>1164</Words>
  <Application>Microsoft Office PowerPoint</Application>
  <PresentationFormat>Custom</PresentationFormat>
  <Paragraphs>213</Paragraphs>
  <Slides>12</Slides>
  <Notes>9</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12</vt:i4>
      </vt:variant>
    </vt:vector>
  </HeadingPairs>
  <TitlesOfParts>
    <vt:vector size="16" baseType="lpstr">
      <vt:lpstr>OMA Template</vt:lpstr>
      <vt:lpstr>1_Custom Design</vt:lpstr>
      <vt:lpstr>Custom Design</vt:lpstr>
      <vt:lpstr>Worksheet</vt:lpstr>
      <vt:lpstr>   OMA-TP-2011-0331R01-WID_0253_SUPL2.1_presentation  Presentation of WID Information WID SUPL 2.1</vt:lpstr>
      <vt:lpstr>General information about the Work Item</vt:lpstr>
      <vt:lpstr>Problem / Opportunity Statement</vt:lpstr>
      <vt:lpstr>Main Use Case(s)</vt:lpstr>
      <vt:lpstr>How OMA can help</vt:lpstr>
      <vt:lpstr>Impacts, relationships and dependencies</vt:lpstr>
      <vt:lpstr>Proposed Timeline</vt:lpstr>
      <vt:lpstr>Supporting Companies</vt:lpstr>
      <vt:lpstr>Proposed Resources</vt:lpstr>
      <vt:lpstr>Response to Questions and Comments</vt:lpstr>
      <vt:lpstr>SUPL 2.1 Duration</vt:lpstr>
      <vt:lpstr>Market Differentiation Question</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Paul Thompson</cp:lastModifiedBy>
  <cp:revision>345</cp:revision>
  <cp:lastPrinted>1999-04-27T06:51:51Z</cp:lastPrinted>
  <dcterms:created xsi:type="dcterms:W3CDTF">2002-03-19T14:05:12Z</dcterms:created>
  <dcterms:modified xsi:type="dcterms:W3CDTF">2011-09-11T18:01:12Z</dcterms:modified>
</cp:coreProperties>
</file>