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6A93FA"/>
    <a:srgbClr val="608CFA"/>
    <a:srgbClr val="3A70F8"/>
    <a:srgbClr val="799EFB"/>
    <a:srgbClr val="9AB6FC"/>
    <a:srgbClr val="B5CAFD"/>
    <a:srgbClr val="88A9FC"/>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228" autoAdjust="0"/>
    <p:restoredTop sz="94746" autoAdjust="0"/>
  </p:normalViewPr>
  <p:slideViewPr>
    <p:cSldViewPr>
      <p:cViewPr>
        <p:scale>
          <a:sx n="75" d="100"/>
          <a:sy n="75" d="100"/>
        </p:scale>
        <p:origin x="-900" y="78"/>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ln/>
        </p:spPr>
      </p:sp>
      <p:sp>
        <p:nvSpPr>
          <p:cNvPr id="17410" name="Rectangle 3"/>
          <p:cNvSpPr>
            <a:spLocks noGrp="1" noChangeArrowheads="1"/>
          </p:cNvSpPr>
          <p:nvPr>
            <p:ph type="body" idx="1"/>
          </p:nvPr>
        </p:nvSpPr>
        <p:spPr>
          <a:noFill/>
          <a:ln w="9525"/>
        </p:spPr>
        <p:txBody>
          <a:bodyPr/>
          <a:lstStyle/>
          <a:p>
            <a:endParaRPr lang="en-GB" altLang="zh-CN" smtClean="0">
              <a:cs typeface="宋体"/>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ln/>
        </p:spPr>
      </p:sp>
      <p:sp>
        <p:nvSpPr>
          <p:cNvPr id="19458" name="Rectangle 3"/>
          <p:cNvSpPr>
            <a:spLocks noGrp="1" noChangeArrowheads="1"/>
          </p:cNvSpPr>
          <p:nvPr>
            <p:ph type="body" idx="1"/>
          </p:nvPr>
        </p:nvSpPr>
        <p:spPr>
          <a:noFill/>
          <a:ln w="9525"/>
        </p:spPr>
        <p:txBody>
          <a:bodyPr/>
          <a:lstStyle/>
          <a:p>
            <a:endParaRPr lang="ko-KR" altLang="en-US" smtClean="0">
              <a:ea typeface="굴림"/>
              <a:cs typeface="굴림"/>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a:ln/>
        </p:spPr>
      </p:sp>
      <p:sp>
        <p:nvSpPr>
          <p:cNvPr id="22530" name="Rectangle 3"/>
          <p:cNvSpPr>
            <a:spLocks noGrp="1" noChangeArrowheads="1"/>
          </p:cNvSpPr>
          <p:nvPr>
            <p:ph type="body" idx="1"/>
          </p:nvPr>
        </p:nvSpPr>
        <p:spPr>
          <a:noFill/>
          <a:ln w="9525"/>
        </p:spPr>
        <p:txBody>
          <a:bodyPr/>
          <a:lstStyle/>
          <a:p>
            <a:endParaRPr lang="en-GB" altLang="zh-CN" smtClean="0">
              <a:cs typeface="宋体"/>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ln/>
        </p:spPr>
      </p:sp>
      <p:sp>
        <p:nvSpPr>
          <p:cNvPr id="24578" name="Rectangle 3"/>
          <p:cNvSpPr>
            <a:spLocks noGrp="1" noChangeArrowheads="1"/>
          </p:cNvSpPr>
          <p:nvPr>
            <p:ph type="body" idx="1"/>
          </p:nvPr>
        </p:nvSpPr>
        <p:spPr>
          <a:noFill/>
          <a:ln w="9525"/>
        </p:spPr>
        <p:txBody>
          <a:bodyPr/>
          <a:lstStyle/>
          <a:p>
            <a:endParaRPr lang="ko-KR" altLang="en-US" smtClean="0">
              <a:ea typeface="굴림"/>
              <a:cs typeface="굴림"/>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506" name="Picture 26"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a:ea typeface="宋体" charset="-122"/>
                <a:cs typeface="Times New Roman" pitchFamily="18" charset="0"/>
              </a:rPr>
              <a:t>© 2011 Open Mobile Alliance Ltd.  All Rights Reserved.</a:t>
            </a:r>
            <a:endParaRPr lang="en-US" altLang="zh-CN" sz="1000" b="1">
              <a:ea typeface="宋体" charset="-122"/>
              <a:cs typeface="Times New Roman" pitchFamily="18" charset="0"/>
            </a:endParaRPr>
          </a:p>
          <a:p>
            <a:pPr defTabSz="403225" eaLnBrk="0" hangingPunct="0">
              <a:lnSpc>
                <a:spcPct val="90000"/>
              </a:lnSpc>
              <a:tabLst>
                <a:tab pos="5372100" algn="ctr"/>
                <a:tab pos="9182100" algn="r"/>
              </a:tabLst>
              <a:defRPr/>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pPr>
            <a:r>
              <a:rPr lang="en-US" altLang="zh-CN" sz="1800" b="1">
                <a:latin typeface="Arial Narrow" pitchFamily="34" charset="0"/>
                <a:ea typeface="宋体"/>
                <a:cs typeface="宋体"/>
              </a:rPr>
              <a:t>OMA-TP-2012-0218R01</a:t>
            </a: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zh-CN" sz="1800" b="1">
                <a:latin typeface="Arial Narrow" pitchFamily="34" charset="0"/>
                <a:ea typeface="宋体" charset="-122"/>
              </a:rPr>
              <a:t>Slide #</a:t>
            </a:r>
            <a:fld id="{B0205506-EA72-4EF0-AE14-E33E0055AAFB}" type="slidenum">
              <a:rPr lang="en-US" altLang="zh-CN" sz="1800" b="1">
                <a:latin typeface="Arial Narrow" pitchFamily="34" charset="0"/>
                <a:ea typeface="宋体" charset="-122"/>
              </a:rPr>
              <a:pPr algn="r" defTabSz="403225" eaLnBrk="0" hangingPunct="0">
                <a:lnSpc>
                  <a:spcPct val="90000"/>
                </a:lnSpc>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[OMA-Template-TPslides-20100226-I]</a:t>
            </a:r>
            <a:endParaRPr lang="en-US" altLang="zh-CN" sz="1800" b="1">
              <a:latin typeface="Arial Narrow" pitchFamily="34" charset="0"/>
              <a:ea typeface="宋体" charset="-122"/>
            </a:endParaRPr>
          </a:p>
        </p:txBody>
      </p:sp>
      <p:sp>
        <p:nvSpPr>
          <p:cNvPr id="2151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2151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sz="2000">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6386"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altLang="zh-CN" sz="2000" b="1">
                <a:latin typeface="Tahoma" pitchFamily="34" charset="0"/>
                <a:ea typeface="宋体"/>
                <a:cs typeface="宋体"/>
              </a:rPr>
              <a:t>	Submitted To:	TP</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a:cs typeface="宋体"/>
              </a:rPr>
              <a:t>	Date:	04 June 2012</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a:cs typeface="宋体"/>
              </a:rPr>
              <a:t>	Contact:	Yong Zhang, CMCC</a:t>
            </a:r>
          </a:p>
          <a:p>
            <a:pPr defTabSz="762000" eaLnBrk="0" hangingPunct="0">
              <a:lnSpc>
                <a:spcPct val="95000"/>
              </a:lnSpc>
              <a:spcAft>
                <a:spcPct val="35000"/>
              </a:spcAft>
              <a:tabLst>
                <a:tab pos="1827213" algn="r"/>
                <a:tab pos="1939925" algn="l"/>
              </a:tabLst>
            </a:pPr>
            <a:r>
              <a:rPr lang="en-US" altLang="zh-CN" sz="2000" b="1">
                <a:latin typeface="Tahoma" pitchFamily="34" charset="0"/>
                <a:ea typeface="宋体"/>
                <a:cs typeface="宋体"/>
              </a:rPr>
              <a:t>	Source:	DM WG</a:t>
            </a:r>
          </a:p>
        </p:txBody>
      </p:sp>
      <p:sp>
        <p:nvSpPr>
          <p:cNvPr id="16387" name="Rectangle 4"/>
          <p:cNvSpPr>
            <a:spLocks noGrp="1" noChangeArrowheads="1"/>
          </p:cNvSpPr>
          <p:nvPr>
            <p:ph type="ctrTitle"/>
          </p:nvPr>
        </p:nvSpPr>
        <p:spPr>
          <a:xfrm>
            <a:off x="414338" y="228600"/>
            <a:ext cx="8458200" cy="2139950"/>
          </a:xfrm>
        </p:spPr>
        <p:txBody>
          <a:bodyPr anchor="t"/>
          <a:lstStyle/>
          <a:p>
            <a:r>
              <a:rPr lang="en-US" altLang="zh-CN" sz="1800" smtClean="0">
                <a:ea typeface="宋体"/>
                <a:cs typeface="宋体"/>
              </a:rPr>
              <a:t>OMA-TP-2012-0218R01-INP_LightweightM2M_v1.0_Slip_Request</a:t>
            </a:r>
            <a:r>
              <a:rPr lang="en-US" altLang="zh-CN" sz="2000" smtClean="0">
                <a:ea typeface="宋体"/>
                <a:cs typeface="宋体"/>
              </a:rPr>
              <a:t> </a:t>
            </a:r>
            <a:r>
              <a:rPr lang="en-US" altLang="zh-CN" sz="2400" smtClean="0">
                <a:ea typeface="宋体"/>
                <a:cs typeface="宋体"/>
              </a:rPr>
              <a:t/>
            </a:r>
            <a:br>
              <a:rPr lang="en-US" altLang="zh-CN" sz="2400" smtClean="0">
                <a:ea typeface="宋体"/>
                <a:cs typeface="宋体"/>
              </a:rPr>
            </a:br>
            <a:r>
              <a:rPr lang="en-US" altLang="zh-CN" sz="2400" smtClean="0">
                <a:ea typeface="宋体"/>
                <a:cs typeface="宋体"/>
              </a:rPr>
              <a:t/>
            </a:r>
            <a:br>
              <a:rPr lang="en-US" altLang="zh-CN" sz="2400" smtClean="0">
                <a:ea typeface="宋体"/>
                <a:cs typeface="宋体"/>
              </a:rPr>
            </a:br>
            <a:r>
              <a:rPr lang="en-US" altLang="zh-CN" smtClean="0">
                <a:ea typeface="宋体"/>
                <a:cs typeface="宋体"/>
              </a:rPr>
              <a:t>LightweightM2M v1.0 Slip Request</a:t>
            </a:r>
            <a:br>
              <a:rPr lang="en-US" altLang="zh-CN" smtClean="0">
                <a:ea typeface="宋体"/>
                <a:cs typeface="宋体"/>
              </a:rPr>
            </a:br>
            <a:r>
              <a:rPr lang="en-US" altLang="zh-CN" sz="600" smtClean="0">
                <a:ea typeface="宋体"/>
                <a:cs typeface="宋体"/>
              </a:rPr>
              <a:t/>
            </a:r>
            <a:br>
              <a:rPr lang="en-US" altLang="zh-CN" sz="600" smtClean="0">
                <a:ea typeface="宋体"/>
                <a:cs typeface="宋体"/>
              </a:rPr>
            </a:br>
            <a:r>
              <a:rPr lang="en-US" altLang="zh-CN" sz="600" smtClean="0">
                <a:ea typeface="宋体"/>
                <a:cs typeface="宋体"/>
              </a:rPr>
              <a:t/>
            </a:r>
            <a:br>
              <a:rPr lang="en-US" altLang="zh-CN" sz="600" smtClean="0">
                <a:ea typeface="宋体"/>
                <a:cs typeface="宋体"/>
              </a:rPr>
            </a:br>
            <a:r>
              <a:rPr lang="en-US" altLang="zh-CN" sz="600" smtClean="0">
                <a:ea typeface="宋体"/>
                <a:cs typeface="宋体"/>
              </a:rPr>
              <a:t/>
            </a:r>
            <a:br>
              <a:rPr lang="en-US" altLang="zh-CN" sz="600" smtClean="0">
                <a:ea typeface="宋体"/>
                <a:cs typeface="宋体"/>
              </a:rPr>
            </a:br>
            <a:endParaRPr lang="en-US" altLang="zh-CN" smtClean="0">
              <a:ea typeface="宋体"/>
              <a:cs typeface="宋体"/>
            </a:endParaRPr>
          </a:p>
        </p:txBody>
      </p:sp>
      <p:sp>
        <p:nvSpPr>
          <p:cNvPr id="16388"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a:solidFill>
                <a:srgbClr val="800000"/>
              </a:solidFill>
              <a:latin typeface="Tahoma" pitchFamily="34" charset="0"/>
              <a:ea typeface="宋体"/>
              <a:cs typeface="宋体"/>
            </a:endParaRPr>
          </a:p>
        </p:txBody>
      </p:sp>
      <p:sp>
        <p:nvSpPr>
          <p:cNvPr id="16389"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GB" altLang="zh-CN" sz="1800" b="1">
                <a:solidFill>
                  <a:srgbClr val="800000"/>
                </a:solidFill>
                <a:latin typeface="Tahoma" pitchFamily="34" charset="0"/>
                <a:ea typeface="宋体"/>
                <a:cs typeface="宋体"/>
              </a:rPr>
              <a:t>X</a:t>
            </a:r>
          </a:p>
        </p:txBody>
      </p:sp>
      <p:sp>
        <p:nvSpPr>
          <p:cNvPr id="16390"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zh-CN" sz="900">
                <a:ea typeface="宋体"/>
                <a:cs typeface="Times New Roman" pitchFamily="18" charset="0"/>
              </a:rPr>
              <a:t>USE OF THIS DOCUMENT BY NON-OMA MEMBERS IS SUBJECT TO ALL OF THE TERMS AND CONDITIONS OF THE USE AGREEMENT (located at </a:t>
            </a:r>
            <a:r>
              <a:rPr lang="en-US" altLang="zh-CN" sz="900">
                <a:ea typeface="宋体"/>
                <a:cs typeface="Times New Roman" pitchFamily="18" charset="0"/>
                <a:hlinkClick r:id="rId4"/>
              </a:rPr>
              <a:t>http://www.openmobilealliance.org/UseAgreement.html</a:t>
            </a:r>
            <a:r>
              <a:rPr lang="en-US" altLang="zh-CN" sz="900">
                <a:ea typeface="宋体"/>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zh-CN" sz="900">
                <a:ea typeface="宋体"/>
                <a:cs typeface="Times New Roman" pitchFamily="18" charset="0"/>
              </a:rPr>
              <a:t>THIS DOCUMENT IS PROVIDED ON AN "AS IS" "AS AVAILABLE" AND "WITH ALL FAULTS" BASIS.</a:t>
            </a:r>
          </a:p>
        </p:txBody>
      </p:sp>
      <p:sp>
        <p:nvSpPr>
          <p:cNvPr id="16391"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zh-CN" sz="900" b="1">
                <a:ea typeface="宋体"/>
                <a:cs typeface="Times New Roman" pitchFamily="18" charset="0"/>
              </a:rPr>
              <a:t>Intellectual Property Rights</a:t>
            </a:r>
          </a:p>
          <a:p>
            <a:pPr defTabSz="762000" eaLnBrk="0" hangingPunct="0">
              <a:lnSpc>
                <a:spcPct val="90000"/>
              </a:lnSpc>
              <a:spcBef>
                <a:spcPct val="35000"/>
              </a:spcBef>
            </a:pPr>
            <a:r>
              <a:rPr lang="en-US" altLang="zh-CN" sz="900">
                <a:ea typeface="宋体"/>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noChangeArrowheads="1"/>
          </p:cNvSpPr>
          <p:nvPr>
            <p:ph type="title"/>
          </p:nvPr>
        </p:nvSpPr>
        <p:spPr/>
        <p:txBody>
          <a:bodyPr/>
          <a:lstStyle/>
          <a:p>
            <a:r>
              <a:rPr lang="en-GB" altLang="ko-KR" smtClean="0">
                <a:ea typeface="굴림"/>
                <a:cs typeface="굴림"/>
              </a:rPr>
              <a:t>WISPR date slips</a:t>
            </a:r>
            <a:r>
              <a:rPr lang="en-GB" altLang="zh-CN" smtClean="0">
                <a:ea typeface="宋体"/>
                <a:cs typeface="宋体"/>
              </a:rPr>
              <a:t> for approval</a:t>
            </a:r>
          </a:p>
        </p:txBody>
      </p:sp>
      <p:sp>
        <p:nvSpPr>
          <p:cNvPr id="18434"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smtClean="0">
                <a:ea typeface="宋体"/>
                <a:cs typeface="宋体"/>
              </a:rPr>
              <a:t>New CONR start and Candidate A</a:t>
            </a:r>
            <a:r>
              <a:rPr lang="en-CA" altLang="ko-KR" sz="2000" smtClean="0">
                <a:ea typeface="굴림"/>
                <a:cs typeface="굴림"/>
              </a:rPr>
              <a:t>pproval</a:t>
            </a:r>
            <a:r>
              <a:rPr lang="en-CA" altLang="zh-CN" sz="2000" smtClean="0">
                <a:ea typeface="宋体"/>
                <a:cs typeface="宋体"/>
              </a:rPr>
              <a:t> Date</a:t>
            </a:r>
            <a:r>
              <a:rPr lang="en-CA" altLang="ko-KR" sz="2000" smtClean="0">
                <a:ea typeface="굴림"/>
                <a:cs typeface="굴림"/>
              </a:rPr>
              <a:t>s</a:t>
            </a:r>
            <a:r>
              <a:rPr lang="en-CA" altLang="zh-CN" sz="2000" smtClean="0">
                <a:ea typeface="宋体"/>
                <a:cs typeface="宋体"/>
              </a:rPr>
              <a:t> Request</a:t>
            </a:r>
            <a:r>
              <a:rPr lang="en-CA" altLang="ko-KR" sz="2000" smtClean="0">
                <a:ea typeface="굴림"/>
                <a:cs typeface="굴림"/>
              </a:rPr>
              <a:t> for </a:t>
            </a:r>
            <a:br>
              <a:rPr lang="en-CA" altLang="ko-KR" sz="2000" smtClean="0">
                <a:ea typeface="굴림"/>
                <a:cs typeface="굴림"/>
              </a:rPr>
            </a:br>
            <a:r>
              <a:rPr lang="en-US" altLang="ko-KR" sz="2000" smtClean="0">
                <a:ea typeface="굴림"/>
                <a:cs typeface="굴림"/>
              </a:rPr>
              <a:t>WI </a:t>
            </a:r>
            <a:r>
              <a:rPr lang="en-US" altLang="ko-KR" sz="2000" smtClean="0">
                <a:solidFill>
                  <a:srgbClr val="FF0000"/>
                </a:solidFill>
                <a:ea typeface="굴림"/>
                <a:cs typeface="굴림"/>
              </a:rPr>
              <a:t>0246</a:t>
            </a:r>
            <a:r>
              <a:rPr lang="en-US" altLang="ko-KR" sz="2000" smtClean="0">
                <a:ea typeface="굴림"/>
                <a:cs typeface="굴림"/>
              </a:rPr>
              <a:t> LightweightM2M v1.0</a:t>
            </a:r>
          </a:p>
          <a:p>
            <a:pPr>
              <a:lnSpc>
                <a:spcPct val="90000"/>
              </a:lnSpc>
            </a:pPr>
            <a:r>
              <a:rPr lang="en-CA" altLang="ko-KR" sz="2000" smtClean="0">
                <a:ea typeface="굴림"/>
                <a:cs typeface="굴림"/>
              </a:rPr>
              <a:t>Justification</a:t>
            </a:r>
            <a:r>
              <a:rPr lang="en-CA" altLang="zh-CN" sz="2000" smtClean="0">
                <a:ea typeface="宋体"/>
                <a:cs typeface="宋体"/>
              </a:rPr>
              <a:t>:</a:t>
            </a:r>
            <a:endParaRPr lang="en-US" altLang="zh-CN" sz="2000" smtClean="0">
              <a:ea typeface="宋体"/>
              <a:cs typeface="宋体"/>
            </a:endParaRPr>
          </a:p>
          <a:p>
            <a:pPr lvl="1">
              <a:lnSpc>
                <a:spcPct val="90000"/>
              </a:lnSpc>
            </a:pPr>
            <a:r>
              <a:rPr lang="en-US" altLang="zh-CN" sz="1800" smtClean="0">
                <a:ea typeface="宋体"/>
                <a:cs typeface="宋体"/>
              </a:rPr>
              <a:t>Progress on RD is slow and need more time to finish the work. </a:t>
            </a:r>
          </a:p>
          <a:p>
            <a:pPr>
              <a:lnSpc>
                <a:spcPct val="90000"/>
              </a:lnSpc>
            </a:pPr>
            <a:r>
              <a:rPr lang="en-CA" altLang="ko-KR" sz="2000" smtClean="0">
                <a:ea typeface="굴림"/>
                <a:cs typeface="굴림"/>
              </a:rPr>
              <a:t>“Hard” WISPR dates affected: </a:t>
            </a:r>
          </a:p>
          <a:p>
            <a:pPr lvl="1">
              <a:lnSpc>
                <a:spcPct val="90000"/>
              </a:lnSpc>
            </a:pPr>
            <a:r>
              <a:rPr lang="en-US" altLang="ko-KR" sz="1600" smtClean="0">
                <a:ea typeface="굴림"/>
                <a:cs typeface="굴림"/>
              </a:rPr>
              <a:t>RD end of requirements input: </a:t>
            </a:r>
            <a:r>
              <a:rPr lang="en-CA" altLang="ko-KR" sz="1600" smtClean="0">
                <a:ea typeface="굴림"/>
                <a:cs typeface="굴림"/>
              </a:rPr>
              <a:t>Existing Date: </a:t>
            </a:r>
            <a:r>
              <a:rPr lang="en-CA" altLang="ko-KR" sz="1600" smtClean="0">
                <a:solidFill>
                  <a:srgbClr val="FF0000"/>
                </a:solidFill>
                <a:ea typeface="굴림"/>
                <a:cs typeface="굴림"/>
              </a:rPr>
              <a:t>2012-03-08</a:t>
            </a:r>
            <a:r>
              <a:rPr lang="en-CA" altLang="ko-KR" sz="1600" smtClean="0">
                <a:ea typeface="굴림"/>
                <a:cs typeface="굴림"/>
              </a:rPr>
              <a:t> -&gt;  New Dates: </a:t>
            </a:r>
            <a:r>
              <a:rPr lang="en-CA" altLang="ko-KR" sz="1600" smtClean="0">
                <a:solidFill>
                  <a:srgbClr val="FF0000"/>
                </a:solidFill>
                <a:ea typeface="굴림"/>
                <a:cs typeface="굴림"/>
              </a:rPr>
              <a:t>2012-04-24</a:t>
            </a:r>
          </a:p>
          <a:p>
            <a:pPr lvl="1">
              <a:lnSpc>
                <a:spcPct val="90000"/>
              </a:lnSpc>
            </a:pPr>
            <a:r>
              <a:rPr lang="en-CA" altLang="ko-KR" sz="1600" smtClean="0">
                <a:ea typeface="굴림"/>
                <a:cs typeface="굴림"/>
              </a:rPr>
              <a:t>RD doc start of formal review: Existing Date: </a:t>
            </a:r>
            <a:r>
              <a:rPr lang="en-CA" altLang="ko-KR" sz="1600" smtClean="0">
                <a:solidFill>
                  <a:srgbClr val="FF0000"/>
                </a:solidFill>
                <a:ea typeface="굴림"/>
                <a:cs typeface="굴림"/>
              </a:rPr>
              <a:t>2012-03-13</a:t>
            </a:r>
            <a:r>
              <a:rPr lang="en-CA" altLang="ko-KR" sz="1600" smtClean="0">
                <a:solidFill>
                  <a:schemeClr val="hlink"/>
                </a:solidFill>
                <a:ea typeface="굴림"/>
                <a:cs typeface="굴림"/>
              </a:rPr>
              <a:t> </a:t>
            </a:r>
            <a:r>
              <a:rPr lang="en-CA" altLang="ko-KR" sz="1600" smtClean="0">
                <a:ea typeface="굴림"/>
                <a:cs typeface="굴림"/>
              </a:rPr>
              <a:t>-&gt;  New Dates: </a:t>
            </a:r>
            <a:r>
              <a:rPr lang="en-CA" altLang="ko-KR" sz="1600" smtClean="0">
                <a:solidFill>
                  <a:srgbClr val="FF0000"/>
                </a:solidFill>
                <a:ea typeface="굴림"/>
                <a:cs typeface="굴림"/>
              </a:rPr>
              <a:t>2012-06-12</a:t>
            </a:r>
          </a:p>
          <a:p>
            <a:pPr lvl="1">
              <a:lnSpc>
                <a:spcPct val="90000"/>
              </a:lnSpc>
            </a:pPr>
            <a:r>
              <a:rPr lang="en-CA" altLang="ko-KR" sz="1600" smtClean="0">
                <a:ea typeface="굴림"/>
                <a:cs typeface="굴림"/>
              </a:rPr>
              <a:t>RD doc approval as candidate: Existing Date: </a:t>
            </a:r>
            <a:r>
              <a:rPr lang="en-CA" altLang="ko-KR" sz="1600" smtClean="0">
                <a:solidFill>
                  <a:srgbClr val="FF0000"/>
                </a:solidFill>
                <a:ea typeface="굴림"/>
                <a:cs typeface="굴림"/>
              </a:rPr>
              <a:t>2012-03-30</a:t>
            </a:r>
            <a:r>
              <a:rPr lang="en-CA" altLang="ko-KR" sz="1600" smtClean="0">
                <a:solidFill>
                  <a:schemeClr val="hlink"/>
                </a:solidFill>
                <a:ea typeface="굴림"/>
                <a:cs typeface="굴림"/>
              </a:rPr>
              <a:t> </a:t>
            </a:r>
            <a:r>
              <a:rPr lang="en-CA" altLang="ko-KR" sz="1600" smtClean="0">
                <a:ea typeface="굴림"/>
                <a:cs typeface="굴림"/>
              </a:rPr>
              <a:t>-&gt;  New Dates: </a:t>
            </a:r>
            <a:r>
              <a:rPr lang="en-CA" altLang="ko-KR" sz="1600" smtClean="0">
                <a:solidFill>
                  <a:srgbClr val="FF0000"/>
                </a:solidFill>
                <a:ea typeface="굴림"/>
                <a:cs typeface="굴림"/>
              </a:rPr>
              <a:t>2012-07-31</a:t>
            </a:r>
          </a:p>
          <a:p>
            <a:pPr lvl="1">
              <a:lnSpc>
                <a:spcPct val="90000"/>
              </a:lnSpc>
            </a:pPr>
            <a:r>
              <a:rPr lang="en-CA" altLang="ko-KR" sz="1600" smtClean="0">
                <a:ea typeface="굴림"/>
                <a:cs typeface="굴림"/>
              </a:rPr>
              <a:t>AD doc start: Existing Date: </a:t>
            </a:r>
            <a:r>
              <a:rPr lang="en-CA" altLang="ko-KR" sz="1600" smtClean="0">
                <a:solidFill>
                  <a:srgbClr val="FF0000"/>
                </a:solidFill>
                <a:ea typeface="굴림"/>
                <a:cs typeface="굴림"/>
              </a:rPr>
              <a:t>2012-03-15</a:t>
            </a:r>
            <a:r>
              <a:rPr lang="en-CA" altLang="ko-KR" sz="1600" smtClean="0">
                <a:solidFill>
                  <a:schemeClr val="hlink"/>
                </a:solidFill>
                <a:ea typeface="굴림"/>
                <a:cs typeface="굴림"/>
              </a:rPr>
              <a:t> </a:t>
            </a:r>
            <a:r>
              <a:rPr lang="en-CA" altLang="ko-KR" sz="1600" smtClean="0">
                <a:ea typeface="굴림"/>
                <a:cs typeface="굴림"/>
              </a:rPr>
              <a:t>-&gt;  New Dates: </a:t>
            </a:r>
            <a:r>
              <a:rPr lang="en-CA" altLang="ko-KR" sz="1600" smtClean="0">
                <a:solidFill>
                  <a:srgbClr val="FF0000"/>
                </a:solidFill>
                <a:ea typeface="굴림"/>
                <a:cs typeface="굴림"/>
              </a:rPr>
              <a:t>2012-04-18</a:t>
            </a:r>
            <a:endParaRPr lang="en-CA" altLang="ko-KR" sz="1600" smtClean="0">
              <a:ea typeface="굴림"/>
              <a:cs typeface="굴림"/>
            </a:endParaRPr>
          </a:p>
          <a:p>
            <a:pPr lvl="1">
              <a:lnSpc>
                <a:spcPct val="90000"/>
              </a:lnSpc>
            </a:pPr>
            <a:r>
              <a:rPr lang="en-CA" altLang="ko-KR" sz="1600" smtClean="0">
                <a:ea typeface="굴림"/>
                <a:cs typeface="굴림"/>
              </a:rPr>
              <a:t>AD doc start of formal review: Existing Date: </a:t>
            </a:r>
            <a:r>
              <a:rPr lang="en-CA" altLang="ko-KR" sz="1600" smtClean="0">
                <a:solidFill>
                  <a:srgbClr val="FF0000"/>
                </a:solidFill>
                <a:ea typeface="굴림"/>
                <a:cs typeface="굴림"/>
              </a:rPr>
              <a:t>2012-03-30</a:t>
            </a:r>
            <a:r>
              <a:rPr lang="en-CA" altLang="ko-KR" sz="1600" smtClean="0">
                <a:solidFill>
                  <a:schemeClr val="hlink"/>
                </a:solidFill>
                <a:ea typeface="굴림"/>
                <a:cs typeface="굴림"/>
              </a:rPr>
              <a:t> </a:t>
            </a:r>
            <a:r>
              <a:rPr lang="en-CA" altLang="ko-KR" sz="1600" smtClean="0">
                <a:ea typeface="굴림"/>
                <a:cs typeface="굴림"/>
              </a:rPr>
              <a:t>-&gt;  New Dates: </a:t>
            </a:r>
            <a:r>
              <a:rPr lang="en-CA" altLang="ko-KR" sz="1600" smtClean="0">
                <a:solidFill>
                  <a:srgbClr val="FF0000"/>
                </a:solidFill>
                <a:ea typeface="굴림"/>
                <a:cs typeface="굴림"/>
              </a:rPr>
              <a:t>2012-07-30</a:t>
            </a:r>
            <a:endParaRPr lang="en-CA" altLang="ko-KR" sz="1600" smtClean="0">
              <a:ea typeface="굴림"/>
              <a:cs typeface="굴림"/>
            </a:endParaRPr>
          </a:p>
          <a:p>
            <a:pPr lvl="1">
              <a:lnSpc>
                <a:spcPct val="90000"/>
              </a:lnSpc>
            </a:pPr>
            <a:r>
              <a:rPr lang="en-CA" altLang="ko-KR" sz="1600" smtClean="0">
                <a:ea typeface="굴림"/>
                <a:cs typeface="굴림"/>
              </a:rPr>
              <a:t>AD doc approved as candidate: Existing Date: </a:t>
            </a:r>
            <a:r>
              <a:rPr lang="en-CA" altLang="ko-KR" sz="1600" smtClean="0">
                <a:solidFill>
                  <a:srgbClr val="FF0000"/>
                </a:solidFill>
                <a:ea typeface="굴림"/>
                <a:cs typeface="굴림"/>
              </a:rPr>
              <a:t>2012-04-30</a:t>
            </a:r>
            <a:r>
              <a:rPr lang="en-CA" altLang="ko-KR" sz="1600" smtClean="0">
                <a:solidFill>
                  <a:schemeClr val="hlink"/>
                </a:solidFill>
                <a:ea typeface="굴림"/>
                <a:cs typeface="굴림"/>
              </a:rPr>
              <a:t> </a:t>
            </a:r>
            <a:r>
              <a:rPr lang="en-CA" altLang="ko-KR" sz="1600" smtClean="0">
                <a:ea typeface="굴림"/>
                <a:cs typeface="굴림"/>
              </a:rPr>
              <a:t>-&gt;  New Dates: </a:t>
            </a:r>
            <a:r>
              <a:rPr lang="en-CA" altLang="ko-KR" sz="1600" smtClean="0">
                <a:solidFill>
                  <a:srgbClr val="FF0000"/>
                </a:solidFill>
                <a:ea typeface="굴림"/>
                <a:cs typeface="굴림"/>
              </a:rPr>
              <a:t>2012-08-30</a:t>
            </a:r>
            <a:endParaRPr lang="en-CA" altLang="ko-KR" sz="1600" smtClean="0">
              <a:ea typeface="굴림"/>
              <a:cs typeface="굴림"/>
            </a:endParaRPr>
          </a:p>
          <a:p>
            <a:pPr lvl="1">
              <a:lnSpc>
                <a:spcPct val="90000"/>
              </a:lnSpc>
            </a:pPr>
            <a:r>
              <a:rPr lang="en-CA" altLang="ko-KR" sz="1600" smtClean="0">
                <a:ea typeface="굴림"/>
                <a:cs typeface="굴림"/>
              </a:rPr>
              <a:t>TS development start: Existing Date: </a:t>
            </a:r>
            <a:r>
              <a:rPr lang="en-CA" altLang="ko-KR" sz="1600" smtClean="0">
                <a:solidFill>
                  <a:srgbClr val="FF0000"/>
                </a:solidFill>
                <a:ea typeface="굴림"/>
                <a:cs typeface="굴림"/>
              </a:rPr>
              <a:t>2012-03-15</a:t>
            </a:r>
            <a:r>
              <a:rPr lang="en-CA" altLang="ko-KR" sz="1600" smtClean="0">
                <a:solidFill>
                  <a:schemeClr val="hlink"/>
                </a:solidFill>
                <a:ea typeface="굴림"/>
                <a:cs typeface="굴림"/>
              </a:rPr>
              <a:t> </a:t>
            </a:r>
            <a:r>
              <a:rPr lang="en-CA" altLang="ko-KR" sz="1600" smtClean="0">
                <a:ea typeface="굴림"/>
                <a:cs typeface="굴림"/>
              </a:rPr>
              <a:t>-&gt;  New Dates: </a:t>
            </a:r>
            <a:r>
              <a:rPr lang="en-CA" altLang="ko-KR" sz="1600" smtClean="0">
                <a:solidFill>
                  <a:srgbClr val="FF0000"/>
                </a:solidFill>
                <a:ea typeface="굴림"/>
                <a:cs typeface="굴림"/>
              </a:rPr>
              <a:t>2012-08-01</a:t>
            </a:r>
            <a:endParaRPr lang="en-CA" altLang="ko-KR" sz="1600" smtClean="0">
              <a:ea typeface="굴림"/>
              <a:cs typeface="굴림"/>
            </a:endParaRPr>
          </a:p>
          <a:p>
            <a:pPr lvl="1">
              <a:lnSpc>
                <a:spcPct val="90000"/>
              </a:lnSpc>
            </a:pPr>
            <a:r>
              <a:rPr lang="en-CA" altLang="ko-KR" sz="1600" smtClean="0">
                <a:ea typeface="굴림"/>
                <a:cs typeface="굴림"/>
              </a:rPr>
              <a:t>Consistency review start: Existing Date: </a:t>
            </a:r>
            <a:r>
              <a:rPr lang="en-CA" altLang="ko-KR" sz="1600" smtClean="0">
                <a:solidFill>
                  <a:srgbClr val="FF0000"/>
                </a:solidFill>
                <a:ea typeface="굴림"/>
                <a:cs typeface="굴림"/>
              </a:rPr>
              <a:t>2012-11-15</a:t>
            </a:r>
            <a:r>
              <a:rPr lang="en-CA" altLang="ko-KR" sz="1600" smtClean="0">
                <a:solidFill>
                  <a:schemeClr val="hlink"/>
                </a:solidFill>
                <a:ea typeface="굴림"/>
                <a:cs typeface="굴림"/>
              </a:rPr>
              <a:t> </a:t>
            </a:r>
            <a:r>
              <a:rPr lang="en-CA" altLang="ko-KR" sz="1600" smtClean="0">
                <a:ea typeface="굴림"/>
                <a:cs typeface="굴림"/>
              </a:rPr>
              <a:t>-&gt;  New Dates: </a:t>
            </a:r>
            <a:r>
              <a:rPr lang="en-CA" altLang="ko-KR" sz="1600" smtClean="0">
                <a:solidFill>
                  <a:srgbClr val="FF0000"/>
                </a:solidFill>
                <a:ea typeface="굴림"/>
                <a:cs typeface="굴림"/>
              </a:rPr>
              <a:t>2012-12-15</a:t>
            </a:r>
            <a:endParaRPr lang="en-CA" altLang="ko-KR" sz="1600" smtClean="0">
              <a:ea typeface="굴림"/>
              <a:cs typeface="굴림"/>
            </a:endParaRPr>
          </a:p>
          <a:p>
            <a:pPr lvl="1">
              <a:lnSpc>
                <a:spcPct val="90000"/>
              </a:lnSpc>
            </a:pPr>
            <a:r>
              <a:rPr lang="en-CA" altLang="ko-KR" sz="1600" smtClean="0">
                <a:ea typeface="굴림"/>
                <a:cs typeface="굴림"/>
              </a:rPr>
              <a:t>Release approved as candidate: Existing Date: </a:t>
            </a:r>
            <a:r>
              <a:rPr lang="en-CA" altLang="ko-KR" sz="1600" smtClean="0">
                <a:solidFill>
                  <a:srgbClr val="FF0000"/>
                </a:solidFill>
                <a:ea typeface="굴림"/>
                <a:cs typeface="굴림"/>
              </a:rPr>
              <a:t>2012-12-30</a:t>
            </a:r>
            <a:r>
              <a:rPr lang="en-CA" altLang="ko-KR" sz="1600" smtClean="0">
                <a:solidFill>
                  <a:schemeClr val="hlink"/>
                </a:solidFill>
                <a:ea typeface="굴림"/>
                <a:cs typeface="굴림"/>
              </a:rPr>
              <a:t> </a:t>
            </a:r>
            <a:r>
              <a:rPr lang="en-CA" altLang="ko-KR" sz="1600" smtClean="0">
                <a:ea typeface="굴림"/>
                <a:cs typeface="굴림"/>
              </a:rPr>
              <a:t>-&gt;  New Dates: </a:t>
            </a:r>
            <a:r>
              <a:rPr lang="en-CA" altLang="ko-KR" sz="1600" smtClean="0">
                <a:solidFill>
                  <a:srgbClr val="FF0000"/>
                </a:solidFill>
                <a:ea typeface="굴림"/>
                <a:cs typeface="굴림"/>
              </a:rPr>
              <a:t>2013-03-01</a:t>
            </a:r>
            <a:endParaRPr lang="en-CA" altLang="ko-KR" sz="1600" smtClean="0">
              <a:ea typeface="굴림"/>
              <a:cs typeface="굴림"/>
            </a:endParaRPr>
          </a:p>
          <a:p>
            <a:pPr lvl="2">
              <a:lnSpc>
                <a:spcPct val="90000"/>
              </a:lnSpc>
            </a:pPr>
            <a:endParaRPr lang="en-US" altLang="ja-JP" sz="1600" smtClean="0">
              <a:ea typeface="MS PGothic"/>
              <a:cs typeface="MS PGothic"/>
            </a:endParaRPr>
          </a:p>
          <a:p>
            <a:pPr lvl="2">
              <a:lnSpc>
                <a:spcPct val="90000"/>
              </a:lnSpc>
            </a:pPr>
            <a:endParaRPr lang="en-US" altLang="ja-JP" sz="1600" smtClean="0">
              <a:ea typeface="MS PGothic"/>
              <a:cs typeface="MS PGothic"/>
            </a:endParaRPr>
          </a:p>
          <a:p>
            <a:pPr lvl="2">
              <a:lnSpc>
                <a:spcPct val="90000"/>
              </a:lnSpc>
            </a:pPr>
            <a:endParaRPr lang="en-CA" altLang="ko-KR" sz="1600" smtClean="0">
              <a:ea typeface="굴림"/>
              <a:cs typeface="굴림"/>
            </a:endParaRPr>
          </a:p>
          <a:p>
            <a:pPr lvl="2">
              <a:lnSpc>
                <a:spcPct val="90000"/>
              </a:lnSpc>
            </a:pPr>
            <a:endParaRPr lang="en-CA" altLang="zh-CN" sz="1600" smtClean="0">
              <a:ea typeface="宋体"/>
              <a:cs typeface="宋体"/>
            </a:endParaRPr>
          </a:p>
        </p:txBody>
      </p:sp>
      <p:sp>
        <p:nvSpPr>
          <p:cNvPr id="18436" name="Rectangle 4"/>
          <p:cNvSpPr>
            <a:spLocks noChangeArrowheads="1"/>
          </p:cNvSpPr>
          <p:nvPr/>
        </p:nvSpPr>
        <p:spPr bwMode="auto">
          <a:xfrm>
            <a:off x="7424738" y="3054350"/>
            <a:ext cx="1676400" cy="762000"/>
          </a:xfrm>
          <a:prstGeom prst="rect">
            <a:avLst/>
          </a:prstGeom>
          <a:solidFill>
            <a:srgbClr val="FFFF00"/>
          </a:solidFill>
          <a:ln w="9525">
            <a:solidFill>
              <a:schemeClr val="hlink"/>
            </a:solidFill>
            <a:miter lim="800000"/>
            <a:headEnd/>
            <a:tailEnd/>
          </a:ln>
          <a:effectLst>
            <a:prstShdw prst="shdw17" dist="17961" dir="2700000">
              <a:schemeClr val="hlink">
                <a:gamma/>
                <a:shade val="60000"/>
                <a:invGamma/>
              </a:schemeClr>
            </a:prstShdw>
          </a:effectLst>
        </p:spPr>
        <p:txBody>
          <a:bodyPr anchor="ctr"/>
          <a:lstStyle/>
          <a:p>
            <a:pPr algn="ctr"/>
            <a:r>
              <a:rPr lang="it-IT" sz="1600" b="1">
                <a:solidFill>
                  <a:schemeClr val="hlink"/>
                </a:solidFill>
              </a:rPr>
              <a:t>Modified during the TP CC on June 4</a:t>
            </a:r>
          </a:p>
        </p:txBody>
      </p:sp>
      <p:sp>
        <p:nvSpPr>
          <p:cNvPr id="18437" name="Line 5"/>
          <p:cNvSpPr>
            <a:spLocks noChangeShapeType="1"/>
          </p:cNvSpPr>
          <p:nvPr/>
        </p:nvSpPr>
        <p:spPr bwMode="auto">
          <a:xfrm flipH="1">
            <a:off x="7043738" y="3359150"/>
            <a:ext cx="381000" cy="0"/>
          </a:xfrm>
          <a:prstGeom prst="line">
            <a:avLst/>
          </a:prstGeom>
          <a:noFill/>
          <a:ln w="9525">
            <a:solidFill>
              <a:schemeClr val="hlink"/>
            </a:solidFill>
            <a:round/>
            <a:headEnd/>
            <a:tailEnd type="triangle" w="med" len="med"/>
          </a:ln>
          <a:effectLst>
            <a:prstShdw prst="shdw17" dist="17961" dir="2700000">
              <a:schemeClr val="hlink">
                <a:gamma/>
                <a:shade val="60000"/>
                <a:invGamma/>
              </a:schemeClr>
            </a:prstShdw>
          </a:effectLst>
        </p:spPr>
        <p:txBody>
          <a:bodyPr/>
          <a:lstStyle/>
          <a:p>
            <a:endParaRPr lang="it-IT"/>
          </a:p>
        </p:txBody>
      </p:sp>
      <p:sp>
        <p:nvSpPr>
          <p:cNvPr id="18438" name="Oval 6"/>
          <p:cNvSpPr>
            <a:spLocks noChangeArrowheads="1"/>
          </p:cNvSpPr>
          <p:nvPr/>
        </p:nvSpPr>
        <p:spPr bwMode="auto">
          <a:xfrm>
            <a:off x="5976938" y="3206750"/>
            <a:ext cx="1143000" cy="304800"/>
          </a:xfrm>
          <a:prstGeom prst="ellipse">
            <a:avLst/>
          </a:prstGeom>
          <a:noFill/>
          <a:ln w="9525">
            <a:solidFill>
              <a:schemeClr val="hlink"/>
            </a:solidFill>
            <a:round/>
            <a:headEnd/>
            <a:tailEnd/>
          </a:ln>
          <a:effectLst>
            <a:prstShdw prst="shdw17" dist="17961" dir="2700000">
              <a:schemeClr val="hlink">
                <a:gamma/>
                <a:shade val="60000"/>
                <a:invGamma/>
              </a:schemeClr>
            </a:prstShdw>
          </a:effectLst>
        </p:spPr>
        <p:txBody>
          <a:bodyPr wrap="none" anchor="ctr"/>
          <a:lstStyle/>
          <a:p>
            <a:endParaRPr lang="it-IT"/>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idx="4294967295"/>
          </p:nvPr>
        </p:nvSpPr>
        <p:spPr/>
        <p:txBody>
          <a:bodyPr/>
          <a:lstStyle/>
          <a:p>
            <a:r>
              <a:rPr lang="en-GB" altLang="ko-KR" smtClean="0">
                <a:ea typeface="굴림"/>
                <a:cs typeface="굴림"/>
              </a:rPr>
              <a:t>Slip Report </a:t>
            </a:r>
            <a:endParaRPr lang="en-GB" altLang="zh-CN" smtClean="0">
              <a:ea typeface="宋体"/>
              <a:cs typeface="宋体"/>
            </a:endParaRPr>
          </a:p>
        </p:txBody>
      </p:sp>
      <p:graphicFrame>
        <p:nvGraphicFramePr>
          <p:cNvPr id="1028" name="Object 4"/>
          <p:cNvGraphicFramePr>
            <a:graphicFrameLocks noChangeAspect="1"/>
          </p:cNvGraphicFramePr>
          <p:nvPr/>
        </p:nvGraphicFramePr>
        <p:xfrm>
          <a:off x="33338" y="981075"/>
          <a:ext cx="10320337" cy="5578475"/>
        </p:xfrm>
        <a:graphic>
          <a:graphicData uri="http://schemas.openxmlformats.org/presentationml/2006/ole">
            <p:oleObj spid="_x0000_s1028" name="Worksheet" r:id="rId4" imgW="11982450" imgH="6477000" progId="Excel.Sheet.8">
              <p:embed/>
            </p:oleObj>
          </a:graphicData>
        </a:graphic>
      </p:graphicFrame>
      <p:sp>
        <p:nvSpPr>
          <p:cNvPr id="1031" name="Rectangle 7"/>
          <p:cNvSpPr>
            <a:spLocks noChangeArrowheads="1"/>
          </p:cNvSpPr>
          <p:nvPr/>
        </p:nvSpPr>
        <p:spPr bwMode="auto">
          <a:xfrm>
            <a:off x="7424738" y="4806950"/>
            <a:ext cx="1600200" cy="685800"/>
          </a:xfrm>
          <a:prstGeom prst="rect">
            <a:avLst/>
          </a:prstGeom>
          <a:solidFill>
            <a:srgbClr val="FFFF00"/>
          </a:solidFill>
          <a:ln w="9525">
            <a:solidFill>
              <a:schemeClr val="hlink"/>
            </a:solidFill>
            <a:miter lim="800000"/>
            <a:headEnd/>
            <a:tailEnd/>
          </a:ln>
          <a:effectLst>
            <a:prstShdw prst="shdw17" dist="17961" dir="2700000">
              <a:schemeClr val="hlink">
                <a:gamma/>
                <a:shade val="60000"/>
                <a:invGamma/>
              </a:schemeClr>
            </a:prstShdw>
          </a:effectLst>
        </p:spPr>
        <p:txBody>
          <a:bodyPr anchor="ctr"/>
          <a:lstStyle/>
          <a:p>
            <a:pPr algn="ctr"/>
            <a:r>
              <a:rPr lang="it-IT" sz="1600" b="1">
                <a:solidFill>
                  <a:schemeClr val="hlink"/>
                </a:solidFill>
              </a:rPr>
              <a:t>Changed into 2012-07-31</a:t>
            </a:r>
          </a:p>
        </p:txBody>
      </p:sp>
      <p:sp>
        <p:nvSpPr>
          <p:cNvPr id="1032" name="Line 8"/>
          <p:cNvSpPr>
            <a:spLocks noChangeShapeType="1"/>
          </p:cNvSpPr>
          <p:nvPr/>
        </p:nvSpPr>
        <p:spPr bwMode="auto">
          <a:xfrm flipH="1" flipV="1">
            <a:off x="5367338" y="4502150"/>
            <a:ext cx="2057400" cy="457200"/>
          </a:xfrm>
          <a:prstGeom prst="line">
            <a:avLst/>
          </a:prstGeom>
          <a:noFill/>
          <a:ln w="9525">
            <a:solidFill>
              <a:schemeClr val="hlink"/>
            </a:solidFill>
            <a:round/>
            <a:headEnd/>
            <a:tailEnd type="triangle" w="med" len="med"/>
          </a:ln>
          <a:effectLst>
            <a:prstShdw prst="shdw17" dist="17961" dir="2700000">
              <a:schemeClr val="hlink">
                <a:gamma/>
                <a:shade val="60000"/>
                <a:invGamma/>
              </a:schemeClr>
            </a:prstShdw>
          </a:effectLst>
        </p:spPr>
        <p:txBody>
          <a:bodyPr/>
          <a:lstStyle/>
          <a:p>
            <a:endParaRPr lang="it-IT"/>
          </a:p>
        </p:txBody>
      </p:sp>
      <p:sp>
        <p:nvSpPr>
          <p:cNvPr id="1033" name="Line 9"/>
          <p:cNvSpPr>
            <a:spLocks noChangeShapeType="1"/>
          </p:cNvSpPr>
          <p:nvPr/>
        </p:nvSpPr>
        <p:spPr bwMode="auto">
          <a:xfrm flipH="1" flipV="1">
            <a:off x="4300538" y="1835150"/>
            <a:ext cx="3124200" cy="3124200"/>
          </a:xfrm>
          <a:prstGeom prst="line">
            <a:avLst/>
          </a:prstGeom>
          <a:noFill/>
          <a:ln w="9525">
            <a:solidFill>
              <a:schemeClr val="hlink"/>
            </a:solidFill>
            <a:round/>
            <a:headEnd/>
            <a:tailEnd type="triangle" w="med" len="med"/>
          </a:ln>
          <a:effectLst>
            <a:prstShdw prst="shdw17" dist="17961" dir="2700000">
              <a:schemeClr val="hlink">
                <a:gamma/>
                <a:shade val="60000"/>
                <a:invGamma/>
              </a:schemeClr>
            </a:prstShdw>
          </a:effectLst>
        </p:spPr>
        <p:txBody>
          <a:bodyPr/>
          <a:lstStyle/>
          <a:p>
            <a:endParaRPr lang="it-IT"/>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
          <p:cNvSpPr>
            <a:spLocks noGrp="1" noChangeArrowheads="1"/>
          </p:cNvSpPr>
          <p:nvPr>
            <p:ph type="title"/>
          </p:nvPr>
        </p:nvSpPr>
        <p:spPr/>
        <p:txBody>
          <a:bodyPr/>
          <a:lstStyle/>
          <a:p>
            <a:r>
              <a:rPr lang="en-GB" altLang="ko-KR" smtClean="0">
                <a:ea typeface="굴림"/>
                <a:cs typeface="굴림"/>
              </a:rPr>
              <a:t>Recommendation</a:t>
            </a:r>
            <a:endParaRPr lang="en-GB" altLang="zh-CN" smtClean="0">
              <a:ea typeface="宋体"/>
              <a:cs typeface="宋体"/>
            </a:endParaRPr>
          </a:p>
        </p:txBody>
      </p:sp>
      <p:sp>
        <p:nvSpPr>
          <p:cNvPr id="23554" name="Rectangle 5"/>
          <p:cNvSpPr>
            <a:spLocks noGrp="1" noChangeArrowheads="1"/>
          </p:cNvSpPr>
          <p:nvPr>
            <p:ph type="body" idx="1"/>
          </p:nvPr>
        </p:nvSpPr>
        <p:spPr/>
        <p:txBody>
          <a:bodyPr/>
          <a:lstStyle/>
          <a:p>
            <a:pPr marL="0" indent="0">
              <a:buFontTx/>
              <a:buNone/>
            </a:pPr>
            <a:r>
              <a:rPr lang="en-GB" altLang="ko-KR" sz="2400" smtClean="0">
                <a:solidFill>
                  <a:srgbClr val="01186C"/>
                </a:solidFill>
                <a:ea typeface="굴림"/>
                <a:cs typeface="굴림"/>
              </a:rPr>
              <a:t>TP is kindly requested to agree on the new WISPR dates for the </a:t>
            </a:r>
            <a:r>
              <a:rPr lang="en-US" altLang="ko-KR" sz="2400" smtClean="0">
                <a:solidFill>
                  <a:srgbClr val="01186C"/>
                </a:solidFill>
                <a:ea typeface="굴림"/>
                <a:cs typeface="굴림"/>
              </a:rPr>
              <a:t>LightweightM2M v1.0 </a:t>
            </a:r>
            <a:r>
              <a:rPr lang="en-GB" altLang="ko-KR" sz="2400" smtClean="0">
                <a:solidFill>
                  <a:srgbClr val="01186C"/>
                </a:solidFill>
                <a:ea typeface="굴림"/>
                <a:cs typeface="굴림"/>
              </a:rPr>
              <a:t>work item.</a:t>
            </a:r>
          </a:p>
          <a:p>
            <a:pPr marL="0" indent="0">
              <a:buFontTx/>
              <a:buNone/>
            </a:pPr>
            <a:endParaRPr lang="en-GB" altLang="zh-CN" sz="2400" smtClean="0">
              <a:solidFill>
                <a:srgbClr val="01186C"/>
              </a:solidFill>
              <a:ea typeface="宋体"/>
              <a:cs typeface="宋体"/>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138</TotalTime>
  <Pages>15</Pages>
  <Words>355</Words>
  <Application>Microsoft Office PowerPoint</Application>
  <PresentationFormat>Custom</PresentationFormat>
  <Paragraphs>32</Paragraphs>
  <Slides>4</Slides>
  <Notes>4</Notes>
  <HiddenSlides>0</HiddenSlides>
  <MMClips>0</MMClips>
  <ScaleCrop>false</ScaleCrop>
  <HeadingPairs>
    <vt:vector size="8" baseType="variant">
      <vt:variant>
        <vt:lpstr>Fonts Used</vt:lpstr>
      </vt:variant>
      <vt:variant>
        <vt:i4>7</vt:i4>
      </vt:variant>
      <vt:variant>
        <vt:lpstr>Design Template</vt:lpstr>
      </vt:variant>
      <vt:variant>
        <vt:i4>1</vt:i4>
      </vt:variant>
      <vt:variant>
        <vt:lpstr>Embedded OLE Servers</vt:lpstr>
      </vt:variant>
      <vt:variant>
        <vt:i4>1</vt:i4>
      </vt:variant>
      <vt:variant>
        <vt:lpstr>Slide Titles</vt:lpstr>
      </vt:variant>
      <vt:variant>
        <vt:i4>4</vt:i4>
      </vt:variant>
    </vt:vector>
  </HeadingPairs>
  <TitlesOfParts>
    <vt:vector size="13" baseType="lpstr">
      <vt:lpstr>Arial</vt:lpstr>
      <vt:lpstr>Tahoma</vt:lpstr>
      <vt:lpstr>Arial Narrow</vt:lpstr>
      <vt:lpstr>宋体</vt:lpstr>
      <vt:lpstr>Times New Roman</vt:lpstr>
      <vt:lpstr>굴림</vt:lpstr>
      <vt:lpstr>MS PGothic</vt:lpstr>
      <vt:lpstr>OMA Template</vt:lpstr>
      <vt:lpstr>Worksheet</vt:lpstr>
      <vt:lpstr>OMA-TP-2012-0218R01-INP_LightweightM2M_v1.0_Slip_Request   LightweightM2M v1.0 Slip Request    </vt:lpstr>
      <vt:lpstr>WISPR date slips for approval</vt:lpstr>
      <vt:lpstr>Slip Report </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R02</cp:lastModifiedBy>
  <cp:revision>477</cp:revision>
  <cp:lastPrinted>1999-04-27T06:51:51Z</cp:lastPrinted>
  <dcterms:created xsi:type="dcterms:W3CDTF">2002-03-19T14:05:12Z</dcterms:created>
  <dcterms:modified xsi:type="dcterms:W3CDTF">2012-06-04T14:57:30Z</dcterms:modified>
</cp:coreProperties>
</file>