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handoutMasterIdLst>
    <p:handoutMasterId r:id="rId20"/>
  </p:handoutMasterIdLst>
  <p:sldIdLst>
    <p:sldId id="293" r:id="rId2"/>
    <p:sldId id="325" r:id="rId3"/>
    <p:sldId id="318" r:id="rId4"/>
    <p:sldId id="326" r:id="rId5"/>
    <p:sldId id="323" r:id="rId6"/>
    <p:sldId id="335" r:id="rId7"/>
    <p:sldId id="324" r:id="rId8"/>
    <p:sldId id="328" r:id="rId9"/>
    <p:sldId id="339" r:id="rId10"/>
    <p:sldId id="327" r:id="rId11"/>
    <p:sldId id="336" r:id="rId12"/>
    <p:sldId id="338" r:id="rId13"/>
    <p:sldId id="329" r:id="rId14"/>
    <p:sldId id="330" r:id="rId15"/>
    <p:sldId id="332" r:id="rId16"/>
    <p:sldId id="333" r:id="rId17"/>
    <p:sldId id="334" r:id="rId18"/>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31" autoAdjust="0"/>
    <p:restoredTop sz="82558" autoAdjust="0"/>
  </p:normalViewPr>
  <p:slideViewPr>
    <p:cSldViewPr>
      <p:cViewPr varScale="1">
        <p:scale>
          <a:sx n="71" d="100"/>
          <a:sy n="71" d="100"/>
        </p:scale>
        <p:origin x="2004"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DMS%20and%20M2M%20Application%20Interface%20(&#54840;&#54872;%20&#47784;&#46300;)&#51032;%20&#50892;&#53356;&#49884;&#53944;"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5441696113074203"/>
          <c:y val="4.5070484526964855E-2"/>
          <c:w val="0.67491166077738518"/>
          <c:h val="0.75774752110959664"/>
        </c:manualLayout>
      </c:layout>
      <c:barChart>
        <c:barDir val="bar"/>
        <c:grouping val="stacked"/>
        <c:varyColors val="0"/>
        <c:ser>
          <c:idx val="0"/>
          <c:order val="0"/>
          <c:tx>
            <c:strRef>
              <c:f>'[DMS and M2M Application Interface (호환 모드)의 워크시트]Sheet2'!$B$44</c:f>
              <c:strCache>
                <c:ptCount val="1"/>
                <c:pt idx="0">
                  <c:v>Begin</c:v>
                </c:pt>
              </c:strCache>
            </c:strRef>
          </c:tx>
          <c:spPr>
            <a:noFill/>
            <a:ln w="25400">
              <a:noFill/>
            </a:ln>
          </c:spPr>
          <c:invertIfNegative val="0"/>
          <c:cat>
            <c:strRef>
              <c:f>'[DMS and M2M Application Interface (호환 모드)의 워크시트]Sheet2'!$A$45:$A$48</c:f>
              <c:strCache>
                <c:ptCount val="4"/>
                <c:pt idx="0">
                  <c:v>Development time to Candidate</c:v>
                </c:pt>
                <c:pt idx="1">
                  <c:v>TS</c:v>
                </c:pt>
                <c:pt idx="2">
                  <c:v>AD</c:v>
                </c:pt>
                <c:pt idx="3">
                  <c:v>RD</c:v>
                </c:pt>
              </c:strCache>
            </c:strRef>
          </c:cat>
          <c:val>
            <c:numRef>
              <c:f>'[DMS and M2M Application Interface (호환 모드)의 워크시트]Sheet2'!$B$45:$B$48</c:f>
              <c:numCache>
                <c:formatCode>yyyy\-mm\-dd;@</c:formatCode>
                <c:ptCount val="4"/>
                <c:pt idx="0">
                  <c:v>41400</c:v>
                </c:pt>
                <c:pt idx="1">
                  <c:v>41464</c:v>
                </c:pt>
                <c:pt idx="2">
                  <c:v>41464</c:v>
                </c:pt>
                <c:pt idx="3">
                  <c:v>41400</c:v>
                </c:pt>
              </c:numCache>
            </c:numRef>
          </c:val>
        </c:ser>
        <c:ser>
          <c:idx val="1"/>
          <c:order val="1"/>
          <c:tx>
            <c:strRef>
              <c:f>'[DMS and M2M Application Interface (호환 모드)의 워크시트]Sheet2'!$C$44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invertIfNegative val="0"/>
          <c:cat>
            <c:strRef>
              <c:f>'[DMS and M2M Application Interface (호환 모드)의 워크시트]Sheet2'!$A$45:$A$48</c:f>
              <c:strCache>
                <c:ptCount val="4"/>
                <c:pt idx="0">
                  <c:v>Development time to Candidate</c:v>
                </c:pt>
                <c:pt idx="1">
                  <c:v>TS</c:v>
                </c:pt>
                <c:pt idx="2">
                  <c:v>AD</c:v>
                </c:pt>
                <c:pt idx="3">
                  <c:v>RD</c:v>
                </c:pt>
              </c:strCache>
            </c:strRef>
          </c:cat>
          <c:val>
            <c:numRef>
              <c:f>'[DMS and M2M Application Interface (호환 모드)의 워크시트]Sheet2'!$C$45:$C$48</c:f>
              <c:numCache>
                <c:formatCode>General</c:formatCode>
                <c:ptCount val="4"/>
                <c:pt idx="0">
                  <c:v>481</c:v>
                </c:pt>
                <c:pt idx="1">
                  <c:v>325</c:v>
                </c:pt>
                <c:pt idx="2">
                  <c:v>83</c:v>
                </c:pt>
                <c:pt idx="3">
                  <c:v>92</c:v>
                </c:pt>
              </c:numCache>
            </c:numRef>
          </c:val>
        </c:ser>
        <c:dLbls>
          <c:showLegendKey val="0"/>
          <c:showVal val="0"/>
          <c:showCatName val="0"/>
          <c:showSerName val="0"/>
          <c:showPercent val="0"/>
          <c:showBubbleSize val="0"/>
        </c:dLbls>
        <c:gapWidth val="80"/>
        <c:overlap val="80"/>
        <c:axId val="177647512"/>
        <c:axId val="178650648"/>
      </c:barChart>
      <c:catAx>
        <c:axId val="177647512"/>
        <c:scaling>
          <c:orientation val="minMax"/>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178650648"/>
        <c:crosses val="autoZero"/>
        <c:auto val="1"/>
        <c:lblAlgn val="ctr"/>
        <c:lblOffset val="100"/>
        <c:tickLblSkip val="1"/>
        <c:tickMarkSkip val="1"/>
        <c:noMultiLvlLbl val="0"/>
      </c:catAx>
      <c:valAx>
        <c:axId val="178650648"/>
        <c:scaling>
          <c:orientation val="minMax"/>
          <c:max val="42000"/>
          <c:min val="41350"/>
        </c:scaling>
        <c:delete val="0"/>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821"/>
              <c:y val="0.89014202802114517"/>
            </c:manualLayout>
          </c:layout>
          <c:overlay val="0"/>
          <c:spPr>
            <a:noFill/>
            <a:ln w="25400">
              <a:noFill/>
            </a:ln>
          </c:spPr>
        </c:title>
        <c:numFmt formatCode="mm\/yyyy" sourceLinked="0"/>
        <c:majorTickMark val="out"/>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177647512"/>
        <c:crosses val="autoZero"/>
        <c:crossBetween val="between"/>
        <c:majorUnit val="180"/>
        <c:minorUnit val="30"/>
      </c:valAx>
      <c:spPr>
        <a:solidFill>
          <a:srgbClr val="C0C0C0"/>
        </a:solidFill>
        <a:ln w="12700">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ko-KR"/>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401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8963589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슬라이드 이미지 개체 틀 1"/>
          <p:cNvSpPr>
            <a:spLocks noGrp="1" noRot="1" noChangeAspect="1" noTextEdit="1"/>
          </p:cNvSpPr>
          <p:nvPr>
            <p:ph type="sldImg"/>
          </p:nvPr>
        </p:nvSpPr>
        <p:spPr>
          <a:ln/>
        </p:spPr>
      </p:sp>
      <p:sp>
        <p:nvSpPr>
          <p:cNvPr id="1741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1337944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슬라이드 이미지 개체 틀 1"/>
          <p:cNvSpPr>
            <a:spLocks noGrp="1" noRot="1" noChangeAspect="1" noTextEdit="1"/>
          </p:cNvSpPr>
          <p:nvPr>
            <p:ph type="sldImg"/>
          </p:nvPr>
        </p:nvSpPr>
        <p:spPr>
          <a:ln/>
        </p:spPr>
      </p:sp>
      <p:sp>
        <p:nvSpPr>
          <p:cNvPr id="24579"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459764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460137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2763364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슬라이드 이미지 개체 틀 1"/>
          <p:cNvSpPr>
            <a:spLocks noGrp="1" noRot="1" noChangeAspect="1" noTextEdit="1"/>
          </p:cNvSpPr>
          <p:nvPr>
            <p:ph type="sldImg"/>
          </p:nvPr>
        </p:nvSpPr>
        <p:spPr>
          <a:ln/>
        </p:spPr>
      </p:sp>
      <p:sp>
        <p:nvSpPr>
          <p:cNvPr id="2662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3640653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슬라이드 이미지 개체 틀 1"/>
          <p:cNvSpPr>
            <a:spLocks noGrp="1" noRot="1" noChangeAspect="1" noTextEdit="1"/>
          </p:cNvSpPr>
          <p:nvPr>
            <p:ph type="sldImg"/>
          </p:nvPr>
        </p:nvSpPr>
        <p:spPr>
          <a:ln/>
        </p:spPr>
      </p:sp>
      <p:sp>
        <p:nvSpPr>
          <p:cNvPr id="2765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266010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val="1126046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val="1940330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v-SE" altLang="ko-KR" smtClean="0">
              <a:ea typeface="굴림" pitchFamily="50" charset="-127"/>
            </a:endParaRPr>
          </a:p>
        </p:txBody>
      </p:sp>
    </p:spTree>
    <p:extLst>
      <p:ext uri="{BB962C8B-B14F-4D97-AF65-F5344CB8AC3E}">
        <p14:creationId xmlns:p14="http://schemas.microsoft.com/office/powerpoint/2010/main" val="2264030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a:ln/>
        </p:spPr>
      </p:sp>
      <p:sp>
        <p:nvSpPr>
          <p:cNvPr id="18435"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2698006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슬라이드 이미지 개체 틀 1"/>
          <p:cNvSpPr>
            <a:spLocks noGrp="1" noRot="1" noChangeAspect="1" noTextEdit="1"/>
          </p:cNvSpPr>
          <p:nvPr>
            <p:ph type="sldImg"/>
          </p:nvPr>
        </p:nvSpPr>
        <p:spPr>
          <a:ln/>
        </p:spPr>
      </p:sp>
      <p:sp>
        <p:nvSpPr>
          <p:cNvPr id="19459"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427601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슬라이드 이미지 개체 틀 1"/>
          <p:cNvSpPr>
            <a:spLocks noGrp="1" noRot="1" noChangeAspect="1" noTextEdit="1"/>
          </p:cNvSpPr>
          <p:nvPr>
            <p:ph type="sldImg"/>
          </p:nvPr>
        </p:nvSpPr>
        <p:spPr>
          <a:ln/>
        </p:spPr>
      </p:sp>
      <p:sp>
        <p:nvSpPr>
          <p:cNvPr id="2048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1745567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이미지 개체 틀 1"/>
          <p:cNvSpPr>
            <a:spLocks noGrp="1" noRot="1" noChangeAspect="1" noTextEdit="1"/>
          </p:cNvSpPr>
          <p:nvPr>
            <p:ph type="sldImg"/>
          </p:nvPr>
        </p:nvSpPr>
        <p:spPr>
          <a:ln/>
        </p:spPr>
      </p:sp>
      <p:sp>
        <p:nvSpPr>
          <p:cNvPr id="2150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2506209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이미지 개체 틀 1"/>
          <p:cNvSpPr>
            <a:spLocks noGrp="1" noRot="1" noChangeAspect="1" noTextEdit="1"/>
          </p:cNvSpPr>
          <p:nvPr>
            <p:ph type="sldImg"/>
          </p:nvPr>
        </p:nvSpPr>
        <p:spPr>
          <a:ln/>
        </p:spPr>
      </p:sp>
      <p:sp>
        <p:nvSpPr>
          <p:cNvPr id="2150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122674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슬라이드 이미지 개체 틀 1"/>
          <p:cNvSpPr>
            <a:spLocks noGrp="1" noRot="1" noChangeAspect="1" noTextEdit="1"/>
          </p:cNvSpPr>
          <p:nvPr>
            <p:ph type="sldImg"/>
          </p:nvPr>
        </p:nvSpPr>
        <p:spPr>
          <a:ln/>
        </p:spPr>
      </p:sp>
      <p:sp>
        <p:nvSpPr>
          <p:cNvPr id="2253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1995989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슬라이드 이미지 개체 틀 1"/>
          <p:cNvSpPr>
            <a:spLocks noGrp="1" noRot="1" noChangeAspect="1" noTextEdit="1"/>
          </p:cNvSpPr>
          <p:nvPr>
            <p:ph type="sldImg"/>
          </p:nvPr>
        </p:nvSpPr>
        <p:spPr>
          <a:ln/>
        </p:spPr>
      </p:sp>
      <p:sp>
        <p:nvSpPr>
          <p:cNvPr id="2560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98152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슬라이드 이미지 개체 틀 1"/>
          <p:cNvSpPr>
            <a:spLocks noGrp="1" noRot="1" noChangeAspect="1" noTextEdit="1"/>
          </p:cNvSpPr>
          <p:nvPr>
            <p:ph type="sldImg"/>
          </p:nvPr>
        </p:nvSpPr>
        <p:spPr>
          <a:ln/>
        </p:spPr>
      </p:sp>
      <p:sp>
        <p:nvSpPr>
          <p:cNvPr id="2560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566016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32130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49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53796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83791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4976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83973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866032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17157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6010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131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25757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3497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a:ea typeface="굴림" pitchFamily="50" charset="-127"/>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altLang="ko-KR">
              <a:ea typeface="굴림" pitchFamily="50" charset="-127"/>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altLang="ko-KR" sz="1000" b="1">
                <a:ea typeface="굴림" pitchFamily="50" charset="-127"/>
                <a:cs typeface="Times New Roman" pitchFamily="18" charset="0"/>
              </a:rPr>
              <a:t>© 2010 Open Mobile Alliance Ltd.  All Rights Reserved.</a:t>
            </a:r>
            <a:endParaRPr lang="en-US" altLang="ko-KR" sz="1000" b="1">
              <a:ea typeface="굴림" pitchFamily="50" charset="-127"/>
              <a:cs typeface="Times New Roman" pitchFamily="18" charset="0"/>
            </a:endParaRPr>
          </a:p>
          <a:p>
            <a:pPr defTabSz="403225">
              <a:tabLst>
                <a:tab pos="5372100" algn="ctr"/>
                <a:tab pos="9182100" algn="r"/>
              </a:tabLst>
            </a:pPr>
            <a:r>
              <a:rPr lang="en-US" altLang="ko-KR" sz="900" b="1">
                <a:latin typeface="Arial Narrow" pitchFamily="34" charset="0"/>
                <a:ea typeface="굴림" pitchFamily="50"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pitchFamily="50" charset="-127"/>
              <a:cs typeface="Times New Roman" pitchFamily="18" charset="0"/>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altLang="ko-KR" sz="1800" b="1">
                <a:latin typeface="Arial Narrow" pitchFamily="34" charset="0"/>
                <a:ea typeface="굴림" pitchFamily="50" charset="-127"/>
              </a:rPr>
              <a:t>OMA-&lt;GrpCode&gt;-2012-&lt;DocNum&gt;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pitchFamily="50" charset="-127"/>
              </a:rPr>
              <a:t>Slide #</a:t>
            </a:r>
            <a:fld id="{59967BE8-FAD1-4905-BAFD-D87BED5BDC4A}" type="slidenum">
              <a:rPr lang="en-US" altLang="ko-KR" sz="1800" b="1">
                <a:latin typeface="Arial Narrow" pitchFamily="34" charset="0"/>
                <a:ea typeface="굴림" pitchFamily="50" charset="-127"/>
              </a:rPr>
              <a:pPr algn="r" defTabSz="403225">
                <a:tabLst>
                  <a:tab pos="5372100" algn="ctr"/>
                  <a:tab pos="9182100" algn="r"/>
                </a:tabLst>
              </a:pPr>
              <a:t>‹#›</a:t>
            </a:fld>
            <a:r>
              <a:rPr lang="en-US" altLang="ko-KR" sz="1800" b="1">
                <a:latin typeface="Arial Narrow" pitchFamily="34" charset="0"/>
                <a:ea typeface="굴림" pitchFamily="50" charset="-127"/>
              </a:rPr>
              <a:t/>
            </a:r>
            <a:br>
              <a:rPr lang="en-US" altLang="ko-KR" sz="1800" b="1">
                <a:latin typeface="Arial Narrow" pitchFamily="34" charset="0"/>
                <a:ea typeface="굴림" pitchFamily="50" charset="-127"/>
              </a:rPr>
            </a:br>
            <a:r>
              <a:rPr lang="en-US" altLang="ko-KR" sz="500">
                <a:solidFill>
                  <a:srgbClr val="999999"/>
                </a:solidFill>
                <a:ea typeface="굴림" pitchFamily="50" charset="-127"/>
              </a:rPr>
              <a:t>[OMA-Template-SlideDeck-20100101-I]</a:t>
            </a:r>
            <a:endParaRPr lang="en-US" altLang="ko-KR" sz="1800" b="1">
              <a:latin typeface="Arial Narrow" pitchFamily="34" charset="0"/>
              <a:ea typeface="굴림" pitchFamily="50"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14.wmf"/><Relationship Id="rId4" Type="http://schemas.openxmlformats.org/officeDocument/2006/relationships/oleObject" Target="../embeddings/Microsoft_Excel_97-2003_____1.xls"/></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7.wmf"/><Relationship Id="rId12"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1.wmf"/><Relationship Id="rId5" Type="http://schemas.openxmlformats.org/officeDocument/2006/relationships/image" Target="../media/image5.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6.wmf"/><Relationship Id="rId12"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wmf"/><Relationship Id="rId11" Type="http://schemas.openxmlformats.org/officeDocument/2006/relationships/image" Target="../media/image11.wmf"/><Relationship Id="rId5" Type="http://schemas.openxmlformats.org/officeDocument/2006/relationships/image" Target="../media/image7.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Submitted To:	</a:t>
            </a:r>
            <a:r>
              <a:rPr lang="en-US" altLang="ko-KR" b="1" dirty="0" smtClean="0">
                <a:latin typeface="Tahoma" pitchFamily="34" charset="0"/>
                <a:ea typeface="굴림" pitchFamily="50" charset="-127"/>
              </a:rPr>
              <a:t>TP</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Date:	</a:t>
            </a:r>
            <a:r>
              <a:rPr lang="en-US" altLang="ko-KR" b="1" dirty="0" smtClean="0">
                <a:latin typeface="Tahoma" pitchFamily="34" charset="0"/>
                <a:ea typeface="굴림" pitchFamily="50" charset="-127"/>
              </a:rPr>
              <a:t>13 </a:t>
            </a:r>
            <a:r>
              <a:rPr lang="en-US" altLang="ko-KR" b="1" dirty="0">
                <a:latin typeface="Tahoma" pitchFamily="34" charset="0"/>
                <a:ea typeface="굴림" pitchFamily="50" charset="-127"/>
              </a:rPr>
              <a:t>Feb 2013</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Contact:</a:t>
            </a:r>
            <a:r>
              <a:rPr lang="en-US" altLang="ko-KR" b="1">
                <a:latin typeface="Tahoma" pitchFamily="34" charset="0"/>
                <a:ea typeface="굴림" pitchFamily="50" charset="-127"/>
              </a:rPr>
              <a:t>	</a:t>
            </a:r>
            <a:r>
              <a:rPr lang="en-US" altLang="ko-KR" b="1" smtClean="0">
                <a:latin typeface="Tahoma" pitchFamily="34" charset="0"/>
                <a:ea typeface="굴림" pitchFamily="50" charset="-127"/>
              </a:rPr>
              <a:t>LGE</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Source:	</a:t>
            </a:r>
            <a:r>
              <a:rPr lang="en-US" altLang="ko-KR" b="1" dirty="0" smtClean="0">
                <a:latin typeface="Tahoma" pitchFamily="34" charset="0"/>
                <a:ea typeface="굴림" pitchFamily="50" charset="-127"/>
              </a:rPr>
              <a:t>WID Supporters</a:t>
            </a:r>
            <a:endParaRPr lang="en-US" altLang="ko-KR" b="1" dirty="0">
              <a:latin typeface="Tahoma" pitchFamily="34" charset="0"/>
              <a:ea typeface="굴림" pitchFamily="50" charset="-127"/>
            </a:endParaRPr>
          </a:p>
        </p:txBody>
      </p:sp>
      <p:sp>
        <p:nvSpPr>
          <p:cNvPr id="2052" name="Rectangle 26"/>
          <p:cNvSpPr>
            <a:spLocks noGrp="1" noChangeArrowheads="1"/>
          </p:cNvSpPr>
          <p:nvPr>
            <p:ph type="ctrTitle"/>
          </p:nvPr>
        </p:nvSpPr>
        <p:spPr>
          <a:xfrm>
            <a:off x="339725" y="228600"/>
            <a:ext cx="8685213" cy="1652588"/>
          </a:xfrm>
          <a:noFill/>
        </p:spPr>
        <p:txBody>
          <a:bodyPr anchor="t"/>
          <a:lstStyle/>
          <a:p>
            <a:r>
              <a:rPr lang="en-US" altLang="ko-KR" sz="1600" dirty="0"/>
              <a:t>OMA-DM-2013-0014R02-INP_NWI_Socialization_M2M_Application_Interface</a:t>
            </a:r>
            <a:r>
              <a:rPr lang="en-US" altLang="ko-KR" sz="2000" dirty="0" smtClean="0">
                <a:ea typeface="굴림" pitchFamily="50" charset="-127"/>
              </a:rPr>
              <a:t/>
            </a:r>
            <a:br>
              <a:rPr lang="en-US" altLang="ko-KR" sz="2000" dirty="0" smtClean="0">
                <a:ea typeface="굴림" pitchFamily="50" charset="-127"/>
              </a:rPr>
            </a:br>
            <a:r>
              <a:rPr lang="en-US" altLang="ko-KR" sz="2000" dirty="0" smtClean="0">
                <a:ea typeface="굴림" pitchFamily="50" charset="-127"/>
              </a:rPr>
              <a:t/>
            </a:r>
            <a:br>
              <a:rPr lang="en-US" altLang="ko-KR" sz="2000" dirty="0" smtClean="0">
                <a:ea typeface="굴림" pitchFamily="50" charset="-127"/>
              </a:rPr>
            </a:br>
            <a:r>
              <a:rPr lang="en-US" altLang="ko-KR" sz="2800" dirty="0" smtClean="0">
                <a:ea typeface="굴림" pitchFamily="50" charset="-127"/>
              </a:rPr>
              <a:t>Presentation of WID Information</a:t>
            </a:r>
            <a:br>
              <a:rPr lang="en-US" altLang="ko-KR" sz="2800" dirty="0" smtClean="0">
                <a:ea typeface="굴림" pitchFamily="50" charset="-127"/>
              </a:rPr>
            </a:br>
            <a:r>
              <a:rPr lang="en-US" altLang="ko-KR" dirty="0" smtClean="0">
                <a:ea typeface="굴림" pitchFamily="50" charset="-127"/>
              </a:rPr>
              <a:t>WID 0282 - M2M Application Interface</a:t>
            </a: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ko-KR" sz="1800" b="1">
                <a:solidFill>
                  <a:srgbClr val="800000"/>
                </a:solidFill>
                <a:latin typeface="Tahoma" pitchFamily="34" charset="0"/>
                <a:ea typeface="굴림" pitchFamily="50"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ko-KR" sz="1800" b="1">
              <a:solidFill>
                <a:srgbClr val="800000"/>
              </a:solidFill>
              <a:latin typeface="Tahoma" pitchFamily="34" charset="0"/>
              <a:ea typeface="굴림" pitchFamily="50" charset="-127"/>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ko-KR" sz="900">
                <a:ea typeface="굴림" pitchFamily="50" charset="-127"/>
                <a:cs typeface="Times New Roman" pitchFamily="18" charset="0"/>
              </a:rPr>
              <a:t>USE OF THIS DOCUMENT BY NON-OMA MEMBERS IS SUBJECT TO ALL OF THE TERMS AND CONDITIONS OF THE USE AGREEMENT (located at </a:t>
            </a:r>
            <a:r>
              <a:rPr lang="en-US" altLang="ko-KR" sz="900">
                <a:ea typeface="굴림" pitchFamily="50" charset="-127"/>
                <a:cs typeface="Times New Roman" pitchFamily="18" charset="0"/>
                <a:hlinkClick r:id="rId4"/>
              </a:rPr>
              <a:t>http://www.openmobilealliance.org/UseAgreement.html</a:t>
            </a:r>
            <a:r>
              <a:rPr lang="en-US" altLang="ko-KR" sz="900">
                <a:ea typeface="굴림" pitchFamily="50" charset="-127"/>
                <a:cs typeface="Times New Roman" pitchFamily="18" charset="0"/>
              </a:rPr>
              <a:t>) AND IF YOU HAVE NOT AGREED TO THE TERMS OF THE USE AGREEMENT, YOU DO NOT HAVE THE RIGHT TO USE, COPY OR DISTRIBUTE THIS DOCUMENT.</a:t>
            </a:r>
          </a:p>
          <a:p>
            <a:pPr>
              <a:spcBef>
                <a:spcPct val="35000"/>
              </a:spcBef>
            </a:pPr>
            <a:r>
              <a:rPr lang="en-US" altLang="ko-KR" sz="900">
                <a:ea typeface="굴림" pitchFamily="50"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ko-KR" sz="900" b="1">
                <a:ea typeface="굴림" pitchFamily="50" charset="-127"/>
                <a:cs typeface="Times New Roman" pitchFamily="18" charset="0"/>
              </a:rPr>
              <a:t>Intellectual Property Rights</a:t>
            </a:r>
          </a:p>
          <a:p>
            <a:pPr>
              <a:spcBef>
                <a:spcPct val="35000"/>
              </a:spcBef>
            </a:pPr>
            <a:r>
              <a:rPr lang="en-US" altLang="ko-KR" sz="900">
                <a:ea typeface="굴림" pitchFamily="50"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smtClean="0">
                <a:ea typeface="굴림" pitchFamily="50" charset="-127"/>
              </a:rPr>
              <a:t>Notes for M2M Application Interface</a:t>
            </a:r>
            <a:endParaRPr lang="ko-KR" altLang="en-US" smtClean="0">
              <a:ea typeface="굴림" pitchFamily="50" charset="-127"/>
            </a:endParaRPr>
          </a:p>
        </p:txBody>
      </p:sp>
      <p:sp>
        <p:nvSpPr>
          <p:cNvPr id="9219" name="내용 개체 틀 2"/>
          <p:cNvSpPr>
            <a:spLocks noGrp="1"/>
          </p:cNvSpPr>
          <p:nvPr>
            <p:ph idx="1"/>
          </p:nvPr>
        </p:nvSpPr>
        <p:spPr/>
        <p:txBody>
          <a:bodyPr/>
          <a:lstStyle/>
          <a:p>
            <a:r>
              <a:rPr lang="en-US" altLang="ko-KR" dirty="0" smtClean="0">
                <a:ea typeface="굴림" pitchFamily="50" charset="-127"/>
              </a:rPr>
              <a:t>Current DM enablers are NOT affected by M2M Application Interface</a:t>
            </a:r>
          </a:p>
          <a:p>
            <a:r>
              <a:rPr lang="en-US" altLang="ko-KR" dirty="0" smtClean="0">
                <a:ea typeface="굴림" pitchFamily="50" charset="-127"/>
              </a:rPr>
              <a:t>M2M Application Interface will be specified between M2M Application and M2M Server</a:t>
            </a:r>
          </a:p>
          <a:p>
            <a:r>
              <a:rPr lang="en-US" altLang="ko-KR" dirty="0" smtClean="0">
                <a:ea typeface="굴림" pitchFamily="50" charset="-127"/>
              </a:rPr>
              <a:t>M2M Application Interface </a:t>
            </a:r>
            <a:r>
              <a:rPr lang="en-US" altLang="ko-KR" i="1" dirty="0" smtClean="0">
                <a:ea typeface="굴림" pitchFamily="50" charset="-127"/>
              </a:rPr>
              <a:t>conceptually</a:t>
            </a:r>
            <a:r>
              <a:rPr lang="en-US" altLang="ko-KR" dirty="0" smtClean="0">
                <a:ea typeface="굴림" pitchFamily="50" charset="-127"/>
              </a:rPr>
              <a:t> reuses the data models defined by OMA DM</a:t>
            </a:r>
          </a:p>
          <a:p>
            <a:pPr lvl="1"/>
            <a:r>
              <a:rPr lang="en-US" altLang="ko-KR" dirty="0" smtClean="0">
                <a:ea typeface="굴림" pitchFamily="50" charset="-127"/>
              </a:rPr>
              <a:t>For DM 1.x example, MOID-based capability discovery, DDF to learn the MO structure in device, Generic Alerts for Client Events</a:t>
            </a:r>
          </a:p>
          <a:p>
            <a:r>
              <a:rPr lang="en-US" altLang="ko-KR" dirty="0" smtClean="0">
                <a:ea typeface="굴림" pitchFamily="50" charset="-127"/>
              </a:rPr>
              <a:t>The DM protocol between Server and Client is transparent to the M2M Application Interface</a:t>
            </a:r>
          </a:p>
          <a:p>
            <a:pPr lvl="1"/>
            <a:r>
              <a:rPr lang="en-US" altLang="ko-KR" dirty="0" smtClean="0">
                <a:ea typeface="굴림" pitchFamily="50" charset="-127"/>
              </a:rPr>
              <a:t>DM 1.x/DM 2.0/LightweightM2M can be running b/w DM Server and DM Client</a:t>
            </a:r>
          </a:p>
          <a:p>
            <a:r>
              <a:rPr lang="en-US" altLang="ko-KR" dirty="0" smtClean="0">
                <a:ea typeface="굴림" pitchFamily="50" charset="-127"/>
              </a:rPr>
              <a:t>Internal Interface between M2M Server and DM Server is assumed, but this is out of scope of this proposal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Gap Analysis with WSI 1</a:t>
            </a:r>
            <a:endParaRPr lang="ko-KR" altLang="en-US"/>
          </a:p>
        </p:txBody>
      </p:sp>
      <p:sp>
        <p:nvSpPr>
          <p:cNvPr id="3" name="내용 개체 틀 2"/>
          <p:cNvSpPr>
            <a:spLocks noGrp="1"/>
          </p:cNvSpPr>
          <p:nvPr>
            <p:ph idx="1"/>
          </p:nvPr>
        </p:nvSpPr>
        <p:spPr/>
        <p:txBody>
          <a:bodyPr/>
          <a:lstStyle/>
          <a:p>
            <a:r>
              <a:rPr lang="en-US" altLang="ko-KR" dirty="0" smtClean="0"/>
              <a:t>Web Service Interface (WSI) tried to provide the interface for the External System to interact with DM System </a:t>
            </a:r>
            <a:r>
              <a:rPr lang="en-GB" altLang="ko-KR" dirty="0"/>
              <a:t>to perform management operations on the </a:t>
            </a:r>
            <a:r>
              <a:rPr lang="en-GB" altLang="ko-KR" dirty="0" smtClean="0"/>
              <a:t>device (2005~2007)</a:t>
            </a:r>
            <a:endParaRPr lang="en-US" altLang="ko-KR" dirty="0" smtClean="0"/>
          </a:p>
          <a:p>
            <a:pPr lvl="1"/>
            <a:r>
              <a:rPr lang="en-US" altLang="ko-KR" dirty="0" smtClean="0"/>
              <a:t>WSI was stopped during AD due to the lack of interests and participants</a:t>
            </a:r>
            <a:endParaRPr lang="ko-KR" altLang="en-US" dirty="0"/>
          </a:p>
        </p:txBody>
      </p:sp>
      <p:pic>
        <p:nvPicPr>
          <p:cNvPr id="7" name="그림 6"/>
          <p:cNvPicPr>
            <a:picLocks noChangeAspect="1"/>
          </p:cNvPicPr>
          <p:nvPr/>
        </p:nvPicPr>
        <p:blipFill>
          <a:blip r:embed="rId3"/>
          <a:stretch>
            <a:fillRect/>
          </a:stretch>
        </p:blipFill>
        <p:spPr>
          <a:xfrm>
            <a:off x="246298" y="2901950"/>
            <a:ext cx="5051601" cy="3550508"/>
          </a:xfrm>
          <a:prstGeom prst="rect">
            <a:avLst/>
          </a:prstGeom>
        </p:spPr>
      </p:pic>
      <p:sp>
        <p:nvSpPr>
          <p:cNvPr id="8" name="TextBox 7"/>
          <p:cNvSpPr txBox="1"/>
          <p:nvPr/>
        </p:nvSpPr>
        <p:spPr>
          <a:xfrm>
            <a:off x="5519737" y="3461526"/>
            <a:ext cx="3733800" cy="2585323"/>
          </a:xfrm>
          <a:prstGeom prst="rect">
            <a:avLst/>
          </a:prstGeom>
          <a:noFill/>
        </p:spPr>
        <p:txBody>
          <a:bodyPr wrap="square" rtlCol="0">
            <a:spAutoFit/>
          </a:bodyPr>
          <a:lstStyle/>
          <a:p>
            <a:pPr lvl="0"/>
            <a:r>
              <a:rPr lang="en-GB" altLang="ko-KR" sz="1800" b="1" dirty="0" smtClean="0"/>
              <a:t>WSI Main Functionalities</a:t>
            </a:r>
          </a:p>
          <a:p>
            <a:pPr marL="342900" lvl="0" indent="-342900">
              <a:buFont typeface="Arial" panose="020B0604020202020204" pitchFamily="34" charset="0"/>
              <a:buChar char="•"/>
            </a:pPr>
            <a:r>
              <a:rPr lang="en-GB" altLang="ko-KR" sz="1800" dirty="0" smtClean="0"/>
              <a:t>Device </a:t>
            </a:r>
            <a:r>
              <a:rPr lang="en-GB" altLang="ko-KR" sz="1800" dirty="0"/>
              <a:t>discovery</a:t>
            </a:r>
            <a:endParaRPr lang="ko-KR" altLang="ko-KR" sz="1800"/>
          </a:p>
          <a:p>
            <a:pPr marL="342900" lvl="0" indent="-342900">
              <a:buFont typeface="Arial" panose="020B0604020202020204" pitchFamily="34" charset="0"/>
              <a:buChar char="•"/>
            </a:pPr>
            <a:r>
              <a:rPr lang="en-US" altLang="ko-KR" sz="1800" dirty="0" smtClean="0"/>
              <a:t>External System performs Device Managements via DM System</a:t>
            </a:r>
            <a:endParaRPr lang="ko-KR" altLang="ko-KR" sz="1800"/>
          </a:p>
          <a:p>
            <a:pPr marL="342900" lvl="0" indent="-342900">
              <a:buFont typeface="Arial" panose="020B0604020202020204" pitchFamily="34" charset="0"/>
              <a:buChar char="•"/>
            </a:pPr>
            <a:r>
              <a:rPr lang="en-GB" altLang="ko-KR" sz="1800" dirty="0" smtClean="0"/>
              <a:t>Forward Generic </a:t>
            </a:r>
            <a:r>
              <a:rPr lang="en-GB" altLang="ko-KR" sz="1800" dirty="0"/>
              <a:t>Alert </a:t>
            </a:r>
            <a:r>
              <a:rPr lang="en-GB" altLang="ko-KR" sz="1800" dirty="0" smtClean="0"/>
              <a:t>to the External System</a:t>
            </a:r>
            <a:endParaRPr lang="ko-KR" altLang="ko-KR" sz="1800"/>
          </a:p>
          <a:p>
            <a:pPr marL="342900" indent="-342900">
              <a:buFont typeface="Arial" panose="020B0604020202020204" pitchFamily="34" charset="0"/>
              <a:buChar char="•"/>
            </a:pPr>
            <a:r>
              <a:rPr lang="en-GB" altLang="ko-KR" sz="1800" dirty="0" smtClean="0"/>
              <a:t>Asynchronous Operations</a:t>
            </a:r>
            <a:endParaRPr lang="ko-KR" altLang="ko-KR" sz="1800"/>
          </a:p>
          <a:p>
            <a:pPr marL="342900" indent="-342900">
              <a:buFont typeface="Arial" panose="020B0604020202020204" pitchFamily="34" charset="0"/>
              <a:buChar char="•"/>
            </a:pPr>
            <a:r>
              <a:rPr lang="en-GB" altLang="ko-KR" sz="1800" dirty="0" smtClean="0"/>
              <a:t>External System Registration</a:t>
            </a:r>
          </a:p>
          <a:p>
            <a:pPr marL="342900" indent="-342900">
              <a:buFont typeface="Arial" panose="020B0604020202020204" pitchFamily="34" charset="0"/>
              <a:buChar char="•"/>
            </a:pPr>
            <a:r>
              <a:rPr lang="en-GB" altLang="ko-KR" sz="1800" dirty="0" smtClean="0"/>
              <a:t>Device Group Operations</a:t>
            </a:r>
            <a:endParaRPr lang="ko-KR" altLang="en-US" sz="1800"/>
          </a:p>
        </p:txBody>
      </p:sp>
    </p:spTree>
    <p:extLst>
      <p:ext uri="{BB962C8B-B14F-4D97-AF65-F5344CB8AC3E}">
        <p14:creationId xmlns:p14="http://schemas.microsoft.com/office/powerpoint/2010/main" val="399793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Gap Analysis with </a:t>
            </a:r>
            <a:r>
              <a:rPr lang="en-US" altLang="ko-KR" dirty="0" smtClean="0"/>
              <a:t>WSI 2</a:t>
            </a:r>
            <a:endParaRPr lang="ko-KR" altLang="en-US"/>
          </a:p>
        </p:txBody>
      </p:sp>
      <p:sp>
        <p:nvSpPr>
          <p:cNvPr id="3" name="내용 개체 틀 2"/>
          <p:cNvSpPr>
            <a:spLocks noGrp="1"/>
          </p:cNvSpPr>
          <p:nvPr>
            <p:ph idx="1"/>
          </p:nvPr>
        </p:nvSpPr>
        <p:spPr/>
        <p:txBody>
          <a:bodyPr/>
          <a:lstStyle/>
          <a:p>
            <a:r>
              <a:rPr lang="en-US" altLang="ko-KR" dirty="0" smtClean="0"/>
              <a:t>Are WSI and M2M Application Interface related?</a:t>
            </a:r>
          </a:p>
          <a:p>
            <a:pPr lvl="1"/>
            <a:r>
              <a:rPr lang="en-US" altLang="ko-KR" dirty="0" smtClean="0"/>
              <a:t>Yes, they are related. M2M Application and M2M Server in this proposal can be seen as WSI Function in External System and DM System respectively. Some technical requirements can be also overlapped</a:t>
            </a:r>
          </a:p>
          <a:p>
            <a:r>
              <a:rPr lang="en-US" altLang="ko-KR" dirty="0" smtClean="0"/>
              <a:t>Can WSI be reused for M2M Application Interface?</a:t>
            </a:r>
          </a:p>
          <a:p>
            <a:pPr lvl="1"/>
            <a:r>
              <a:rPr lang="en-US" altLang="ko-KR" dirty="0" smtClean="0"/>
              <a:t>Some requirements in WSI RD can be conceptually reused</a:t>
            </a:r>
          </a:p>
          <a:p>
            <a:pPr lvl="1"/>
            <a:r>
              <a:rPr lang="en-US" altLang="ko-KR" dirty="0" smtClean="0"/>
              <a:t>Use cases in WSI RD can be revised in terms of M2M</a:t>
            </a:r>
          </a:p>
          <a:p>
            <a:endParaRPr lang="en-US" altLang="ko-KR" dirty="0" smtClean="0"/>
          </a:p>
          <a:p>
            <a:r>
              <a:rPr lang="en-US" altLang="ko-KR" i="1" dirty="0" smtClean="0"/>
              <a:t>M2M Application Interface can conceptually reuse or consult with RD/AD of WSI. For the TS, the independent development shall be taken since there is no TS for WSI</a:t>
            </a:r>
          </a:p>
        </p:txBody>
      </p:sp>
    </p:spTree>
    <p:extLst>
      <p:ext uri="{BB962C8B-B14F-4D97-AF65-F5344CB8AC3E}">
        <p14:creationId xmlns:p14="http://schemas.microsoft.com/office/powerpoint/2010/main" val="2415703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제목 1"/>
          <p:cNvSpPr>
            <a:spLocks noGrp="1"/>
          </p:cNvSpPr>
          <p:nvPr>
            <p:ph type="title"/>
          </p:nvPr>
        </p:nvSpPr>
        <p:spPr/>
        <p:txBody>
          <a:bodyPr/>
          <a:lstStyle/>
          <a:p>
            <a:r>
              <a:rPr lang="en-US" altLang="ko-KR" smtClean="0">
                <a:ea typeface="굴림" pitchFamily="50" charset="-127"/>
              </a:rPr>
              <a:t>How OMA can help</a:t>
            </a:r>
            <a:endParaRPr lang="ko-KR" altLang="en-US" smtClean="0">
              <a:ea typeface="굴림" pitchFamily="50" charset="-127"/>
            </a:endParaRPr>
          </a:p>
        </p:txBody>
      </p:sp>
      <p:sp>
        <p:nvSpPr>
          <p:cNvPr id="11267" name="내용 개체 틀 2"/>
          <p:cNvSpPr>
            <a:spLocks noGrp="1"/>
          </p:cNvSpPr>
          <p:nvPr>
            <p:ph idx="1"/>
          </p:nvPr>
        </p:nvSpPr>
        <p:spPr/>
        <p:txBody>
          <a:bodyPr/>
          <a:lstStyle/>
          <a:p>
            <a:r>
              <a:rPr lang="en-US" altLang="ko-KR" dirty="0" smtClean="0">
                <a:ea typeface="굴림" pitchFamily="50" charset="-127"/>
              </a:rPr>
              <a:t>OMA can help with this new Work Item leveraging the expertise in OMA DM WG</a:t>
            </a:r>
          </a:p>
          <a:p>
            <a:pPr lvl="1"/>
            <a:r>
              <a:rPr lang="en-US" altLang="ko-KR" dirty="0" smtClean="0">
                <a:ea typeface="굴림" pitchFamily="50" charset="-127"/>
              </a:rPr>
              <a:t>Sub Work Item can be created under OMA DM WG</a:t>
            </a:r>
          </a:p>
          <a:p>
            <a:endParaRPr lang="en-US" altLang="ko-KR" dirty="0" smtClean="0">
              <a:ea typeface="굴림" pitchFamily="50" charset="-127"/>
            </a:endParaRPr>
          </a:p>
          <a:p>
            <a:endParaRPr lang="ko-KR" altLang="en-US" dirty="0" smtClean="0">
              <a:ea typeface="굴림" pitchFamily="50"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제목 1"/>
          <p:cNvSpPr>
            <a:spLocks noGrp="1"/>
          </p:cNvSpPr>
          <p:nvPr>
            <p:ph type="title"/>
          </p:nvPr>
        </p:nvSpPr>
        <p:spPr/>
        <p:txBody>
          <a:bodyPr/>
          <a:lstStyle/>
          <a:p>
            <a:r>
              <a:rPr lang="en-US" altLang="ko-KR" smtClean="0">
                <a:ea typeface="굴림" pitchFamily="50" charset="-127"/>
              </a:rPr>
              <a:t>Impacts, relationships and dependencies</a:t>
            </a:r>
            <a:endParaRPr lang="ko-KR" altLang="en-US" smtClean="0">
              <a:ea typeface="굴림" pitchFamily="50" charset="-127"/>
            </a:endParaRPr>
          </a:p>
        </p:txBody>
      </p:sp>
      <p:sp>
        <p:nvSpPr>
          <p:cNvPr id="12291" name="내용 개체 틀 2"/>
          <p:cNvSpPr>
            <a:spLocks noGrp="1"/>
          </p:cNvSpPr>
          <p:nvPr>
            <p:ph idx="1"/>
          </p:nvPr>
        </p:nvSpPr>
        <p:spPr/>
        <p:txBody>
          <a:bodyPr/>
          <a:lstStyle/>
          <a:p>
            <a:r>
              <a:rPr lang="en-US" altLang="ko-KR" smtClean="0">
                <a:ea typeface="굴림" pitchFamily="50" charset="-127"/>
              </a:rPr>
              <a:t>State (potentially) related</a:t>
            </a:r>
          </a:p>
          <a:p>
            <a:pPr lvl="1"/>
            <a:r>
              <a:rPr lang="en-US" altLang="ko-KR" smtClean="0">
                <a:ea typeface="굴림" pitchFamily="50" charset="-127"/>
              </a:rPr>
              <a:t>OMA DM 1.x, OMA DM 2.0</a:t>
            </a:r>
          </a:p>
          <a:p>
            <a:r>
              <a:rPr lang="en-US" altLang="ko-KR" smtClean="0">
                <a:ea typeface="굴림" pitchFamily="50" charset="-127"/>
              </a:rPr>
              <a:t>State potential and identified dependencies</a:t>
            </a:r>
          </a:p>
          <a:p>
            <a:pPr lvl="1"/>
            <a:r>
              <a:rPr lang="en-US" altLang="ko-KR" smtClean="0">
                <a:ea typeface="굴림" pitchFamily="50" charset="-127"/>
              </a:rPr>
              <a:t>OMA DM 1.x, OMA DM 2.0</a:t>
            </a:r>
          </a:p>
          <a:p>
            <a:r>
              <a:rPr lang="en-US" altLang="ko-KR" smtClean="0">
                <a:ea typeface="굴림" pitchFamily="50" charset="-127"/>
              </a:rPr>
              <a:t>Describe impacts on different system elements</a:t>
            </a:r>
          </a:p>
          <a:p>
            <a:pPr lvl="1"/>
            <a:r>
              <a:rPr lang="en-US" altLang="ko-KR" smtClean="0">
                <a:ea typeface="굴림" pitchFamily="50" charset="-127"/>
              </a:rPr>
              <a:t>No Impacts expected</a:t>
            </a:r>
          </a:p>
          <a:p>
            <a:endParaRPr lang="ko-KR" altLang="en-US" smtClean="0">
              <a:ea typeface="굴림" pitchFamily="50" charset="-127"/>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ltLang="ko-KR" smtClean="0">
                <a:ea typeface="굴림" pitchFamily="50" charset="-127"/>
              </a:rPr>
              <a:t>Proposed Timeline</a:t>
            </a:r>
          </a:p>
        </p:txBody>
      </p:sp>
      <p:graphicFrame>
        <p:nvGraphicFramePr>
          <p:cNvPr id="13315"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13492" name="워크시트" showAsIcon="1" r:id="rId4" imgW="914400" imgH="714375" progId="Excel.Sheet.8">
                  <p:embed/>
                </p:oleObj>
              </mc:Choice>
              <mc:Fallback>
                <p:oleObj name="워크시트" showAsIcon="1" r:id="rId4" imgW="914400" imgH="714375" progId="Excel.Sheet.8">
                  <p:embed/>
                  <p:pic>
                    <p:nvPicPr>
                      <p:cNvPr id="0" name="Object 17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Tabella 7"/>
          <p:cNvGraphicFramePr>
            <a:graphicFrameLocks noGrp="1"/>
          </p:cNvGraphicFramePr>
          <p:nvPr/>
        </p:nvGraphicFramePr>
        <p:xfrm>
          <a:off x="261938" y="1149350"/>
          <a:ext cx="4419600" cy="3349630"/>
        </p:xfrm>
        <a:graphic>
          <a:graphicData uri="http://schemas.openxmlformats.org/drawingml/2006/table">
            <a:tbl>
              <a:tblPr/>
              <a:tblGrid>
                <a:gridCol w="2185987"/>
                <a:gridCol w="1085850"/>
                <a:gridCol w="361950"/>
                <a:gridCol w="423863"/>
                <a:gridCol w="361950"/>
              </a:tblGrid>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RD start</a:t>
                      </a:r>
                    </a:p>
                  </a:txBody>
                  <a:tcPr marL="0" marR="0" marT="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2013-05-06</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New reqs deadline</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RD review start</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RD as Candidate</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2013-08-06</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review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effectLst/>
                          <a:latin typeface="Arial"/>
                        </a:rPr>
                        <a:t>2013-09-10</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2013-09-30</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Detailed spec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Consistency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2014-05-30</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11</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Enabler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2014-08-30</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16</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9" name="Chart 6"/>
          <p:cNvGraphicFramePr>
            <a:graphicFrameLocks/>
          </p:cNvGraphicFramePr>
          <p:nvPr/>
        </p:nvGraphicFramePr>
        <p:xfrm>
          <a:off x="4833937" y="1149350"/>
          <a:ext cx="4343400" cy="3381375"/>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altLang="ko-KR" smtClean="0">
                <a:ea typeface="굴림" pitchFamily="50" charset="-127"/>
              </a:rPr>
              <a:t>Supporting Companies</a:t>
            </a:r>
          </a:p>
        </p:txBody>
      </p:sp>
      <p:sp>
        <p:nvSpPr>
          <p:cNvPr id="14339" name="Rectangle 3"/>
          <p:cNvSpPr>
            <a:spLocks noGrp="1" noChangeArrowheads="1"/>
          </p:cNvSpPr>
          <p:nvPr>
            <p:ph type="body" sz="half" idx="1"/>
          </p:nvPr>
        </p:nvSpPr>
        <p:spPr>
          <a:xfrm>
            <a:off x="292100" y="1169988"/>
            <a:ext cx="5608638" cy="512762"/>
          </a:xfrm>
        </p:spPr>
        <p:txBody>
          <a:bodyPr/>
          <a:lstStyle/>
          <a:p>
            <a:r>
              <a:rPr lang="en-GB" altLang="ko-KR" sz="2200" smtClean="0">
                <a:ea typeface="굴림" pitchFamily="50" charset="-127"/>
              </a:rPr>
              <a:t>The companies supporting this work item are:</a:t>
            </a:r>
          </a:p>
        </p:txBody>
      </p:sp>
      <p:graphicFrame>
        <p:nvGraphicFramePr>
          <p:cNvPr id="43044" name="Group 36"/>
          <p:cNvGraphicFramePr>
            <a:graphicFrameLocks noGrp="1"/>
          </p:cNvGraphicFramePr>
          <p:nvPr>
            <p:ph sz="half" idx="2"/>
            <p:extLst>
              <p:ext uri="{D42A27DB-BD31-4B8C-83A1-F6EECF244321}">
                <p14:modId xmlns:p14="http://schemas.microsoft.com/office/powerpoint/2010/main" val="2991763301"/>
              </p:ext>
            </p:extLst>
          </p:nvPr>
        </p:nvGraphicFramePr>
        <p:xfrm>
          <a:off x="490538" y="16827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dirty="0" smtClean="0">
                          <a:ln>
                            <a:noFill/>
                          </a:ln>
                          <a:solidFill>
                            <a:srgbClr val="000066"/>
                          </a:solidFill>
                          <a:effectLst/>
                          <a:latin typeface="Arial Narrow" pitchFamily="34" charset="0"/>
                          <a:ea typeface="굴림" pitchFamily="50" charset="-127"/>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smtClean="0">
                          <a:ln>
                            <a:noFill/>
                          </a:ln>
                          <a:solidFill>
                            <a:srgbClr val="000066"/>
                          </a:solidFill>
                          <a:effectLst/>
                          <a:latin typeface="Arial Narrow" pitchFamily="34" charset="0"/>
                          <a:ea typeface="굴림" pitchFamily="50" charset="-127"/>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800000"/>
                          </a:solidFill>
                          <a:effectLst/>
                          <a:latin typeface="Arial Narrow" pitchFamily="34" charset="0"/>
                          <a:ea typeface="굴림" pitchFamily="50" charset="-127"/>
                        </a:rPr>
                        <a:t>LG Electronics</a:t>
                      </a: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800000"/>
                          </a:solidFill>
                          <a:effectLst/>
                          <a:latin typeface="Arial Narrow" pitchFamily="34" charset="0"/>
                          <a:ea typeface="굴림" pitchFamily="50" charset="-127"/>
                        </a:rPr>
                        <a:t>Full</a:t>
                      </a: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China Mobile Communications Co</a:t>
                      </a: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Full</a:t>
                      </a: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err="1" smtClean="0">
                          <a:ln>
                            <a:noFill/>
                          </a:ln>
                          <a:solidFill>
                            <a:srgbClr val="800000"/>
                          </a:solidFill>
                          <a:effectLst/>
                          <a:latin typeface="Arial Narrow" pitchFamily="34" charset="0"/>
                          <a:ea typeface="굴림" pitchFamily="50" charset="-127"/>
                        </a:rPr>
                        <a:t>Sensinode</a:t>
                      </a: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 Ltd</a:t>
                      </a: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Associate</a:t>
                      </a:r>
                      <a:endPar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fr-FR" altLang="ko-KR" sz="2200" b="0" i="0" u="none" strike="noStrike" cap="none" normalizeH="0" baseline="0" smtClean="0">
                        <a:ln>
                          <a:noFill/>
                        </a:ln>
                        <a:solidFill>
                          <a:srgbClr val="800000"/>
                        </a:solidFill>
                        <a:effectLst/>
                        <a:latin typeface="Arial Narrow" pitchFamily="34" charset="0"/>
                        <a:ea typeface="굴림" pitchFamily="50" charset="-127"/>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fr-FR" altLang="ko-KR" sz="2200" b="0" i="0" u="none" strike="noStrike" cap="none" normalizeH="0" baseline="0" dirty="0" smtClean="0">
                        <a:ln>
                          <a:noFill/>
                        </a:ln>
                        <a:solidFill>
                          <a:srgbClr val="800000"/>
                        </a:solidFill>
                        <a:effectLst/>
                        <a:latin typeface="Arial Narrow" pitchFamily="34" charset="0"/>
                        <a:ea typeface="굴림" pitchFamily="50" charset="-127"/>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r>
              <a:rPr lang="en-GB" altLang="ko-KR" smtClean="0">
                <a:ea typeface="굴림" pitchFamily="50" charset="-127"/>
              </a:rPr>
              <a:t>Proposed Resources</a:t>
            </a:r>
          </a:p>
        </p:txBody>
      </p:sp>
      <p:sp>
        <p:nvSpPr>
          <p:cNvPr id="15363" name="Rectangle 3"/>
          <p:cNvSpPr>
            <a:spLocks noGrp="1" noChangeArrowheads="1"/>
          </p:cNvSpPr>
          <p:nvPr>
            <p:ph type="body" sz="half" idx="4294967295"/>
          </p:nvPr>
        </p:nvSpPr>
        <p:spPr>
          <a:xfrm>
            <a:off x="292100" y="996950"/>
            <a:ext cx="8732838" cy="512763"/>
          </a:xfrm>
        </p:spPr>
        <p:txBody>
          <a:bodyPr/>
          <a:lstStyle/>
          <a:p>
            <a:r>
              <a:rPr lang="en-GB" altLang="ko-KR" sz="2200" smtClean="0">
                <a:ea typeface="굴림" pitchFamily="50" charset="-127"/>
              </a:rPr>
              <a:t>The companies supporting this work item are proposing the following resources:</a:t>
            </a:r>
          </a:p>
        </p:txBody>
      </p:sp>
      <p:graphicFrame>
        <p:nvGraphicFramePr>
          <p:cNvPr id="43056" name="Group 48"/>
          <p:cNvGraphicFramePr>
            <a:graphicFrameLocks noGrp="1"/>
          </p:cNvGraphicFramePr>
          <p:nvPr>
            <p:ph sz="half" idx="4294967295"/>
          </p:nvPr>
        </p:nvGraphicFramePr>
        <p:xfrm>
          <a:off x="749300" y="1468438"/>
          <a:ext cx="8047038" cy="5033961"/>
        </p:xfrm>
        <a:graphic>
          <a:graphicData uri="http://schemas.openxmlformats.org/drawingml/2006/table">
            <a:tbl>
              <a:tblPr/>
              <a:tblGrid>
                <a:gridCol w="4648200"/>
                <a:gridCol w="3398838"/>
              </a:tblGrid>
              <a:tr h="64008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smtClean="0">
                          <a:ln>
                            <a:noFill/>
                          </a:ln>
                          <a:solidFill>
                            <a:srgbClr val="000066"/>
                          </a:solidFill>
                          <a:effectLst/>
                          <a:latin typeface="Arial Narrow" pitchFamily="34" charset="0"/>
                          <a:ea typeface="굴림" pitchFamily="50" charset="-127"/>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smtClean="0">
                          <a:ln>
                            <a:noFill/>
                          </a:ln>
                          <a:solidFill>
                            <a:srgbClr val="000066"/>
                          </a:solidFill>
                          <a:effectLst/>
                          <a:latin typeface="Arial Narrow" pitchFamily="34" charset="0"/>
                          <a:ea typeface="굴림" pitchFamily="50" charset="-127"/>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chemeClr val="hlink"/>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smtClean="0">
                <a:ea typeface="굴림" pitchFamily="50" charset="-127"/>
              </a:rPr>
              <a:t>General information about the Work Item</a:t>
            </a:r>
            <a:endParaRPr lang="ko-KR" altLang="en-US" smtClean="0">
              <a:ea typeface="굴림" pitchFamily="50" charset="-127"/>
            </a:endParaRPr>
          </a:p>
        </p:txBody>
      </p:sp>
      <p:sp>
        <p:nvSpPr>
          <p:cNvPr id="3075" name="내용 개체 틀 2"/>
          <p:cNvSpPr>
            <a:spLocks noGrp="1"/>
          </p:cNvSpPr>
          <p:nvPr>
            <p:ph idx="1"/>
          </p:nvPr>
        </p:nvSpPr>
        <p:spPr/>
        <p:txBody>
          <a:bodyPr/>
          <a:lstStyle/>
          <a:p>
            <a:r>
              <a:rPr lang="en-US" altLang="ko-KR" dirty="0" smtClean="0">
                <a:ea typeface="굴림" pitchFamily="50" charset="-127"/>
              </a:rPr>
              <a:t>WID Information</a:t>
            </a:r>
          </a:p>
          <a:p>
            <a:pPr lvl="1"/>
            <a:r>
              <a:rPr lang="en-US" altLang="ko-KR" dirty="0" smtClean="0">
                <a:ea typeface="굴림" pitchFamily="50" charset="-127"/>
              </a:rPr>
              <a:t>WID 0282 – M2M Application Interface (MAI)</a:t>
            </a:r>
          </a:p>
          <a:p>
            <a:r>
              <a:rPr lang="en-US" altLang="ko-KR" dirty="0" smtClean="0">
                <a:ea typeface="굴림" pitchFamily="50" charset="-127"/>
              </a:rPr>
              <a:t>Short Description</a:t>
            </a:r>
          </a:p>
          <a:p>
            <a:pPr lvl="1"/>
            <a:r>
              <a:rPr lang="en-US" altLang="ko-KR" dirty="0" smtClean="0">
                <a:ea typeface="굴림" pitchFamily="50" charset="-127"/>
              </a:rPr>
              <a:t>To make the maximum use of OMA DM for M2M, M2M Application Interface is proposed between the M2M Application and M2M Server. This new interface can provide below functionalities to M2M Applications</a:t>
            </a:r>
          </a:p>
          <a:p>
            <a:pPr lvl="2"/>
            <a:r>
              <a:rPr lang="en-US" altLang="ko-KR" dirty="0" smtClean="0">
                <a:ea typeface="굴림" pitchFamily="50" charset="-127"/>
              </a:rPr>
              <a:t>Device Discovery, Command </a:t>
            </a:r>
            <a:r>
              <a:rPr lang="en-US" altLang="ko-KR" dirty="0">
                <a:ea typeface="굴림" pitchFamily="50" charset="-127"/>
              </a:rPr>
              <a:t>Delivery, </a:t>
            </a:r>
            <a:r>
              <a:rPr lang="en-US" altLang="ko-KR" dirty="0" smtClean="0">
                <a:ea typeface="굴림" pitchFamily="50" charset="-127"/>
              </a:rPr>
              <a:t>Subscription, </a:t>
            </a:r>
            <a:r>
              <a:rPr lang="en-US" altLang="ko-KR" dirty="0">
                <a:ea typeface="굴림" pitchFamily="50" charset="-127"/>
              </a:rPr>
              <a:t>Resource Group Manipulation</a:t>
            </a:r>
            <a:endParaRPr lang="en-US" altLang="ko-KR" dirty="0" smtClean="0">
              <a:ea typeface="굴림" pitchFamily="50" charset="-127"/>
            </a:endParaRPr>
          </a:p>
          <a:p>
            <a:r>
              <a:rPr lang="en-US" altLang="ko-KR" dirty="0" smtClean="0">
                <a:ea typeface="굴림" pitchFamily="50" charset="-127"/>
              </a:rPr>
              <a:t>WG Handling Proposal</a:t>
            </a:r>
          </a:p>
          <a:p>
            <a:pPr lvl="1"/>
            <a:r>
              <a:rPr lang="en-US" altLang="ko-KR" dirty="0" smtClean="0">
                <a:ea typeface="굴림" pitchFamily="50" charset="-127"/>
              </a:rPr>
              <a:t>DM WG to work for the proposed new work item</a:t>
            </a:r>
          </a:p>
          <a:p>
            <a:r>
              <a:rPr lang="en-US" altLang="ko-KR" dirty="0" smtClean="0">
                <a:ea typeface="굴림" pitchFamily="50" charset="-127"/>
              </a:rPr>
              <a:t>Status of WID socialization</a:t>
            </a:r>
          </a:p>
          <a:p>
            <a:pPr lvl="1"/>
            <a:r>
              <a:rPr lang="en-US" altLang="ko-KR" dirty="0" smtClean="0">
                <a:ea typeface="굴림" pitchFamily="50" charset="-127"/>
              </a:rPr>
              <a:t>First socialization in TP NWI session is arranged in 19 Feb 2013 at Budapest</a:t>
            </a:r>
            <a:endParaRPr lang="ko-KR" altLang="en-US" dirty="0" smtClean="0">
              <a:ea typeface="굴림" pitchFamily="50" charset="-127"/>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ko-KR" dirty="0" smtClean="0">
                <a:ea typeface="굴림" pitchFamily="50" charset="-127"/>
              </a:rPr>
              <a:t>Problem/Opportunity Statement 1</a:t>
            </a:r>
            <a:endParaRPr lang="ko-KR" altLang="en-US" smtClean="0">
              <a:ea typeface="굴림" pitchFamily="50" charset="-127"/>
            </a:endParaRPr>
          </a:p>
        </p:txBody>
      </p:sp>
      <p:sp>
        <p:nvSpPr>
          <p:cNvPr id="4099" name="내용 개체 틀 3"/>
          <p:cNvSpPr>
            <a:spLocks noGrp="1"/>
          </p:cNvSpPr>
          <p:nvPr>
            <p:ph idx="1"/>
          </p:nvPr>
        </p:nvSpPr>
        <p:spPr/>
        <p:txBody>
          <a:bodyPr/>
          <a:lstStyle/>
          <a:p>
            <a:r>
              <a:rPr lang="en-US" altLang="ko-KR" dirty="0" smtClean="0">
                <a:ea typeface="굴림" pitchFamily="50" charset="-127"/>
              </a:rPr>
              <a:t>In Feb 2012, OMA was united to celebrate </a:t>
            </a:r>
            <a:r>
              <a:rPr lang="en-US" altLang="ko-KR" i="1" dirty="0" smtClean="0">
                <a:ea typeface="굴림" pitchFamily="50" charset="-127"/>
              </a:rPr>
              <a:t>“OMA DM achieves 1.4 Billion Deployments”</a:t>
            </a:r>
          </a:p>
          <a:p>
            <a:endParaRPr lang="en-US" altLang="ko-KR" i="1" dirty="0" smtClean="0">
              <a:ea typeface="굴림" pitchFamily="50" charset="-127"/>
            </a:endParaRPr>
          </a:p>
          <a:p>
            <a:r>
              <a:rPr lang="en-US" altLang="ko-KR" dirty="0" smtClean="0">
                <a:ea typeface="굴림" pitchFamily="50" charset="-127"/>
              </a:rPr>
              <a:t>But looking at the reality, </a:t>
            </a:r>
            <a:r>
              <a:rPr lang="en-US" altLang="ko-KR" i="1" u="sng" dirty="0" smtClean="0">
                <a:ea typeface="굴림" pitchFamily="50" charset="-127"/>
              </a:rPr>
              <a:t>problems</a:t>
            </a:r>
            <a:r>
              <a:rPr lang="en-US" altLang="ko-KR" dirty="0" smtClean="0">
                <a:ea typeface="굴림" pitchFamily="50" charset="-127"/>
              </a:rPr>
              <a:t> are</a:t>
            </a:r>
          </a:p>
          <a:p>
            <a:pPr lvl="1"/>
            <a:r>
              <a:rPr lang="en-US" altLang="ko-KR" dirty="0" smtClean="0">
                <a:ea typeface="굴림" pitchFamily="50" charset="-127"/>
              </a:rPr>
              <a:t>Except FUMO, other enablers have been struggled for the market deployment, but far from the satisfactory results</a:t>
            </a:r>
          </a:p>
          <a:p>
            <a:pPr lvl="1"/>
            <a:r>
              <a:rPr lang="en-US" altLang="ko-KR" dirty="0" smtClean="0">
                <a:ea typeface="굴림" pitchFamily="50" charset="-127"/>
              </a:rPr>
              <a:t>The OMA DM infrastructures run by the operators/vendors are not fully utilized</a:t>
            </a:r>
          </a:p>
          <a:p>
            <a:endParaRPr lang="en-US" altLang="ko-KR" dirty="0" smtClean="0">
              <a:ea typeface="굴림" pitchFamily="50" charset="-127"/>
            </a:endParaRPr>
          </a:p>
          <a:p>
            <a:r>
              <a:rPr lang="en-US" altLang="ko-KR" i="1" u="sng" dirty="0" smtClean="0">
                <a:ea typeface="굴림" pitchFamily="50" charset="-127"/>
              </a:rPr>
              <a:t>Questions</a:t>
            </a:r>
            <a:r>
              <a:rPr lang="en-US" altLang="ko-KR" dirty="0" smtClean="0">
                <a:ea typeface="굴림" pitchFamily="50" charset="-127"/>
              </a:rPr>
              <a:t> to discover opportunities</a:t>
            </a:r>
          </a:p>
          <a:p>
            <a:pPr lvl="1"/>
            <a:r>
              <a:rPr lang="en-US" altLang="ko-KR" dirty="0" smtClean="0">
                <a:ea typeface="굴림" pitchFamily="50" charset="-127"/>
              </a:rPr>
              <a:t>“What can OMA do with this record numbers of OMA DM deployments?”</a:t>
            </a:r>
          </a:p>
          <a:p>
            <a:pPr lvl="1"/>
            <a:r>
              <a:rPr lang="en-US" altLang="ko-KR" dirty="0" smtClean="0">
                <a:ea typeface="굴림" pitchFamily="50" charset="-127"/>
              </a:rPr>
              <a:t>“What is the better way to fully leverage the current OMA DM infrastructure?”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제목 1"/>
          <p:cNvSpPr>
            <a:spLocks noGrp="1"/>
          </p:cNvSpPr>
          <p:nvPr>
            <p:ph type="title"/>
          </p:nvPr>
        </p:nvSpPr>
        <p:spPr/>
        <p:txBody>
          <a:bodyPr/>
          <a:lstStyle/>
          <a:p>
            <a:r>
              <a:rPr lang="en-US" altLang="ko-KR" dirty="0" smtClean="0">
                <a:ea typeface="굴림" pitchFamily="50" charset="-127"/>
              </a:rPr>
              <a:t>Problem/Opportunity Statement 2</a:t>
            </a:r>
            <a:endParaRPr lang="ko-KR" altLang="en-US" smtClean="0">
              <a:ea typeface="굴림" pitchFamily="50" charset="-127"/>
            </a:endParaRPr>
          </a:p>
        </p:txBody>
      </p:sp>
      <p:sp>
        <p:nvSpPr>
          <p:cNvPr id="5123" name="내용 개체 틀 3"/>
          <p:cNvSpPr>
            <a:spLocks noGrp="1"/>
          </p:cNvSpPr>
          <p:nvPr>
            <p:ph idx="1"/>
          </p:nvPr>
        </p:nvSpPr>
        <p:spPr/>
        <p:txBody>
          <a:bodyPr/>
          <a:lstStyle/>
          <a:p>
            <a:r>
              <a:rPr lang="en-US" altLang="ko-KR" dirty="0" smtClean="0">
                <a:ea typeface="굴림" pitchFamily="50" charset="-127"/>
              </a:rPr>
              <a:t>Several </a:t>
            </a:r>
            <a:r>
              <a:rPr lang="en-US" altLang="ko-KR" i="1" u="sng" dirty="0" smtClean="0">
                <a:ea typeface="굴림" pitchFamily="50" charset="-127"/>
              </a:rPr>
              <a:t>observations</a:t>
            </a:r>
          </a:p>
          <a:p>
            <a:pPr lvl="1"/>
            <a:r>
              <a:rPr lang="en-US" altLang="ko-KR" dirty="0" smtClean="0">
                <a:ea typeface="굴림" pitchFamily="50" charset="-127"/>
              </a:rPr>
              <a:t>It has been witnessed that OMA DM has the potentials for M2M</a:t>
            </a:r>
          </a:p>
          <a:p>
            <a:pPr lvl="2"/>
            <a:r>
              <a:rPr lang="en-US" altLang="ko-KR" dirty="0" smtClean="0">
                <a:ea typeface="굴림" pitchFamily="50" charset="-127"/>
              </a:rPr>
              <a:t>OMA has promoted OMA DM as a kind of “M2M-enabling technologies”</a:t>
            </a:r>
          </a:p>
          <a:p>
            <a:pPr lvl="1"/>
            <a:r>
              <a:rPr lang="en-US" altLang="ko-KR" dirty="0" smtClean="0">
                <a:ea typeface="굴림" pitchFamily="50" charset="-127"/>
              </a:rPr>
              <a:t>Outside, OMA DM is already being used as key technical components for M2M</a:t>
            </a:r>
          </a:p>
          <a:p>
            <a:pPr lvl="2"/>
            <a:r>
              <a:rPr lang="en-US" altLang="ko-KR" dirty="0" smtClean="0">
                <a:ea typeface="굴림" pitchFamily="50" charset="-127"/>
              </a:rPr>
              <a:t>OMA DM has the responsibilities for device management in M2M system, but OMA DM has more potentials just than device management</a:t>
            </a:r>
          </a:p>
          <a:p>
            <a:pPr lvl="1"/>
            <a:r>
              <a:rPr lang="en-US" altLang="ko-KR" dirty="0" smtClean="0">
                <a:ea typeface="굴림" pitchFamily="50" charset="-127"/>
              </a:rPr>
              <a:t>From technical perspective, OMA DM can provide the general building blocks for M2M Applications (e.g., smart metering, smart home, smart car, etc.)</a:t>
            </a:r>
          </a:p>
          <a:p>
            <a:pPr lvl="2"/>
            <a:r>
              <a:rPr lang="en-US" altLang="ko-KR" dirty="0" smtClean="0">
                <a:ea typeface="굴림" pitchFamily="50" charset="-127"/>
              </a:rPr>
              <a:t>DM Core protocol (DM 1.x, DM 2.0) + Management Objects for the individual services</a:t>
            </a:r>
          </a:p>
          <a:p>
            <a:r>
              <a:rPr lang="en-US" altLang="ko-KR" dirty="0" smtClean="0">
                <a:ea typeface="굴림" pitchFamily="50" charset="-127"/>
              </a:rPr>
              <a:t>Possible </a:t>
            </a:r>
            <a:r>
              <a:rPr lang="en-US" altLang="ko-KR" i="1" u="sng" dirty="0" smtClean="0">
                <a:ea typeface="굴림" pitchFamily="50" charset="-127"/>
              </a:rPr>
              <a:t>answer</a:t>
            </a:r>
            <a:r>
              <a:rPr lang="en-US" altLang="ko-KR" dirty="0" smtClean="0">
                <a:ea typeface="굴림" pitchFamily="50" charset="-127"/>
              </a:rPr>
              <a:t> for new opportunities</a:t>
            </a:r>
          </a:p>
          <a:p>
            <a:pPr lvl="1"/>
            <a:r>
              <a:rPr lang="en-US" altLang="ko-KR" i="1" dirty="0" smtClean="0">
                <a:ea typeface="굴림" pitchFamily="50" charset="-127"/>
              </a:rPr>
              <a:t>Why not extend OMA DM for M2M Applications? OMA DM infrastructure owned by operators/vendors can be turned into M2M solution with easy extension</a:t>
            </a:r>
          </a:p>
          <a:p>
            <a:pPr lvl="1"/>
            <a:r>
              <a:rPr lang="en-US" altLang="ko-KR" i="1" dirty="0">
                <a:ea typeface="굴림" pitchFamily="50" charset="-127"/>
              </a:rPr>
              <a:t>C</a:t>
            </a:r>
            <a:r>
              <a:rPr lang="en-US" altLang="ko-KR" i="1" dirty="0" smtClean="0">
                <a:ea typeface="굴림" pitchFamily="50" charset="-127"/>
              </a:rPr>
              <a:t>ellphones can be the personal gateway for M2M applications with minor upgrades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lstStyle/>
          <a:p>
            <a:r>
              <a:rPr lang="en-US" altLang="ko-KR" dirty="0" smtClean="0">
                <a:ea typeface="굴림" pitchFamily="50" charset="-127"/>
              </a:rPr>
              <a:t>OMA DM for M2M World 1</a:t>
            </a:r>
            <a:endParaRPr lang="ko-KR" altLang="en-US" smtClean="0">
              <a:ea typeface="굴림" pitchFamily="50" charset="-127"/>
            </a:endParaRPr>
          </a:p>
        </p:txBody>
      </p:sp>
      <p:sp>
        <p:nvSpPr>
          <p:cNvPr id="6147" name="내용 개체 틀 5167"/>
          <p:cNvSpPr>
            <a:spLocks noGrp="1"/>
          </p:cNvSpPr>
          <p:nvPr>
            <p:ph idx="1"/>
          </p:nvPr>
        </p:nvSpPr>
        <p:spPr/>
        <p:txBody>
          <a:bodyPr/>
          <a:lstStyle/>
          <a:p>
            <a:r>
              <a:rPr lang="en-US" altLang="ko-KR" dirty="0" smtClean="0">
                <a:ea typeface="굴림" pitchFamily="50" charset="-127"/>
              </a:rPr>
              <a:t>OMA DM fits well for M2M world</a:t>
            </a:r>
          </a:p>
          <a:p>
            <a:pPr lvl="1"/>
            <a:r>
              <a:rPr lang="en-US" altLang="ko-KR" dirty="0" smtClean="0">
                <a:ea typeface="굴림" pitchFamily="50" charset="-127"/>
              </a:rPr>
              <a:t>Please take below as an example since current OMA DM doesn’t provide every functionalities to enable below scenarios</a:t>
            </a:r>
          </a:p>
          <a:p>
            <a:pPr lvl="1"/>
            <a:endParaRPr lang="en-US" altLang="ko-KR" dirty="0" smtClean="0">
              <a:ea typeface="굴림" pitchFamily="50" charset="-127"/>
            </a:endParaRPr>
          </a:p>
        </p:txBody>
      </p:sp>
      <p:cxnSp>
        <p:nvCxnSpPr>
          <p:cNvPr id="48" name="직선 연결선 47"/>
          <p:cNvCxnSpPr/>
          <p:nvPr/>
        </p:nvCxnSpPr>
        <p:spPr bwMode="auto">
          <a:xfrm>
            <a:off x="4497388" y="3816350"/>
            <a:ext cx="141287" cy="1323975"/>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9" name="직선 연결선 48"/>
          <p:cNvCxnSpPr/>
          <p:nvPr/>
        </p:nvCxnSpPr>
        <p:spPr bwMode="auto">
          <a:xfrm flipH="1">
            <a:off x="2593975" y="3816350"/>
            <a:ext cx="1782763" cy="6080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0" name="직선 연결선 49"/>
          <p:cNvCxnSpPr/>
          <p:nvPr/>
        </p:nvCxnSpPr>
        <p:spPr bwMode="auto">
          <a:xfrm>
            <a:off x="4894263" y="3816350"/>
            <a:ext cx="2060575" cy="6334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2" name="직선 연결선 51"/>
          <p:cNvCxnSpPr/>
          <p:nvPr/>
        </p:nvCxnSpPr>
        <p:spPr bwMode="auto">
          <a:xfrm>
            <a:off x="719138"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3" name="구름 52"/>
          <p:cNvSpPr/>
          <p:nvPr/>
        </p:nvSpPr>
        <p:spPr bwMode="auto">
          <a:xfrm>
            <a:off x="2800350"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54" name="직선 연결선 53"/>
          <p:cNvCxnSpPr>
            <a:stCxn id="61" idx="2"/>
            <a:endCxn id="53" idx="3"/>
          </p:cNvCxnSpPr>
          <p:nvPr/>
        </p:nvCxnSpPr>
        <p:spPr bwMode="auto">
          <a:xfrm flipH="1">
            <a:off x="4438650" y="2952750"/>
            <a:ext cx="259088" cy="369411"/>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54" name="그룹 27"/>
          <p:cNvGrpSpPr>
            <a:grpSpLocks/>
          </p:cNvGrpSpPr>
          <p:nvPr/>
        </p:nvGrpSpPr>
        <p:grpSpPr bwMode="auto">
          <a:xfrm>
            <a:off x="4452938" y="4921250"/>
            <a:ext cx="760412" cy="914400"/>
            <a:chOff x="5140423" y="4921250"/>
            <a:chExt cx="760314" cy="914400"/>
          </a:xfrm>
        </p:grpSpPr>
        <p:pic>
          <p:nvPicPr>
            <p:cNvPr id="6189"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직사각형 58"/>
            <p:cNvSpPr/>
            <p:nvPr/>
          </p:nvSpPr>
          <p:spPr bwMode="auto">
            <a:xfrm>
              <a:off x="5411850" y="5264150"/>
              <a:ext cx="488887"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pic>
        <p:nvPicPr>
          <p:cNvPr id="6155"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5275" y="2216150"/>
            <a:ext cx="67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직사각형 60"/>
          <p:cNvSpPr/>
          <p:nvPr/>
        </p:nvSpPr>
        <p:spPr bwMode="auto">
          <a:xfrm>
            <a:off x="4452938" y="2520950"/>
            <a:ext cx="48960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Server</a:t>
            </a:r>
          </a:p>
        </p:txBody>
      </p:sp>
      <p:sp>
        <p:nvSpPr>
          <p:cNvPr id="6157" name="TextBox 71"/>
          <p:cNvSpPr txBox="1">
            <a:spLocks noChangeArrowheads="1"/>
          </p:cNvSpPr>
          <p:nvPr/>
        </p:nvSpPr>
        <p:spPr bwMode="auto">
          <a:xfrm>
            <a:off x="719138" y="2803525"/>
            <a:ext cx="8921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6158" name="TextBox 72"/>
          <p:cNvSpPr txBox="1">
            <a:spLocks noChangeArrowheads="1"/>
          </p:cNvSpPr>
          <p:nvPr/>
        </p:nvSpPr>
        <p:spPr bwMode="auto">
          <a:xfrm>
            <a:off x="719138" y="4022725"/>
            <a:ext cx="8413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grpSp>
        <p:nvGrpSpPr>
          <p:cNvPr id="6159" name="그룹 25"/>
          <p:cNvGrpSpPr>
            <a:grpSpLocks/>
          </p:cNvGrpSpPr>
          <p:nvPr/>
        </p:nvGrpSpPr>
        <p:grpSpPr bwMode="auto">
          <a:xfrm>
            <a:off x="1023938" y="4097338"/>
            <a:ext cx="2925762" cy="2309812"/>
            <a:chOff x="1984375" y="4057650"/>
            <a:chExt cx="2925762" cy="2309813"/>
          </a:xfrm>
        </p:grpSpPr>
        <p:sp>
          <p:nvSpPr>
            <p:cNvPr id="67" name="구름 66"/>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68" name="직선 연결선 67"/>
            <p:cNvCxnSpPr/>
            <p:nvPr/>
          </p:nvCxnSpPr>
          <p:spPr bwMode="auto">
            <a:xfrm flipH="1">
              <a:off x="2868612" y="5008562"/>
              <a:ext cx="373063" cy="4968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6179"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6180" name="Picture 5" descr="C:\Users\seungk.park\AppData\Local\Microsoft\Windows\Temporary Internet Files\Content.IE5\BWVA5M9Q\MC900215437[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직사각형 72"/>
            <p:cNvSpPr/>
            <p:nvPr/>
          </p:nvSpPr>
          <p:spPr bwMode="auto">
            <a:xfrm>
              <a:off x="2379662" y="53784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cxnSp>
          <p:nvCxnSpPr>
            <p:cNvPr id="74" name="직선 연결선 73"/>
            <p:cNvCxnSpPr/>
            <p:nvPr/>
          </p:nvCxnSpPr>
          <p:spPr bwMode="auto">
            <a:xfrm>
              <a:off x="3341687" y="4806950"/>
              <a:ext cx="425450" cy="774700"/>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83" name="그룹 24"/>
            <p:cNvGrpSpPr>
              <a:grpSpLocks/>
            </p:cNvGrpSpPr>
            <p:nvPr/>
          </p:nvGrpSpPr>
          <p:grpSpPr bwMode="auto">
            <a:xfrm>
              <a:off x="3413125" y="5319183"/>
              <a:ext cx="1034377" cy="681567"/>
              <a:chOff x="3413125" y="5319183"/>
              <a:chExt cx="1034377" cy="681567"/>
            </a:xfrm>
          </p:grpSpPr>
          <p:pic>
            <p:nvPicPr>
              <p:cNvPr id="6187" name="Picture 45" descr="C:\Users\seungk.park\AppData\Local\Microsoft\Windows\Temporary Internet Files\Content.IE5\K7TPWU7U\MC900332472[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직사각형 80"/>
              <p:cNvSpPr/>
              <p:nvPr/>
            </p:nvSpPr>
            <p:spPr bwMode="auto">
              <a:xfrm>
                <a:off x="3538537" y="55689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grpSp>
          <p:nvGrpSpPr>
            <p:cNvPr id="6184" name="그룹 13"/>
            <p:cNvGrpSpPr>
              <a:grpSpLocks/>
            </p:cNvGrpSpPr>
            <p:nvPr/>
          </p:nvGrpSpPr>
          <p:grpSpPr bwMode="auto">
            <a:xfrm>
              <a:off x="3033713" y="4057650"/>
              <a:ext cx="757237" cy="1001713"/>
              <a:chOff x="1181188" y="3728729"/>
              <a:chExt cx="757149" cy="1002021"/>
            </a:xfrm>
          </p:grpSpPr>
          <p:pic>
            <p:nvPicPr>
              <p:cNvPr id="6185" name="Picture 3" descr="C:\Users\seungk.park\AppData\Local\Microsoft\Windows\Temporary Internet Files\Content.IE5\JWT0Q7WV\MC900424190[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직사각형 78"/>
              <p:cNvSpPr/>
              <p:nvPr/>
            </p:nvSpPr>
            <p:spPr bwMode="auto">
              <a:xfrm>
                <a:off x="1211346" y="3904995"/>
                <a:ext cx="488893" cy="431933"/>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6160" name="그룹 5166"/>
          <p:cNvGrpSpPr>
            <a:grpSpLocks/>
          </p:cNvGrpSpPr>
          <p:nvPr/>
        </p:nvGrpSpPr>
        <p:grpSpPr bwMode="auto">
          <a:xfrm>
            <a:off x="5561013" y="4106863"/>
            <a:ext cx="3235325" cy="2497137"/>
            <a:chOff x="6018212" y="4106319"/>
            <a:chExt cx="3235325" cy="2497231"/>
          </a:xfrm>
        </p:grpSpPr>
        <p:pic>
          <p:nvPicPr>
            <p:cNvPr id="84"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a14="http://schemas.microsoft.com/office/drawing/2010/main">
                  <a:solidFill>
                    <a:srgbClr val="FFFFFF"/>
                  </a:solidFill>
                </a14:hiddenFill>
              </a:ext>
            </a:extLst>
          </p:spPr>
        </p:pic>
        <p:cxnSp>
          <p:nvCxnSpPr>
            <p:cNvPr id="6162"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87" name="직사각형 86"/>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6164"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9" name="직선 연결선 88"/>
            <p:cNvCxnSpPr/>
            <p:nvPr/>
          </p:nvCxnSpPr>
          <p:spPr bwMode="auto">
            <a:xfrm>
              <a:off x="7948612" y="4501621"/>
              <a:ext cx="646112" cy="596922"/>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6" name="그룹 5154"/>
            <p:cNvGrpSpPr>
              <a:grpSpLocks/>
            </p:cNvGrpSpPr>
            <p:nvPr/>
          </p:nvGrpSpPr>
          <p:grpSpPr bwMode="auto">
            <a:xfrm>
              <a:off x="8281710" y="4879001"/>
              <a:ext cx="971827" cy="1223349"/>
              <a:chOff x="8205510" y="4730750"/>
              <a:chExt cx="971827" cy="1223349"/>
            </a:xfrm>
          </p:grpSpPr>
          <p:pic>
            <p:nvPicPr>
              <p:cNvPr id="6175"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직사각형 99"/>
              <p:cNvSpPr/>
              <p:nvPr/>
            </p:nvSpPr>
            <p:spPr bwMode="auto">
              <a:xfrm>
                <a:off x="8594724" y="483916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sp>
          <p:nvSpPr>
            <p:cNvPr id="6167"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92" name="직선 연결선 56"/>
            <p:cNvCxnSpPr>
              <a:cxnSpLocks noChangeShapeType="1"/>
            </p:cNvCxnSpPr>
            <p:nvPr/>
          </p:nvCxnSpPr>
          <p:spPr bwMode="auto">
            <a:xfrm>
              <a:off x="7666037" y="4601638"/>
              <a:ext cx="82550" cy="1438329"/>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9" name="그룹 8"/>
            <p:cNvGrpSpPr>
              <a:grpSpLocks/>
            </p:cNvGrpSpPr>
            <p:nvPr/>
          </p:nvGrpSpPr>
          <p:grpSpPr bwMode="auto">
            <a:xfrm>
              <a:off x="7262274" y="4208561"/>
              <a:ext cx="924463" cy="564124"/>
              <a:chOff x="6891337" y="4208561"/>
              <a:chExt cx="924463" cy="564124"/>
            </a:xfrm>
          </p:grpSpPr>
          <p:pic>
            <p:nvPicPr>
              <p:cNvPr id="6173"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직사각형 97"/>
              <p:cNvSpPr/>
              <p:nvPr/>
            </p:nvSpPr>
            <p:spPr bwMode="auto">
              <a:xfrm>
                <a:off x="7326850" y="420792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6170"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71"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96" name="직사각형 95"/>
            <p:cNvSpPr/>
            <p:nvPr/>
          </p:nvSpPr>
          <p:spPr bwMode="auto">
            <a:xfrm>
              <a:off x="7148512" y="5701816"/>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lstStyle/>
          <a:p>
            <a:r>
              <a:rPr lang="en-US" altLang="ko-KR" dirty="0" smtClean="0">
                <a:ea typeface="굴림" pitchFamily="50" charset="-127"/>
              </a:rPr>
              <a:t>OMA DM for M2M World 2</a:t>
            </a:r>
            <a:endParaRPr lang="ko-KR" altLang="en-US" smtClean="0">
              <a:ea typeface="굴림" pitchFamily="50" charset="-127"/>
            </a:endParaRPr>
          </a:p>
        </p:txBody>
      </p:sp>
      <p:sp>
        <p:nvSpPr>
          <p:cNvPr id="6147" name="내용 개체 틀 5167"/>
          <p:cNvSpPr>
            <a:spLocks noGrp="1"/>
          </p:cNvSpPr>
          <p:nvPr>
            <p:ph idx="1"/>
          </p:nvPr>
        </p:nvSpPr>
        <p:spPr/>
        <p:txBody>
          <a:bodyPr/>
          <a:lstStyle/>
          <a:p>
            <a:r>
              <a:rPr lang="en-US" altLang="ko-KR" dirty="0" smtClean="0">
                <a:ea typeface="굴림" pitchFamily="50" charset="-127"/>
              </a:rPr>
              <a:t>OMA DM has</a:t>
            </a:r>
            <a:r>
              <a:rPr lang="ko-KR" altLang="en-US">
                <a:ea typeface="굴림" pitchFamily="50" charset="-127"/>
              </a:rPr>
              <a:t> </a:t>
            </a:r>
            <a:r>
              <a:rPr lang="en-US" altLang="ko-KR" dirty="0" smtClean="0">
                <a:ea typeface="굴림" pitchFamily="50" charset="-127"/>
              </a:rPr>
              <a:t>developed M2M-related enablers</a:t>
            </a:r>
          </a:p>
          <a:p>
            <a:pPr lvl="1"/>
            <a:r>
              <a:rPr lang="en-US" altLang="ko-KR" dirty="0" smtClean="0">
                <a:ea typeface="굴림" pitchFamily="50" charset="-127"/>
              </a:rPr>
              <a:t>FUMO for firmware updates</a:t>
            </a:r>
          </a:p>
          <a:p>
            <a:pPr lvl="1"/>
            <a:r>
              <a:rPr lang="en-US" altLang="ko-KR" dirty="0" err="1" smtClean="0">
                <a:ea typeface="굴림" pitchFamily="50" charset="-127"/>
              </a:rPr>
              <a:t>DiagMon</a:t>
            </a:r>
            <a:r>
              <a:rPr lang="en-US" altLang="ko-KR" dirty="0" smtClean="0">
                <a:ea typeface="굴림" pitchFamily="50" charset="-127"/>
              </a:rPr>
              <a:t> for diagnostics and monitoring functionalities (including sensor manipulations)</a:t>
            </a:r>
          </a:p>
          <a:p>
            <a:pPr lvl="1"/>
            <a:r>
              <a:rPr lang="en-US" altLang="ko-KR" dirty="0" smtClean="0">
                <a:ea typeface="굴림" pitchFamily="50" charset="-127"/>
              </a:rPr>
              <a:t>DCMO for remotely controlling peripherals (USB, Camera, etc.)</a:t>
            </a:r>
          </a:p>
          <a:p>
            <a:pPr lvl="1"/>
            <a:r>
              <a:rPr lang="en-US" altLang="ko-KR" dirty="0" err="1" smtClean="0">
                <a:ea typeface="굴림" pitchFamily="50" charset="-127"/>
              </a:rPr>
              <a:t>GwMO</a:t>
            </a:r>
            <a:r>
              <a:rPr lang="en-US" altLang="ko-KR" dirty="0" smtClean="0">
                <a:ea typeface="굴림" pitchFamily="50" charset="-127"/>
              </a:rPr>
              <a:t> for managing group of devices (including non OMA DM devices)</a:t>
            </a:r>
          </a:p>
          <a:p>
            <a:pPr lvl="1"/>
            <a:r>
              <a:rPr lang="en-US" altLang="ko-KR" dirty="0" smtClean="0">
                <a:ea typeface="굴림" pitchFamily="50" charset="-127"/>
              </a:rPr>
              <a:t>SACMO for defining workflows</a:t>
            </a:r>
            <a:r>
              <a:rPr lang="en-US" altLang="ko-KR" dirty="0">
                <a:ea typeface="굴림" pitchFamily="50" charset="-127"/>
              </a:rPr>
              <a:t> </a:t>
            </a:r>
            <a:r>
              <a:rPr lang="en-US" altLang="ko-KR" dirty="0" smtClean="0">
                <a:ea typeface="굴림" pitchFamily="50" charset="-127"/>
              </a:rPr>
              <a:t>consisting of steps</a:t>
            </a:r>
          </a:p>
          <a:p>
            <a:pPr lvl="1"/>
            <a:r>
              <a:rPr lang="en-US" altLang="ko-KR" dirty="0" smtClean="0">
                <a:ea typeface="굴림" pitchFamily="50" charset="-127"/>
              </a:rPr>
              <a:t>Scheduling for defining trigger/time/event-based managements</a:t>
            </a:r>
          </a:p>
          <a:p>
            <a:r>
              <a:rPr lang="en-US" altLang="ko-KR" i="1" u="sng" dirty="0" smtClean="0">
                <a:ea typeface="굴림" pitchFamily="50" charset="-127"/>
              </a:rPr>
              <a:t>Minor enhancements</a:t>
            </a:r>
            <a:r>
              <a:rPr lang="en-US" altLang="ko-KR" dirty="0" smtClean="0">
                <a:ea typeface="굴림" pitchFamily="50" charset="-127"/>
              </a:rPr>
              <a:t> for OMA DM can enable the previous scenarios</a:t>
            </a:r>
          </a:p>
          <a:p>
            <a:pPr lvl="1"/>
            <a:r>
              <a:rPr lang="en-US" altLang="ko-KR" dirty="0" smtClean="0">
                <a:ea typeface="굴림" pitchFamily="50" charset="-127"/>
              </a:rPr>
              <a:t>For example, </a:t>
            </a:r>
            <a:r>
              <a:rPr lang="en-US" altLang="ko-KR" dirty="0" err="1" smtClean="0">
                <a:ea typeface="굴림" pitchFamily="50" charset="-127"/>
              </a:rPr>
              <a:t>TrafficLight</a:t>
            </a:r>
            <a:r>
              <a:rPr lang="en-US" altLang="ko-KR" dirty="0" smtClean="0">
                <a:ea typeface="굴림" pitchFamily="50" charset="-127"/>
              </a:rPr>
              <a:t> MO/Object can be developed, and OMA </a:t>
            </a:r>
            <a:r>
              <a:rPr lang="en-US" altLang="ko-KR" dirty="0">
                <a:ea typeface="굴림" pitchFamily="50" charset="-127"/>
              </a:rPr>
              <a:t>DM is highly extensible for </a:t>
            </a:r>
            <a:r>
              <a:rPr lang="en-US" altLang="ko-KR" dirty="0" smtClean="0">
                <a:ea typeface="굴림" pitchFamily="50" charset="-127"/>
              </a:rPr>
              <a:t>those additions</a:t>
            </a:r>
            <a:endParaRPr lang="en-US" altLang="ko-KR" dirty="0" smtClean="0">
              <a:ea typeface="굴림" pitchFamily="50" charset="-127"/>
              <a:sym typeface="Wingdings" pitchFamily="2" charset="2"/>
            </a:endParaRPr>
          </a:p>
          <a:p>
            <a:pPr lvl="1"/>
            <a:r>
              <a:rPr lang="en-US" altLang="ko-KR" dirty="0" smtClean="0">
                <a:ea typeface="굴림" pitchFamily="50" charset="-127"/>
                <a:sym typeface="Wingdings" pitchFamily="2" charset="2"/>
              </a:rPr>
              <a:t>But, those enhancements are </a:t>
            </a:r>
            <a:r>
              <a:rPr lang="en-US" altLang="ko-KR" i="1" u="sng" dirty="0" smtClean="0">
                <a:ea typeface="굴림" pitchFamily="50" charset="-127"/>
                <a:sym typeface="Wingdings" pitchFamily="2" charset="2"/>
              </a:rPr>
              <a:t>out-of-scope</a:t>
            </a:r>
            <a:r>
              <a:rPr lang="en-US" altLang="ko-KR" dirty="0" smtClean="0">
                <a:ea typeface="굴림" pitchFamily="50" charset="-127"/>
                <a:sym typeface="Wingdings" pitchFamily="2" charset="2"/>
              </a:rPr>
              <a:t> of this proposal</a:t>
            </a:r>
            <a:endParaRPr lang="ko-KR" altLang="en-US" smtClean="0">
              <a:ea typeface="굴림" pitchFamily="50" charset="-127"/>
            </a:endParaRPr>
          </a:p>
        </p:txBody>
      </p:sp>
    </p:spTree>
    <p:extLst>
      <p:ext uri="{BB962C8B-B14F-4D97-AF65-F5344CB8AC3E}">
        <p14:creationId xmlns:p14="http://schemas.microsoft.com/office/powerpoint/2010/main" val="3362923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직선 연결선 18"/>
          <p:cNvCxnSpPr/>
          <p:nvPr/>
        </p:nvCxnSpPr>
        <p:spPr bwMode="auto">
          <a:xfrm>
            <a:off x="4497388" y="3816350"/>
            <a:ext cx="141287" cy="1323975"/>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23" name="직선 연결선 22"/>
          <p:cNvCxnSpPr/>
          <p:nvPr/>
        </p:nvCxnSpPr>
        <p:spPr bwMode="auto">
          <a:xfrm flipH="1">
            <a:off x="2593975" y="3816350"/>
            <a:ext cx="1782763" cy="6080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7" name="직선 연결선 56"/>
          <p:cNvCxnSpPr/>
          <p:nvPr/>
        </p:nvCxnSpPr>
        <p:spPr bwMode="auto">
          <a:xfrm>
            <a:off x="4894263" y="3816350"/>
            <a:ext cx="2060575" cy="6334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9" name="직선 연결선 58"/>
          <p:cNvCxnSpPr/>
          <p:nvPr/>
        </p:nvCxnSpPr>
        <p:spPr bwMode="auto">
          <a:xfrm>
            <a:off x="719138" y="21399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5" name="직선 연결선 64"/>
          <p:cNvCxnSpPr>
            <a:endCxn id="82" idx="0"/>
          </p:cNvCxnSpPr>
          <p:nvPr/>
        </p:nvCxnSpPr>
        <p:spPr bwMode="auto">
          <a:xfrm flipH="1">
            <a:off x="3935413" y="1682750"/>
            <a:ext cx="1704975" cy="83820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7" name="직선 연결선 16"/>
          <p:cNvCxnSpPr/>
          <p:nvPr/>
        </p:nvCxnSpPr>
        <p:spPr bwMode="auto">
          <a:xfrm>
            <a:off x="719138"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176" name="제목 1"/>
          <p:cNvSpPr>
            <a:spLocks noGrp="1"/>
          </p:cNvSpPr>
          <p:nvPr>
            <p:ph type="title"/>
          </p:nvPr>
        </p:nvSpPr>
        <p:spPr/>
        <p:txBody>
          <a:bodyPr/>
          <a:lstStyle/>
          <a:p>
            <a:r>
              <a:rPr lang="en-US" altLang="ko-KR" dirty="0" smtClean="0">
                <a:ea typeface="굴림" pitchFamily="50" charset="-127"/>
              </a:rPr>
              <a:t>M2M Application Interface</a:t>
            </a:r>
            <a:br>
              <a:rPr lang="en-US" altLang="ko-KR" dirty="0" smtClean="0">
                <a:ea typeface="굴림" pitchFamily="50" charset="-127"/>
              </a:rPr>
            </a:br>
            <a:r>
              <a:rPr lang="en-US" altLang="ko-KR" sz="2400" dirty="0" smtClean="0">
                <a:ea typeface="굴림" pitchFamily="50" charset="-127"/>
              </a:rPr>
              <a:t>(Extending OMA DM for M2M Applications)</a:t>
            </a:r>
            <a:endParaRPr lang="ko-KR" altLang="en-US" sz="2400" smtClean="0">
              <a:ea typeface="굴림" pitchFamily="50" charset="-127"/>
            </a:endParaRPr>
          </a:p>
        </p:txBody>
      </p:sp>
      <p:sp>
        <p:nvSpPr>
          <p:cNvPr id="8" name="구름 7"/>
          <p:cNvSpPr/>
          <p:nvPr/>
        </p:nvSpPr>
        <p:spPr bwMode="auto">
          <a:xfrm>
            <a:off x="2800350"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21" name="직선 연결선 20"/>
          <p:cNvCxnSpPr>
            <a:stCxn id="30" idx="2"/>
            <a:endCxn id="8" idx="3"/>
          </p:cNvCxnSpPr>
          <p:nvPr/>
        </p:nvCxnSpPr>
        <p:spPr bwMode="auto">
          <a:xfrm flipH="1">
            <a:off x="4438650" y="2952750"/>
            <a:ext cx="258763" cy="369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179" name="그룹 27"/>
          <p:cNvGrpSpPr>
            <a:grpSpLocks/>
          </p:cNvGrpSpPr>
          <p:nvPr/>
        </p:nvGrpSpPr>
        <p:grpSpPr bwMode="auto">
          <a:xfrm>
            <a:off x="4452938" y="4921250"/>
            <a:ext cx="760412" cy="914400"/>
            <a:chOff x="5140423" y="4921250"/>
            <a:chExt cx="760314" cy="914400"/>
          </a:xfrm>
        </p:grpSpPr>
        <p:pic>
          <p:nvPicPr>
            <p:cNvPr id="7235"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직사각형 44"/>
            <p:cNvSpPr/>
            <p:nvPr/>
          </p:nvSpPr>
          <p:spPr bwMode="auto">
            <a:xfrm>
              <a:off x="5411850" y="5264150"/>
              <a:ext cx="488887"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pic>
        <p:nvPicPr>
          <p:cNvPr id="7180"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37000" y="1149350"/>
            <a:ext cx="4397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 name="직선 연결선 34"/>
          <p:cNvCxnSpPr>
            <a:endCxn id="82" idx="0"/>
          </p:cNvCxnSpPr>
          <p:nvPr/>
        </p:nvCxnSpPr>
        <p:spPr bwMode="auto">
          <a:xfrm>
            <a:off x="3398838" y="1662113"/>
            <a:ext cx="536575" cy="858837"/>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62" name="직선 연결선 61"/>
          <p:cNvCxnSpPr>
            <a:endCxn id="82" idx="0"/>
          </p:cNvCxnSpPr>
          <p:nvPr/>
        </p:nvCxnSpPr>
        <p:spPr bwMode="auto">
          <a:xfrm flipH="1">
            <a:off x="3935413" y="1766888"/>
            <a:ext cx="441325" cy="754062"/>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pic>
        <p:nvPicPr>
          <p:cNvPr id="7183"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5275" y="2216150"/>
            <a:ext cx="67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직사각형 29"/>
          <p:cNvSpPr/>
          <p:nvPr/>
        </p:nvSpPr>
        <p:spPr bwMode="auto">
          <a:xfrm>
            <a:off x="4452938" y="2520950"/>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Server</a:t>
            </a:r>
            <a:endParaRPr lang="en-US" altLang="ko-KR" sz="1200" b="1" dirty="0">
              <a:solidFill>
                <a:schemeClr val="tx1"/>
              </a:solidFill>
              <a:latin typeface="Arial" charset="0"/>
              <a:ea typeface="굴림" pitchFamily="50" charset="-127"/>
            </a:endParaRPr>
          </a:p>
        </p:txBody>
      </p:sp>
      <p:pic>
        <p:nvPicPr>
          <p:cNvPr id="7185"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9563" y="1073150"/>
            <a:ext cx="5873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6" name="TextBox 67"/>
          <p:cNvSpPr txBox="1">
            <a:spLocks noChangeArrowheads="1"/>
          </p:cNvSpPr>
          <p:nvPr/>
        </p:nvSpPr>
        <p:spPr bwMode="auto">
          <a:xfrm>
            <a:off x="4376738" y="974725"/>
            <a:ext cx="10509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a:ea typeface="굴림" pitchFamily="50" charset="-127"/>
              </a:rPr>
              <a:t>Healthcare</a:t>
            </a:r>
          </a:p>
          <a:p>
            <a:pPr algn="ctr"/>
            <a:r>
              <a:rPr lang="en-US" altLang="ko-KR" sz="1400">
                <a:ea typeface="굴림" pitchFamily="50" charset="-127"/>
              </a:rPr>
              <a:t>M2M App</a:t>
            </a:r>
            <a:endParaRPr lang="ko-KR" altLang="en-US" sz="1400">
              <a:ea typeface="굴림" pitchFamily="50" charset="-127"/>
            </a:endParaRPr>
          </a:p>
        </p:txBody>
      </p:sp>
      <p:sp>
        <p:nvSpPr>
          <p:cNvPr id="7187" name="TextBox 68"/>
          <p:cNvSpPr txBox="1">
            <a:spLocks noChangeArrowheads="1"/>
          </p:cNvSpPr>
          <p:nvPr/>
        </p:nvSpPr>
        <p:spPr bwMode="auto">
          <a:xfrm>
            <a:off x="719138" y="1662113"/>
            <a:ext cx="12573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Applications</a:t>
            </a:r>
          </a:p>
          <a:p>
            <a:r>
              <a:rPr lang="en-US" altLang="ko-KR" sz="1400" b="1">
                <a:ea typeface="굴림" pitchFamily="50" charset="-127"/>
              </a:rPr>
              <a:t>Domain</a:t>
            </a:r>
            <a:endParaRPr lang="ko-KR" altLang="en-US" sz="1400" b="1">
              <a:ea typeface="굴림" pitchFamily="50" charset="-127"/>
            </a:endParaRPr>
          </a:p>
        </p:txBody>
      </p:sp>
      <p:sp>
        <p:nvSpPr>
          <p:cNvPr id="7188" name="TextBox 71"/>
          <p:cNvSpPr txBox="1">
            <a:spLocks noChangeArrowheads="1"/>
          </p:cNvSpPr>
          <p:nvPr/>
        </p:nvSpPr>
        <p:spPr bwMode="auto">
          <a:xfrm>
            <a:off x="719138" y="2803525"/>
            <a:ext cx="8921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7189" name="TextBox 72"/>
          <p:cNvSpPr txBox="1">
            <a:spLocks noChangeArrowheads="1"/>
          </p:cNvSpPr>
          <p:nvPr/>
        </p:nvSpPr>
        <p:spPr bwMode="auto">
          <a:xfrm>
            <a:off x="719138" y="4022725"/>
            <a:ext cx="8413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sp>
        <p:nvSpPr>
          <p:cNvPr id="7190" name="TextBox 73"/>
          <p:cNvSpPr txBox="1">
            <a:spLocks noChangeArrowheads="1"/>
          </p:cNvSpPr>
          <p:nvPr/>
        </p:nvSpPr>
        <p:spPr bwMode="auto">
          <a:xfrm>
            <a:off x="6078265" y="1301750"/>
            <a:ext cx="149887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dirty="0" smtClean="0">
                <a:ea typeface="굴림" pitchFamily="50" charset="-127"/>
              </a:rPr>
              <a:t>M2M Application</a:t>
            </a:r>
          </a:p>
          <a:p>
            <a:pPr algn="ctr"/>
            <a:r>
              <a:rPr lang="en-US" altLang="ko-KR" sz="1400" dirty="0" smtClean="0">
                <a:ea typeface="굴림" pitchFamily="50" charset="-127"/>
              </a:rPr>
              <a:t>In handsets</a:t>
            </a:r>
            <a:endParaRPr lang="ko-KR" altLang="en-US" sz="1400">
              <a:ea typeface="굴림" pitchFamily="50" charset="-127"/>
            </a:endParaRPr>
          </a:p>
        </p:txBody>
      </p:sp>
      <p:pic>
        <p:nvPicPr>
          <p:cNvPr id="7191"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8938" y="1073150"/>
            <a:ext cx="4397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2" name="TextBox 32"/>
          <p:cNvSpPr txBox="1">
            <a:spLocks noChangeArrowheads="1"/>
          </p:cNvSpPr>
          <p:nvPr/>
        </p:nvSpPr>
        <p:spPr bwMode="auto">
          <a:xfrm>
            <a:off x="2014538" y="1127125"/>
            <a:ext cx="9413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a:ea typeface="굴림" pitchFamily="50" charset="-127"/>
              </a:rPr>
              <a:t>Metering</a:t>
            </a:r>
          </a:p>
          <a:p>
            <a:pPr algn="ctr"/>
            <a:r>
              <a:rPr lang="en-US" altLang="ko-KR" sz="1400">
                <a:ea typeface="굴림" pitchFamily="50" charset="-127"/>
              </a:rPr>
              <a:t>M2M App</a:t>
            </a:r>
            <a:endParaRPr lang="ko-KR" altLang="en-US" sz="1400">
              <a:ea typeface="굴림" pitchFamily="50" charset="-127"/>
            </a:endParaRPr>
          </a:p>
        </p:txBody>
      </p:sp>
      <p:sp>
        <p:nvSpPr>
          <p:cNvPr id="79" name="직사각형 78"/>
          <p:cNvSpPr/>
          <p:nvPr/>
        </p:nvSpPr>
        <p:spPr bwMode="auto">
          <a:xfrm>
            <a:off x="3201988"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0" name="직사각형 79"/>
          <p:cNvSpPr/>
          <p:nvPr/>
        </p:nvSpPr>
        <p:spPr bwMode="auto">
          <a:xfrm>
            <a:off x="4148138" y="14541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1" name="직사각형 80"/>
          <p:cNvSpPr/>
          <p:nvPr/>
        </p:nvSpPr>
        <p:spPr bwMode="auto">
          <a:xfrm>
            <a:off x="5640388"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2" name="직사각형 81"/>
          <p:cNvSpPr/>
          <p:nvPr/>
        </p:nvSpPr>
        <p:spPr bwMode="auto">
          <a:xfrm>
            <a:off x="3690938" y="2520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Server</a:t>
            </a:r>
          </a:p>
        </p:txBody>
      </p:sp>
      <p:grpSp>
        <p:nvGrpSpPr>
          <p:cNvPr id="7197" name="그룹 25"/>
          <p:cNvGrpSpPr>
            <a:grpSpLocks/>
          </p:cNvGrpSpPr>
          <p:nvPr/>
        </p:nvGrpSpPr>
        <p:grpSpPr bwMode="auto">
          <a:xfrm>
            <a:off x="1023938" y="4097338"/>
            <a:ext cx="2925762" cy="2309812"/>
            <a:chOff x="1984375" y="4057650"/>
            <a:chExt cx="2925762" cy="2309813"/>
          </a:xfrm>
        </p:grpSpPr>
        <p:sp>
          <p:nvSpPr>
            <p:cNvPr id="76" name="구름 75"/>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29" name="직선 연결선 28"/>
            <p:cNvCxnSpPr/>
            <p:nvPr/>
          </p:nvCxnSpPr>
          <p:spPr bwMode="auto">
            <a:xfrm flipH="1">
              <a:off x="2868612" y="5008562"/>
              <a:ext cx="373063" cy="496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25"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7226" name="Picture 5" descr="C:\Users\seungk.park\AppData\Local\Microsoft\Windows\Temporary Internet Files\Content.IE5\BWVA5M9Q\MC900215437[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직사각형 39"/>
            <p:cNvSpPr/>
            <p:nvPr/>
          </p:nvSpPr>
          <p:spPr bwMode="auto">
            <a:xfrm>
              <a:off x="2379662" y="53784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cxnSp>
          <p:nvCxnSpPr>
            <p:cNvPr id="70" name="직선 연결선 69"/>
            <p:cNvCxnSpPr/>
            <p:nvPr/>
          </p:nvCxnSpPr>
          <p:spPr bwMode="auto">
            <a:xfrm>
              <a:off x="3341687" y="4806950"/>
              <a:ext cx="425450" cy="774700"/>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29" name="그룹 24"/>
            <p:cNvGrpSpPr>
              <a:grpSpLocks/>
            </p:cNvGrpSpPr>
            <p:nvPr/>
          </p:nvGrpSpPr>
          <p:grpSpPr bwMode="auto">
            <a:xfrm>
              <a:off x="3413125" y="5319183"/>
              <a:ext cx="1034377" cy="681567"/>
              <a:chOff x="3413125" y="5319183"/>
              <a:chExt cx="1034377" cy="681567"/>
            </a:xfrm>
          </p:grpSpPr>
          <p:pic>
            <p:nvPicPr>
              <p:cNvPr id="7233" name="Picture 45" descr="C:\Users\seungk.park\AppData\Local\Microsoft\Windows\Temporary Internet Files\Content.IE5\K7TPWU7U\MC900332472[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직사각형 68"/>
              <p:cNvSpPr/>
              <p:nvPr/>
            </p:nvSpPr>
            <p:spPr bwMode="auto">
              <a:xfrm>
                <a:off x="3538537" y="55689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grpSp>
          <p:nvGrpSpPr>
            <p:cNvPr id="7230" name="그룹 13"/>
            <p:cNvGrpSpPr>
              <a:grpSpLocks/>
            </p:cNvGrpSpPr>
            <p:nvPr/>
          </p:nvGrpSpPr>
          <p:grpSpPr bwMode="auto">
            <a:xfrm>
              <a:off x="3033713" y="4057650"/>
              <a:ext cx="757237" cy="1001713"/>
              <a:chOff x="1181188" y="3728729"/>
              <a:chExt cx="757149" cy="1002021"/>
            </a:xfrm>
          </p:grpSpPr>
          <p:pic>
            <p:nvPicPr>
              <p:cNvPr id="7231"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직사각형 30"/>
              <p:cNvSpPr/>
              <p:nvPr/>
            </p:nvSpPr>
            <p:spPr bwMode="auto">
              <a:xfrm>
                <a:off x="1211346" y="3904995"/>
                <a:ext cx="488893" cy="431933"/>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7198" name="그룹 5166"/>
          <p:cNvGrpSpPr>
            <a:grpSpLocks/>
          </p:cNvGrpSpPr>
          <p:nvPr/>
        </p:nvGrpSpPr>
        <p:grpSpPr bwMode="auto">
          <a:xfrm>
            <a:off x="5561013" y="4106863"/>
            <a:ext cx="3235325" cy="2497137"/>
            <a:chOff x="6018212" y="4106319"/>
            <a:chExt cx="3235325" cy="2497231"/>
          </a:xfrm>
        </p:grpSpPr>
        <p:pic>
          <p:nvPicPr>
            <p:cNvPr id="5162"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a14="http://schemas.microsoft.com/office/drawing/2010/main">
                  <a:solidFill>
                    <a:srgbClr val="FFFFFF"/>
                  </a:solidFill>
                </a14:hiddenFill>
              </a:ext>
            </a:extLst>
          </p:spPr>
        </p:pic>
        <p:cxnSp>
          <p:nvCxnSpPr>
            <p:cNvPr id="7208"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43" name="직사각형 42"/>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7210"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5" name="직선 연결선 54"/>
            <p:cNvCxnSpPr/>
            <p:nvPr/>
          </p:nvCxnSpPr>
          <p:spPr bwMode="auto">
            <a:xfrm>
              <a:off x="7948612" y="4501621"/>
              <a:ext cx="646112" cy="596922"/>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2" name="그룹 5154"/>
            <p:cNvGrpSpPr>
              <a:grpSpLocks/>
            </p:cNvGrpSpPr>
            <p:nvPr/>
          </p:nvGrpSpPr>
          <p:grpSpPr bwMode="auto">
            <a:xfrm>
              <a:off x="8281710" y="4879001"/>
              <a:ext cx="971827" cy="1223349"/>
              <a:chOff x="8205510" y="4730750"/>
              <a:chExt cx="971827" cy="1223349"/>
            </a:xfrm>
          </p:grpSpPr>
          <p:pic>
            <p:nvPicPr>
              <p:cNvPr id="7221"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직사각형 65"/>
              <p:cNvSpPr/>
              <p:nvPr/>
            </p:nvSpPr>
            <p:spPr bwMode="auto">
              <a:xfrm>
                <a:off x="8594724" y="483916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sp>
          <p:nvSpPr>
            <p:cNvPr id="7213"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83" name="직선 연결선 56"/>
            <p:cNvCxnSpPr>
              <a:cxnSpLocks noChangeShapeType="1"/>
            </p:cNvCxnSpPr>
            <p:nvPr/>
          </p:nvCxnSpPr>
          <p:spPr bwMode="auto">
            <a:xfrm>
              <a:off x="7666037" y="4601638"/>
              <a:ext cx="82550" cy="1438329"/>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5" name="그룹 8"/>
            <p:cNvGrpSpPr>
              <a:grpSpLocks/>
            </p:cNvGrpSpPr>
            <p:nvPr/>
          </p:nvGrpSpPr>
          <p:grpSpPr bwMode="auto">
            <a:xfrm>
              <a:off x="7262274" y="4208561"/>
              <a:ext cx="924463" cy="564124"/>
              <a:chOff x="6891337" y="4208561"/>
              <a:chExt cx="924463" cy="564124"/>
            </a:xfrm>
          </p:grpSpPr>
          <p:pic>
            <p:nvPicPr>
              <p:cNvPr id="7219"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직사각형 46"/>
              <p:cNvSpPr/>
              <p:nvPr/>
            </p:nvSpPr>
            <p:spPr bwMode="auto">
              <a:xfrm>
                <a:off x="7326850" y="420792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7216"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17"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85" name="직사각형 84"/>
            <p:cNvSpPr/>
            <p:nvPr/>
          </p:nvSpPr>
          <p:spPr bwMode="auto">
            <a:xfrm>
              <a:off x="7148512" y="5701816"/>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grpSp>
        <p:nvGrpSpPr>
          <p:cNvPr id="7199" name="그룹 3"/>
          <p:cNvGrpSpPr>
            <a:grpSpLocks/>
          </p:cNvGrpSpPr>
          <p:nvPr/>
        </p:nvGrpSpPr>
        <p:grpSpPr bwMode="auto">
          <a:xfrm>
            <a:off x="7289800" y="2813050"/>
            <a:ext cx="479425" cy="457200"/>
            <a:chOff x="7196137" y="2520950"/>
            <a:chExt cx="479425" cy="457866"/>
          </a:xfrm>
        </p:grpSpPr>
        <p:cxnSp>
          <p:nvCxnSpPr>
            <p:cNvPr id="61" name="직선 연결선 60"/>
            <p:cNvCxnSpPr/>
            <p:nvPr/>
          </p:nvCxnSpPr>
          <p:spPr bwMode="auto">
            <a:xfrm flipH="1" flipV="1">
              <a:off x="7196137" y="2520950"/>
              <a:ext cx="479425" cy="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63" name="직사각형 62"/>
            <p:cNvSpPr/>
            <p:nvPr/>
          </p:nvSpPr>
          <p:spPr bwMode="auto">
            <a:xfrm>
              <a:off x="7281862" y="2706959"/>
              <a:ext cx="307975" cy="271857"/>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endParaRPr lang="en-US" altLang="ko-KR" sz="1200" b="1" dirty="0">
                <a:solidFill>
                  <a:schemeClr val="tx1"/>
                </a:solidFill>
                <a:latin typeface="Arial" charset="0"/>
                <a:ea typeface="굴림" pitchFamily="50" charset="-127"/>
              </a:endParaRPr>
            </a:p>
          </p:txBody>
        </p:sp>
      </p:grpSp>
      <p:sp>
        <p:nvSpPr>
          <p:cNvPr id="7200" name="TextBox 2"/>
          <p:cNvSpPr txBox="1">
            <a:spLocks noChangeArrowheads="1"/>
          </p:cNvSpPr>
          <p:nvPr/>
        </p:nvSpPr>
        <p:spPr bwMode="auto">
          <a:xfrm>
            <a:off x="7899400" y="2801938"/>
            <a:ext cx="12795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a:ea typeface="굴림" pitchFamily="50" charset="-127"/>
              </a:rPr>
              <a:t>Scope of </a:t>
            </a:r>
          </a:p>
          <a:p>
            <a:r>
              <a:rPr lang="en-US" altLang="ko-KR" sz="1400">
                <a:ea typeface="굴림" pitchFamily="50" charset="-127"/>
              </a:rPr>
              <a:t>this work item</a:t>
            </a:r>
            <a:endParaRPr lang="ko-KR" altLang="en-US" sz="1400">
              <a:ea typeface="굴림" pitchFamily="50" charset="-127"/>
            </a:endParaRPr>
          </a:p>
        </p:txBody>
      </p:sp>
      <p:sp>
        <p:nvSpPr>
          <p:cNvPr id="5" name="직사각형 4"/>
          <p:cNvSpPr/>
          <p:nvPr/>
        </p:nvSpPr>
        <p:spPr bwMode="auto">
          <a:xfrm>
            <a:off x="7067550" y="2649538"/>
            <a:ext cx="2185988" cy="785812"/>
          </a:xfrm>
          <a:prstGeom prst="rect">
            <a:avLst/>
          </a:prstGeom>
          <a:noFill/>
          <a:ln w="12700" cap="flat" cmpd="sng" algn="ctr">
            <a:solidFill>
              <a:schemeClr val="bg1">
                <a:lumMod val="75000"/>
              </a:schemeClr>
            </a:solidFill>
            <a:prstDash val="dash"/>
            <a:round/>
            <a:headEnd type="none" w="med" len="med"/>
            <a:tailEnd type="none" w="med" len="med"/>
          </a:ln>
          <a:effectLst/>
        </p:spPr>
        <p:txBody>
          <a:bodyPr/>
          <a:lstStyle/>
          <a:p>
            <a:pPr>
              <a:defRPr/>
            </a:pPr>
            <a:endParaRPr lang="ko-KR" altLang="en-US">
              <a:ea typeface="굴림" pitchFamily="50" charset="-127"/>
            </a:endParaRPr>
          </a:p>
        </p:txBody>
      </p:sp>
      <p:cxnSp>
        <p:nvCxnSpPr>
          <p:cNvPr id="71" name="직선 연결선 70"/>
          <p:cNvCxnSpPr>
            <a:stCxn id="82" idx="3"/>
            <a:endCxn id="30" idx="1"/>
          </p:cNvCxnSpPr>
          <p:nvPr/>
        </p:nvCxnSpPr>
        <p:spPr bwMode="auto">
          <a:xfrm>
            <a:off x="4179888" y="2736850"/>
            <a:ext cx="273050" cy="0"/>
          </a:xfrm>
          <a:prstGeom prst="line">
            <a:avLst/>
          </a:prstGeom>
          <a:ln>
            <a:prstDash val="sysDot"/>
            <a:headEnd type="none" w="med" len="med"/>
            <a:tailEnd type="none" w="med" len="med"/>
          </a:ln>
        </p:spPr>
        <p:style>
          <a:lnRef idx="3">
            <a:schemeClr val="accent4"/>
          </a:lnRef>
          <a:fillRef idx="0">
            <a:schemeClr val="accent4"/>
          </a:fillRef>
          <a:effectRef idx="2">
            <a:schemeClr val="accent4"/>
          </a:effectRef>
          <a:fontRef idx="minor">
            <a:schemeClr val="tx1"/>
          </a:fontRef>
        </p:style>
      </p:cxnSp>
      <p:sp>
        <p:nvSpPr>
          <p:cNvPr id="7203" name="TextBox 2"/>
          <p:cNvSpPr txBox="1">
            <a:spLocks noChangeArrowheads="1"/>
          </p:cNvSpPr>
          <p:nvPr/>
        </p:nvSpPr>
        <p:spPr bwMode="auto">
          <a:xfrm>
            <a:off x="1785938" y="2312988"/>
            <a:ext cx="14986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r"/>
            <a:r>
              <a:rPr lang="en-US" altLang="ko-KR" sz="1400">
                <a:solidFill>
                  <a:srgbClr val="FF0000"/>
                </a:solidFill>
                <a:ea typeface="굴림" pitchFamily="50" charset="-127"/>
              </a:rPr>
              <a:t>M2M Application</a:t>
            </a:r>
          </a:p>
          <a:p>
            <a:pPr algn="r"/>
            <a:r>
              <a:rPr lang="en-US" altLang="ko-KR" sz="1400">
                <a:solidFill>
                  <a:srgbClr val="FF0000"/>
                </a:solidFill>
                <a:ea typeface="굴림" pitchFamily="50" charset="-127"/>
              </a:rPr>
              <a:t>Interface</a:t>
            </a:r>
            <a:endParaRPr lang="ko-KR" altLang="en-US" sz="1400">
              <a:solidFill>
                <a:srgbClr val="FF0000"/>
              </a:solidFill>
              <a:ea typeface="굴림" pitchFamily="50" charset="-127"/>
            </a:endParaRPr>
          </a:p>
        </p:txBody>
      </p:sp>
      <p:sp>
        <p:nvSpPr>
          <p:cNvPr id="7204" name="자유형 10"/>
          <p:cNvSpPr>
            <a:spLocks/>
          </p:cNvSpPr>
          <p:nvPr/>
        </p:nvSpPr>
        <p:spPr bwMode="auto">
          <a:xfrm>
            <a:off x="2757488" y="1997075"/>
            <a:ext cx="703262" cy="381000"/>
          </a:xfrm>
          <a:custGeom>
            <a:avLst/>
            <a:gdLst>
              <a:gd name="T0" fmla="*/ 0 w 703384"/>
              <a:gd name="T1" fmla="*/ 382176 h 379828"/>
              <a:gd name="T2" fmla="*/ 239068 w 703384"/>
              <a:gd name="T3" fmla="*/ 56619 h 379828"/>
              <a:gd name="T4" fmla="*/ 379695 w 703384"/>
              <a:gd name="T5" fmla="*/ 226475 h 379828"/>
              <a:gd name="T6" fmla="*/ 703140 w 703384"/>
              <a:gd name="T7" fmla="*/ 0 h 3798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3384" h="379828">
                <a:moveTo>
                  <a:pt x="0" y="379828"/>
                </a:moveTo>
                <a:cubicBezTo>
                  <a:pt x="87923" y="230945"/>
                  <a:pt x="175846" y="82062"/>
                  <a:pt x="239150" y="56271"/>
                </a:cubicBezTo>
                <a:cubicBezTo>
                  <a:pt x="302455" y="30480"/>
                  <a:pt x="302455" y="234461"/>
                  <a:pt x="379827" y="225083"/>
                </a:cubicBezTo>
                <a:cubicBezTo>
                  <a:pt x="457199" y="215705"/>
                  <a:pt x="580291" y="107852"/>
                  <a:pt x="703384" y="0"/>
                </a:cubicBezTo>
              </a:path>
            </a:pathLst>
          </a:custGeom>
          <a:noFill/>
          <a:ln w="12700" cap="flat" cmpd="sng" algn="ctr">
            <a:solidFill>
              <a:srgbClr val="FF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ko-KR"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제목 1"/>
          <p:cNvSpPr>
            <a:spLocks noGrp="1"/>
          </p:cNvSpPr>
          <p:nvPr>
            <p:ph type="title"/>
          </p:nvPr>
        </p:nvSpPr>
        <p:spPr/>
        <p:txBody>
          <a:bodyPr/>
          <a:lstStyle/>
          <a:p>
            <a:r>
              <a:rPr lang="en-US" altLang="ko-KR" dirty="0" smtClean="0">
                <a:ea typeface="굴림" pitchFamily="50" charset="-127"/>
              </a:rPr>
              <a:t>Use Cases 1</a:t>
            </a:r>
            <a:endParaRPr lang="ko-KR" altLang="en-US" smtClean="0">
              <a:ea typeface="굴림" pitchFamily="50" charset="-127"/>
            </a:endParaRPr>
          </a:p>
        </p:txBody>
      </p:sp>
      <p:sp>
        <p:nvSpPr>
          <p:cNvPr id="10243" name="내용 개체 틀 2"/>
          <p:cNvSpPr>
            <a:spLocks noGrp="1"/>
          </p:cNvSpPr>
          <p:nvPr>
            <p:ph idx="1"/>
          </p:nvPr>
        </p:nvSpPr>
        <p:spPr/>
        <p:txBody>
          <a:bodyPr/>
          <a:lstStyle/>
          <a:p>
            <a:r>
              <a:rPr lang="en-US" altLang="ko-KR" dirty="0">
                <a:ea typeface="굴림" pitchFamily="50" charset="-127"/>
              </a:rPr>
              <a:t>M2M Application Interface can provide below use cases to the M2M Application (e.g., smart metering, smart home, smart car, etc</a:t>
            </a:r>
            <a:r>
              <a:rPr lang="en-US" altLang="ko-KR" dirty="0" smtClean="0">
                <a:ea typeface="굴림" pitchFamily="50" charset="-127"/>
              </a:rPr>
              <a:t>.)</a:t>
            </a:r>
          </a:p>
          <a:p>
            <a:pPr lvl="1"/>
            <a:r>
              <a:rPr lang="en-US" altLang="ko-KR" b="1" dirty="0" smtClean="0">
                <a:ea typeface="굴림" pitchFamily="50" charset="-127"/>
              </a:rPr>
              <a:t>Device Discovery - </a:t>
            </a:r>
            <a:r>
              <a:rPr lang="en-US" altLang="ko-KR" dirty="0" smtClean="0">
                <a:ea typeface="굴림" pitchFamily="50" charset="-127"/>
              </a:rPr>
              <a:t>M2M Application can discover its devices by using the device identifier</a:t>
            </a:r>
          </a:p>
          <a:p>
            <a:pPr lvl="2"/>
            <a:r>
              <a:rPr lang="en-US" altLang="ko-KR" dirty="0" smtClean="0">
                <a:ea typeface="굴림" pitchFamily="50" charset="-127"/>
              </a:rPr>
              <a:t>M2M Application sends the discovery command and the M2M Server responds with the found results. The DM Server can provide the necessary information to the M2M Server by collecting data using OMA DM protocol</a:t>
            </a:r>
          </a:p>
          <a:p>
            <a:pPr lvl="1"/>
            <a:r>
              <a:rPr lang="en-US" altLang="ko-KR" b="1" dirty="0" smtClean="0">
                <a:ea typeface="굴림" pitchFamily="50" charset="-127"/>
              </a:rPr>
              <a:t>Command Delivery </a:t>
            </a:r>
            <a:r>
              <a:rPr lang="en-US" altLang="ko-KR" dirty="0" smtClean="0">
                <a:ea typeface="굴림" pitchFamily="50" charset="-127"/>
              </a:rPr>
              <a:t>– M2M Application can read the measurement value in the device</a:t>
            </a:r>
          </a:p>
          <a:p>
            <a:pPr lvl="2"/>
            <a:r>
              <a:rPr lang="en-US" altLang="ko-KR" dirty="0" smtClean="0">
                <a:ea typeface="굴림" pitchFamily="50" charset="-127"/>
              </a:rPr>
              <a:t>M2M Application sends a read command to the M2M Server. The delivered command can be converted to the corresponding DM command between M2M Server and DM Server. </a:t>
            </a:r>
          </a:p>
          <a:p>
            <a:pPr lvl="2"/>
            <a:r>
              <a:rPr lang="en-US" altLang="ko-KR" dirty="0" smtClean="0">
                <a:ea typeface="굴림" pitchFamily="50" charset="-127"/>
              </a:rPr>
              <a:t>The DM Server reads the value from the device using OMA DM protocol. The response from the device is also converted (according to M2M Application Interface), and delivered to M2M Application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제목 1"/>
          <p:cNvSpPr>
            <a:spLocks noGrp="1"/>
          </p:cNvSpPr>
          <p:nvPr>
            <p:ph type="title"/>
          </p:nvPr>
        </p:nvSpPr>
        <p:spPr/>
        <p:txBody>
          <a:bodyPr/>
          <a:lstStyle/>
          <a:p>
            <a:r>
              <a:rPr lang="en-US" altLang="ko-KR" dirty="0" smtClean="0">
                <a:ea typeface="굴림" pitchFamily="50" charset="-127"/>
              </a:rPr>
              <a:t>Use Cases 2</a:t>
            </a:r>
            <a:endParaRPr lang="ko-KR" altLang="en-US" smtClean="0">
              <a:ea typeface="굴림" pitchFamily="50" charset="-127"/>
            </a:endParaRPr>
          </a:p>
        </p:txBody>
      </p:sp>
      <p:sp>
        <p:nvSpPr>
          <p:cNvPr id="10243" name="내용 개체 틀 2"/>
          <p:cNvSpPr>
            <a:spLocks noGrp="1"/>
          </p:cNvSpPr>
          <p:nvPr>
            <p:ph idx="1"/>
          </p:nvPr>
        </p:nvSpPr>
        <p:spPr/>
        <p:txBody>
          <a:bodyPr/>
          <a:lstStyle/>
          <a:p>
            <a:r>
              <a:rPr lang="en-US" altLang="ko-KR" dirty="0">
                <a:ea typeface="굴림" pitchFamily="50" charset="-127"/>
              </a:rPr>
              <a:t>M2M Application Interface can provide below use cases to the M2M Application (e.g., smart metering, smart home, smart car, etc</a:t>
            </a:r>
            <a:r>
              <a:rPr lang="en-US" altLang="ko-KR" dirty="0" smtClean="0">
                <a:ea typeface="굴림" pitchFamily="50" charset="-127"/>
              </a:rPr>
              <a:t>.)</a:t>
            </a:r>
          </a:p>
          <a:p>
            <a:pPr lvl="1"/>
            <a:r>
              <a:rPr lang="en-US" altLang="ko-KR" b="1" dirty="0" smtClean="0">
                <a:ea typeface="굴림" pitchFamily="50" charset="-127"/>
              </a:rPr>
              <a:t>Subscription</a:t>
            </a:r>
            <a:r>
              <a:rPr lang="en-US" altLang="ko-KR" dirty="0" smtClean="0">
                <a:ea typeface="굴림" pitchFamily="50" charset="-127"/>
              </a:rPr>
              <a:t> –M2M Application can subscribe to a resource in device</a:t>
            </a:r>
          </a:p>
          <a:p>
            <a:pPr lvl="2"/>
            <a:r>
              <a:rPr lang="en-US" altLang="ko-KR" dirty="0" smtClean="0">
                <a:ea typeface="굴림" pitchFamily="50" charset="-127"/>
              </a:rPr>
              <a:t>M2M Application sends the subscribe command for a resource in the device to M2M Server</a:t>
            </a:r>
          </a:p>
          <a:p>
            <a:pPr lvl="2"/>
            <a:r>
              <a:rPr lang="en-US" altLang="ko-KR" dirty="0" smtClean="0">
                <a:ea typeface="굴림" pitchFamily="50" charset="-127"/>
              </a:rPr>
              <a:t>M2M Server indicates the DM Server for this subscription. The DM Server will notify the M2M Server if the resource in the device changes (this change is sensed by OMA DM protocol). On the notification from the DM Server, the M2M Server will notify the M2M Application</a:t>
            </a:r>
          </a:p>
          <a:p>
            <a:pPr lvl="1"/>
            <a:r>
              <a:rPr lang="en-US" altLang="ko-KR" b="1" dirty="0" smtClean="0">
                <a:ea typeface="굴림" pitchFamily="50" charset="-127"/>
              </a:rPr>
              <a:t>Resource Group</a:t>
            </a:r>
            <a:r>
              <a:rPr lang="en-US" altLang="ko-KR" dirty="0" smtClean="0">
                <a:ea typeface="굴림" pitchFamily="50" charset="-127"/>
              </a:rPr>
              <a:t> – M2M Application can manipulate a group of resources in the device</a:t>
            </a:r>
          </a:p>
          <a:p>
            <a:pPr lvl="2"/>
            <a:r>
              <a:rPr lang="en-US" altLang="ko-KR" dirty="0" smtClean="0">
                <a:ea typeface="굴림" pitchFamily="50" charset="-127"/>
              </a:rPr>
              <a:t>M2M Application sends the group create command to M2M Server. The members of the group can be resources in different devices</a:t>
            </a:r>
          </a:p>
          <a:p>
            <a:pPr lvl="2"/>
            <a:r>
              <a:rPr lang="en-US" altLang="ko-KR" dirty="0" smtClean="0">
                <a:ea typeface="굴림" pitchFamily="50" charset="-127"/>
              </a:rPr>
              <a:t>M2M Application sends a get command to this group that is converted between M2M Server and </a:t>
            </a:r>
            <a:r>
              <a:rPr lang="en-US" altLang="ko-KR" dirty="0">
                <a:ea typeface="굴림" pitchFamily="50" charset="-127"/>
              </a:rPr>
              <a:t>DM Server to </a:t>
            </a:r>
            <a:r>
              <a:rPr lang="en-US" altLang="ko-KR" dirty="0" smtClean="0">
                <a:ea typeface="굴림" pitchFamily="50" charset="-127"/>
              </a:rPr>
              <a:t>the </a:t>
            </a:r>
            <a:r>
              <a:rPr lang="en-US" altLang="ko-KR" dirty="0">
                <a:ea typeface="굴림" pitchFamily="50" charset="-127"/>
              </a:rPr>
              <a:t>corresponding multiple </a:t>
            </a:r>
            <a:r>
              <a:rPr lang="en-US" altLang="ko-KR" dirty="0" smtClean="0">
                <a:ea typeface="굴림" pitchFamily="50" charset="-127"/>
              </a:rPr>
              <a:t>OMA DM </a:t>
            </a:r>
            <a:r>
              <a:rPr lang="en-US" altLang="ko-KR" dirty="0">
                <a:ea typeface="굴림" pitchFamily="50" charset="-127"/>
              </a:rPr>
              <a:t>commands</a:t>
            </a:r>
            <a:endParaRPr lang="en-US" altLang="ko-KR" dirty="0" smtClean="0">
              <a:ea typeface="굴림" pitchFamily="50" charset="-127"/>
            </a:endParaRPr>
          </a:p>
          <a:p>
            <a:pPr lvl="1"/>
            <a:endParaRPr lang="en-US" altLang="ko-KR" dirty="0" smtClean="0">
              <a:ea typeface="굴림" pitchFamily="50" charset="-127"/>
            </a:endParaRPr>
          </a:p>
        </p:txBody>
      </p:sp>
    </p:spTree>
    <p:extLst>
      <p:ext uri="{BB962C8B-B14F-4D97-AF65-F5344CB8AC3E}">
        <p14:creationId xmlns:p14="http://schemas.microsoft.com/office/powerpoint/2010/main" val="511076816"/>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6996</TotalTime>
  <Pages>15</Pages>
  <Words>1624</Words>
  <Application>Microsoft Office PowerPoint</Application>
  <PresentationFormat>사용자 지정</PresentationFormat>
  <Paragraphs>272</Paragraphs>
  <Slides>17</Slides>
  <Notes>17</Notes>
  <HiddenSlides>0</HiddenSlides>
  <MMClips>0</MMClips>
  <ScaleCrop>false</ScaleCrop>
  <HeadingPairs>
    <vt:vector size="8" baseType="variant">
      <vt:variant>
        <vt:lpstr>사용한 글꼴</vt:lpstr>
      </vt:variant>
      <vt:variant>
        <vt:i4>7</vt:i4>
      </vt:variant>
      <vt:variant>
        <vt:lpstr>테마</vt:lpstr>
      </vt:variant>
      <vt:variant>
        <vt:i4>1</vt:i4>
      </vt:variant>
      <vt:variant>
        <vt:lpstr>포함된 OLE 서버</vt:lpstr>
      </vt:variant>
      <vt:variant>
        <vt:i4>1</vt:i4>
      </vt:variant>
      <vt:variant>
        <vt:lpstr>슬라이드 제목</vt:lpstr>
      </vt:variant>
      <vt:variant>
        <vt:i4>17</vt:i4>
      </vt:variant>
    </vt:vector>
  </HeadingPairs>
  <TitlesOfParts>
    <vt:vector size="26" baseType="lpstr">
      <vt:lpstr>굴림</vt:lpstr>
      <vt:lpstr>맑은 고딕</vt:lpstr>
      <vt:lpstr>Arial</vt:lpstr>
      <vt:lpstr>Arial Narrow</vt:lpstr>
      <vt:lpstr>Tahoma</vt:lpstr>
      <vt:lpstr>Times New Roman</vt:lpstr>
      <vt:lpstr>Wingdings</vt:lpstr>
      <vt:lpstr>OMA Template</vt:lpstr>
      <vt:lpstr>워크시트</vt:lpstr>
      <vt:lpstr>OMA-DM-2013-0014R02-INP_NWI_Socialization_M2M_Application_Interface  Presentation of WID Information WID 0282 - M2M Application Interface</vt:lpstr>
      <vt:lpstr>General information about the Work Item</vt:lpstr>
      <vt:lpstr>Problem/Opportunity Statement 1</vt:lpstr>
      <vt:lpstr>Problem/Opportunity Statement 2</vt:lpstr>
      <vt:lpstr>OMA DM for M2M World 1</vt:lpstr>
      <vt:lpstr>OMA DM for M2M World 2</vt:lpstr>
      <vt:lpstr>M2M Application Interface (Extending OMA DM for M2M Applications)</vt:lpstr>
      <vt:lpstr>Use Cases 1</vt:lpstr>
      <vt:lpstr>Use Cases 2</vt:lpstr>
      <vt:lpstr>Notes for M2M Application Interface</vt:lpstr>
      <vt:lpstr>Gap Analysis with WSI 1</vt:lpstr>
      <vt:lpstr>Gap Analysis with WSI 2</vt:lpstr>
      <vt:lpstr>How OMA can help</vt:lpstr>
      <vt:lpstr>Impacts, relationships and dependencies</vt:lpstr>
      <vt:lpstr>Proposed Timeline</vt:lpstr>
      <vt:lpstr>Supporting Companies</vt:lpstr>
      <vt:lpstr>Proposed Resources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LGER01</cp:lastModifiedBy>
  <cp:revision>445</cp:revision>
  <cp:lastPrinted>1999-04-27T06:51:51Z</cp:lastPrinted>
  <dcterms:created xsi:type="dcterms:W3CDTF">2002-03-19T14:05:12Z</dcterms:created>
  <dcterms:modified xsi:type="dcterms:W3CDTF">2013-02-19T10:18:06Z</dcterms:modified>
</cp:coreProperties>
</file>