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Lst>
  <p:notesMasterIdLst>
    <p:notesMasterId r:id="rId28"/>
  </p:notesMasterIdLst>
  <p:sldIdLst>
    <p:sldId id="282" r:id="rId3"/>
    <p:sldId id="283"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ualcomm User" initials="QU"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253"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3-07T15:05:07.332" idx="2">
    <p:pos x="10" y="10"/>
    <p:text>I removed USA headquarters</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924E48-EA8E-482B-ABEE-14A0E2E786D9}" type="datetimeFigureOut">
              <a:rPr lang="en-US" smtClean="0"/>
              <a:t>4/28/2013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A5A568-BAD8-4920-9191-89EC6195F16D}" type="slidenum">
              <a:rPr lang="en-US" smtClean="0"/>
              <a:t>‹#›</a:t>
            </a:fld>
            <a:endParaRPr lang="en-US"/>
          </a:p>
        </p:txBody>
      </p:sp>
    </p:spTree>
    <p:extLst>
      <p:ext uri="{BB962C8B-B14F-4D97-AF65-F5344CB8AC3E}">
        <p14:creationId xmlns:p14="http://schemas.microsoft.com/office/powerpoint/2010/main" val="1794353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p:spPr>
        <p:txBody>
          <a:bodyPr/>
          <a:lstStyle/>
          <a:p>
            <a:endParaRPr lang="en-US" dirty="0" smtClean="0">
              <a:ea typeface="ＭＳ Ｐゴシック"/>
              <a:cs typeface="ＭＳ Ｐゴシック"/>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a:ln/>
        </p:spPr>
      </p:sp>
      <p:sp>
        <p:nvSpPr>
          <p:cNvPr id="39938" name="Notes Placeholder 2"/>
          <p:cNvSpPr>
            <a:spLocks noGrp="1"/>
          </p:cNvSpPr>
          <p:nvPr>
            <p:ph type="body" idx="1"/>
          </p:nvPr>
        </p:nvSpPr>
        <p:spPr>
          <a:noFill/>
          <a:ln/>
        </p:spPr>
        <p:txBody>
          <a:bodyPr lIns="89933" tIns="44967" rIns="89933" bIns="44967"/>
          <a:lstStyle/>
          <a:p>
            <a:pPr eaLnBrk="1" hangingPunct="1"/>
            <a:endParaRPr lang="en-US" dirty="0" smtClean="0">
              <a:ea typeface="ＭＳ Ｐゴシック"/>
              <a:cs typeface="ＭＳ Ｐゴシック"/>
            </a:endParaRPr>
          </a:p>
        </p:txBody>
      </p:sp>
      <p:sp>
        <p:nvSpPr>
          <p:cNvPr id="39939"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89933" tIns="44967" rIns="89933" bIns="44967" anchor="b"/>
          <a:lstStyle/>
          <a:p>
            <a:pPr algn="r" eaLnBrk="0" fontAlgn="base" hangingPunct="0">
              <a:spcBef>
                <a:spcPct val="0"/>
              </a:spcBef>
              <a:spcAft>
                <a:spcPct val="0"/>
              </a:spcAft>
            </a:pPr>
            <a:fld id="{0B03682A-94C9-4E76-BAE6-5DA000C376D1}" type="slidenum">
              <a:rPr lang="en-US" sz="1200">
                <a:solidFill>
                  <a:prstClr val="black"/>
                </a:solidFill>
                <a:latin typeface="Arial" charset="0"/>
                <a:ea typeface="ＭＳ Ｐゴシック"/>
                <a:cs typeface="Arial" charset="0"/>
              </a:rPr>
              <a:pPr algn="r" eaLnBrk="0" fontAlgn="base" hangingPunct="0">
                <a:spcBef>
                  <a:spcPct val="0"/>
                </a:spcBef>
                <a:spcAft>
                  <a:spcPct val="0"/>
                </a:spcAft>
              </a:pPr>
              <a:t>10</a:t>
            </a:fld>
            <a:endParaRPr lang="en-US" sz="1200" dirty="0">
              <a:solidFill>
                <a:prstClr val="black"/>
              </a:solidFill>
              <a:latin typeface="Arial" charset="0"/>
              <a:ea typeface="ＭＳ Ｐゴシック"/>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41986" name="Notes Placeholder 2"/>
          <p:cNvSpPr>
            <a:spLocks noGrp="1"/>
          </p:cNvSpPr>
          <p:nvPr>
            <p:ph type="body" idx="1"/>
          </p:nvPr>
        </p:nvSpPr>
        <p:spPr>
          <a:noFill/>
          <a:ln/>
        </p:spPr>
        <p:txBody>
          <a:bodyPr/>
          <a:lstStyle/>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US" altLang="ja-JP" sz="1000" i="1" dirty="0">
              <a:ea typeface="ＭＳ Ｐゴシック"/>
              <a:cs typeface="ＭＳ Ｐゴシック"/>
            </a:endParaRPr>
          </a:p>
          <a:p>
            <a:pPr eaLnBrk="1" hangingPunct="1">
              <a:spcBef>
                <a:spcPct val="50000"/>
              </a:spcBef>
            </a:pPr>
            <a:endParaRPr lang="en-US" altLang="ja-JP" dirty="0" smtClean="0">
              <a:ea typeface="ＭＳ Ｐゴシック"/>
              <a:cs typeface="ＭＳ Ｐゴシック"/>
            </a:endParaRPr>
          </a:p>
          <a:p>
            <a:pPr eaLnBrk="1" hangingPunct="1"/>
            <a:endParaRPr lang="en-US" dirty="0" smtClean="0">
              <a:ea typeface="ＭＳ Ｐゴシック"/>
              <a:cs typeface="ＭＳ Ｐゴシック"/>
            </a:endParaRPr>
          </a:p>
        </p:txBody>
      </p:sp>
      <p:sp>
        <p:nvSpPr>
          <p:cNvPr id="41987"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eaLnBrk="0" fontAlgn="base" hangingPunct="0">
              <a:spcBef>
                <a:spcPct val="0"/>
              </a:spcBef>
              <a:spcAft>
                <a:spcPct val="0"/>
              </a:spcAft>
            </a:pPr>
            <a:fld id="{65C4AF19-2C29-46B2-B3EA-E6039BE8DE4F}" type="slidenum">
              <a:rPr lang="en-US" sz="1100" i="1">
                <a:solidFill>
                  <a:srgbClr val="000000"/>
                </a:solidFill>
                <a:latin typeface="Times" pitchFamily="18" charset="0"/>
                <a:ea typeface="ＭＳ Ｐゴシック"/>
                <a:cs typeface="Arial" charset="0"/>
              </a:rPr>
              <a:pPr algn="r" eaLnBrk="0" fontAlgn="base" hangingPunct="0">
                <a:spcBef>
                  <a:spcPct val="0"/>
                </a:spcBef>
                <a:spcAft>
                  <a:spcPct val="0"/>
                </a:spcAft>
              </a:pPr>
              <a:t>11</a:t>
            </a:fld>
            <a:endParaRPr lang="en-US" sz="1100" i="1" dirty="0">
              <a:solidFill>
                <a:srgbClr val="000000"/>
              </a:solidFill>
              <a:latin typeface="Times" pitchFamily="18" charset="0"/>
              <a:ea typeface="ＭＳ Ｐゴシック"/>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p:spPr>
        <p:txBody>
          <a:bodyPr/>
          <a:lstStyle/>
          <a:p>
            <a:fld id="{1B06D913-847B-422B-A635-ADFC90E3C885}" type="slidenum">
              <a:rPr lang="en-US" smtClean="0">
                <a:solidFill>
                  <a:srgbClr val="000000"/>
                </a:solidFill>
              </a:rPr>
              <a:pPr/>
              <a:t>12</a:t>
            </a:fld>
            <a:endParaRPr lang="en-US" dirty="0" smtClean="0">
              <a:solidFill>
                <a:srgbClr val="000000"/>
              </a:solidFill>
            </a:endParaRPr>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GB" dirty="0" smtClean="0">
              <a:ea typeface="ＭＳ Ｐゴシック"/>
              <a:cs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p:spPr>
        <p:txBody>
          <a:bodyPr/>
          <a:lstStyle/>
          <a:p>
            <a:fld id="{1B06D913-847B-422B-A635-ADFC90E3C885}" type="slidenum">
              <a:rPr lang="en-US" smtClean="0">
                <a:solidFill>
                  <a:srgbClr val="000000"/>
                </a:solidFill>
              </a:rPr>
              <a:pPr/>
              <a:t>13</a:t>
            </a:fld>
            <a:endParaRPr lang="en-US" dirty="0" smtClean="0">
              <a:solidFill>
                <a:srgbClr val="000000"/>
              </a:solidFill>
            </a:endParaRPr>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GB" dirty="0" smtClean="0">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41986" name="Notes Placeholder 2"/>
          <p:cNvSpPr>
            <a:spLocks noGrp="1"/>
          </p:cNvSpPr>
          <p:nvPr>
            <p:ph type="body" idx="1"/>
          </p:nvPr>
        </p:nvSpPr>
        <p:spPr>
          <a:noFill/>
          <a:ln/>
        </p:spPr>
        <p:txBody>
          <a:bodyPr/>
          <a:lstStyle/>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US" altLang="ja-JP" sz="1000" i="1" dirty="0">
              <a:ea typeface="ＭＳ Ｐゴシック"/>
              <a:cs typeface="ＭＳ Ｐゴシック"/>
            </a:endParaRPr>
          </a:p>
          <a:p>
            <a:pPr eaLnBrk="1" hangingPunct="1">
              <a:spcBef>
                <a:spcPct val="50000"/>
              </a:spcBef>
            </a:pPr>
            <a:endParaRPr lang="en-US" altLang="ja-JP" dirty="0" smtClean="0">
              <a:ea typeface="ＭＳ Ｐゴシック"/>
              <a:cs typeface="ＭＳ Ｐゴシック"/>
            </a:endParaRPr>
          </a:p>
          <a:p>
            <a:pPr eaLnBrk="1" hangingPunct="1"/>
            <a:endParaRPr lang="en-US" dirty="0" smtClean="0">
              <a:ea typeface="ＭＳ Ｐゴシック"/>
              <a:cs typeface="ＭＳ Ｐゴシック"/>
            </a:endParaRPr>
          </a:p>
        </p:txBody>
      </p:sp>
      <p:sp>
        <p:nvSpPr>
          <p:cNvPr id="41987"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eaLnBrk="0" fontAlgn="base" hangingPunct="0">
              <a:spcBef>
                <a:spcPct val="0"/>
              </a:spcBef>
              <a:spcAft>
                <a:spcPct val="0"/>
              </a:spcAft>
            </a:pPr>
            <a:fld id="{65C4AF19-2C29-46B2-B3EA-E6039BE8DE4F}" type="slidenum">
              <a:rPr lang="en-US" sz="1100" i="1">
                <a:solidFill>
                  <a:srgbClr val="000000"/>
                </a:solidFill>
                <a:latin typeface="Times" pitchFamily="18" charset="0"/>
                <a:ea typeface="ＭＳ Ｐゴシック"/>
                <a:cs typeface="Arial" charset="0"/>
              </a:rPr>
              <a:pPr algn="r" eaLnBrk="0" fontAlgn="base" hangingPunct="0">
                <a:spcBef>
                  <a:spcPct val="0"/>
                </a:spcBef>
                <a:spcAft>
                  <a:spcPct val="0"/>
                </a:spcAft>
              </a:pPr>
              <a:t>14</a:t>
            </a:fld>
            <a:endParaRPr lang="en-US" sz="1100" i="1" dirty="0">
              <a:solidFill>
                <a:srgbClr val="000000"/>
              </a:solidFill>
              <a:latin typeface="Times" pitchFamily="18" charset="0"/>
              <a:ea typeface="ＭＳ Ｐゴシック"/>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41986" name="Notes Placeholder 2"/>
          <p:cNvSpPr>
            <a:spLocks noGrp="1"/>
          </p:cNvSpPr>
          <p:nvPr>
            <p:ph type="body" idx="1"/>
          </p:nvPr>
        </p:nvSpPr>
        <p:spPr>
          <a:noFill/>
          <a:ln/>
        </p:spPr>
        <p:txBody>
          <a:bodyPr/>
          <a:lstStyle/>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US" altLang="ja-JP" sz="1000" i="1" dirty="0">
              <a:ea typeface="ＭＳ Ｐゴシック"/>
              <a:cs typeface="ＭＳ Ｐゴシック"/>
            </a:endParaRPr>
          </a:p>
          <a:p>
            <a:pPr eaLnBrk="1" hangingPunct="1">
              <a:spcBef>
                <a:spcPct val="50000"/>
              </a:spcBef>
            </a:pPr>
            <a:endParaRPr lang="en-US" altLang="ja-JP" dirty="0" smtClean="0">
              <a:ea typeface="ＭＳ Ｐゴシック"/>
              <a:cs typeface="ＭＳ Ｐゴシック"/>
            </a:endParaRPr>
          </a:p>
          <a:p>
            <a:pPr eaLnBrk="1" hangingPunct="1"/>
            <a:endParaRPr lang="en-US" dirty="0" smtClean="0">
              <a:ea typeface="ＭＳ Ｐゴシック"/>
              <a:cs typeface="ＭＳ Ｐゴシック"/>
            </a:endParaRPr>
          </a:p>
        </p:txBody>
      </p:sp>
      <p:sp>
        <p:nvSpPr>
          <p:cNvPr id="41987"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eaLnBrk="0" fontAlgn="base" hangingPunct="0">
              <a:spcBef>
                <a:spcPct val="0"/>
              </a:spcBef>
              <a:spcAft>
                <a:spcPct val="0"/>
              </a:spcAft>
            </a:pPr>
            <a:fld id="{65C4AF19-2C29-46B2-B3EA-E6039BE8DE4F}" type="slidenum">
              <a:rPr lang="en-US" sz="1100" i="1">
                <a:solidFill>
                  <a:srgbClr val="000000"/>
                </a:solidFill>
                <a:latin typeface="Times" pitchFamily="18" charset="0"/>
                <a:ea typeface="ＭＳ Ｐゴシック"/>
                <a:cs typeface="Arial" charset="0"/>
              </a:rPr>
              <a:pPr algn="r" eaLnBrk="0" fontAlgn="base" hangingPunct="0">
                <a:spcBef>
                  <a:spcPct val="0"/>
                </a:spcBef>
                <a:spcAft>
                  <a:spcPct val="0"/>
                </a:spcAft>
              </a:pPr>
              <a:t>15</a:t>
            </a:fld>
            <a:endParaRPr lang="en-US" sz="1100" i="1" dirty="0">
              <a:solidFill>
                <a:srgbClr val="000000"/>
              </a:solidFill>
              <a:latin typeface="Times" pitchFamily="18" charset="0"/>
              <a:ea typeface="ＭＳ Ｐゴシック"/>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814B53-9F1A-4852-8D25-EA6C22B27BE6}"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448914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a:ln/>
        </p:spPr>
      </p:sp>
      <p:sp>
        <p:nvSpPr>
          <p:cNvPr id="35842" name="Notes Placeholder 2"/>
          <p:cNvSpPr>
            <a:spLocks noGrp="1"/>
          </p:cNvSpPr>
          <p:nvPr>
            <p:ph type="body" idx="1"/>
          </p:nvPr>
        </p:nvSpPr>
        <p:spPr>
          <a:noFill/>
          <a:ln/>
        </p:spPr>
        <p:txBody>
          <a:bodyPr/>
          <a:lstStyle/>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US" altLang="ja-JP" sz="1000" i="1" dirty="0">
              <a:ea typeface="ＭＳ Ｐゴシック"/>
              <a:cs typeface="ＭＳ Ｐゴシック"/>
            </a:endParaRPr>
          </a:p>
          <a:p>
            <a:pPr eaLnBrk="1" hangingPunct="1">
              <a:spcBef>
                <a:spcPct val="50000"/>
              </a:spcBef>
            </a:pPr>
            <a:endParaRPr lang="en-US" altLang="ja-JP" dirty="0" smtClean="0">
              <a:ea typeface="ＭＳ Ｐゴシック"/>
              <a:cs typeface="ＭＳ Ｐゴシック"/>
            </a:endParaRPr>
          </a:p>
          <a:p>
            <a:pPr eaLnBrk="1" hangingPunct="1"/>
            <a:endParaRPr lang="en-US" dirty="0" smtClean="0">
              <a:ea typeface="ＭＳ Ｐゴシック"/>
              <a:cs typeface="ＭＳ Ｐゴシック"/>
            </a:endParaRPr>
          </a:p>
        </p:txBody>
      </p:sp>
      <p:sp>
        <p:nvSpPr>
          <p:cNvPr id="35843"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eaLnBrk="0" fontAlgn="base" hangingPunct="0">
              <a:spcBef>
                <a:spcPct val="0"/>
              </a:spcBef>
              <a:spcAft>
                <a:spcPct val="0"/>
              </a:spcAft>
            </a:pPr>
            <a:fld id="{C715A844-1F64-439F-9BE6-6378CCB4EA2E}" type="slidenum">
              <a:rPr lang="en-US" sz="1100" i="1">
                <a:solidFill>
                  <a:srgbClr val="000000"/>
                </a:solidFill>
                <a:latin typeface="Times" pitchFamily="18" charset="0"/>
                <a:ea typeface="ＭＳ Ｐゴシック"/>
                <a:cs typeface="Arial" charset="0"/>
              </a:rPr>
              <a:pPr algn="r" eaLnBrk="0" fontAlgn="base" hangingPunct="0">
                <a:spcBef>
                  <a:spcPct val="0"/>
                </a:spcBef>
                <a:spcAft>
                  <a:spcPct val="0"/>
                </a:spcAft>
              </a:pPr>
              <a:t>17</a:t>
            </a:fld>
            <a:endParaRPr lang="en-US" sz="1100" i="1" dirty="0">
              <a:solidFill>
                <a:srgbClr val="000000"/>
              </a:solidFill>
              <a:latin typeface="Times" pitchFamily="18" charset="0"/>
              <a:ea typeface="ＭＳ Ｐゴシック"/>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a:ln/>
        </p:spPr>
      </p:sp>
      <p:sp>
        <p:nvSpPr>
          <p:cNvPr id="37890" name="Notes Placeholder 2"/>
          <p:cNvSpPr>
            <a:spLocks noGrp="1"/>
          </p:cNvSpPr>
          <p:nvPr>
            <p:ph type="body" idx="1"/>
          </p:nvPr>
        </p:nvSpPr>
        <p:spPr>
          <a:noFill/>
          <a:ln/>
        </p:spPr>
        <p:txBody>
          <a:bodyPr lIns="89933" tIns="44967" rIns="89933" bIns="44967"/>
          <a:lstStyle/>
          <a:p>
            <a:pPr eaLnBrk="1" hangingPunct="1"/>
            <a:endParaRPr lang="en-US" dirty="0" smtClean="0">
              <a:ea typeface="ＭＳ Ｐゴシック"/>
              <a:cs typeface="ＭＳ Ｐゴシック"/>
            </a:endParaRPr>
          </a:p>
        </p:txBody>
      </p:sp>
      <p:sp>
        <p:nvSpPr>
          <p:cNvPr id="37891"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89933" tIns="44967" rIns="89933" bIns="44967" anchor="b"/>
          <a:lstStyle/>
          <a:p>
            <a:pPr algn="r" eaLnBrk="0" fontAlgn="base" hangingPunct="0">
              <a:spcBef>
                <a:spcPct val="0"/>
              </a:spcBef>
              <a:spcAft>
                <a:spcPct val="0"/>
              </a:spcAft>
            </a:pPr>
            <a:fld id="{65FCEAFE-69F6-401E-B835-4C778B19E807}" type="slidenum">
              <a:rPr lang="en-US" sz="1200">
                <a:solidFill>
                  <a:prstClr val="black"/>
                </a:solidFill>
                <a:latin typeface="Arial" charset="0"/>
                <a:ea typeface="ＭＳ Ｐゴシック"/>
                <a:cs typeface="Arial" charset="0"/>
              </a:rPr>
              <a:pPr algn="r" eaLnBrk="0" fontAlgn="base" hangingPunct="0">
                <a:spcBef>
                  <a:spcPct val="0"/>
                </a:spcBef>
                <a:spcAft>
                  <a:spcPct val="0"/>
                </a:spcAft>
              </a:pPr>
              <a:t>18</a:t>
            </a:fld>
            <a:endParaRPr lang="en-US" sz="1200" dirty="0">
              <a:solidFill>
                <a:prstClr val="black"/>
              </a:solidFill>
              <a:latin typeface="Arial" charset="0"/>
              <a:ea typeface="ＭＳ Ｐゴシック"/>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a:xfrm>
            <a:off x="1151833" y="686426"/>
            <a:ext cx="4557453" cy="3429000"/>
          </a:xfrm>
          <a:ln/>
        </p:spPr>
      </p:sp>
      <p:sp>
        <p:nvSpPr>
          <p:cNvPr id="44034" name="Notes Placeholder 2"/>
          <p:cNvSpPr>
            <a:spLocks noGrp="1"/>
          </p:cNvSpPr>
          <p:nvPr>
            <p:ph type="body" idx="1"/>
          </p:nvPr>
        </p:nvSpPr>
        <p:spPr>
          <a:noFill/>
          <a:ln/>
        </p:spPr>
        <p:txBody>
          <a:bodyPr lIns="91426" tIns="45713" rIns="91426" bIns="45713"/>
          <a:lstStyle/>
          <a:p>
            <a:r>
              <a:rPr lang="en-US" dirty="0" smtClean="0">
                <a:ea typeface="ＭＳ Ｐゴシック"/>
                <a:cs typeface="ＭＳ Ｐゴシック"/>
              </a:rPr>
              <a:t>A volunteer army, driven by members. </a:t>
            </a:r>
          </a:p>
          <a:p>
            <a:r>
              <a:rPr lang="en-US" dirty="0" smtClean="0">
                <a:ea typeface="ＭＳ Ｐゴシック"/>
                <a:cs typeface="ＭＳ Ｐゴシック"/>
              </a:rPr>
              <a:t>Frequent F2F meetings to help drive us forward.</a:t>
            </a:r>
          </a:p>
        </p:txBody>
      </p:sp>
      <p:sp>
        <p:nvSpPr>
          <p:cNvPr id="44035"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26" tIns="45713" rIns="91426" bIns="45713" anchor="b"/>
          <a:lstStyle/>
          <a:p>
            <a:pPr algn="r" defTabSz="865052" eaLnBrk="0" fontAlgn="base" hangingPunct="0">
              <a:spcBef>
                <a:spcPct val="0"/>
              </a:spcBef>
              <a:spcAft>
                <a:spcPct val="0"/>
              </a:spcAft>
            </a:pPr>
            <a:fld id="{E18957A5-242D-4543-83EE-128463F96677}" type="slidenum">
              <a:rPr lang="en-US" sz="1200">
                <a:solidFill>
                  <a:srgbClr val="000000"/>
                </a:solidFill>
                <a:latin typeface="Arial" charset="0"/>
                <a:ea typeface="ＭＳ Ｐゴシック"/>
                <a:cs typeface="Arial" charset="0"/>
              </a:rPr>
              <a:pPr algn="r" defTabSz="865052" eaLnBrk="0" fontAlgn="base" hangingPunct="0">
                <a:spcBef>
                  <a:spcPct val="0"/>
                </a:spcBef>
                <a:spcAft>
                  <a:spcPct val="0"/>
                </a:spcAft>
              </a:pPr>
              <a:t>19</a:t>
            </a:fld>
            <a:endParaRPr lang="en-US" sz="1200" dirty="0">
              <a:solidFill>
                <a:srgbClr val="000000"/>
              </a:solidFill>
              <a:latin typeface="Arial" charset="0"/>
              <a:ea typeface="ＭＳ Ｐゴシック"/>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814B53-9F1A-4852-8D25-EA6C22B27BE6}" type="slidenum">
              <a:rPr lang="en-US" smtClean="0">
                <a:solidFill>
                  <a:prstClr val="black"/>
                </a:solidFill>
              </a:rPr>
              <a:pPr>
                <a:defRPr/>
              </a:pPr>
              <a:t>2</a:t>
            </a:fld>
            <a:endParaRPr lang="en-US" dirty="0">
              <a:solidFill>
                <a:prstClr val="black"/>
              </a:solidFill>
            </a:endParaRPr>
          </a:p>
        </p:txBody>
      </p:sp>
    </p:spTree>
    <p:extLst>
      <p:ext uri="{BB962C8B-B14F-4D97-AF65-F5344CB8AC3E}">
        <p14:creationId xmlns:p14="http://schemas.microsoft.com/office/powerpoint/2010/main" val="2942936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a:ln/>
        </p:spPr>
      </p:sp>
      <p:sp>
        <p:nvSpPr>
          <p:cNvPr id="46082"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46083"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89940" tIns="44970" rIns="89940" bIns="44970" anchor="b"/>
          <a:lstStyle/>
          <a:p>
            <a:pPr algn="r" eaLnBrk="0" fontAlgn="base" hangingPunct="0">
              <a:spcBef>
                <a:spcPct val="0"/>
              </a:spcBef>
              <a:spcAft>
                <a:spcPct val="0"/>
              </a:spcAft>
            </a:pPr>
            <a:fld id="{09922757-ABD4-4477-9AD0-C138BABDF600}" type="slidenum">
              <a:rPr lang="en-US" sz="1200">
                <a:solidFill>
                  <a:prstClr val="black"/>
                </a:solidFill>
                <a:latin typeface="Arial" charset="0"/>
                <a:ea typeface="ＭＳ Ｐゴシック"/>
              </a:rPr>
              <a:pPr algn="r" eaLnBrk="0" fontAlgn="base" hangingPunct="0">
                <a:spcBef>
                  <a:spcPct val="0"/>
                </a:spcBef>
                <a:spcAft>
                  <a:spcPct val="0"/>
                </a:spcAft>
              </a:pPr>
              <a:t>20</a:t>
            </a:fld>
            <a:endParaRPr lang="en-US" sz="1200" dirty="0">
              <a:solidFill>
                <a:prstClr val="black"/>
              </a:solidFill>
              <a:latin typeface="Arial" charset="0"/>
              <a:ea typeface="ＭＳ Ｐゴシック"/>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48131"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89940" tIns="44970" rIns="89940" bIns="44970" anchor="b"/>
          <a:lstStyle/>
          <a:p>
            <a:pPr algn="r" eaLnBrk="0" fontAlgn="base" hangingPunct="0">
              <a:spcBef>
                <a:spcPct val="0"/>
              </a:spcBef>
              <a:spcAft>
                <a:spcPct val="0"/>
              </a:spcAft>
            </a:pPr>
            <a:fld id="{98448992-209D-4111-A9B1-F17DCA5EF056}" type="slidenum">
              <a:rPr lang="en-US" sz="1200">
                <a:solidFill>
                  <a:prstClr val="black"/>
                </a:solidFill>
                <a:latin typeface="Arial" charset="0"/>
                <a:ea typeface="ＭＳ Ｐゴシック"/>
              </a:rPr>
              <a:pPr algn="r" eaLnBrk="0" fontAlgn="base" hangingPunct="0">
                <a:spcBef>
                  <a:spcPct val="0"/>
                </a:spcBef>
                <a:spcAft>
                  <a:spcPct val="0"/>
                </a:spcAft>
              </a:pPr>
              <a:t>21</a:t>
            </a:fld>
            <a:endParaRPr lang="en-US" sz="1200" dirty="0">
              <a:solidFill>
                <a:prstClr val="black"/>
              </a:solidFill>
              <a:latin typeface="Arial" charset="0"/>
              <a:ea typeface="ＭＳ Ｐゴシック"/>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4" name="Slide Number Placeholder 3"/>
          <p:cNvSpPr txBox="1">
            <a:spLocks noGrp="1"/>
          </p:cNvSpPr>
          <p:nvPr/>
        </p:nvSpPr>
        <p:spPr bwMode="auto">
          <a:xfrm>
            <a:off x="3885681" y="8687425"/>
            <a:ext cx="2972319" cy="456575"/>
          </a:xfrm>
          <a:prstGeom prst="rect">
            <a:avLst/>
          </a:prstGeom>
          <a:noFill/>
          <a:ln>
            <a:miter lim="800000"/>
            <a:headEnd/>
            <a:tailEnd/>
          </a:ln>
        </p:spPr>
        <p:txBody>
          <a:bodyPr lIns="89940" tIns="44970" rIns="89940" bIns="44970" anchor="b"/>
          <a:lstStyle/>
          <a:p>
            <a:pPr algn="r" eaLnBrk="0" fontAlgn="base" hangingPunct="0">
              <a:spcBef>
                <a:spcPct val="0"/>
              </a:spcBef>
              <a:spcAft>
                <a:spcPct val="0"/>
              </a:spcAft>
              <a:defRPr/>
            </a:pPr>
            <a:fld id="{9F0E824A-3DBF-47EA-81EB-DBA282EEF6B1}" type="slidenum">
              <a:rPr lang="en-US" sz="1200">
                <a:solidFill>
                  <a:prstClr val="black"/>
                </a:solidFill>
                <a:latin typeface="Arial" pitchFamily="34" charset="0"/>
                <a:ea typeface="ＭＳ Ｐゴシック" pitchFamily="34" charset="-128"/>
              </a:rPr>
              <a:pPr algn="r" eaLnBrk="0" fontAlgn="base" hangingPunct="0">
                <a:spcBef>
                  <a:spcPct val="0"/>
                </a:spcBef>
                <a:spcAft>
                  <a:spcPct val="0"/>
                </a:spcAft>
                <a:defRPr/>
              </a:pPr>
              <a:t>22</a:t>
            </a:fld>
            <a:endParaRPr lang="en-US" sz="1200" dirty="0">
              <a:solidFill>
                <a:prstClr val="black"/>
              </a:solidFill>
              <a:latin typeface="Arial" pitchFamily="34" charset="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48131"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89940" tIns="44970" rIns="89940" bIns="44970" anchor="b"/>
          <a:lstStyle/>
          <a:p>
            <a:pPr algn="r" eaLnBrk="0" fontAlgn="base" hangingPunct="0">
              <a:spcBef>
                <a:spcPct val="0"/>
              </a:spcBef>
              <a:spcAft>
                <a:spcPct val="0"/>
              </a:spcAft>
            </a:pPr>
            <a:fld id="{98448992-209D-4111-A9B1-F17DCA5EF056}" type="slidenum">
              <a:rPr lang="en-US" sz="1200">
                <a:solidFill>
                  <a:prstClr val="black"/>
                </a:solidFill>
                <a:latin typeface="Arial" charset="0"/>
                <a:ea typeface="ＭＳ Ｐゴシック"/>
              </a:rPr>
              <a:pPr algn="r" eaLnBrk="0" fontAlgn="base" hangingPunct="0">
                <a:spcBef>
                  <a:spcPct val="0"/>
                </a:spcBef>
                <a:spcAft>
                  <a:spcPct val="0"/>
                </a:spcAft>
              </a:pPr>
              <a:t>23</a:t>
            </a:fld>
            <a:endParaRPr lang="en-US" sz="1200" dirty="0">
              <a:solidFill>
                <a:prstClr val="black"/>
              </a:solidFill>
              <a:latin typeface="Arial" charset="0"/>
              <a:ea typeface="ＭＳ Ｐゴシック"/>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ln/>
        </p:spPr>
      </p:sp>
      <p:sp>
        <p:nvSpPr>
          <p:cNvPr id="48130"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48131"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89940" tIns="44970" rIns="89940" bIns="44970" anchor="b"/>
          <a:lstStyle/>
          <a:p>
            <a:pPr algn="r" eaLnBrk="0" fontAlgn="base" hangingPunct="0">
              <a:spcBef>
                <a:spcPct val="0"/>
              </a:spcBef>
              <a:spcAft>
                <a:spcPct val="0"/>
              </a:spcAft>
            </a:pPr>
            <a:fld id="{98448992-209D-4111-A9B1-F17DCA5EF056}" type="slidenum">
              <a:rPr lang="en-US" sz="1200">
                <a:solidFill>
                  <a:prstClr val="black"/>
                </a:solidFill>
                <a:latin typeface="Arial" charset="0"/>
                <a:ea typeface="ＭＳ Ｐゴシック"/>
              </a:rPr>
              <a:pPr algn="r" eaLnBrk="0" fontAlgn="base" hangingPunct="0">
                <a:spcBef>
                  <a:spcPct val="0"/>
                </a:spcBef>
                <a:spcAft>
                  <a:spcPct val="0"/>
                </a:spcAft>
              </a:pPr>
              <a:t>24</a:t>
            </a:fld>
            <a:endParaRPr lang="en-US" sz="1200" dirty="0">
              <a:solidFill>
                <a:prstClr val="black"/>
              </a:solidFill>
              <a:latin typeface="Arial" charset="0"/>
              <a:ea typeface="ＭＳ Ｐゴシック"/>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ChangeArrowheads="1" noTextEdit="1"/>
          </p:cNvSpPr>
          <p:nvPr>
            <p:ph type="sldImg"/>
          </p:nvPr>
        </p:nvSpPr>
        <p:spPr>
          <a:ln/>
        </p:spPr>
      </p:sp>
      <p:sp>
        <p:nvSpPr>
          <p:cNvPr id="56322" name="Rectangle 3"/>
          <p:cNvSpPr>
            <a:spLocks noGrp="1" noChangeArrowheads="1"/>
          </p:cNvSpPr>
          <p:nvPr>
            <p:ph type="body" idx="1"/>
          </p:nvPr>
        </p:nvSpPr>
        <p:spPr>
          <a:noFill/>
          <a:ln/>
        </p:spPr>
        <p:txBody>
          <a:bodyPr/>
          <a:lstStyle/>
          <a:p>
            <a:endParaRPr lang="en-US" dirty="0" smtClean="0">
              <a:ea typeface="ＭＳ Ｐゴシック"/>
              <a:cs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5681" y="8687425"/>
            <a:ext cx="2972319" cy="456575"/>
          </a:xfrm>
          <a:prstGeom prst="rect">
            <a:avLst/>
          </a:prstGeom>
          <a:noFill/>
          <a:ln w="9525">
            <a:noFill/>
            <a:miter lim="800000"/>
            <a:headEnd/>
            <a:tailEnd/>
          </a:ln>
        </p:spPr>
        <p:txBody>
          <a:bodyPr lIns="89940" tIns="44970" rIns="89940" bIns="44970" anchor="b"/>
          <a:lstStyle/>
          <a:p>
            <a:pPr algn="r" defTabSz="896281" fontAlgn="base">
              <a:spcBef>
                <a:spcPct val="0"/>
              </a:spcBef>
              <a:spcAft>
                <a:spcPct val="0"/>
              </a:spcAft>
            </a:pPr>
            <a:r>
              <a:rPr lang="en-US" sz="800" dirty="0">
                <a:solidFill>
                  <a:prstClr val="black"/>
                </a:solidFill>
                <a:latin typeface="Imago"/>
                <a:ea typeface="ＭＳ Ｐゴシック"/>
                <a:cs typeface="Arial" charset="0"/>
              </a:rPr>
              <a:t>Slide </a:t>
            </a:r>
            <a:fld id="{78135981-0A54-4738-8923-6A592BCB5EF6}" type="slidenum">
              <a:rPr lang="en-US" sz="800">
                <a:solidFill>
                  <a:prstClr val="black"/>
                </a:solidFill>
                <a:latin typeface="Imago"/>
                <a:ea typeface="ＭＳ Ｐゴシック"/>
                <a:cs typeface="Arial" charset="0"/>
              </a:rPr>
              <a:pPr algn="r" defTabSz="896281" fontAlgn="base">
                <a:spcBef>
                  <a:spcPct val="0"/>
                </a:spcBef>
                <a:spcAft>
                  <a:spcPct val="0"/>
                </a:spcAft>
              </a:pPr>
              <a:t>3</a:t>
            </a:fld>
            <a:r>
              <a:rPr lang="en-US" sz="800" dirty="0">
                <a:solidFill>
                  <a:prstClr val="black"/>
                </a:solidFill>
                <a:latin typeface="Imago"/>
                <a:ea typeface="ＭＳ Ｐゴシック"/>
                <a:cs typeface="Arial" charset="0"/>
              </a:rPr>
              <a:t>   </a:t>
            </a:r>
          </a:p>
          <a:p>
            <a:pPr algn="r" defTabSz="896281" fontAlgn="base">
              <a:spcBef>
                <a:spcPct val="0"/>
              </a:spcBef>
              <a:spcAft>
                <a:spcPct val="0"/>
              </a:spcAft>
            </a:pPr>
            <a:endParaRPr lang="en-US" sz="800" dirty="0">
              <a:solidFill>
                <a:prstClr val="black"/>
              </a:solidFill>
              <a:latin typeface="Imago"/>
              <a:ea typeface="ＭＳ Ｐゴシック"/>
              <a:cs typeface="Arial" charset="0"/>
            </a:endParaRPr>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r>
              <a:rPr lang="en-US" dirty="0" smtClean="0">
                <a:ea typeface="ＭＳ Ｐゴシック"/>
                <a:cs typeface="ＭＳ Ｐゴシック"/>
              </a:rPr>
              <a:t>Lets get back to the challenges of Diabetes. A little outlook to what we are looking at today and in the in the near future.  </a:t>
            </a:r>
          </a:p>
          <a:p>
            <a:pPr eaLnBrk="1" hangingPunct="1"/>
            <a:r>
              <a:rPr lang="en-US" dirty="0" smtClean="0">
                <a:ea typeface="ＭＳ Ｐゴシック"/>
                <a:cs typeface="ＭＳ Ｐゴシック"/>
              </a:rPr>
              <a:t>The bottom line here is that the changes in the population and with the dramatic increase of diabetes we face an ever growing mountain of health care cost. This is compounded by a declining access to quality health care in industrialized countries and inadequate health care systems in emerging markets.</a:t>
            </a:r>
          </a:p>
          <a:p>
            <a:pPr eaLnBrk="1" hangingPunct="1"/>
            <a:r>
              <a:rPr lang="en-US" dirty="0" smtClean="0">
                <a:ea typeface="ＭＳ Ｐゴシック"/>
                <a:cs typeface="ＭＳ Ｐゴシック"/>
              </a:rPr>
              <a:t>We need new models of and new business models for the near future to maintain the quality of care.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xfrm>
            <a:off x="1150274" y="686426"/>
            <a:ext cx="4557453" cy="3429000"/>
          </a:xfrm>
          <a:ln/>
        </p:spPr>
      </p:sp>
      <p:sp>
        <p:nvSpPr>
          <p:cNvPr id="25602" name="Notes Placeholder 2"/>
          <p:cNvSpPr>
            <a:spLocks noGrp="1"/>
          </p:cNvSpPr>
          <p:nvPr>
            <p:ph type="body" idx="1"/>
          </p:nvPr>
        </p:nvSpPr>
        <p:spPr>
          <a:noFill/>
          <a:ln/>
        </p:spPr>
        <p:txBody>
          <a:bodyPr lIns="91433" tIns="45717" rIns="91433" bIns="45717"/>
          <a:lstStyle/>
          <a:p>
            <a:pPr eaLnBrk="1" hangingPunct="1"/>
            <a:endParaRPr lang="en-US" dirty="0" smtClean="0">
              <a:ea typeface="ＭＳ Ｐゴシック"/>
              <a:cs typeface="ＭＳ Ｐゴシック"/>
            </a:endParaRPr>
          </a:p>
        </p:txBody>
      </p:sp>
      <p:sp>
        <p:nvSpPr>
          <p:cNvPr id="25603"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defTabSz="915018" eaLnBrk="0" fontAlgn="base" hangingPunct="0">
              <a:spcBef>
                <a:spcPct val="0"/>
              </a:spcBef>
              <a:spcAft>
                <a:spcPct val="0"/>
              </a:spcAft>
            </a:pPr>
            <a:fld id="{F99D4216-37B2-4D89-B867-9A0A11D3DAA2}" type="slidenum">
              <a:rPr lang="en-US" sz="1200">
                <a:solidFill>
                  <a:prstClr val="black"/>
                </a:solidFill>
                <a:latin typeface="Arial" charset="0"/>
                <a:ea typeface="ＭＳ Ｐゴシック"/>
                <a:cs typeface="Arial" charset="0"/>
              </a:rPr>
              <a:pPr algn="r" defTabSz="915018" eaLnBrk="0" fontAlgn="base" hangingPunct="0">
                <a:spcBef>
                  <a:spcPct val="0"/>
                </a:spcBef>
                <a:spcAft>
                  <a:spcPct val="0"/>
                </a:spcAft>
              </a:pPr>
              <a:t>4</a:t>
            </a:fld>
            <a:endParaRPr lang="en-US" sz="1200" dirty="0">
              <a:solidFill>
                <a:prstClr val="black"/>
              </a:solidFill>
              <a:latin typeface="Arial" charset="0"/>
              <a:ea typeface="ＭＳ Ｐゴシック"/>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xfrm>
            <a:off x="1150274" y="686426"/>
            <a:ext cx="4557453" cy="3429000"/>
          </a:xfrm>
          <a:ln/>
        </p:spPr>
      </p:sp>
      <p:sp>
        <p:nvSpPr>
          <p:cNvPr id="3" name="Notes Placeholder 2"/>
          <p:cNvSpPr>
            <a:spLocks noGrp="1"/>
          </p:cNvSpPr>
          <p:nvPr>
            <p:ph type="body" idx="1"/>
          </p:nvPr>
        </p:nvSpPr>
        <p:spPr>
          <a:ln/>
        </p:spPr>
        <p:txBody>
          <a:bodyPr lIns="91433" tIns="45717" rIns="91433" bIns="45717"/>
          <a:lstStyle/>
          <a:p>
            <a:pPr>
              <a:defRPr/>
            </a:pPr>
            <a:r>
              <a:rPr lang="en-US" i="1" dirty="0" smtClean="0">
                <a:solidFill>
                  <a:schemeClr val="tx1">
                    <a:lumMod val="75000"/>
                  </a:schemeClr>
                </a:solidFill>
              </a:rPr>
              <a:t>Why interoperability?</a:t>
            </a:r>
          </a:p>
          <a:p>
            <a:pPr>
              <a:defRPr/>
            </a:pPr>
            <a:r>
              <a:rPr lang="en-US" dirty="0" smtClean="0">
                <a:solidFill>
                  <a:schemeClr val="tx1">
                    <a:lumMod val="75000"/>
                  </a:schemeClr>
                </a:solidFill>
              </a:rPr>
              <a:t>Humans have an intrinsic desire towards simplification, consolidation, organization, efficiency and reduction of redundancies.</a:t>
            </a:r>
            <a:br>
              <a:rPr lang="en-US" dirty="0" smtClean="0">
                <a:solidFill>
                  <a:schemeClr val="tx1">
                    <a:lumMod val="75000"/>
                  </a:schemeClr>
                </a:solidFill>
              </a:rPr>
            </a:br>
            <a:r>
              <a:rPr lang="en-US" dirty="0" smtClean="0">
                <a:solidFill>
                  <a:schemeClr val="tx1">
                    <a:lumMod val="75000"/>
                  </a:schemeClr>
                </a:solidFill>
              </a:rPr>
              <a:t>Most of us want to have neat, organized home. </a:t>
            </a:r>
          </a:p>
          <a:p>
            <a:pPr>
              <a:defRPr/>
            </a:pPr>
            <a:endParaRPr lang="en-US" dirty="0" smtClean="0">
              <a:solidFill>
                <a:schemeClr val="tx1">
                  <a:lumMod val="75000"/>
                </a:schemeClr>
              </a:solidFill>
            </a:endParaRPr>
          </a:p>
          <a:p>
            <a:pPr marL="168638" indent="-168638">
              <a:buFont typeface="Arial" pitchFamily="34" charset="0"/>
              <a:buChar char="•"/>
              <a:defRPr/>
            </a:pPr>
            <a:r>
              <a:rPr lang="en-US" dirty="0" smtClean="0">
                <a:solidFill>
                  <a:schemeClr val="tx1">
                    <a:lumMod val="75000"/>
                  </a:schemeClr>
                </a:solidFill>
              </a:rPr>
              <a:t>I want one cell phone that works around the globe independent of my provider. Especially in telecom I want freedom of choice – iPhone vs. Android vs. maybe Windows</a:t>
            </a:r>
          </a:p>
          <a:p>
            <a:pPr marL="168638" indent="-168638">
              <a:buFont typeface="Arial" pitchFamily="34" charset="0"/>
              <a:buChar char="•"/>
              <a:defRPr/>
            </a:pPr>
            <a:r>
              <a:rPr lang="en-US" dirty="0" smtClean="0">
                <a:solidFill>
                  <a:schemeClr val="tx1">
                    <a:lumMod val="75000"/>
                  </a:schemeClr>
                </a:solidFill>
              </a:rPr>
              <a:t>Why having 5 remote controls for my home entertainment system? Look at the space it needs, the clutter on my couch, my table. Not to speak of all the different batteries I need.</a:t>
            </a:r>
          </a:p>
          <a:p>
            <a:pPr marL="168638" indent="-168638">
              <a:buFont typeface="Arial" pitchFamily="34" charset="0"/>
              <a:buChar char="•"/>
              <a:defRPr/>
            </a:pPr>
            <a:r>
              <a:rPr lang="en-US" dirty="0" smtClean="0">
                <a:solidFill>
                  <a:schemeClr val="tx1">
                    <a:lumMod val="75000"/>
                  </a:schemeClr>
                </a:solidFill>
              </a:rPr>
              <a:t>Digital photography without download to a computer doesn’t make sense. I want to share my pictures, send them to friends, family. What about x-ray pictures when did you get an email from your doctor sharing the latest x-rays of your broken arm with you?</a:t>
            </a:r>
          </a:p>
          <a:p>
            <a:pPr marL="168638" indent="-168638">
              <a:buFont typeface="Arial" pitchFamily="34" charset="0"/>
              <a:buChar char="•"/>
              <a:defRPr/>
            </a:pPr>
            <a:r>
              <a:rPr lang="en-US" dirty="0" smtClean="0">
                <a:solidFill>
                  <a:schemeClr val="tx1">
                    <a:lumMod val="75000"/>
                  </a:schemeClr>
                </a:solidFill>
              </a:rPr>
              <a:t>I want money where ever I go. The times are unsafe enough. I don’t want to carry large amounts of cash if I want to buy a piece of furniture or when I’m on vacation.</a:t>
            </a:r>
          </a:p>
          <a:p>
            <a:pPr marL="168638" indent="-168638">
              <a:buFont typeface="Arial" pitchFamily="34" charset="0"/>
              <a:buChar char="•"/>
              <a:defRPr/>
            </a:pPr>
            <a:r>
              <a:rPr lang="en-US" dirty="0" smtClean="0">
                <a:solidFill>
                  <a:schemeClr val="tx1">
                    <a:lumMod val="75000"/>
                  </a:schemeClr>
                </a:solidFill>
              </a:rPr>
              <a:t>I’m annoyed that my $200 heart rate monitor for indoor cycling does communicate with my bike computer on my streetbike. It gives me calories burned, but it doesn’t hook up with my bathroom scale </a:t>
            </a:r>
          </a:p>
          <a:p>
            <a:pPr marL="168638" indent="-168638">
              <a:buFont typeface="Arial" pitchFamily="34" charset="0"/>
              <a:buChar char="•"/>
              <a:defRPr/>
            </a:pPr>
            <a:endParaRPr lang="en-US" dirty="0" smtClean="0">
              <a:solidFill>
                <a:schemeClr val="tx1">
                  <a:lumMod val="75000"/>
                </a:schemeClr>
              </a:solidFill>
            </a:endParaRPr>
          </a:p>
          <a:p>
            <a:pPr marL="168638" indent="-168638">
              <a:buFont typeface="Arial" pitchFamily="34" charset="0"/>
              <a:buChar char="•"/>
              <a:defRPr/>
            </a:pPr>
            <a:r>
              <a:rPr lang="en-US" dirty="0" smtClean="0">
                <a:solidFill>
                  <a:schemeClr val="tx1">
                    <a:lumMod val="75000"/>
                  </a:schemeClr>
                </a:solidFill>
              </a:rPr>
              <a:t>And more and more do we want to share among these systems: I want to see my pictures on my 50” flat screen TV and my cell phone and share my bank account information with my computer, getting rid of paper statements. And so on.</a:t>
            </a:r>
          </a:p>
          <a:p>
            <a:pPr>
              <a:defRPr/>
            </a:pPr>
            <a:endParaRPr lang="en-US" dirty="0" smtClean="0">
              <a:solidFill>
                <a:schemeClr val="tx1">
                  <a:lumMod val="75000"/>
                </a:schemeClr>
              </a:solidFill>
            </a:endParaRPr>
          </a:p>
          <a:p>
            <a:pPr>
              <a:defRPr/>
            </a:pPr>
            <a:endParaRPr lang="en-US" dirty="0"/>
          </a:p>
        </p:txBody>
      </p:sp>
      <p:sp>
        <p:nvSpPr>
          <p:cNvPr id="27651"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defTabSz="911896" fontAlgn="base">
              <a:spcBef>
                <a:spcPct val="0"/>
              </a:spcBef>
              <a:spcAft>
                <a:spcPct val="0"/>
              </a:spcAft>
            </a:pPr>
            <a:r>
              <a:rPr lang="en-US" sz="800" dirty="0">
                <a:solidFill>
                  <a:prstClr val="black"/>
                </a:solidFill>
                <a:latin typeface="Imago"/>
                <a:ea typeface="ＭＳ Ｐゴシック"/>
                <a:cs typeface="Arial" charset="0"/>
              </a:rPr>
              <a:t>Slide </a:t>
            </a:r>
            <a:fld id="{8977F143-3186-495E-89E8-862EF71ADA13}" type="slidenum">
              <a:rPr lang="en-US" sz="800">
                <a:solidFill>
                  <a:prstClr val="black"/>
                </a:solidFill>
                <a:latin typeface="Imago"/>
                <a:ea typeface="ＭＳ Ｐゴシック"/>
                <a:cs typeface="Arial" charset="0"/>
              </a:rPr>
              <a:pPr algn="r" defTabSz="911896" fontAlgn="base">
                <a:spcBef>
                  <a:spcPct val="0"/>
                </a:spcBef>
                <a:spcAft>
                  <a:spcPct val="0"/>
                </a:spcAft>
              </a:pPr>
              <a:t>5</a:t>
            </a:fld>
            <a:r>
              <a:rPr lang="en-US" sz="800" dirty="0">
                <a:solidFill>
                  <a:prstClr val="black"/>
                </a:solidFill>
                <a:latin typeface="Imago"/>
                <a:ea typeface="ＭＳ Ｐゴシック"/>
                <a:cs typeface="Arial" charset="0"/>
              </a:rPr>
              <a:t>   </a:t>
            </a:r>
          </a:p>
          <a:p>
            <a:pPr algn="r" defTabSz="911896" fontAlgn="base">
              <a:spcBef>
                <a:spcPct val="0"/>
              </a:spcBef>
              <a:spcAft>
                <a:spcPct val="0"/>
              </a:spcAft>
            </a:pPr>
            <a:endParaRPr lang="en-US" sz="800" dirty="0">
              <a:solidFill>
                <a:prstClr val="black"/>
              </a:solidFill>
              <a:latin typeface="Imago"/>
              <a:ea typeface="ＭＳ Ｐゴシック"/>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a:ln/>
        </p:spPr>
      </p:sp>
      <p:sp>
        <p:nvSpPr>
          <p:cNvPr id="54274"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54275" name="Slide Number Placeholder 3"/>
          <p:cNvSpPr>
            <a:spLocks noGrp="1"/>
          </p:cNvSpPr>
          <p:nvPr>
            <p:ph type="sldNum" sz="quarter" idx="5"/>
          </p:nvPr>
        </p:nvSpPr>
        <p:spPr>
          <a:noFill/>
        </p:spPr>
        <p:txBody>
          <a:bodyPr/>
          <a:lstStyle/>
          <a:p>
            <a:fld id="{3CF8A331-62A3-4D68-A374-AB2CE183FFC1}" type="slidenum">
              <a:rPr lang="en-US" smtClean="0">
                <a:solidFill>
                  <a:prstClr val="black"/>
                </a:solidFill>
              </a:rPr>
              <a:pPr/>
              <a:t>6</a:t>
            </a:fld>
            <a:endParaRPr lang="en-US" dirty="0"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ln/>
        </p:spPr>
        <p:txBody>
          <a:bodyPr/>
          <a:lstStyle/>
          <a:p>
            <a:endParaRPr lang="en-US" dirty="0" smtClean="0">
              <a:ea typeface="ＭＳ Ｐゴシック"/>
              <a:cs typeface="ＭＳ Ｐゴシック"/>
            </a:endParaRPr>
          </a:p>
        </p:txBody>
      </p:sp>
      <p:sp>
        <p:nvSpPr>
          <p:cNvPr id="29699" name="Slide Number Placeholder 3"/>
          <p:cNvSpPr>
            <a:spLocks noGrp="1"/>
          </p:cNvSpPr>
          <p:nvPr>
            <p:ph type="sldNum" sz="quarter" idx="5"/>
          </p:nvPr>
        </p:nvSpPr>
        <p:spPr>
          <a:noFill/>
        </p:spPr>
        <p:txBody>
          <a:bodyPr/>
          <a:lstStyle/>
          <a:p>
            <a:fld id="{4B97A291-1370-4309-B3FC-3387EFBBD2A6}" type="slidenum">
              <a:rPr lang="en-US" smtClean="0">
                <a:solidFill>
                  <a:prstClr val="black"/>
                </a:solidFill>
                <a:cs typeface="Arial" charset="0"/>
              </a:rPr>
              <a:pPr/>
              <a:t>7</a:t>
            </a:fld>
            <a:endParaRPr lang="en-US" dirty="0" smtClean="0">
              <a:solidFill>
                <a:prstClr val="black"/>
              </a:solidFill>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ln/>
        </p:spPr>
        <p:txBody>
          <a:bodyPr/>
          <a:lstStyle/>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US" altLang="ja-JP" sz="1000" i="1" dirty="0">
              <a:ea typeface="ＭＳ Ｐゴシック"/>
              <a:cs typeface="ＭＳ Ｐゴシック"/>
            </a:endParaRPr>
          </a:p>
          <a:p>
            <a:pPr eaLnBrk="1" hangingPunct="1">
              <a:spcBef>
                <a:spcPct val="50000"/>
              </a:spcBef>
            </a:pPr>
            <a:endParaRPr lang="en-US" altLang="ja-JP" dirty="0" smtClean="0">
              <a:ea typeface="ＭＳ Ｐゴシック"/>
              <a:cs typeface="ＭＳ Ｐゴシック"/>
            </a:endParaRPr>
          </a:p>
          <a:p>
            <a:pPr eaLnBrk="1" hangingPunct="1"/>
            <a:endParaRPr lang="en-US" dirty="0" smtClean="0">
              <a:ea typeface="ＭＳ Ｐゴシック"/>
              <a:cs typeface="ＭＳ Ｐゴシック"/>
            </a:endParaRPr>
          </a:p>
        </p:txBody>
      </p:sp>
      <p:sp>
        <p:nvSpPr>
          <p:cNvPr id="31747"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eaLnBrk="0" fontAlgn="base" hangingPunct="0">
              <a:spcBef>
                <a:spcPct val="0"/>
              </a:spcBef>
              <a:spcAft>
                <a:spcPct val="0"/>
              </a:spcAft>
            </a:pPr>
            <a:fld id="{89C05319-E0DD-42BF-B365-972398F2AED0}" type="slidenum">
              <a:rPr lang="en-US" sz="1100" i="1">
                <a:solidFill>
                  <a:srgbClr val="000000"/>
                </a:solidFill>
                <a:latin typeface="Times" pitchFamily="18" charset="0"/>
                <a:ea typeface="ＭＳ Ｐゴシック"/>
                <a:cs typeface="Arial" charset="0"/>
              </a:rPr>
              <a:pPr algn="r" eaLnBrk="0" fontAlgn="base" hangingPunct="0">
                <a:spcBef>
                  <a:spcPct val="0"/>
                </a:spcBef>
                <a:spcAft>
                  <a:spcPct val="0"/>
                </a:spcAft>
              </a:pPr>
              <a:t>8</a:t>
            </a:fld>
            <a:endParaRPr lang="en-US" sz="1100" i="1" dirty="0">
              <a:solidFill>
                <a:srgbClr val="000000"/>
              </a:solidFill>
              <a:latin typeface="Times" pitchFamily="18" charset="0"/>
              <a:ea typeface="ＭＳ Ｐゴシック"/>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ln/>
        </p:spPr>
      </p:sp>
      <p:sp>
        <p:nvSpPr>
          <p:cNvPr id="33794" name="Notes Placeholder 2"/>
          <p:cNvSpPr>
            <a:spLocks noGrp="1"/>
          </p:cNvSpPr>
          <p:nvPr>
            <p:ph type="body" idx="1"/>
          </p:nvPr>
        </p:nvSpPr>
        <p:spPr>
          <a:noFill/>
          <a:ln/>
        </p:spPr>
        <p:txBody>
          <a:bodyPr/>
          <a:lstStyle/>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GB" altLang="ja-JP" sz="1000" dirty="0">
              <a:ea typeface="ＭＳ Ｐゴシック"/>
              <a:cs typeface="ＭＳ Ｐゴシック"/>
            </a:endParaRPr>
          </a:p>
          <a:p>
            <a:pPr eaLnBrk="1" hangingPunct="1">
              <a:spcBef>
                <a:spcPct val="50000"/>
              </a:spcBef>
            </a:pPr>
            <a:endParaRPr lang="en-US" altLang="ja-JP" sz="1000" i="1" dirty="0">
              <a:ea typeface="ＭＳ Ｐゴシック"/>
              <a:cs typeface="ＭＳ Ｐゴシック"/>
            </a:endParaRPr>
          </a:p>
          <a:p>
            <a:pPr eaLnBrk="1" hangingPunct="1">
              <a:spcBef>
                <a:spcPct val="50000"/>
              </a:spcBef>
            </a:pPr>
            <a:endParaRPr lang="en-US" altLang="ja-JP" dirty="0" smtClean="0">
              <a:ea typeface="ＭＳ Ｐゴシック"/>
              <a:cs typeface="ＭＳ Ｐゴシック"/>
            </a:endParaRPr>
          </a:p>
          <a:p>
            <a:pPr eaLnBrk="1" hangingPunct="1"/>
            <a:endParaRPr lang="en-US" dirty="0" smtClean="0">
              <a:ea typeface="ＭＳ Ｐゴシック"/>
              <a:cs typeface="ＭＳ Ｐゴシック"/>
            </a:endParaRPr>
          </a:p>
        </p:txBody>
      </p:sp>
      <p:sp>
        <p:nvSpPr>
          <p:cNvPr id="33795" name="Slide Number Placeholder 3"/>
          <p:cNvSpPr txBox="1">
            <a:spLocks noGrp="1"/>
          </p:cNvSpPr>
          <p:nvPr/>
        </p:nvSpPr>
        <p:spPr bwMode="auto">
          <a:xfrm>
            <a:off x="3885681" y="8687425"/>
            <a:ext cx="2972319" cy="456575"/>
          </a:xfrm>
          <a:prstGeom prst="rect">
            <a:avLst/>
          </a:prstGeom>
          <a:noFill/>
          <a:ln w="9525">
            <a:noFill/>
            <a:miter lim="800000"/>
            <a:headEnd/>
            <a:tailEnd/>
          </a:ln>
        </p:spPr>
        <p:txBody>
          <a:bodyPr lIns="91433" tIns="45717" rIns="91433" bIns="45717" anchor="b"/>
          <a:lstStyle/>
          <a:p>
            <a:pPr algn="r" eaLnBrk="0" fontAlgn="base" hangingPunct="0">
              <a:spcBef>
                <a:spcPct val="0"/>
              </a:spcBef>
              <a:spcAft>
                <a:spcPct val="0"/>
              </a:spcAft>
            </a:pPr>
            <a:fld id="{5C101066-E2AC-44A5-8A06-7C902A2E0D8E}" type="slidenum">
              <a:rPr lang="en-US" sz="1100" i="1">
                <a:solidFill>
                  <a:srgbClr val="000000"/>
                </a:solidFill>
                <a:latin typeface="Times" pitchFamily="18" charset="0"/>
                <a:ea typeface="ＭＳ Ｐゴシック"/>
                <a:cs typeface="Arial" charset="0"/>
              </a:rPr>
              <a:pPr algn="r" eaLnBrk="0" fontAlgn="base" hangingPunct="0">
                <a:spcBef>
                  <a:spcPct val="0"/>
                </a:spcBef>
                <a:spcAft>
                  <a:spcPct val="0"/>
                </a:spcAft>
              </a:pPr>
              <a:t>9</a:t>
            </a:fld>
            <a:endParaRPr lang="en-US" sz="1100" i="1" dirty="0">
              <a:solidFill>
                <a:srgbClr val="000000"/>
              </a:solidFill>
              <a:latin typeface="Times" pitchFamily="18" charset="0"/>
              <a:ea typeface="ＭＳ Ｐゴシック"/>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1" descr="Continua_PPT_Slide_Master_1210.ai"/>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Slide Number Placeholder 4"/>
          <p:cNvSpPr txBox="1">
            <a:spLocks/>
          </p:cNvSpPr>
          <p:nvPr userDrawn="1"/>
        </p:nvSpPr>
        <p:spPr>
          <a:xfrm>
            <a:off x="7620000" y="6477000"/>
            <a:ext cx="1527175" cy="381000"/>
          </a:xfrm>
          <a:prstGeom prst="rect">
            <a:avLst/>
          </a:prstGeom>
        </p:spPr>
        <p:txBody>
          <a:bodyPr/>
          <a:lstStyle/>
          <a:p>
            <a:pPr eaLnBrk="0" fontAlgn="base" hangingPunct="0">
              <a:spcBef>
                <a:spcPct val="0"/>
              </a:spcBef>
              <a:spcAft>
                <a:spcPct val="0"/>
              </a:spcAft>
              <a:defRPr/>
            </a:pPr>
            <a:fld id="{17F83134-6615-4277-B2E6-3FB6E4A7AD5A}" type="slidenum">
              <a:rPr lang="en-GB" sz="1600">
                <a:solidFill>
                  <a:srgbClr val="98AB22"/>
                </a:solidFill>
              </a:rPr>
              <a:pPr eaLnBrk="0" fontAlgn="base" hangingPunct="0">
                <a:spcBef>
                  <a:spcPct val="0"/>
                </a:spcBef>
                <a:spcAft>
                  <a:spcPct val="0"/>
                </a:spcAft>
                <a:defRPr/>
              </a:pPr>
              <a:t>‹#›</a:t>
            </a:fld>
            <a:endParaRPr lang="en-GB" sz="1600" dirty="0">
              <a:solidFill>
                <a:srgbClr val="98AB22"/>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2645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6414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1390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252328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883075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1489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381000"/>
            <a:ext cx="2057400" cy="5334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381000"/>
            <a:ext cx="6019800" cy="533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3457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7" descr="Continua_PPT_Section_Divider_12010.ai"/>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722313" y="4267200"/>
            <a:ext cx="5983287" cy="1362075"/>
          </a:xfrm>
        </p:spPr>
        <p:txBody>
          <a:bodyPr anchor="t"/>
          <a:lstStyle>
            <a:lvl1pPr algn="l">
              <a:defRPr sz="3600" b="0"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657600"/>
            <a:ext cx="7050087" cy="609600"/>
          </a:xfrm>
        </p:spPr>
        <p:txBody>
          <a:bodyPr anchor="b"/>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031295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3434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userDrawn="1">
            <p:ph type="sldNum" sz="quarter" idx="10"/>
          </p:nvPr>
        </p:nvSpPr>
        <p:spPr>
          <a:xfrm>
            <a:off x="7086600" y="6477000"/>
            <a:ext cx="1527175" cy="152400"/>
          </a:xfrm>
        </p:spPr>
        <p:txBody>
          <a:bodyPr/>
          <a:lstStyle>
            <a:lvl1pPr>
              <a:defRPr/>
            </a:lvl1pPr>
          </a:lstStyle>
          <a:p>
            <a:pPr>
              <a:defRPr/>
            </a:pPr>
            <a:fld id="{D489677E-25BD-4452-B9E7-D0DBB232B8AF}" type="slidenum">
              <a:rPr lang="en-GB"/>
              <a:pPr>
                <a:defRPr/>
              </a:pPr>
              <a:t>‹#›</a:t>
            </a:fld>
            <a:endParaRPr lang="en-GB" dirty="0"/>
          </a:p>
        </p:txBody>
      </p:sp>
      <p:sp>
        <p:nvSpPr>
          <p:cNvPr id="6" name="Footer Placeholder 6"/>
          <p:cNvSpPr>
            <a:spLocks noGrp="1"/>
          </p:cNvSpPr>
          <p:nvPr>
            <p:ph type="ftr" sz="quarter" idx="11"/>
          </p:nvPr>
        </p:nvSpPr>
        <p:spPr>
          <a:xfrm>
            <a:off x="76200" y="6324600"/>
            <a:ext cx="6324600" cy="365125"/>
          </a:xfrm>
        </p:spPr>
        <p:txBody>
          <a:bodyPr/>
          <a:lstStyle>
            <a:lvl1pPr algn="l">
              <a:defRPr sz="1000">
                <a:solidFill>
                  <a:srgbClr val="98AB22"/>
                </a:solidFill>
                <a:latin typeface="Arial" charset="0"/>
                <a:ea typeface="ＭＳ Ｐゴシック" charset="-128"/>
                <a:cs typeface="ＭＳ Ｐゴシック" charset="-128"/>
              </a:defRPr>
            </a:lvl1pPr>
          </a:lstStyle>
          <a:p>
            <a:pPr>
              <a:defRPr/>
            </a:pPr>
            <a:endParaRPr lang="en-US" dirty="0"/>
          </a:p>
          <a:p>
            <a:pPr>
              <a:defRPr/>
            </a:pPr>
            <a:r>
              <a:rPr lang="en-US" dirty="0"/>
              <a:t>Confidential – This information was prepared by PwC for the Continua Health Alliance board of directors </a:t>
            </a:r>
            <a:br>
              <a:rPr lang="en-US" dirty="0"/>
            </a:br>
            <a:r>
              <a:rPr lang="en-US" dirty="0"/>
              <a:t>and is restricted to that use and cannot be copied or shared without prior written consent of PwC.</a:t>
            </a:r>
          </a:p>
          <a:p>
            <a:pPr>
              <a:defRPr/>
            </a:pPr>
            <a:endParaRPr lang="en-US" dirty="0"/>
          </a:p>
        </p:txBody>
      </p:sp>
    </p:spTree>
    <p:extLst>
      <p:ext uri="{BB962C8B-B14F-4D97-AF65-F5344CB8AC3E}">
        <p14:creationId xmlns:p14="http://schemas.microsoft.com/office/powerpoint/2010/main" val="488252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0080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434362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0145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53696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9008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8904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3.jpe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Continua_PPT_Slide_Master_1210.ai"/>
          <p:cNvPicPr>
            <a:picLocks noChangeAspect="1"/>
          </p:cNvPicPr>
          <p:nvPr userDrawn="1"/>
        </p:nvPicPr>
        <p:blipFill>
          <a:blip r:embed="rId6"/>
          <a:srcRect/>
          <a:stretch>
            <a:fillRect/>
          </a:stretch>
        </p:blipFill>
        <p:spPr bwMode="auto">
          <a:xfrm>
            <a:off x="0" y="0"/>
            <a:ext cx="9144000"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381000" y="381000"/>
            <a:ext cx="8229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381000" y="16002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Date Placeholder 5"/>
          <p:cNvSpPr>
            <a:spLocks noGrp="1"/>
          </p:cNvSpPr>
          <p:nvPr>
            <p:ph type="dt" sz="half" idx="2"/>
          </p:nvPr>
        </p:nvSpPr>
        <p:spPr>
          <a:xfrm>
            <a:off x="381000" y="6356350"/>
            <a:ext cx="990600" cy="365125"/>
          </a:xfrm>
          <a:prstGeom prst="rect">
            <a:avLst/>
          </a:prstGeom>
        </p:spPr>
        <p:txBody>
          <a:bodyPr vert="horz" lIns="91440" tIns="45720" rIns="91440" bIns="45720" rtlCol="0" anchor="ctr"/>
          <a:lstStyle>
            <a:lvl1pPr algn="l" eaLnBrk="0" hangingPunct="0">
              <a:defRPr sz="1200">
                <a:solidFill>
                  <a:srgbClr val="98AB22"/>
                </a:solidFill>
                <a:latin typeface="Arial" charset="0"/>
                <a:ea typeface="ＭＳ Ｐゴシック" charset="-128"/>
                <a:cs typeface="ＭＳ Ｐゴシック" charset="-128"/>
              </a:defRPr>
            </a:lvl1pPr>
          </a:lstStyle>
          <a:p>
            <a:pPr fontAlgn="base">
              <a:spcBef>
                <a:spcPct val="0"/>
              </a:spcBef>
              <a:spcAft>
                <a:spcPct val="0"/>
              </a:spcAft>
              <a:defRPr/>
            </a:pPr>
            <a:fld id="{5547161F-2A77-40B2-89C7-3198FAA04A0A}" type="datetime1">
              <a:rPr lang="en-US"/>
              <a:pPr fontAlgn="base">
                <a:spcBef>
                  <a:spcPct val="0"/>
                </a:spcBef>
                <a:spcAft>
                  <a:spcPct val="0"/>
                </a:spcAft>
                <a:defRPr/>
              </a:pPr>
              <a:t>4/28/2013</a:t>
            </a:fld>
            <a:endParaRPr lang="en-US" dirty="0"/>
          </a:p>
        </p:txBody>
      </p:sp>
      <p:sp>
        <p:nvSpPr>
          <p:cNvPr id="7" name="Footer Placeholder 6"/>
          <p:cNvSpPr>
            <a:spLocks noGrp="1"/>
          </p:cNvSpPr>
          <p:nvPr>
            <p:ph type="ftr" sz="quarter" idx="3"/>
          </p:nvPr>
        </p:nvSpPr>
        <p:spPr>
          <a:xfrm>
            <a:off x="1447800" y="6340475"/>
            <a:ext cx="6324600" cy="365125"/>
          </a:xfrm>
          <a:prstGeom prst="rect">
            <a:avLst/>
          </a:prstGeom>
        </p:spPr>
        <p:txBody>
          <a:bodyPr vert="horz" lIns="91440" tIns="45720" rIns="91440" bIns="45720" rtlCol="0" anchor="ctr"/>
          <a:lstStyle>
            <a:lvl1pPr algn="l" eaLnBrk="0" hangingPunct="0">
              <a:defRPr sz="1000">
                <a:solidFill>
                  <a:srgbClr val="98AB22"/>
                </a:solidFill>
                <a:latin typeface="Arial" charset="0"/>
                <a:ea typeface="ＭＳ Ｐゴシック" charset="-128"/>
                <a:cs typeface="ＭＳ Ｐゴシック" charset="-128"/>
              </a:defRPr>
            </a:lvl1pPr>
          </a:lstStyle>
          <a:p>
            <a:pPr fontAlgn="base">
              <a:spcBef>
                <a:spcPct val="0"/>
              </a:spcBef>
              <a:spcAft>
                <a:spcPct val="0"/>
              </a:spcAft>
              <a:defRPr/>
            </a:pPr>
            <a:endParaRPr lang="en-US" dirty="0"/>
          </a:p>
          <a:p>
            <a:pPr fontAlgn="base">
              <a:spcBef>
                <a:spcPct val="0"/>
              </a:spcBef>
              <a:spcAft>
                <a:spcPct val="0"/>
              </a:spcAft>
              <a:defRPr/>
            </a:pPr>
            <a:r>
              <a:rPr lang="en-US" dirty="0"/>
              <a:t>Confidential – This information was prepared by PwC for the Continua Health Alliance board of directors and is restricted to that use and cannot be copied or shared without prior written consent of PwC.</a:t>
            </a:r>
          </a:p>
          <a:p>
            <a:pPr fontAlgn="base">
              <a:spcBef>
                <a:spcPct val="0"/>
              </a:spcBef>
              <a:spcAft>
                <a:spcPct val="0"/>
              </a:spcAft>
              <a:defRPr/>
            </a:pPr>
            <a:endParaRPr lang="en-US" dirty="0"/>
          </a:p>
        </p:txBody>
      </p:sp>
      <p:sp>
        <p:nvSpPr>
          <p:cNvPr id="1031" name="TextBox 7"/>
          <p:cNvSpPr txBox="1">
            <a:spLocks noChangeArrowheads="1"/>
          </p:cNvSpPr>
          <p:nvPr userDrawn="1"/>
        </p:nvSpPr>
        <p:spPr bwMode="auto">
          <a:xfrm>
            <a:off x="1371600" y="6400800"/>
            <a:ext cx="304800" cy="244475"/>
          </a:xfrm>
          <a:prstGeom prst="rect">
            <a:avLst/>
          </a:prstGeom>
          <a:noFill/>
          <a:ln>
            <a:noFill/>
          </a:ln>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fontAlgn="base" hangingPunct="0">
              <a:spcBef>
                <a:spcPct val="0"/>
              </a:spcBef>
              <a:spcAft>
                <a:spcPct val="0"/>
              </a:spcAft>
              <a:defRPr/>
            </a:pPr>
            <a:r>
              <a:rPr lang="en-US" sz="1000" dirty="0" smtClean="0">
                <a:solidFill>
                  <a:srgbClr val="98AB22"/>
                </a:solidFill>
              </a:rPr>
              <a:t>|</a:t>
            </a:r>
          </a:p>
        </p:txBody>
      </p:sp>
      <p:sp>
        <p:nvSpPr>
          <p:cNvPr id="8" name="Rectangle 6"/>
          <p:cNvSpPr>
            <a:spLocks noGrp="1" noChangeArrowheads="1"/>
          </p:cNvSpPr>
          <p:nvPr>
            <p:ph type="sldNum" sz="quarter" idx="4"/>
          </p:nvPr>
        </p:nvSpPr>
        <p:spPr>
          <a:xfrm>
            <a:off x="4876800" y="6400800"/>
            <a:ext cx="1447800" cy="304800"/>
          </a:xfrm>
          <a:prstGeom prst="rect">
            <a:avLst/>
          </a:prstGeom>
          <a:ln/>
        </p:spPr>
        <p:txBody>
          <a:bodyPr/>
          <a:lstStyle>
            <a:lvl1pPr algn="l" rtl="0" eaLnBrk="0" fontAlgn="base" hangingPunct="0">
              <a:spcBef>
                <a:spcPct val="0"/>
              </a:spcBef>
              <a:spcAft>
                <a:spcPct val="0"/>
              </a:spcAft>
              <a:defRPr lang="en-US" sz="1200" kern="1200">
                <a:solidFill>
                  <a:srgbClr val="98AB22"/>
                </a:solidFill>
                <a:latin typeface="Arial" charset="0"/>
                <a:ea typeface="ＭＳ Ｐゴシック" charset="-128"/>
                <a:cs typeface="ＭＳ Ｐゴシック" charset="-128"/>
              </a:defRPr>
            </a:lvl1pPr>
          </a:lstStyle>
          <a:p>
            <a:pPr>
              <a:defRPr/>
            </a:pPr>
            <a:fld id="{3561A607-2B9F-46E5-BB24-BC813560822C}" type="slidenum">
              <a:rPr/>
              <a:pPr>
                <a:defRPr/>
              </a:pPr>
              <a:t>‹#›</a:t>
            </a:fld>
            <a:endParaRPr dirty="0"/>
          </a:p>
        </p:txBody>
      </p:sp>
      <p:sp>
        <p:nvSpPr>
          <p:cNvPr id="11" name="Slide Number Placeholder 4"/>
          <p:cNvSpPr txBox="1">
            <a:spLocks/>
          </p:cNvSpPr>
          <p:nvPr userDrawn="1"/>
        </p:nvSpPr>
        <p:spPr>
          <a:xfrm>
            <a:off x="7620000" y="6477000"/>
            <a:ext cx="1527175" cy="381000"/>
          </a:xfrm>
          <a:prstGeom prst="rect">
            <a:avLst/>
          </a:prstGeom>
        </p:spPr>
        <p:txBody>
          <a:bodyPr/>
          <a:lstStyle/>
          <a:p>
            <a:pPr eaLnBrk="0" fontAlgn="base" hangingPunct="0">
              <a:spcBef>
                <a:spcPct val="0"/>
              </a:spcBef>
              <a:spcAft>
                <a:spcPct val="0"/>
              </a:spcAft>
              <a:defRPr/>
            </a:pPr>
            <a:fld id="{B347483D-5D9F-4452-AC00-A24028E45323}" type="slidenum">
              <a:rPr lang="en-GB" sz="1600">
                <a:solidFill>
                  <a:srgbClr val="98AB22"/>
                </a:solidFill>
              </a:rPr>
              <a:pPr eaLnBrk="0" fontAlgn="base" hangingPunct="0">
                <a:spcBef>
                  <a:spcPct val="0"/>
                </a:spcBef>
                <a:spcAft>
                  <a:spcPct val="0"/>
                </a:spcAft>
                <a:defRPr/>
              </a:pPr>
              <a:t>‹#›</a:t>
            </a:fld>
            <a:endParaRPr lang="en-GB" sz="1600" dirty="0">
              <a:solidFill>
                <a:srgbClr val="98AB22"/>
              </a:solidFill>
            </a:endParaRPr>
          </a:p>
        </p:txBody>
      </p:sp>
    </p:spTree>
    <p:extLst>
      <p:ext uri="{BB962C8B-B14F-4D97-AF65-F5344CB8AC3E}">
        <p14:creationId xmlns:p14="http://schemas.microsoft.com/office/powerpoint/2010/main" val="4105544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p:txStyles>
    <p:titleStyle>
      <a:lvl1pPr algn="l" rtl="0" eaLnBrk="0" fontAlgn="base" hangingPunct="0">
        <a:spcBef>
          <a:spcPct val="0"/>
        </a:spcBef>
        <a:spcAft>
          <a:spcPct val="0"/>
        </a:spcAft>
        <a:defRPr sz="2400">
          <a:solidFill>
            <a:srgbClr val="FFC000"/>
          </a:solidFill>
          <a:latin typeface="+mj-lt"/>
          <a:ea typeface="+mj-ea"/>
          <a:cs typeface="+mj-cs"/>
        </a:defRPr>
      </a:lvl1pPr>
      <a:lvl2pPr algn="l" rtl="0" eaLnBrk="0" fontAlgn="base" hangingPunct="0">
        <a:spcBef>
          <a:spcPct val="0"/>
        </a:spcBef>
        <a:spcAft>
          <a:spcPct val="0"/>
        </a:spcAft>
        <a:defRPr sz="2400">
          <a:solidFill>
            <a:srgbClr val="FFC000"/>
          </a:solidFill>
          <a:latin typeface="Arial Bold" pitchFamily="-32" charset="0"/>
          <a:ea typeface="ＭＳ Ｐゴシック" charset="-128"/>
          <a:cs typeface="ＭＳ Ｐゴシック" charset="-128"/>
        </a:defRPr>
      </a:lvl2pPr>
      <a:lvl3pPr algn="l" rtl="0" eaLnBrk="0" fontAlgn="base" hangingPunct="0">
        <a:spcBef>
          <a:spcPct val="0"/>
        </a:spcBef>
        <a:spcAft>
          <a:spcPct val="0"/>
        </a:spcAft>
        <a:defRPr sz="2400">
          <a:solidFill>
            <a:srgbClr val="FFC000"/>
          </a:solidFill>
          <a:latin typeface="Arial Bold" pitchFamily="-32" charset="0"/>
          <a:ea typeface="ＭＳ Ｐゴシック" charset="-128"/>
          <a:cs typeface="ＭＳ Ｐゴシック" charset="-128"/>
        </a:defRPr>
      </a:lvl3pPr>
      <a:lvl4pPr algn="l" rtl="0" eaLnBrk="0" fontAlgn="base" hangingPunct="0">
        <a:spcBef>
          <a:spcPct val="0"/>
        </a:spcBef>
        <a:spcAft>
          <a:spcPct val="0"/>
        </a:spcAft>
        <a:defRPr sz="2400">
          <a:solidFill>
            <a:srgbClr val="FFC000"/>
          </a:solidFill>
          <a:latin typeface="Arial Bold" pitchFamily="-32" charset="0"/>
          <a:ea typeface="ＭＳ Ｐゴシック" charset="-128"/>
          <a:cs typeface="ＭＳ Ｐゴシック" charset="-128"/>
        </a:defRPr>
      </a:lvl4pPr>
      <a:lvl5pPr algn="l" rtl="0" eaLnBrk="0" fontAlgn="base" hangingPunct="0">
        <a:spcBef>
          <a:spcPct val="0"/>
        </a:spcBef>
        <a:spcAft>
          <a:spcPct val="0"/>
        </a:spcAft>
        <a:defRPr sz="2400">
          <a:solidFill>
            <a:srgbClr val="FFC000"/>
          </a:solidFill>
          <a:latin typeface="Arial Bold" pitchFamily="-32" charset="0"/>
          <a:ea typeface="ＭＳ Ｐゴシック" charset="-128"/>
          <a:cs typeface="ＭＳ Ｐゴシック" charset="-128"/>
        </a:defRPr>
      </a:lvl5pPr>
      <a:lvl6pPr marL="4572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6pPr>
      <a:lvl7pPr marL="9144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7pPr>
      <a:lvl8pPr marL="13716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8pPr>
      <a:lvl9pPr marL="18288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rgbClr val="919191"/>
          </a:solidFill>
          <a:latin typeface="+mn-lt"/>
          <a:ea typeface="+mn-ea"/>
          <a:cs typeface="+mn-cs"/>
        </a:defRPr>
      </a:lvl1pPr>
      <a:lvl2pPr marL="742950" indent="-285750" algn="l" rtl="0" eaLnBrk="0" fontAlgn="base" hangingPunct="0">
        <a:spcBef>
          <a:spcPct val="20000"/>
        </a:spcBef>
        <a:spcAft>
          <a:spcPct val="0"/>
        </a:spcAft>
        <a:buChar char="–"/>
        <a:defRPr sz="2800">
          <a:solidFill>
            <a:srgbClr val="919191"/>
          </a:solidFill>
          <a:latin typeface="+mn-lt"/>
          <a:ea typeface="+mn-ea"/>
          <a:cs typeface="ＭＳ Ｐゴシック"/>
        </a:defRPr>
      </a:lvl2pPr>
      <a:lvl3pPr marL="1143000" indent="-228600" algn="l" rtl="0" eaLnBrk="0" fontAlgn="base" hangingPunct="0">
        <a:spcBef>
          <a:spcPct val="20000"/>
        </a:spcBef>
        <a:spcAft>
          <a:spcPct val="0"/>
        </a:spcAft>
        <a:buChar char="•"/>
        <a:defRPr sz="2400">
          <a:solidFill>
            <a:srgbClr val="919191"/>
          </a:solidFill>
          <a:latin typeface="+mn-lt"/>
          <a:ea typeface="+mn-ea"/>
          <a:cs typeface="ＭＳ Ｐゴシック"/>
        </a:defRPr>
      </a:lvl3pPr>
      <a:lvl4pPr marL="1600200" indent="-228600" algn="l" rtl="0" eaLnBrk="0" fontAlgn="base" hangingPunct="0">
        <a:spcBef>
          <a:spcPct val="20000"/>
        </a:spcBef>
        <a:spcAft>
          <a:spcPct val="0"/>
        </a:spcAft>
        <a:buChar char="–"/>
        <a:defRPr sz="2000">
          <a:solidFill>
            <a:srgbClr val="919191"/>
          </a:solidFill>
          <a:latin typeface="+mn-lt"/>
          <a:ea typeface="+mn-ea"/>
          <a:cs typeface="ＭＳ Ｐゴシック"/>
        </a:defRPr>
      </a:lvl4pPr>
      <a:lvl5pPr marL="2057400" indent="-228600" algn="l" rtl="0" eaLnBrk="0" fontAlgn="base" hangingPunct="0">
        <a:spcBef>
          <a:spcPct val="20000"/>
        </a:spcBef>
        <a:spcAft>
          <a:spcPct val="0"/>
        </a:spcAft>
        <a:buChar char="»"/>
        <a:defRPr sz="2000">
          <a:solidFill>
            <a:srgbClr val="919191"/>
          </a:solidFill>
          <a:latin typeface="+mn-lt"/>
          <a:ea typeface="+mn-ea"/>
          <a:cs typeface="ＭＳ Ｐゴシック"/>
        </a:defRPr>
      </a:lvl5pPr>
      <a:lvl6pPr marL="2514600" indent="-228600" algn="l" rtl="0" fontAlgn="base">
        <a:spcBef>
          <a:spcPct val="20000"/>
        </a:spcBef>
        <a:spcAft>
          <a:spcPct val="0"/>
        </a:spcAft>
        <a:buChar char="»"/>
        <a:defRPr sz="2000">
          <a:solidFill>
            <a:srgbClr val="919191"/>
          </a:solidFill>
          <a:latin typeface="+mn-lt"/>
          <a:ea typeface="+mn-ea"/>
        </a:defRPr>
      </a:lvl6pPr>
      <a:lvl7pPr marL="2971800" indent="-228600" algn="l" rtl="0" fontAlgn="base">
        <a:spcBef>
          <a:spcPct val="20000"/>
        </a:spcBef>
        <a:spcAft>
          <a:spcPct val="0"/>
        </a:spcAft>
        <a:buChar char="»"/>
        <a:defRPr sz="2000">
          <a:solidFill>
            <a:srgbClr val="919191"/>
          </a:solidFill>
          <a:latin typeface="+mn-lt"/>
          <a:ea typeface="+mn-ea"/>
        </a:defRPr>
      </a:lvl7pPr>
      <a:lvl8pPr marL="3429000" indent="-228600" algn="l" rtl="0" fontAlgn="base">
        <a:spcBef>
          <a:spcPct val="20000"/>
        </a:spcBef>
        <a:spcAft>
          <a:spcPct val="0"/>
        </a:spcAft>
        <a:buChar char="»"/>
        <a:defRPr sz="2000">
          <a:solidFill>
            <a:srgbClr val="919191"/>
          </a:solidFill>
          <a:latin typeface="+mn-lt"/>
          <a:ea typeface="+mn-ea"/>
        </a:defRPr>
      </a:lvl8pPr>
      <a:lvl9pPr marL="3886200" indent="-228600" algn="l" rtl="0" fontAlgn="base">
        <a:spcBef>
          <a:spcPct val="20000"/>
        </a:spcBef>
        <a:spcAft>
          <a:spcPct val="0"/>
        </a:spcAft>
        <a:buChar char="»"/>
        <a:defRPr sz="2000">
          <a:solidFill>
            <a:srgbClr val="91919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descr="Continua_PPT_Title_Master_1210.ai"/>
          <p:cNvPicPr>
            <a:picLocks noChangeAspect="1"/>
          </p:cNvPicPr>
          <p:nvPr/>
        </p:nvPicPr>
        <p:blipFill>
          <a:blip r:embed="rId13"/>
          <a:srcRect/>
          <a:stretch>
            <a:fillRect/>
          </a:stretch>
        </p:blipFill>
        <p:spPr bwMode="auto">
          <a:xfrm>
            <a:off x="0" y="0"/>
            <a:ext cx="9144000" cy="6858000"/>
          </a:xfrm>
          <a:prstGeom prst="rect">
            <a:avLst/>
          </a:prstGeom>
          <a:noFill/>
          <a:ln w="9525">
            <a:noFill/>
            <a:miter lim="800000"/>
            <a:headEnd/>
            <a:tailEnd/>
          </a:ln>
        </p:spPr>
      </p:pic>
      <p:sp>
        <p:nvSpPr>
          <p:cNvPr id="12" name="TextBox 4"/>
          <p:cNvSpPr txBox="1">
            <a:spLocks noChangeArrowheads="1"/>
          </p:cNvSpPr>
          <p:nvPr/>
        </p:nvSpPr>
        <p:spPr bwMode="auto">
          <a:xfrm>
            <a:off x="76200" y="6553200"/>
            <a:ext cx="7664450" cy="244475"/>
          </a:xfrm>
          <a:prstGeom prst="rect">
            <a:avLst/>
          </a:prstGeom>
          <a:noFill/>
          <a:ln>
            <a:noFill/>
          </a:ln>
          <a:extLst/>
        </p:spPr>
        <p:txBody>
          <a:bodyPr>
            <a:spAutoFit/>
          </a:bodyPr>
          <a:lstStyle/>
          <a:p>
            <a:pPr eaLnBrk="0" fontAlgn="base" hangingPunct="0">
              <a:spcBef>
                <a:spcPct val="0"/>
              </a:spcBef>
              <a:spcAft>
                <a:spcPct val="0"/>
              </a:spcAft>
              <a:defRPr/>
            </a:pPr>
            <a:r>
              <a:rPr lang="en-US" sz="1000" dirty="0">
                <a:solidFill>
                  <a:srgbClr val="7F7F7F"/>
                </a:solidFill>
              </a:rPr>
              <a:t>Copyright © 2012 Continua Health Alliance ® All Rights Reserved</a:t>
            </a:r>
          </a:p>
        </p:txBody>
      </p:sp>
      <p:sp>
        <p:nvSpPr>
          <p:cNvPr id="5124" name="Rectangle 2"/>
          <p:cNvSpPr>
            <a:spLocks noGrp="1" noChangeArrowheads="1"/>
          </p:cNvSpPr>
          <p:nvPr>
            <p:ph type="title"/>
          </p:nvPr>
        </p:nvSpPr>
        <p:spPr bwMode="auto">
          <a:xfrm>
            <a:off x="381000" y="381000"/>
            <a:ext cx="8229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3"/>
          <p:cNvSpPr>
            <a:spLocks noGrp="1" noChangeArrowheads="1"/>
          </p:cNvSpPr>
          <p:nvPr>
            <p:ph type="body" idx="1"/>
          </p:nvPr>
        </p:nvSpPr>
        <p:spPr bwMode="auto">
          <a:xfrm>
            <a:off x="381000" y="16002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126" name="Picture 1" descr="Continua_PPT_Slide_Master_1210.ai"/>
          <p:cNvPicPr>
            <a:picLocks noChangeAspect="1"/>
          </p:cNvPicPr>
          <p:nvPr userDrawn="1"/>
        </p:nvPicPr>
        <p:blipFill>
          <a:blip r:embed="rId14"/>
          <a:srcRect/>
          <a:stretch>
            <a:fillRect/>
          </a:stretch>
        </p:blipFill>
        <p:spPr bwMode="auto">
          <a:xfrm>
            <a:off x="0" y="0"/>
            <a:ext cx="9144000" cy="6858000"/>
          </a:xfrm>
          <a:prstGeom prst="rect">
            <a:avLst/>
          </a:prstGeom>
          <a:noFill/>
          <a:ln w="9525">
            <a:noFill/>
            <a:miter lim="800000"/>
            <a:headEnd/>
            <a:tailEnd/>
          </a:ln>
        </p:spPr>
      </p:pic>
      <p:sp>
        <p:nvSpPr>
          <p:cNvPr id="2" name="Slide Number Placeholder 4"/>
          <p:cNvSpPr txBox="1">
            <a:spLocks/>
          </p:cNvSpPr>
          <p:nvPr userDrawn="1"/>
        </p:nvSpPr>
        <p:spPr>
          <a:xfrm>
            <a:off x="7156450" y="6313488"/>
            <a:ext cx="1527175" cy="381000"/>
          </a:xfrm>
          <a:prstGeom prst="rect">
            <a:avLst/>
          </a:prstGeom>
        </p:spPr>
        <p:txBody>
          <a:bodyPr/>
          <a:lstStyle/>
          <a:p>
            <a:pPr eaLnBrk="0" fontAlgn="base" hangingPunct="0">
              <a:spcBef>
                <a:spcPct val="0"/>
              </a:spcBef>
              <a:spcAft>
                <a:spcPct val="0"/>
              </a:spcAft>
              <a:defRPr/>
            </a:pPr>
            <a:fld id="{4994D3C7-12D9-4D01-B6CB-A1CBD2C1E4EA}" type="slidenum">
              <a:rPr lang="en-GB" sz="1600">
                <a:solidFill>
                  <a:srgbClr val="98AB22"/>
                </a:solidFill>
              </a:rPr>
              <a:pPr eaLnBrk="0" fontAlgn="base" hangingPunct="0">
                <a:spcBef>
                  <a:spcPct val="0"/>
                </a:spcBef>
                <a:spcAft>
                  <a:spcPct val="0"/>
                </a:spcAft>
                <a:defRPr/>
              </a:pPr>
              <a:t>‹#›</a:t>
            </a:fld>
            <a:endParaRPr lang="en-GB" sz="1600" dirty="0">
              <a:solidFill>
                <a:srgbClr val="98AB22"/>
              </a:solidFill>
            </a:endParaRPr>
          </a:p>
        </p:txBody>
      </p:sp>
    </p:spTree>
    <p:extLst>
      <p:ext uri="{BB962C8B-B14F-4D97-AF65-F5344CB8AC3E}">
        <p14:creationId xmlns:p14="http://schemas.microsoft.com/office/powerpoint/2010/main" val="331183665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sldNum="0" hdr="0"/>
  <p:txStyles>
    <p:titleStyle>
      <a:lvl1pPr algn="l" rtl="0" eaLnBrk="0" fontAlgn="base" hangingPunct="0">
        <a:spcBef>
          <a:spcPct val="0"/>
        </a:spcBef>
        <a:spcAft>
          <a:spcPct val="0"/>
        </a:spcAft>
        <a:defRPr sz="2400">
          <a:solidFill>
            <a:srgbClr val="FFC000"/>
          </a:solidFill>
          <a:latin typeface="+mj-lt"/>
          <a:ea typeface="+mj-ea"/>
          <a:cs typeface="+mj-cs"/>
        </a:defRPr>
      </a:lvl1pPr>
      <a:lvl2pPr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2pPr>
      <a:lvl3pPr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3pPr>
      <a:lvl4pPr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4pPr>
      <a:lvl5pPr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5pPr>
      <a:lvl6pPr marL="457200"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6pPr>
      <a:lvl7pPr marL="914400"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7pPr>
      <a:lvl8pPr marL="1371600"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8pPr>
      <a:lvl9pPr marL="1828800" algn="l" rtl="0" eaLnBrk="0" fontAlgn="base" hangingPunct="0">
        <a:spcBef>
          <a:spcPct val="0"/>
        </a:spcBef>
        <a:spcAft>
          <a:spcPct val="0"/>
        </a:spcAft>
        <a:defRPr sz="2400">
          <a:solidFill>
            <a:srgbClr val="FFC000"/>
          </a:solidFill>
          <a:latin typeface="Arial Bold" pitchFamily="34" charset="0"/>
          <a:ea typeface="ＭＳ Ｐゴシック"/>
          <a:cs typeface="ＭＳ Ｐゴシック"/>
        </a:defRPr>
      </a:lvl9pPr>
    </p:titleStyle>
    <p:bodyStyle>
      <a:lvl1pPr marL="342900" indent="-342900" algn="l" rtl="0" eaLnBrk="0" fontAlgn="base" hangingPunct="0">
        <a:spcBef>
          <a:spcPct val="20000"/>
        </a:spcBef>
        <a:spcAft>
          <a:spcPct val="0"/>
        </a:spcAft>
        <a:buChar char="•"/>
        <a:defRPr sz="3200">
          <a:solidFill>
            <a:srgbClr val="919191"/>
          </a:solidFill>
          <a:latin typeface="+mn-lt"/>
          <a:ea typeface="+mn-ea"/>
          <a:cs typeface="+mn-cs"/>
        </a:defRPr>
      </a:lvl1pPr>
      <a:lvl2pPr marL="742950" indent="-285750" algn="l" rtl="0" eaLnBrk="0" fontAlgn="base" hangingPunct="0">
        <a:spcBef>
          <a:spcPct val="20000"/>
        </a:spcBef>
        <a:spcAft>
          <a:spcPct val="0"/>
        </a:spcAft>
        <a:buChar char="–"/>
        <a:defRPr sz="2800">
          <a:solidFill>
            <a:srgbClr val="919191"/>
          </a:solidFill>
          <a:latin typeface="+mn-lt"/>
          <a:ea typeface="+mn-ea"/>
          <a:cs typeface="+mn-cs"/>
        </a:defRPr>
      </a:lvl2pPr>
      <a:lvl3pPr marL="1143000" indent="-228600" algn="l" rtl="0" eaLnBrk="0" fontAlgn="base" hangingPunct="0">
        <a:spcBef>
          <a:spcPct val="20000"/>
        </a:spcBef>
        <a:spcAft>
          <a:spcPct val="0"/>
        </a:spcAft>
        <a:buChar char="•"/>
        <a:defRPr sz="2400">
          <a:solidFill>
            <a:srgbClr val="919191"/>
          </a:solidFill>
          <a:latin typeface="+mn-lt"/>
          <a:ea typeface="+mn-ea"/>
          <a:cs typeface="+mn-cs"/>
        </a:defRPr>
      </a:lvl3pPr>
      <a:lvl4pPr marL="1600200" indent="-228600" algn="l" rtl="0" eaLnBrk="0" fontAlgn="base" hangingPunct="0">
        <a:spcBef>
          <a:spcPct val="20000"/>
        </a:spcBef>
        <a:spcAft>
          <a:spcPct val="0"/>
        </a:spcAft>
        <a:buChar char="–"/>
        <a:defRPr sz="2000">
          <a:solidFill>
            <a:srgbClr val="919191"/>
          </a:solidFill>
          <a:latin typeface="+mn-lt"/>
          <a:ea typeface="+mn-ea"/>
          <a:cs typeface="+mn-cs"/>
        </a:defRPr>
      </a:lvl4pPr>
      <a:lvl5pPr marL="2057400" indent="-228600" algn="l" rtl="0" eaLnBrk="0" fontAlgn="base" hangingPunct="0">
        <a:spcBef>
          <a:spcPct val="20000"/>
        </a:spcBef>
        <a:spcAft>
          <a:spcPct val="0"/>
        </a:spcAft>
        <a:buChar char="»"/>
        <a:defRPr sz="2000">
          <a:solidFill>
            <a:srgbClr val="919191"/>
          </a:solidFill>
          <a:latin typeface="+mn-lt"/>
          <a:ea typeface="+mn-ea"/>
          <a:cs typeface="+mn-cs"/>
        </a:defRPr>
      </a:lvl5pPr>
      <a:lvl6pPr marL="2514600" indent="-228600" algn="l" rtl="0" eaLnBrk="0" fontAlgn="base" hangingPunct="0">
        <a:spcBef>
          <a:spcPct val="20000"/>
        </a:spcBef>
        <a:spcAft>
          <a:spcPct val="0"/>
        </a:spcAft>
        <a:buChar char="»"/>
        <a:defRPr sz="2000">
          <a:solidFill>
            <a:srgbClr val="919191"/>
          </a:solidFill>
          <a:latin typeface="+mn-lt"/>
          <a:ea typeface="+mn-ea"/>
          <a:cs typeface="+mn-cs"/>
        </a:defRPr>
      </a:lvl6pPr>
      <a:lvl7pPr marL="2971800" indent="-228600" algn="l" rtl="0" eaLnBrk="0" fontAlgn="base" hangingPunct="0">
        <a:spcBef>
          <a:spcPct val="20000"/>
        </a:spcBef>
        <a:spcAft>
          <a:spcPct val="0"/>
        </a:spcAft>
        <a:buChar char="»"/>
        <a:defRPr sz="2000">
          <a:solidFill>
            <a:srgbClr val="919191"/>
          </a:solidFill>
          <a:latin typeface="+mn-lt"/>
          <a:ea typeface="+mn-ea"/>
          <a:cs typeface="+mn-cs"/>
        </a:defRPr>
      </a:lvl7pPr>
      <a:lvl8pPr marL="3429000" indent="-228600" algn="l" rtl="0" eaLnBrk="0" fontAlgn="base" hangingPunct="0">
        <a:spcBef>
          <a:spcPct val="20000"/>
        </a:spcBef>
        <a:spcAft>
          <a:spcPct val="0"/>
        </a:spcAft>
        <a:buChar char="»"/>
        <a:defRPr sz="2000">
          <a:solidFill>
            <a:srgbClr val="919191"/>
          </a:solidFill>
          <a:latin typeface="+mn-lt"/>
          <a:ea typeface="+mn-ea"/>
          <a:cs typeface="+mn-cs"/>
        </a:defRPr>
      </a:lvl8pPr>
      <a:lvl9pPr marL="3886200" indent="-228600" algn="l" rtl="0" eaLnBrk="0" fontAlgn="base" hangingPunct="0">
        <a:spcBef>
          <a:spcPct val="20000"/>
        </a:spcBef>
        <a:spcAft>
          <a:spcPct val="0"/>
        </a:spcAft>
        <a:buChar char="»"/>
        <a:defRPr sz="2000">
          <a:solidFill>
            <a:srgbClr val="91919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notesSlide" Target="../notesSlides/notesSlide12.xml"/><Relationship Id="rId26" Type="http://schemas.openxmlformats.org/officeDocument/2006/relationships/image" Target="../media/image24.png"/><Relationship Id="rId39" Type="http://schemas.openxmlformats.org/officeDocument/2006/relationships/hyperlink" Target="http://images.google.com/imgres?imgurl=http://images.vnunet.com/v7_images/generic/medium/v7_n_zigbee.gif&amp;imgrefurl=http://www.v3.co.uk/vnunet/analysis/2132125/zigbee-homes-short-range-wireless&amp;usg=__Lt3B48Kw-SBQbLXMVKqFrHoiWSs=&amp;h=110&amp;w=185&amp;sz=3&amp;hl=en&amp;start=7&amp;tbnid=Ww8WGf99xQZ2bM:&amp;tbnh=61&amp;tbnw=102&amp;prev=/images?q=ZigBee+logo&amp;gbv=2&amp;hl=en" TargetMode="External"/><Relationship Id="rId3" Type="http://schemas.openxmlformats.org/officeDocument/2006/relationships/tags" Target="../tags/tag4.xml"/><Relationship Id="rId21" Type="http://schemas.openxmlformats.org/officeDocument/2006/relationships/image" Target="../media/image19.png"/><Relationship Id="rId34" Type="http://schemas.openxmlformats.org/officeDocument/2006/relationships/image" Target="../media/image30.jpeg"/><Relationship Id="rId42" Type="http://schemas.openxmlformats.org/officeDocument/2006/relationships/image" Target="../media/image37.png"/><Relationship Id="rId47" Type="http://schemas.openxmlformats.org/officeDocument/2006/relationships/image" Target="../media/image39.wmf"/><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xml"/><Relationship Id="rId25" Type="http://schemas.openxmlformats.org/officeDocument/2006/relationships/image" Target="../media/image23.png"/><Relationship Id="rId33" Type="http://schemas.openxmlformats.org/officeDocument/2006/relationships/image" Target="../media/image29.jpeg"/><Relationship Id="rId38" Type="http://schemas.openxmlformats.org/officeDocument/2006/relationships/image" Target="../media/image34.png"/><Relationship Id="rId46" Type="http://schemas.openxmlformats.org/officeDocument/2006/relationships/image" Target="../media/image38.jpeg"/><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18.jpeg"/><Relationship Id="rId29" Type="http://schemas.openxmlformats.org/officeDocument/2006/relationships/image" Target="../media/image26.jpeg"/><Relationship Id="rId41" Type="http://schemas.openxmlformats.org/officeDocument/2006/relationships/image" Target="../media/image36.png"/><Relationship Id="rId1" Type="http://schemas.openxmlformats.org/officeDocument/2006/relationships/vmlDrawing" Target="../drawings/vmlDrawing1.v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22.png"/><Relationship Id="rId32" Type="http://schemas.openxmlformats.org/officeDocument/2006/relationships/hyperlink" Target="http://images.google.com/imgres?imgurl=http://www.homeheartcare.co.uk/acatalog/fr2_ecg_cable.jpg&amp;imgrefurl=http://www.homeheartcare.co.uk/acatalog/HeartStart_FR2__Defibrillators.html&amp;usg=___Dzp8OooxeLJL6O-Rnn707N-90U=&amp;h=435&amp;w=300&amp;sz=17&amp;hl=en&amp;start=72&amp;um=1&amp;tbnid=tn6YXJEA-QRHJM:&amp;tbnh=126&amp;tbnw=87&amp;prev=/images?q=3+Lead+ECG+device&amp;start=60&amp;ndsp=20&amp;um=1&amp;hl=en&amp;rlz=1T4SUNA_enUS265US291&amp;sa=N" TargetMode="External"/><Relationship Id="rId37" Type="http://schemas.openxmlformats.org/officeDocument/2006/relationships/image" Target="../media/image33.png"/><Relationship Id="rId40" Type="http://schemas.openxmlformats.org/officeDocument/2006/relationships/image" Target="../media/image35.jpeg"/><Relationship Id="rId45" Type="http://schemas.openxmlformats.org/officeDocument/2006/relationships/hyperlink" Target="http://images.google.com/imgres?imgurl=http://alabut.com/nonsense/images/w3c.jpg&amp;imgrefurl=http://alabut.com/nonsense/archive/2007_03_01_index.html&amp;usg=__Z-PsQzjVqNttrVx46ni5uIwxPQg=&amp;h=173&amp;w=140&amp;sz=6&amp;hl=en&amp;start=4&amp;um=1&amp;tbnid=_N2x6-vfVJfzfM:&amp;tbnh=100&amp;tbnw=81&amp;prev=/images?q=W3C&amp;gbv=2&amp;hl=en&amp;um=1" TargetMode="Externa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21.png"/><Relationship Id="rId28" Type="http://schemas.openxmlformats.org/officeDocument/2006/relationships/hyperlink" Target="http://images.google.com/imgres?imgurl=http://www.medicationmonitors.net/pp03116aa8.jpg&amp;imgrefurl=http://www.medicationmonitors.net/page8.html&amp;usg=__nxidjqXxCQhpDUCLlCKhYjpk3zA=&amp;h=395&amp;w=700&amp;sz=39&amp;hl=en&amp;start=12&amp;tbnid=WSMVl9Zcdp_tdM:&amp;tbnh=79&amp;tbnw=140&amp;prev=/images?q=Medication+Monitor&amp;gbv=2&amp;ndsp=20&amp;hl=en&amp;sa=N" TargetMode="External"/><Relationship Id="rId36" Type="http://schemas.openxmlformats.org/officeDocument/2006/relationships/image" Target="../media/image32.png"/><Relationship Id="rId49" Type="http://schemas.openxmlformats.org/officeDocument/2006/relationships/image" Target="../media/image41.png"/><Relationship Id="rId10" Type="http://schemas.openxmlformats.org/officeDocument/2006/relationships/tags" Target="../tags/tag11.xml"/><Relationship Id="rId19" Type="http://schemas.openxmlformats.org/officeDocument/2006/relationships/image" Target="../media/image17.png"/><Relationship Id="rId31" Type="http://schemas.openxmlformats.org/officeDocument/2006/relationships/image" Target="../media/image28.png"/><Relationship Id="rId44" Type="http://schemas.openxmlformats.org/officeDocument/2006/relationships/image" Target="../media/image16.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7.jpeg"/><Relationship Id="rId35" Type="http://schemas.openxmlformats.org/officeDocument/2006/relationships/image" Target="../media/image31.png"/><Relationship Id="rId43" Type="http://schemas.openxmlformats.org/officeDocument/2006/relationships/oleObject" Target="../embeddings/oleObject1.bin"/><Relationship Id="rId48" Type="http://schemas.openxmlformats.org/officeDocument/2006/relationships/image" Target="../media/image40.png"/><Relationship Id="rId8"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42.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3.png"/><Relationship Id="rId7" Type="http://schemas.openxmlformats.org/officeDocument/2006/relationships/image" Target="../media/image31.png"/><Relationship Id="rId12"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38.jpeg"/><Relationship Id="rId11" Type="http://schemas.openxmlformats.org/officeDocument/2006/relationships/image" Target="../media/image17.png"/><Relationship Id="rId5" Type="http://schemas.openxmlformats.org/officeDocument/2006/relationships/hyperlink" Target="http://images.google.com/imgres?imgurl=http://alabut.com/nonsense/images/w3c.jpg&amp;imgrefurl=http://alabut.com/nonsense/archive/2007_03_01_index.html&amp;usg=__Z-PsQzjVqNttrVx46ni5uIwxPQg=&amp;h=173&amp;w=140&amp;sz=6&amp;hl=en&amp;start=4&amp;um=1&amp;tbnid=_N2x6-vfVJfzfM:&amp;tbnh=100&amp;tbnw=81&amp;prev=/images?q=W3C&amp;gbv=2&amp;hl=en&amp;um=1" TargetMode="External"/><Relationship Id="rId10" Type="http://schemas.openxmlformats.org/officeDocument/2006/relationships/image" Target="../media/image35.jpeg"/><Relationship Id="rId4" Type="http://schemas.openxmlformats.org/officeDocument/2006/relationships/image" Target="../media/image34.png"/><Relationship Id="rId9" Type="http://schemas.openxmlformats.org/officeDocument/2006/relationships/hyperlink" Target="http://images.google.com/imgres?imgurl=http://images.vnunet.com/v7_images/generic/medium/v7_n_zigbee.gif&amp;imgrefurl=http://www.v3.co.uk/vnunet/analysis/2132125/zigbee-homes-short-range-wireless&amp;usg=__Lt3B48Kw-SBQbLXMVKqFrHoiWSs=&amp;h=110&amp;w=185&amp;sz=3&amp;hl=en&amp;start=7&amp;tbnid=Ww8WGf99xQZ2bM:&amp;tbnh=61&amp;tbnw=102&amp;prev=/images?q=ZigBee+logo&amp;gbv=2&amp;hl=en"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2.png"/><Relationship Id="rId3" Type="http://schemas.openxmlformats.org/officeDocument/2006/relationships/image" Target="../media/image47.png"/><Relationship Id="rId21" Type="http://schemas.openxmlformats.org/officeDocument/2006/relationships/image" Target="../media/image65.png"/><Relationship Id="rId7" Type="http://schemas.openxmlformats.org/officeDocument/2006/relationships/image" Target="../media/image51.jpeg"/><Relationship Id="rId12" Type="http://schemas.openxmlformats.org/officeDocument/2006/relationships/image" Target="../media/image56.png"/><Relationship Id="rId17" Type="http://schemas.openxmlformats.org/officeDocument/2006/relationships/image" Target="../media/image61.png"/><Relationship Id="rId25" Type="http://schemas.openxmlformats.org/officeDocument/2006/relationships/image" Target="../media/image69.png"/><Relationship Id="rId2" Type="http://schemas.openxmlformats.org/officeDocument/2006/relationships/notesSlide" Target="../notesSlides/notesSlide18.xml"/><Relationship Id="rId16" Type="http://schemas.openxmlformats.org/officeDocument/2006/relationships/image" Target="../media/image60.jpeg"/><Relationship Id="rId20" Type="http://schemas.openxmlformats.org/officeDocument/2006/relationships/image" Target="../media/image64.png"/><Relationship Id="rId1" Type="http://schemas.openxmlformats.org/officeDocument/2006/relationships/slideLayout" Target="../slideLayouts/slideLayout11.xml"/><Relationship Id="rId6" Type="http://schemas.openxmlformats.org/officeDocument/2006/relationships/image" Target="../media/image50.jpeg"/><Relationship Id="rId11" Type="http://schemas.openxmlformats.org/officeDocument/2006/relationships/image" Target="../media/image55.png"/><Relationship Id="rId24" Type="http://schemas.openxmlformats.org/officeDocument/2006/relationships/image" Target="../media/image68.png"/><Relationship Id="rId5" Type="http://schemas.openxmlformats.org/officeDocument/2006/relationships/image" Target="../media/image49.jpeg"/><Relationship Id="rId15" Type="http://schemas.openxmlformats.org/officeDocument/2006/relationships/image" Target="../media/image59.png"/><Relationship Id="rId23" Type="http://schemas.openxmlformats.org/officeDocument/2006/relationships/image" Target="../media/image67.png"/><Relationship Id="rId10" Type="http://schemas.openxmlformats.org/officeDocument/2006/relationships/image" Target="../media/image54.jpeg"/><Relationship Id="rId19" Type="http://schemas.openxmlformats.org/officeDocument/2006/relationships/image" Target="../media/image63.pn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 Id="rId22"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hyperlink" Target="https://www.projects.openhealthtools.org/sf/projects/pch/"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hyperlink" Target="mailto:chuck.parker@continuaalliance.org" TargetMode="External"/><Relationship Id="rId7" Type="http://schemas.openxmlformats.org/officeDocument/2006/relationships/image" Target="../media/image7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hyperlink" Target="http://www.continuaalliance.org/" TargetMode="External"/><Relationship Id="rId4" Type="http://schemas.openxmlformats.org/officeDocument/2006/relationships/hyperlink" Target="mailto:admin@continuaalliance.org" TargetMode="External"/><Relationship Id="rId9" Type="http://schemas.openxmlformats.org/officeDocument/2006/relationships/image" Target="../media/image7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notesSlide" Target="../notesSlides/notesSlide6.xm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ctrTitle" idx="4294967295"/>
          </p:nvPr>
        </p:nvSpPr>
        <p:spPr>
          <a:xfrm>
            <a:off x="381000" y="3352800"/>
            <a:ext cx="8177213" cy="914400"/>
          </a:xfrm>
        </p:spPr>
        <p:txBody>
          <a:bodyPr/>
          <a:lstStyle/>
          <a:p>
            <a:r>
              <a:rPr lang="en-US" sz="3400" b="1" dirty="0" smtClean="0">
                <a:solidFill>
                  <a:schemeClr val="tx1"/>
                </a:solidFill>
              </a:rPr>
              <a:t>The Engine for a Plug-and-Play World</a:t>
            </a:r>
          </a:p>
        </p:txBody>
      </p:sp>
      <p:sp>
        <p:nvSpPr>
          <p:cNvPr id="3" name="Subtitle 2"/>
          <p:cNvSpPr>
            <a:spLocks noGrp="1"/>
          </p:cNvSpPr>
          <p:nvPr>
            <p:ph type="subTitle" idx="4294967295"/>
          </p:nvPr>
        </p:nvSpPr>
        <p:spPr>
          <a:xfrm>
            <a:off x="381000" y="4495800"/>
            <a:ext cx="5638800" cy="1295400"/>
          </a:xfrm>
        </p:spPr>
        <p:txBody>
          <a:bodyPr/>
          <a:lstStyle/>
          <a:p>
            <a:pPr marL="0" indent="0">
              <a:buFontTx/>
              <a:buNone/>
              <a:defRPr/>
            </a:pPr>
            <a:r>
              <a:rPr lang="en-US" sz="2800" dirty="0" smtClean="0">
                <a:solidFill>
                  <a:schemeClr val="bg1"/>
                </a:solidFill>
                <a:latin typeface="+mj-lt"/>
              </a:rPr>
              <a:t>2013</a:t>
            </a:r>
          </a:p>
          <a:p>
            <a:pPr marL="0" indent="0">
              <a:buFontTx/>
              <a:buNone/>
              <a:defRPr/>
            </a:pPr>
            <a:r>
              <a:rPr lang="en-US" sz="2800" i="1" dirty="0" smtClean="0">
                <a:solidFill>
                  <a:schemeClr val="bg1"/>
                </a:solidFill>
                <a:latin typeface="+mj-lt"/>
              </a:rPr>
              <a:t>Plug into opportunity</a:t>
            </a:r>
          </a:p>
        </p:txBody>
      </p:sp>
    </p:spTree>
    <p:extLst>
      <p:ext uri="{BB962C8B-B14F-4D97-AF65-F5344CB8AC3E}">
        <p14:creationId xmlns:p14="http://schemas.microsoft.com/office/powerpoint/2010/main" val="16788855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title"/>
          </p:nvPr>
        </p:nvSpPr>
        <p:spPr>
          <a:xfrm>
            <a:off x="246063" y="530225"/>
            <a:ext cx="8229600" cy="914400"/>
          </a:xfrm>
        </p:spPr>
        <p:txBody>
          <a:bodyPr/>
          <a:lstStyle/>
          <a:p>
            <a:pPr eaLnBrk="1" hangingPunct="1"/>
            <a:r>
              <a:rPr lang="en-US" sz="3200" dirty="0" smtClean="0"/>
              <a:t>Continua Certification  </a:t>
            </a:r>
          </a:p>
        </p:txBody>
      </p:sp>
      <p:sp>
        <p:nvSpPr>
          <p:cNvPr id="38914" name="Rectangle 3"/>
          <p:cNvSpPr>
            <a:spLocks noGrp="1" noChangeArrowheads="1"/>
          </p:cNvSpPr>
          <p:nvPr>
            <p:ph type="body" idx="1"/>
          </p:nvPr>
        </p:nvSpPr>
        <p:spPr>
          <a:xfrm>
            <a:off x="246063" y="1601788"/>
            <a:ext cx="8229600" cy="4918075"/>
          </a:xfrm>
        </p:spPr>
        <p:txBody>
          <a:bodyPr/>
          <a:lstStyle/>
          <a:p>
            <a:pPr marL="288925" indent="-288925">
              <a:spcAft>
                <a:spcPct val="35000"/>
              </a:spcAft>
            </a:pPr>
            <a:r>
              <a:rPr lang="en-US" sz="2400" dirty="0" smtClean="0">
                <a:solidFill>
                  <a:schemeClr val="bg2"/>
                </a:solidFill>
              </a:rPr>
              <a:t>Continua Certification signifies compliance with global industry standards, and is proven to decrease time to market and reduce development costs:</a:t>
            </a:r>
          </a:p>
          <a:p>
            <a:pPr marL="800100" lvl="2" indent="-400050">
              <a:spcAft>
                <a:spcPct val="35000"/>
              </a:spcAft>
              <a:buFont typeface="Arial" charset="0"/>
              <a:buChar char="–"/>
            </a:pPr>
            <a:r>
              <a:rPr lang="en-US" sz="2200" u="sng" dirty="0" smtClean="0">
                <a:solidFill>
                  <a:schemeClr val="bg2"/>
                </a:solidFill>
              </a:rPr>
              <a:t>Lower Design Costs</a:t>
            </a:r>
            <a:r>
              <a:rPr lang="en-US" sz="2200" dirty="0" smtClean="0">
                <a:solidFill>
                  <a:schemeClr val="bg2"/>
                </a:solidFill>
              </a:rPr>
              <a:t>: saves US$ 40,000-$80,000 in development costs per device</a:t>
            </a:r>
            <a:r>
              <a:rPr lang="en-US" sz="2200" b="1" dirty="0" smtClean="0">
                <a:solidFill>
                  <a:schemeClr val="bg2"/>
                </a:solidFill>
              </a:rPr>
              <a:t>*</a:t>
            </a:r>
          </a:p>
          <a:p>
            <a:pPr marL="800100" lvl="2" indent="-400050">
              <a:spcAft>
                <a:spcPct val="35000"/>
              </a:spcAft>
              <a:buFont typeface="Arial" charset="0"/>
              <a:buChar char="–"/>
            </a:pPr>
            <a:r>
              <a:rPr lang="en-US" sz="2200" u="sng" dirty="0" smtClean="0">
                <a:solidFill>
                  <a:schemeClr val="bg2"/>
                </a:solidFill>
              </a:rPr>
              <a:t>Faster to Market</a:t>
            </a:r>
            <a:r>
              <a:rPr lang="en-US" sz="2200" dirty="0" smtClean="0">
                <a:solidFill>
                  <a:schemeClr val="bg2"/>
                </a:solidFill>
              </a:rPr>
              <a:t>: decreases integration time from three months to just three weeks</a:t>
            </a:r>
          </a:p>
          <a:p>
            <a:pPr marL="800100" lvl="2" indent="-400050">
              <a:spcAft>
                <a:spcPct val="35000"/>
              </a:spcAft>
              <a:buFont typeface="Arial" charset="0"/>
              <a:buChar char="–"/>
            </a:pPr>
            <a:r>
              <a:rPr lang="en-US" sz="2200" u="sng" dirty="0" smtClean="0">
                <a:solidFill>
                  <a:schemeClr val="bg2"/>
                </a:solidFill>
              </a:rPr>
              <a:t>Increased Efficiency</a:t>
            </a:r>
            <a:r>
              <a:rPr lang="en-US" sz="2200" dirty="0" smtClean="0">
                <a:solidFill>
                  <a:schemeClr val="bg2"/>
                </a:solidFill>
              </a:rPr>
              <a:t>: quicker, less expensive integration to EMR or HIE platform</a:t>
            </a:r>
            <a:r>
              <a:rPr lang="en-US" dirty="0" smtClean="0">
                <a:solidFill>
                  <a:schemeClr val="bg2"/>
                </a:solidFill>
              </a:rPr>
              <a:t>s</a:t>
            </a:r>
          </a:p>
        </p:txBody>
      </p:sp>
      <p:sp>
        <p:nvSpPr>
          <p:cNvPr id="39940" name="Text Box 4"/>
          <p:cNvSpPr txBox="1">
            <a:spLocks noChangeArrowheads="1"/>
          </p:cNvSpPr>
          <p:nvPr/>
        </p:nvSpPr>
        <p:spPr bwMode="auto">
          <a:xfrm>
            <a:off x="409575" y="6430963"/>
            <a:ext cx="58674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fontAlgn="base">
              <a:spcBef>
                <a:spcPct val="50000"/>
              </a:spcBef>
              <a:spcAft>
                <a:spcPct val="0"/>
              </a:spcAft>
              <a:defRPr/>
            </a:pPr>
            <a:r>
              <a:rPr lang="en-US" sz="1600" b="1" dirty="0">
                <a:solidFill>
                  <a:srgbClr val="808080"/>
                </a:solidFill>
              </a:rPr>
              <a:t>*</a:t>
            </a:r>
            <a:r>
              <a:rPr lang="en-US" sz="1600" b="1" u="sng" dirty="0">
                <a:solidFill>
                  <a:srgbClr val="808080"/>
                </a:solidFill>
              </a:rPr>
              <a:t>Source</a:t>
            </a:r>
            <a:r>
              <a:rPr lang="en-US" sz="1600" b="1" dirty="0">
                <a:solidFill>
                  <a:srgbClr val="808080"/>
                </a:solidFill>
              </a:rPr>
              <a:t>: PricewaterhouseCoopers</a:t>
            </a:r>
            <a:r>
              <a:rPr lang="en-US" sz="2400" dirty="0">
                <a:solidFill>
                  <a:srgbClr val="000000"/>
                </a:solidFill>
              </a:rPr>
              <a:t> </a:t>
            </a:r>
          </a:p>
        </p:txBody>
      </p:sp>
    </p:spTree>
    <p:extLst>
      <p:ext uri="{BB962C8B-B14F-4D97-AF65-F5344CB8AC3E}">
        <p14:creationId xmlns:p14="http://schemas.microsoft.com/office/powerpoint/2010/main" val="72403588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246063" y="530225"/>
            <a:ext cx="7497762" cy="806450"/>
          </a:xfrm>
        </p:spPr>
        <p:txBody>
          <a:bodyPr/>
          <a:lstStyle/>
          <a:p>
            <a:pPr eaLnBrk="1" hangingPunct="1"/>
            <a:r>
              <a:rPr lang="en-US" sz="3200" b="1" dirty="0" smtClean="0">
                <a:solidFill>
                  <a:srgbClr val="FFB817"/>
                </a:solidFill>
                <a:cs typeface="Times New Roman" pitchFamily="18" charset="0"/>
              </a:rPr>
              <a:t>Continua Certification, cont’d.</a:t>
            </a:r>
            <a:endParaRPr lang="en-US" altLang="ja-JP" sz="3200" b="1" dirty="0" smtClean="0">
              <a:solidFill>
                <a:srgbClr val="FFB817"/>
              </a:solidFill>
            </a:endParaRPr>
          </a:p>
        </p:txBody>
      </p:sp>
      <p:sp>
        <p:nvSpPr>
          <p:cNvPr id="40962" name="Rectangle 3"/>
          <p:cNvSpPr>
            <a:spLocks noGrp="1" noChangeArrowheads="1"/>
          </p:cNvSpPr>
          <p:nvPr>
            <p:ph type="body" idx="4294967295"/>
          </p:nvPr>
        </p:nvSpPr>
        <p:spPr>
          <a:xfrm>
            <a:off x="255588" y="1647825"/>
            <a:ext cx="8178800" cy="3016250"/>
          </a:xfrm>
        </p:spPr>
        <p:txBody>
          <a:bodyPr/>
          <a:lstStyle/>
          <a:p>
            <a:pPr marL="393700" indent="-393700" eaLnBrk="1" hangingPunct="1">
              <a:lnSpc>
                <a:spcPct val="95000"/>
              </a:lnSpc>
              <a:spcAft>
                <a:spcPct val="25000"/>
              </a:spcAft>
            </a:pPr>
            <a:r>
              <a:rPr lang="en-US" sz="2400" dirty="0" smtClean="0">
                <a:solidFill>
                  <a:schemeClr val="bg2"/>
                </a:solidFill>
              </a:rPr>
              <a:t>Certified devices guaranteed for forward/backward compatibility with all Continua-ready products</a:t>
            </a:r>
          </a:p>
          <a:p>
            <a:pPr marL="393700" indent="-393700" eaLnBrk="1" hangingPunct="1">
              <a:lnSpc>
                <a:spcPct val="95000"/>
              </a:lnSpc>
              <a:spcAft>
                <a:spcPct val="25000"/>
              </a:spcAft>
            </a:pPr>
            <a:r>
              <a:rPr lang="en-US" sz="2400" dirty="0" smtClean="0">
                <a:solidFill>
                  <a:schemeClr val="bg2"/>
                </a:solidFill>
              </a:rPr>
              <a:t>Same-use devices are interchangeable</a:t>
            </a:r>
          </a:p>
          <a:p>
            <a:pPr marL="393700" indent="-393700" eaLnBrk="1" hangingPunct="1">
              <a:lnSpc>
                <a:spcPct val="95000"/>
              </a:lnSpc>
              <a:spcAft>
                <a:spcPct val="25000"/>
              </a:spcAft>
            </a:pPr>
            <a:r>
              <a:rPr lang="en-US" sz="2400" dirty="0" smtClean="0">
                <a:solidFill>
                  <a:schemeClr val="bg2"/>
                </a:solidFill>
              </a:rPr>
              <a:t>Easy to expand or add new programs/products with plug-and-play</a:t>
            </a:r>
          </a:p>
        </p:txBody>
      </p:sp>
    </p:spTree>
    <p:extLst>
      <p:ext uri="{BB962C8B-B14F-4D97-AF65-F5344CB8AC3E}">
        <p14:creationId xmlns:p14="http://schemas.microsoft.com/office/powerpoint/2010/main" val="311482585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6" name="Rectangle 214"/>
          <p:cNvSpPr>
            <a:spLocks noChangeArrowheads="1"/>
          </p:cNvSpPr>
          <p:nvPr/>
        </p:nvSpPr>
        <p:spPr bwMode="auto">
          <a:xfrm>
            <a:off x="2890838" y="4770438"/>
            <a:ext cx="938212" cy="1163637"/>
          </a:xfrm>
          <a:prstGeom prst="rect">
            <a:avLst/>
          </a:prstGeom>
          <a:solidFill>
            <a:srgbClr val="FFCF37"/>
          </a:solidFill>
          <a:ln w="9525">
            <a:solidFill>
              <a:srgbClr val="FFCF37"/>
            </a:solidFill>
            <a:miter lim="800000"/>
            <a:headEnd/>
            <a:tailEnd/>
          </a:ln>
        </p:spPr>
        <p:txBody>
          <a:bodyPr wrap="none" anchor="ctr"/>
          <a:lstStyle/>
          <a:p>
            <a:pPr fontAlgn="base">
              <a:spcBef>
                <a:spcPct val="0"/>
              </a:spcBef>
              <a:spcAft>
                <a:spcPct val="0"/>
              </a:spcAft>
            </a:pPr>
            <a:endParaRPr lang="en-US" sz="2400" dirty="0">
              <a:solidFill>
                <a:srgbClr val="000000"/>
              </a:solidFill>
            </a:endParaRPr>
          </a:p>
        </p:txBody>
      </p:sp>
      <p:sp>
        <p:nvSpPr>
          <p:cNvPr id="12437" name="Rectangle 213"/>
          <p:cNvSpPr>
            <a:spLocks noChangeArrowheads="1"/>
          </p:cNvSpPr>
          <p:nvPr/>
        </p:nvSpPr>
        <p:spPr bwMode="auto">
          <a:xfrm>
            <a:off x="4986338" y="4784725"/>
            <a:ext cx="938212" cy="1163638"/>
          </a:xfrm>
          <a:prstGeom prst="rect">
            <a:avLst/>
          </a:prstGeom>
          <a:solidFill>
            <a:srgbClr val="FFCF37"/>
          </a:solidFill>
          <a:ln w="9525">
            <a:solidFill>
              <a:srgbClr val="FFCF37"/>
            </a:solidFill>
            <a:miter lim="800000"/>
            <a:headEnd/>
            <a:tailEnd/>
          </a:ln>
        </p:spPr>
        <p:txBody>
          <a:bodyPr wrap="none" anchor="ctr"/>
          <a:lstStyle/>
          <a:p>
            <a:pPr fontAlgn="base">
              <a:spcBef>
                <a:spcPct val="0"/>
              </a:spcBef>
              <a:spcAft>
                <a:spcPct val="0"/>
              </a:spcAft>
            </a:pPr>
            <a:endParaRPr lang="en-US" sz="2400" dirty="0">
              <a:solidFill>
                <a:srgbClr val="000000"/>
              </a:solidFill>
            </a:endParaRPr>
          </a:p>
        </p:txBody>
      </p:sp>
      <p:sp>
        <p:nvSpPr>
          <p:cNvPr id="12438" name="Rectangle 211"/>
          <p:cNvSpPr>
            <a:spLocks noChangeArrowheads="1"/>
          </p:cNvSpPr>
          <p:nvPr/>
        </p:nvSpPr>
        <p:spPr bwMode="auto">
          <a:xfrm>
            <a:off x="7077075" y="4762500"/>
            <a:ext cx="938213" cy="1163638"/>
          </a:xfrm>
          <a:prstGeom prst="rect">
            <a:avLst/>
          </a:prstGeom>
          <a:solidFill>
            <a:srgbClr val="FFCF37"/>
          </a:solidFill>
          <a:ln w="9525">
            <a:solidFill>
              <a:srgbClr val="FFCF37"/>
            </a:solidFill>
            <a:miter lim="800000"/>
            <a:headEnd/>
            <a:tailEnd/>
          </a:ln>
        </p:spPr>
        <p:txBody>
          <a:bodyPr wrap="none" anchor="ctr"/>
          <a:lstStyle/>
          <a:p>
            <a:pPr fontAlgn="base">
              <a:spcBef>
                <a:spcPct val="0"/>
              </a:spcBef>
              <a:spcAft>
                <a:spcPct val="0"/>
              </a:spcAft>
            </a:pPr>
            <a:endParaRPr lang="en-US" sz="2400" dirty="0">
              <a:solidFill>
                <a:srgbClr val="000000"/>
              </a:solidFill>
            </a:endParaRPr>
          </a:p>
        </p:txBody>
      </p:sp>
      <p:sp>
        <p:nvSpPr>
          <p:cNvPr id="12439" name="Rectangle 5"/>
          <p:cNvSpPr>
            <a:spLocks noGrp="1" noChangeArrowheads="1"/>
          </p:cNvSpPr>
          <p:nvPr>
            <p:ph type="title"/>
            <p:custDataLst>
              <p:tags r:id="rId3"/>
            </p:custDataLst>
          </p:nvPr>
        </p:nvSpPr>
        <p:spPr>
          <a:xfrm>
            <a:off x="0" y="0"/>
            <a:ext cx="9144000" cy="722313"/>
          </a:xfrm>
          <a:solidFill>
            <a:srgbClr val="FFCF37"/>
          </a:solidFill>
        </p:spPr>
        <p:txBody>
          <a:bodyPr lIns="0" tIns="0" rIns="0" bIns="0" anchor="t"/>
          <a:lstStyle/>
          <a:p>
            <a:pPr algn="ctr"/>
            <a:r>
              <a:rPr lang="en-US" dirty="0" smtClean="0">
                <a:solidFill>
                  <a:srgbClr val="4D4D4D"/>
                </a:solidFill>
              </a:rPr>
              <a:t>Continua Architecture: </a:t>
            </a:r>
            <a:r>
              <a:rPr lang="en-US" dirty="0">
                <a:solidFill>
                  <a:schemeClr val="tx1"/>
                </a:solidFill>
              </a:rPr>
              <a:t>Enabling</a:t>
            </a:r>
            <a:r>
              <a:rPr lang="en-US" dirty="0" smtClean="0">
                <a:solidFill>
                  <a:srgbClr val="4D4D4D"/>
                </a:solidFill>
              </a:rPr>
              <a:t/>
            </a:r>
            <a:br>
              <a:rPr lang="en-US" dirty="0" smtClean="0">
                <a:solidFill>
                  <a:srgbClr val="4D4D4D"/>
                </a:solidFill>
              </a:rPr>
            </a:br>
            <a:r>
              <a:rPr lang="en-US" dirty="0" smtClean="0">
                <a:solidFill>
                  <a:srgbClr val="4D4D4D"/>
                </a:solidFill>
              </a:rPr>
              <a:t>Personal Connected Health Across the Design</a:t>
            </a:r>
            <a:endParaRPr lang="en-GB" dirty="0" smtClean="0">
              <a:solidFill>
                <a:srgbClr val="4D4D4D"/>
              </a:solidFill>
            </a:endParaRPr>
          </a:p>
        </p:txBody>
      </p:sp>
      <p:sp>
        <p:nvSpPr>
          <p:cNvPr id="1039" name="Line 35"/>
          <p:cNvSpPr>
            <a:spLocks noChangeShapeType="1"/>
          </p:cNvSpPr>
          <p:nvPr>
            <p:custDataLst>
              <p:tags r:id="rId4"/>
            </p:custDataLst>
          </p:nvPr>
        </p:nvSpPr>
        <p:spPr bwMode="auto">
          <a:xfrm>
            <a:off x="7091363" y="4216400"/>
            <a:ext cx="885825" cy="4763"/>
          </a:xfrm>
          <a:prstGeom prst="line">
            <a:avLst/>
          </a:prstGeom>
          <a:noFill/>
          <a:ln w="57150">
            <a:solidFill>
              <a:srgbClr val="FFC000"/>
            </a:solidFill>
            <a:round/>
            <a:headEnd type="oval" w="med" len="med"/>
            <a:tailEnd type="oval" w="med" len="med"/>
          </a:ln>
        </p:spPr>
        <p:txBody>
          <a:bodyPr/>
          <a:lstStyle/>
          <a:p>
            <a:pPr fontAlgn="base">
              <a:spcBef>
                <a:spcPct val="0"/>
              </a:spcBef>
              <a:spcAft>
                <a:spcPct val="0"/>
              </a:spcAft>
            </a:pPr>
            <a:endParaRPr lang="en-US" sz="2400" dirty="0">
              <a:solidFill>
                <a:srgbClr val="000000"/>
              </a:solidFill>
            </a:endParaRPr>
          </a:p>
        </p:txBody>
      </p:sp>
      <p:pic>
        <p:nvPicPr>
          <p:cNvPr id="1065" name="Picture 41"/>
          <p:cNvPicPr>
            <a:picLocks noChangeArrowheads="1"/>
          </p:cNvPicPr>
          <p:nvPr/>
        </p:nvPicPr>
        <p:blipFill>
          <a:blip r:embed="rId19"/>
          <a:srcRect/>
          <a:stretch>
            <a:fillRect/>
          </a:stretch>
        </p:blipFill>
        <p:spPr bwMode="auto">
          <a:xfrm>
            <a:off x="7086600" y="2252663"/>
            <a:ext cx="381000" cy="403225"/>
          </a:xfrm>
          <a:prstGeom prst="rect">
            <a:avLst/>
          </a:prstGeom>
          <a:noFill/>
          <a:ln w="9525">
            <a:noFill/>
            <a:miter lim="800000"/>
            <a:headEnd/>
            <a:tailEnd/>
          </a:ln>
        </p:spPr>
      </p:pic>
      <p:pic>
        <p:nvPicPr>
          <p:cNvPr id="1066" name="Picture 37"/>
          <p:cNvPicPr>
            <a:picLocks noChangeAspect="1" noChangeArrowheads="1"/>
          </p:cNvPicPr>
          <p:nvPr/>
        </p:nvPicPr>
        <p:blipFill>
          <a:blip r:embed="rId20"/>
          <a:srcRect/>
          <a:stretch>
            <a:fillRect/>
          </a:stretch>
        </p:blipFill>
        <p:spPr bwMode="auto">
          <a:xfrm>
            <a:off x="7419975" y="2709863"/>
            <a:ext cx="531813" cy="371475"/>
          </a:xfrm>
          <a:prstGeom prst="rect">
            <a:avLst/>
          </a:prstGeom>
          <a:noFill/>
          <a:ln w="9525">
            <a:noFill/>
            <a:miter lim="800000"/>
            <a:headEnd/>
            <a:tailEnd/>
          </a:ln>
        </p:spPr>
      </p:pic>
      <p:sp>
        <p:nvSpPr>
          <p:cNvPr id="1072" name="Rectangle 31"/>
          <p:cNvSpPr>
            <a:spLocks noChangeArrowheads="1"/>
          </p:cNvSpPr>
          <p:nvPr>
            <p:custDataLst>
              <p:tags r:id="rId5"/>
            </p:custDataLst>
          </p:nvPr>
        </p:nvSpPr>
        <p:spPr bwMode="auto">
          <a:xfrm>
            <a:off x="7042150" y="4759325"/>
            <a:ext cx="1077913" cy="1235075"/>
          </a:xfrm>
          <a:prstGeom prst="rect">
            <a:avLst/>
          </a:prstGeom>
          <a:noFill/>
          <a:ln w="9525">
            <a:noFill/>
            <a:miter lim="800000"/>
            <a:headEnd/>
            <a:tailEnd/>
          </a:ln>
        </p:spPr>
        <p:txBody>
          <a:bodyPr>
            <a:spAutoFit/>
          </a:bodyPr>
          <a:lstStyle/>
          <a:p>
            <a:pPr algn="ctr" fontAlgn="base">
              <a:spcBef>
                <a:spcPct val="0"/>
              </a:spcBef>
              <a:spcAft>
                <a:spcPct val="0"/>
              </a:spcAft>
            </a:pPr>
            <a:r>
              <a:rPr lang="en-US" sz="1500" b="1" dirty="0">
                <a:solidFill>
                  <a:srgbClr val="000000"/>
                </a:solidFill>
              </a:rPr>
              <a:t>Health</a:t>
            </a:r>
          </a:p>
          <a:p>
            <a:pPr algn="ctr" fontAlgn="base">
              <a:spcBef>
                <a:spcPct val="0"/>
              </a:spcBef>
              <a:spcAft>
                <a:spcPct val="0"/>
              </a:spcAft>
            </a:pPr>
            <a:r>
              <a:rPr lang="en-US" sz="1500" b="1" dirty="0">
                <a:solidFill>
                  <a:srgbClr val="000000"/>
                </a:solidFill>
              </a:rPr>
              <a:t>Record</a:t>
            </a:r>
          </a:p>
          <a:p>
            <a:pPr algn="ctr" fontAlgn="base">
              <a:spcBef>
                <a:spcPct val="0"/>
              </a:spcBef>
              <a:spcAft>
                <a:spcPct val="0"/>
              </a:spcAft>
            </a:pPr>
            <a:r>
              <a:rPr lang="en-US" sz="1500" b="1" dirty="0">
                <a:solidFill>
                  <a:srgbClr val="000000"/>
                </a:solidFill>
              </a:rPr>
              <a:t>Network</a:t>
            </a:r>
          </a:p>
          <a:p>
            <a:pPr algn="ctr" fontAlgn="base">
              <a:spcBef>
                <a:spcPct val="0"/>
              </a:spcBef>
              <a:spcAft>
                <a:spcPct val="0"/>
              </a:spcAft>
            </a:pPr>
            <a:r>
              <a:rPr lang="en-US" sz="1500" b="1" dirty="0">
                <a:solidFill>
                  <a:srgbClr val="000000"/>
                </a:solidFill>
              </a:rPr>
              <a:t>(HRN) </a:t>
            </a:r>
          </a:p>
          <a:p>
            <a:pPr algn="ctr" fontAlgn="base">
              <a:spcBef>
                <a:spcPct val="0"/>
              </a:spcBef>
              <a:spcAft>
                <a:spcPct val="0"/>
              </a:spcAft>
            </a:pPr>
            <a:r>
              <a:rPr lang="en-US" sz="1500" b="1" dirty="0">
                <a:solidFill>
                  <a:srgbClr val="000000"/>
                </a:solidFill>
              </a:rPr>
              <a:t>Interface</a:t>
            </a:r>
          </a:p>
        </p:txBody>
      </p:sp>
      <p:grpSp>
        <p:nvGrpSpPr>
          <p:cNvPr id="2" name="Group 78"/>
          <p:cNvGrpSpPr>
            <a:grpSpLocks/>
          </p:cNvGrpSpPr>
          <p:nvPr/>
        </p:nvGrpSpPr>
        <p:grpSpPr bwMode="auto">
          <a:xfrm>
            <a:off x="90488" y="914400"/>
            <a:ext cx="2576512" cy="5715000"/>
            <a:chOff x="90488" y="914400"/>
            <a:chExt cx="2576512" cy="5715000"/>
          </a:xfrm>
        </p:grpSpPr>
        <p:sp>
          <p:nvSpPr>
            <p:cNvPr id="12477" name="AutoShape 68"/>
            <p:cNvSpPr>
              <a:spLocks noChangeArrowheads="1"/>
            </p:cNvSpPr>
            <p:nvPr/>
          </p:nvSpPr>
          <p:spPr bwMode="auto">
            <a:xfrm>
              <a:off x="90488" y="914400"/>
              <a:ext cx="2576512" cy="5715000"/>
            </a:xfrm>
            <a:prstGeom prst="roundRect">
              <a:avLst>
                <a:gd name="adj" fmla="val 16667"/>
              </a:avLst>
            </a:prstGeom>
            <a:solidFill>
              <a:srgbClr val="AFBD1F"/>
            </a:solidFill>
            <a:ln w="9525">
              <a:noFill/>
              <a:round/>
              <a:headEnd/>
              <a:tailEnd/>
            </a:ln>
          </p:spPr>
          <p:txBody>
            <a:bodyPr wrap="none" anchor="ctr"/>
            <a:lstStyle/>
            <a:p>
              <a:pPr eaLnBrk="0" fontAlgn="base" hangingPunct="0">
                <a:spcBef>
                  <a:spcPct val="0"/>
                </a:spcBef>
                <a:spcAft>
                  <a:spcPct val="0"/>
                </a:spcAft>
              </a:pPr>
              <a:endParaRPr lang="en-US" sz="2400" b="1" dirty="0">
                <a:solidFill>
                  <a:srgbClr val="FFFFFF"/>
                </a:solidFill>
                <a:latin typeface="Trebuchet MS" pitchFamily="34" charset="0"/>
              </a:endParaRPr>
            </a:p>
          </p:txBody>
        </p:sp>
        <p:sp>
          <p:nvSpPr>
            <p:cNvPr id="12478" name="Rectangle 14"/>
            <p:cNvSpPr>
              <a:spLocks noChangeArrowheads="1"/>
            </p:cNvSpPr>
            <p:nvPr>
              <p:custDataLst>
                <p:tags r:id="rId16"/>
              </p:custDataLst>
            </p:nvPr>
          </p:nvSpPr>
          <p:spPr bwMode="auto">
            <a:xfrm>
              <a:off x="384175" y="927100"/>
              <a:ext cx="1978025" cy="368300"/>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000000"/>
                  </a:solidFill>
                </a:rPr>
                <a:t>Personal Device</a:t>
              </a:r>
            </a:p>
          </p:txBody>
        </p:sp>
        <p:sp>
          <p:nvSpPr>
            <p:cNvPr id="12479" name="AutoShape 36"/>
            <p:cNvSpPr>
              <a:spLocks noChangeArrowheads="1"/>
            </p:cNvSpPr>
            <p:nvPr/>
          </p:nvSpPr>
          <p:spPr bwMode="auto">
            <a:xfrm flipH="1">
              <a:off x="368300" y="2703919"/>
              <a:ext cx="1308100" cy="276999"/>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Weight Scale</a:t>
              </a:r>
            </a:p>
          </p:txBody>
        </p:sp>
        <p:sp>
          <p:nvSpPr>
            <p:cNvPr id="12480" name="AutoShape 37"/>
            <p:cNvSpPr>
              <a:spLocks noChangeArrowheads="1"/>
            </p:cNvSpPr>
            <p:nvPr/>
          </p:nvSpPr>
          <p:spPr bwMode="auto">
            <a:xfrm flipH="1">
              <a:off x="363538" y="1768882"/>
              <a:ext cx="1312862" cy="276999"/>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Pulse Oximeter</a:t>
              </a:r>
            </a:p>
          </p:txBody>
        </p:sp>
        <p:sp>
          <p:nvSpPr>
            <p:cNvPr id="12481" name="AutoShape 119"/>
            <p:cNvSpPr>
              <a:spLocks noChangeArrowheads="1"/>
            </p:cNvSpPr>
            <p:nvPr/>
          </p:nvSpPr>
          <p:spPr bwMode="auto">
            <a:xfrm flipH="1">
              <a:off x="371475" y="3962400"/>
              <a:ext cx="1304925" cy="461963"/>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Independent </a:t>
              </a:r>
            </a:p>
            <a:p>
              <a:pPr algn="r" eaLnBrk="0" fontAlgn="base" hangingPunct="0">
                <a:spcBef>
                  <a:spcPct val="0"/>
                </a:spcBef>
                <a:spcAft>
                  <a:spcPct val="0"/>
                </a:spcAft>
              </a:pPr>
              <a:r>
                <a:rPr lang="en-US" sz="1200" b="1" dirty="0">
                  <a:solidFill>
                    <a:srgbClr val="FFFFFF"/>
                  </a:solidFill>
                  <a:latin typeface="Trebuchet MS" pitchFamily="34" charset="0"/>
                </a:rPr>
                <a:t>Living Activity</a:t>
              </a:r>
            </a:p>
          </p:txBody>
        </p:sp>
        <p:pic>
          <p:nvPicPr>
            <p:cNvPr id="12482" name="Picture 36" descr="house.png"/>
            <p:cNvPicPr>
              <a:picLocks noChangeAspect="1"/>
            </p:cNvPicPr>
            <p:nvPr/>
          </p:nvPicPr>
          <p:blipFill>
            <a:blip r:embed="rId21"/>
            <a:srcRect/>
            <a:stretch>
              <a:fillRect/>
            </a:stretch>
          </p:blipFill>
          <p:spPr bwMode="auto">
            <a:xfrm>
              <a:off x="1828800" y="4010025"/>
              <a:ext cx="609600" cy="334964"/>
            </a:xfrm>
            <a:prstGeom prst="rect">
              <a:avLst/>
            </a:prstGeom>
            <a:noFill/>
            <a:ln w="9525">
              <a:noFill/>
              <a:miter lim="800000"/>
              <a:headEnd/>
              <a:tailEnd/>
            </a:ln>
          </p:spPr>
        </p:pic>
        <p:sp>
          <p:nvSpPr>
            <p:cNvPr id="12483" name="AutoShape 32"/>
            <p:cNvSpPr>
              <a:spLocks noChangeArrowheads="1"/>
            </p:cNvSpPr>
            <p:nvPr/>
          </p:nvSpPr>
          <p:spPr bwMode="auto">
            <a:xfrm flipH="1">
              <a:off x="252413" y="3551644"/>
              <a:ext cx="1423987" cy="276999"/>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Cardio / Strength </a:t>
              </a:r>
            </a:p>
          </p:txBody>
        </p:sp>
        <p:pic>
          <p:nvPicPr>
            <p:cNvPr id="12484" name="Picture 37" descr="treadmill.png"/>
            <p:cNvPicPr>
              <a:picLocks noChangeAspect="1"/>
            </p:cNvPicPr>
            <p:nvPr/>
          </p:nvPicPr>
          <p:blipFill>
            <a:blip r:embed="rId22"/>
            <a:srcRect/>
            <a:stretch>
              <a:fillRect/>
            </a:stretch>
          </p:blipFill>
          <p:spPr bwMode="auto">
            <a:xfrm>
              <a:off x="1828800" y="3505200"/>
              <a:ext cx="533400" cy="449262"/>
            </a:xfrm>
            <a:prstGeom prst="rect">
              <a:avLst/>
            </a:prstGeom>
            <a:noFill/>
            <a:ln w="9525">
              <a:noFill/>
              <a:miter lim="800000"/>
              <a:headEnd/>
              <a:tailEnd/>
            </a:ln>
          </p:spPr>
        </p:pic>
        <p:sp>
          <p:nvSpPr>
            <p:cNvPr id="12485" name="AutoShape 35"/>
            <p:cNvSpPr>
              <a:spLocks noChangeArrowheads="1"/>
            </p:cNvSpPr>
            <p:nvPr/>
          </p:nvSpPr>
          <p:spPr bwMode="auto">
            <a:xfrm flipH="1">
              <a:off x="601662" y="4876800"/>
              <a:ext cx="1074738" cy="461963"/>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Medication</a:t>
              </a:r>
            </a:p>
            <a:p>
              <a:pPr algn="r" eaLnBrk="0" fontAlgn="base" hangingPunct="0">
                <a:spcBef>
                  <a:spcPct val="0"/>
                </a:spcBef>
                <a:spcAft>
                  <a:spcPct val="0"/>
                </a:spcAft>
              </a:pPr>
              <a:r>
                <a:rPr lang="en-US" sz="1200" b="1" dirty="0">
                  <a:solidFill>
                    <a:srgbClr val="FFFFFF"/>
                  </a:solidFill>
                  <a:latin typeface="Trebuchet MS" pitchFamily="34" charset="0"/>
                </a:rPr>
                <a:t>Adherence</a:t>
              </a:r>
            </a:p>
          </p:txBody>
        </p:sp>
        <p:sp>
          <p:nvSpPr>
            <p:cNvPr id="12486" name="AutoShape 31"/>
            <p:cNvSpPr>
              <a:spLocks noChangeArrowheads="1"/>
            </p:cNvSpPr>
            <p:nvPr/>
          </p:nvSpPr>
          <p:spPr bwMode="auto">
            <a:xfrm flipH="1">
              <a:off x="350837" y="3141785"/>
              <a:ext cx="1325563" cy="276999"/>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Glucose Meter</a:t>
              </a:r>
            </a:p>
          </p:txBody>
        </p:sp>
        <p:sp>
          <p:nvSpPr>
            <p:cNvPr id="12487" name="AutoShape 38"/>
            <p:cNvSpPr>
              <a:spLocks noChangeArrowheads="1"/>
            </p:cNvSpPr>
            <p:nvPr/>
          </p:nvSpPr>
          <p:spPr bwMode="auto">
            <a:xfrm flipH="1">
              <a:off x="366712" y="2133600"/>
              <a:ext cx="1309688" cy="461963"/>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Pulse  /</a:t>
              </a:r>
              <a:br>
                <a:rPr lang="en-US" sz="1200" b="1" dirty="0">
                  <a:solidFill>
                    <a:srgbClr val="FFFFFF"/>
                  </a:solidFill>
                  <a:latin typeface="Trebuchet MS" pitchFamily="34" charset="0"/>
                </a:rPr>
              </a:br>
              <a:r>
                <a:rPr lang="en-US" sz="1200" b="1" dirty="0">
                  <a:solidFill>
                    <a:srgbClr val="FFFFFF"/>
                  </a:solidFill>
                  <a:latin typeface="Trebuchet MS" pitchFamily="34" charset="0"/>
                </a:rPr>
                <a:t>Blood Pressure</a:t>
              </a:r>
            </a:p>
          </p:txBody>
        </p:sp>
        <p:pic>
          <p:nvPicPr>
            <p:cNvPr id="12488" name="Picture 24" descr="1"/>
            <p:cNvPicPr>
              <a:picLocks noChangeAspect="1" noChangeArrowheads="1"/>
            </p:cNvPicPr>
            <p:nvPr/>
          </p:nvPicPr>
          <p:blipFill>
            <a:blip r:embed="rId23"/>
            <a:srcRect/>
            <a:stretch>
              <a:fillRect/>
            </a:stretch>
          </p:blipFill>
          <p:spPr bwMode="auto">
            <a:xfrm>
              <a:off x="1828800" y="1752600"/>
              <a:ext cx="461962" cy="627063"/>
            </a:xfrm>
            <a:prstGeom prst="rect">
              <a:avLst/>
            </a:prstGeom>
            <a:noFill/>
            <a:ln w="9525">
              <a:noFill/>
              <a:miter lim="800000"/>
              <a:headEnd/>
              <a:tailEnd/>
            </a:ln>
          </p:spPr>
        </p:pic>
        <p:pic>
          <p:nvPicPr>
            <p:cNvPr id="12489" name="Picture 25" descr="2"/>
            <p:cNvPicPr>
              <a:picLocks noChangeAspect="1" noChangeArrowheads="1"/>
            </p:cNvPicPr>
            <p:nvPr/>
          </p:nvPicPr>
          <p:blipFill>
            <a:blip r:embed="rId24"/>
            <a:srcRect/>
            <a:stretch>
              <a:fillRect/>
            </a:stretch>
          </p:blipFill>
          <p:spPr bwMode="auto">
            <a:xfrm>
              <a:off x="1828801" y="2192675"/>
              <a:ext cx="381000" cy="428288"/>
            </a:xfrm>
            <a:prstGeom prst="rect">
              <a:avLst/>
            </a:prstGeom>
            <a:noFill/>
            <a:ln w="9525">
              <a:noFill/>
              <a:miter lim="800000"/>
              <a:headEnd/>
              <a:tailEnd/>
            </a:ln>
          </p:spPr>
        </p:pic>
        <p:pic>
          <p:nvPicPr>
            <p:cNvPr id="12490" name="Picture 26" descr="2"/>
            <p:cNvPicPr>
              <a:picLocks noChangeAspect="1" noChangeArrowheads="1"/>
            </p:cNvPicPr>
            <p:nvPr/>
          </p:nvPicPr>
          <p:blipFill>
            <a:blip r:embed="rId25"/>
            <a:srcRect/>
            <a:stretch>
              <a:fillRect/>
            </a:stretch>
          </p:blipFill>
          <p:spPr bwMode="auto">
            <a:xfrm>
              <a:off x="1828800" y="2667000"/>
              <a:ext cx="457200" cy="479760"/>
            </a:xfrm>
            <a:prstGeom prst="rect">
              <a:avLst/>
            </a:prstGeom>
            <a:noFill/>
            <a:ln w="9525">
              <a:noFill/>
              <a:miter lim="800000"/>
              <a:headEnd/>
              <a:tailEnd/>
            </a:ln>
          </p:spPr>
        </p:pic>
        <p:pic>
          <p:nvPicPr>
            <p:cNvPr id="12491" name="Picture 27" descr="4"/>
            <p:cNvPicPr>
              <a:picLocks noChangeAspect="1" noChangeArrowheads="1"/>
            </p:cNvPicPr>
            <p:nvPr/>
          </p:nvPicPr>
          <p:blipFill>
            <a:blip r:embed="rId26"/>
            <a:srcRect/>
            <a:stretch>
              <a:fillRect/>
            </a:stretch>
          </p:blipFill>
          <p:spPr bwMode="auto">
            <a:xfrm rot="5400000">
              <a:off x="2008029" y="3020887"/>
              <a:ext cx="174941" cy="533400"/>
            </a:xfrm>
            <a:prstGeom prst="rect">
              <a:avLst/>
            </a:prstGeom>
            <a:noFill/>
            <a:ln w="9525">
              <a:noFill/>
              <a:miter lim="800000"/>
              <a:headEnd/>
              <a:tailEnd/>
            </a:ln>
          </p:spPr>
        </p:pic>
        <p:sp>
          <p:nvSpPr>
            <p:cNvPr id="12492" name="AutoShape 37"/>
            <p:cNvSpPr>
              <a:spLocks noChangeArrowheads="1"/>
            </p:cNvSpPr>
            <p:nvPr/>
          </p:nvSpPr>
          <p:spPr bwMode="auto">
            <a:xfrm flipH="1">
              <a:off x="363537" y="1338263"/>
              <a:ext cx="1312863" cy="276225"/>
            </a:xfrm>
            <a:prstGeom prst="rect">
              <a:avLst/>
            </a:prstGeom>
            <a:noFill/>
            <a:ln w="9525">
              <a:noFill/>
              <a:miter lim="800000"/>
              <a:headEnd/>
              <a:tailEnd/>
            </a:ln>
          </p:spPr>
          <p:txBody>
            <a:bodyPr anchor="ctr">
              <a:spAutoFit/>
            </a:bodyPr>
            <a:lstStyle/>
            <a:p>
              <a:pPr algn="r" eaLnBrk="0" fontAlgn="base" hangingPunct="0">
                <a:spcBef>
                  <a:spcPct val="0"/>
                </a:spcBef>
                <a:spcAft>
                  <a:spcPct val="0"/>
                </a:spcAft>
              </a:pPr>
              <a:r>
                <a:rPr lang="en-US" sz="1200" b="1" dirty="0">
                  <a:solidFill>
                    <a:srgbClr val="FFFFFF"/>
                  </a:solidFill>
                  <a:latin typeface="Trebuchet MS" pitchFamily="34" charset="0"/>
                </a:rPr>
                <a:t>Thermometer</a:t>
              </a:r>
            </a:p>
          </p:txBody>
        </p:sp>
        <p:pic>
          <p:nvPicPr>
            <p:cNvPr id="69" name="Picture 13"/>
            <p:cNvPicPr>
              <a:picLocks noChangeArrowheads="1"/>
            </p:cNvPicPr>
            <p:nvPr/>
          </p:nvPicPr>
          <p:blipFill>
            <a:blip r:embed="rId27" cstate="print">
              <a:duotone>
                <a:schemeClr val="bg2">
                  <a:shade val="45000"/>
                  <a:satMod val="135000"/>
                </a:schemeClr>
                <a:prstClr val="white"/>
              </a:duotone>
            </a:blip>
            <a:srcRect/>
            <a:stretch>
              <a:fillRect/>
            </a:stretch>
          </p:blipFill>
          <p:spPr bwMode="auto">
            <a:xfrm>
              <a:off x="1790700" y="1185863"/>
              <a:ext cx="518985" cy="490537"/>
            </a:xfrm>
            <a:prstGeom prst="rect">
              <a:avLst/>
            </a:prstGeom>
            <a:noFill/>
            <a:ln w="9525">
              <a:noFill/>
              <a:miter lim="800000"/>
              <a:headEnd/>
              <a:tailEnd/>
            </a:ln>
          </p:spPr>
        </p:pic>
        <p:pic>
          <p:nvPicPr>
            <p:cNvPr id="12494" name="Picture 26" descr="pp03116aa8">
              <a:hlinkClick r:id="rId28"/>
            </p:cNvPr>
            <p:cNvPicPr>
              <a:picLocks noChangeAspect="1" noChangeArrowheads="1"/>
            </p:cNvPicPr>
            <p:nvPr/>
          </p:nvPicPr>
          <p:blipFill>
            <a:blip r:embed="rId29">
              <a:lum bright="40000" contrast="-28000"/>
              <a:grayscl/>
            </a:blip>
            <a:srcRect/>
            <a:stretch>
              <a:fillRect/>
            </a:stretch>
          </p:blipFill>
          <p:spPr bwMode="auto">
            <a:xfrm>
              <a:off x="1828800" y="4879481"/>
              <a:ext cx="609600" cy="344311"/>
            </a:xfrm>
            <a:prstGeom prst="rect">
              <a:avLst/>
            </a:prstGeom>
            <a:noFill/>
            <a:ln w="9525">
              <a:noFill/>
              <a:miter lim="800000"/>
              <a:headEnd/>
              <a:tailEnd/>
            </a:ln>
          </p:spPr>
        </p:pic>
        <p:sp>
          <p:nvSpPr>
            <p:cNvPr id="12495" name="AutoShape 31"/>
            <p:cNvSpPr>
              <a:spLocks noChangeArrowheads="1"/>
            </p:cNvSpPr>
            <p:nvPr/>
          </p:nvSpPr>
          <p:spPr bwMode="auto">
            <a:xfrm flipH="1">
              <a:off x="304800" y="5350133"/>
              <a:ext cx="1447799" cy="276999"/>
            </a:xfrm>
            <a:prstGeom prst="rect">
              <a:avLst/>
            </a:prstGeom>
            <a:noFill/>
            <a:ln w="9525">
              <a:noFill/>
              <a:miter lim="800000"/>
              <a:headEnd/>
              <a:tailEnd/>
            </a:ln>
          </p:spPr>
          <p:txBody>
            <a:bodyPr anchor="ctr">
              <a:spAutoFit/>
            </a:bodyPr>
            <a:lstStyle/>
            <a:p>
              <a:pPr eaLnBrk="0" fontAlgn="base" hangingPunct="0">
                <a:spcBef>
                  <a:spcPct val="0"/>
                </a:spcBef>
                <a:spcAft>
                  <a:spcPct val="0"/>
                </a:spcAft>
              </a:pPr>
              <a:r>
                <a:rPr lang="en-US" sz="1200" b="1" dirty="0">
                  <a:solidFill>
                    <a:srgbClr val="FFFFFF"/>
                  </a:solidFill>
                  <a:latin typeface="Trebuchet MS" pitchFamily="34" charset="0"/>
                </a:rPr>
                <a:t>Physical Activity</a:t>
              </a:r>
            </a:p>
          </p:txBody>
        </p:sp>
        <p:pic>
          <p:nvPicPr>
            <p:cNvPr id="12496" name="Picture 33" descr="suunto_gps_pod_detail"/>
            <p:cNvPicPr>
              <a:picLocks noChangeAspect="1" noChangeArrowheads="1"/>
            </p:cNvPicPr>
            <p:nvPr/>
          </p:nvPicPr>
          <p:blipFill>
            <a:blip r:embed="rId30">
              <a:lum bright="40000" contrast="-28000"/>
              <a:grayscl/>
            </a:blip>
            <a:srcRect/>
            <a:stretch>
              <a:fillRect/>
            </a:stretch>
          </p:blipFill>
          <p:spPr bwMode="auto">
            <a:xfrm>
              <a:off x="1831077" y="5291489"/>
              <a:ext cx="622563" cy="347310"/>
            </a:xfrm>
            <a:prstGeom prst="rect">
              <a:avLst/>
            </a:prstGeom>
            <a:noFill/>
            <a:ln w="9525">
              <a:noFill/>
              <a:miter lim="800000"/>
              <a:headEnd/>
              <a:tailEnd/>
            </a:ln>
          </p:spPr>
        </p:pic>
        <p:pic>
          <p:nvPicPr>
            <p:cNvPr id="12497" name="Picture 52" descr="Peak Flow v"/>
            <p:cNvPicPr>
              <a:picLocks noChangeAspect="1" noChangeArrowheads="1"/>
            </p:cNvPicPr>
            <p:nvPr/>
          </p:nvPicPr>
          <p:blipFill>
            <a:blip r:embed="rId31"/>
            <a:srcRect/>
            <a:stretch>
              <a:fillRect/>
            </a:stretch>
          </p:blipFill>
          <p:spPr bwMode="auto">
            <a:xfrm>
              <a:off x="1835574" y="4495800"/>
              <a:ext cx="618066" cy="347662"/>
            </a:xfrm>
            <a:prstGeom prst="rect">
              <a:avLst/>
            </a:prstGeom>
            <a:noFill/>
            <a:ln w="9525">
              <a:noFill/>
              <a:miter lim="800000"/>
              <a:headEnd/>
              <a:tailEnd/>
            </a:ln>
          </p:spPr>
        </p:pic>
        <p:sp>
          <p:nvSpPr>
            <p:cNvPr id="12498" name="AutoShape 31"/>
            <p:cNvSpPr>
              <a:spLocks noChangeArrowheads="1"/>
            </p:cNvSpPr>
            <p:nvPr/>
          </p:nvSpPr>
          <p:spPr bwMode="auto">
            <a:xfrm flipH="1">
              <a:off x="761999" y="4563323"/>
              <a:ext cx="1066800" cy="276999"/>
            </a:xfrm>
            <a:prstGeom prst="rect">
              <a:avLst/>
            </a:prstGeom>
            <a:noFill/>
            <a:ln w="9525">
              <a:noFill/>
              <a:miter lim="800000"/>
              <a:headEnd/>
              <a:tailEnd/>
            </a:ln>
          </p:spPr>
          <p:txBody>
            <a:bodyPr anchor="ctr">
              <a:spAutoFit/>
            </a:bodyPr>
            <a:lstStyle/>
            <a:p>
              <a:pPr eaLnBrk="0" fontAlgn="base" hangingPunct="0">
                <a:spcBef>
                  <a:spcPct val="0"/>
                </a:spcBef>
                <a:spcAft>
                  <a:spcPct val="0"/>
                </a:spcAft>
              </a:pPr>
              <a:r>
                <a:rPr lang="en-US" sz="1200" b="1" dirty="0">
                  <a:solidFill>
                    <a:srgbClr val="FFFFFF"/>
                  </a:solidFill>
                  <a:latin typeface="Trebuchet MS" pitchFamily="34" charset="0"/>
                </a:rPr>
                <a:t>Peak Flow</a:t>
              </a:r>
            </a:p>
          </p:txBody>
        </p:sp>
        <p:pic>
          <p:nvPicPr>
            <p:cNvPr id="12499" name="Picture 28" descr="fr2_ecg_cable">
              <a:hlinkClick r:id="rId32"/>
            </p:cNvPr>
            <p:cNvPicPr>
              <a:picLocks noChangeAspect="1" noChangeArrowheads="1"/>
            </p:cNvPicPr>
            <p:nvPr/>
          </p:nvPicPr>
          <p:blipFill>
            <a:blip r:embed="rId33">
              <a:lum bright="40000" contrast="-28000"/>
              <a:grayscl/>
            </a:blip>
            <a:srcRect/>
            <a:stretch>
              <a:fillRect/>
            </a:stretch>
          </p:blipFill>
          <p:spPr bwMode="auto">
            <a:xfrm>
              <a:off x="1844040" y="5756944"/>
              <a:ext cx="615949" cy="339055"/>
            </a:xfrm>
            <a:prstGeom prst="rect">
              <a:avLst/>
            </a:prstGeom>
            <a:noFill/>
            <a:ln w="9525">
              <a:noFill/>
              <a:miter lim="800000"/>
              <a:headEnd/>
              <a:tailEnd/>
            </a:ln>
          </p:spPr>
        </p:pic>
        <p:sp>
          <p:nvSpPr>
            <p:cNvPr id="12500" name="AutoShape 31"/>
            <p:cNvSpPr>
              <a:spLocks noChangeArrowheads="1"/>
            </p:cNvSpPr>
            <p:nvPr/>
          </p:nvSpPr>
          <p:spPr bwMode="auto">
            <a:xfrm flipH="1">
              <a:off x="152400" y="5743982"/>
              <a:ext cx="1600199" cy="276999"/>
            </a:xfrm>
            <a:prstGeom prst="rect">
              <a:avLst/>
            </a:prstGeom>
            <a:noFill/>
            <a:ln w="9525">
              <a:noFill/>
              <a:miter lim="800000"/>
              <a:headEnd/>
              <a:tailEnd/>
            </a:ln>
          </p:spPr>
          <p:txBody>
            <a:bodyPr anchor="ctr">
              <a:spAutoFit/>
            </a:bodyPr>
            <a:lstStyle/>
            <a:p>
              <a:pPr eaLnBrk="0" fontAlgn="base" hangingPunct="0">
                <a:spcBef>
                  <a:spcPct val="0"/>
                </a:spcBef>
                <a:spcAft>
                  <a:spcPct val="0"/>
                </a:spcAft>
              </a:pPr>
              <a:r>
                <a:rPr lang="en-US" sz="1200" b="1" dirty="0">
                  <a:solidFill>
                    <a:srgbClr val="FFFFFF"/>
                  </a:solidFill>
                  <a:latin typeface="Trebuchet MS" pitchFamily="34" charset="0"/>
                </a:rPr>
                <a:t>Electrocardiogram</a:t>
              </a:r>
            </a:p>
          </p:txBody>
        </p:sp>
        <p:pic>
          <p:nvPicPr>
            <p:cNvPr id="12501" name="Picture 30" descr="12022-accu-check-roche"/>
            <p:cNvPicPr>
              <a:picLocks noChangeAspect="1" noChangeArrowheads="1"/>
            </p:cNvPicPr>
            <p:nvPr/>
          </p:nvPicPr>
          <p:blipFill>
            <a:blip r:embed="rId34">
              <a:lum bright="40000" contrast="-28000"/>
              <a:grayscl/>
            </a:blip>
            <a:srcRect/>
            <a:stretch>
              <a:fillRect/>
            </a:stretch>
          </p:blipFill>
          <p:spPr bwMode="auto">
            <a:xfrm>
              <a:off x="1846262" y="6215639"/>
              <a:ext cx="592138" cy="337561"/>
            </a:xfrm>
            <a:prstGeom prst="rect">
              <a:avLst/>
            </a:prstGeom>
            <a:solidFill>
              <a:schemeClr val="bg1"/>
            </a:solidFill>
            <a:ln w="9525">
              <a:noFill/>
              <a:miter lim="800000"/>
              <a:headEnd/>
              <a:tailEnd/>
            </a:ln>
          </p:spPr>
        </p:pic>
        <p:sp>
          <p:nvSpPr>
            <p:cNvPr id="12502" name="AutoShape 31"/>
            <p:cNvSpPr>
              <a:spLocks noChangeArrowheads="1"/>
            </p:cNvSpPr>
            <p:nvPr/>
          </p:nvSpPr>
          <p:spPr bwMode="auto">
            <a:xfrm flipH="1">
              <a:off x="609600" y="6248400"/>
              <a:ext cx="1143000" cy="274638"/>
            </a:xfrm>
            <a:prstGeom prst="rect">
              <a:avLst/>
            </a:prstGeom>
            <a:noFill/>
            <a:ln w="9525">
              <a:noFill/>
              <a:miter lim="800000"/>
              <a:headEnd/>
              <a:tailEnd/>
            </a:ln>
          </p:spPr>
          <p:txBody>
            <a:bodyPr anchor="ctr">
              <a:spAutoFit/>
            </a:bodyPr>
            <a:lstStyle/>
            <a:p>
              <a:pPr eaLnBrk="0" fontAlgn="base" hangingPunct="0">
                <a:spcBef>
                  <a:spcPct val="0"/>
                </a:spcBef>
                <a:spcAft>
                  <a:spcPct val="0"/>
                </a:spcAft>
              </a:pPr>
              <a:r>
                <a:rPr lang="en-US" sz="1200" b="1" dirty="0">
                  <a:solidFill>
                    <a:srgbClr val="FFFFFF"/>
                  </a:solidFill>
                  <a:latin typeface="Trebuchet MS" pitchFamily="34" charset="0"/>
                </a:rPr>
                <a:t>Insulin Pump</a:t>
              </a:r>
            </a:p>
          </p:txBody>
        </p:sp>
      </p:grpSp>
      <p:sp>
        <p:nvSpPr>
          <p:cNvPr id="12445" name="AutoShape 68"/>
          <p:cNvSpPr>
            <a:spLocks noChangeArrowheads="1"/>
          </p:cNvSpPr>
          <p:nvPr/>
        </p:nvSpPr>
        <p:spPr bwMode="auto">
          <a:xfrm>
            <a:off x="3978275" y="2257425"/>
            <a:ext cx="898525" cy="4005263"/>
          </a:xfrm>
          <a:prstGeom prst="roundRect">
            <a:avLst>
              <a:gd name="adj" fmla="val 16667"/>
            </a:avLst>
          </a:prstGeom>
          <a:solidFill>
            <a:srgbClr val="AFBD1F"/>
          </a:solidFill>
          <a:ln w="9525">
            <a:noFill/>
            <a:round/>
            <a:headEnd/>
            <a:tailEnd/>
          </a:ln>
        </p:spPr>
        <p:txBody>
          <a:bodyPr wrap="none" anchor="ctr"/>
          <a:lstStyle/>
          <a:p>
            <a:pPr eaLnBrk="0" fontAlgn="base" hangingPunct="0">
              <a:spcBef>
                <a:spcPct val="0"/>
              </a:spcBef>
              <a:spcAft>
                <a:spcPct val="0"/>
              </a:spcAft>
            </a:pPr>
            <a:endParaRPr lang="en-US" sz="2400" b="1" dirty="0">
              <a:solidFill>
                <a:srgbClr val="FFFFFF"/>
              </a:solidFill>
              <a:latin typeface="Trebuchet MS" pitchFamily="34" charset="0"/>
            </a:endParaRPr>
          </a:p>
        </p:txBody>
      </p:sp>
      <p:sp>
        <p:nvSpPr>
          <p:cNvPr id="12446" name="Rectangle 9"/>
          <p:cNvSpPr>
            <a:spLocks noChangeArrowheads="1"/>
          </p:cNvSpPr>
          <p:nvPr>
            <p:custDataLst>
              <p:tags r:id="rId6"/>
            </p:custDataLst>
          </p:nvPr>
        </p:nvSpPr>
        <p:spPr bwMode="auto">
          <a:xfrm>
            <a:off x="3644900" y="1143000"/>
            <a:ext cx="1530350" cy="641350"/>
          </a:xfrm>
          <a:prstGeom prst="rect">
            <a:avLst/>
          </a:prstGeom>
          <a:noFill/>
          <a:ln w="9525">
            <a:noFill/>
            <a:miter lim="800000"/>
            <a:headEnd/>
            <a:tailEnd/>
          </a:ln>
        </p:spPr>
        <p:txBody>
          <a:bodyPr wrap="none">
            <a:spAutoFit/>
          </a:bodyPr>
          <a:lstStyle/>
          <a:p>
            <a:pPr algn="ctr" fontAlgn="base">
              <a:spcBef>
                <a:spcPct val="0"/>
              </a:spcBef>
              <a:spcAft>
                <a:spcPct val="0"/>
              </a:spcAft>
            </a:pPr>
            <a:r>
              <a:rPr lang="en-US" b="1" dirty="0">
                <a:solidFill>
                  <a:srgbClr val="000000"/>
                </a:solidFill>
              </a:rPr>
              <a:t>Aggregation</a:t>
            </a:r>
          </a:p>
          <a:p>
            <a:pPr algn="ctr" fontAlgn="base">
              <a:spcBef>
                <a:spcPct val="0"/>
              </a:spcBef>
              <a:spcAft>
                <a:spcPct val="0"/>
              </a:spcAft>
            </a:pPr>
            <a:r>
              <a:rPr lang="en-US" b="1" dirty="0">
                <a:solidFill>
                  <a:srgbClr val="000000"/>
                </a:solidFill>
              </a:rPr>
              <a:t>Manager</a:t>
            </a:r>
          </a:p>
        </p:txBody>
      </p:sp>
      <p:sp>
        <p:nvSpPr>
          <p:cNvPr id="12447" name="Rectangle 31"/>
          <p:cNvSpPr>
            <a:spLocks noChangeArrowheads="1"/>
          </p:cNvSpPr>
          <p:nvPr>
            <p:custDataLst>
              <p:tags r:id="rId7"/>
            </p:custDataLst>
          </p:nvPr>
        </p:nvSpPr>
        <p:spPr bwMode="auto">
          <a:xfrm>
            <a:off x="2743200" y="4724400"/>
            <a:ext cx="1174750" cy="1235075"/>
          </a:xfrm>
          <a:prstGeom prst="rect">
            <a:avLst/>
          </a:prstGeom>
          <a:noFill/>
          <a:ln w="9525">
            <a:noFill/>
            <a:miter lim="800000"/>
            <a:headEnd/>
            <a:tailEnd/>
          </a:ln>
        </p:spPr>
        <p:txBody>
          <a:bodyPr>
            <a:spAutoFit/>
          </a:bodyPr>
          <a:lstStyle/>
          <a:p>
            <a:pPr algn="ctr" fontAlgn="base">
              <a:spcBef>
                <a:spcPct val="0"/>
              </a:spcBef>
              <a:spcAft>
                <a:spcPct val="0"/>
              </a:spcAft>
            </a:pPr>
            <a:r>
              <a:rPr lang="en-US" sz="1500" b="1" dirty="0">
                <a:solidFill>
                  <a:srgbClr val="000000"/>
                </a:solidFill>
              </a:rPr>
              <a:t>Personal</a:t>
            </a:r>
          </a:p>
          <a:p>
            <a:pPr algn="ctr" fontAlgn="base">
              <a:spcBef>
                <a:spcPct val="0"/>
              </a:spcBef>
              <a:spcAft>
                <a:spcPct val="0"/>
              </a:spcAft>
            </a:pPr>
            <a:r>
              <a:rPr lang="en-US" sz="1500" b="1" dirty="0">
                <a:solidFill>
                  <a:srgbClr val="000000"/>
                </a:solidFill>
              </a:rPr>
              <a:t>Area</a:t>
            </a:r>
          </a:p>
          <a:p>
            <a:pPr algn="ctr" fontAlgn="base">
              <a:spcBef>
                <a:spcPct val="0"/>
              </a:spcBef>
              <a:spcAft>
                <a:spcPct val="0"/>
              </a:spcAft>
            </a:pPr>
            <a:r>
              <a:rPr lang="en-US" sz="1500" b="1" dirty="0">
                <a:solidFill>
                  <a:srgbClr val="000000"/>
                </a:solidFill>
              </a:rPr>
              <a:t>Network</a:t>
            </a:r>
          </a:p>
          <a:p>
            <a:pPr algn="ctr" fontAlgn="base">
              <a:spcBef>
                <a:spcPct val="0"/>
              </a:spcBef>
              <a:spcAft>
                <a:spcPct val="0"/>
              </a:spcAft>
            </a:pPr>
            <a:r>
              <a:rPr lang="en-US" sz="1500" b="1" dirty="0">
                <a:solidFill>
                  <a:srgbClr val="000000"/>
                </a:solidFill>
              </a:rPr>
              <a:t>(PAN) </a:t>
            </a:r>
          </a:p>
          <a:p>
            <a:pPr algn="ctr" fontAlgn="base">
              <a:spcBef>
                <a:spcPct val="0"/>
              </a:spcBef>
              <a:spcAft>
                <a:spcPct val="0"/>
              </a:spcAft>
            </a:pPr>
            <a:r>
              <a:rPr lang="en-US" sz="1500" b="1" dirty="0">
                <a:solidFill>
                  <a:srgbClr val="000000"/>
                </a:solidFill>
              </a:rPr>
              <a:t>Interface</a:t>
            </a:r>
          </a:p>
        </p:txBody>
      </p:sp>
      <p:sp>
        <p:nvSpPr>
          <p:cNvPr id="1064" name="Line 35"/>
          <p:cNvSpPr>
            <a:spLocks noChangeShapeType="1"/>
          </p:cNvSpPr>
          <p:nvPr>
            <p:custDataLst>
              <p:tags r:id="rId8"/>
            </p:custDataLst>
          </p:nvPr>
        </p:nvSpPr>
        <p:spPr bwMode="auto">
          <a:xfrm>
            <a:off x="2971800" y="3124200"/>
            <a:ext cx="885825" cy="6350"/>
          </a:xfrm>
          <a:prstGeom prst="line">
            <a:avLst/>
          </a:prstGeom>
          <a:noFill/>
          <a:ln w="57150">
            <a:solidFill>
              <a:srgbClr val="FFC000"/>
            </a:solidFill>
            <a:round/>
            <a:headEnd type="oval" w="med" len="med"/>
            <a:tailEnd type="oval" w="med" len="med"/>
          </a:ln>
        </p:spPr>
        <p:txBody>
          <a:bodyPr/>
          <a:lstStyle/>
          <a:p>
            <a:pPr fontAlgn="base">
              <a:spcBef>
                <a:spcPct val="0"/>
              </a:spcBef>
              <a:spcAft>
                <a:spcPct val="0"/>
              </a:spcAft>
              <a:defRPr/>
            </a:pPr>
            <a:endParaRPr lang="en-US" b="1" dirty="0">
              <a:ln>
                <a:solidFill>
                  <a:srgbClr val="FFC000"/>
                </a:solidFill>
              </a:ln>
              <a:solidFill>
                <a:srgbClr val="000000"/>
              </a:solidFill>
            </a:endParaRPr>
          </a:p>
        </p:txBody>
      </p:sp>
      <p:pic>
        <p:nvPicPr>
          <p:cNvPr id="12449" name="Picture 23" descr="usb"/>
          <p:cNvPicPr>
            <a:picLocks noChangeAspect="1" noChangeArrowheads="1"/>
          </p:cNvPicPr>
          <p:nvPr/>
        </p:nvPicPr>
        <p:blipFill>
          <a:blip r:embed="rId35"/>
          <a:srcRect/>
          <a:stretch>
            <a:fillRect/>
          </a:stretch>
        </p:blipFill>
        <p:spPr bwMode="auto">
          <a:xfrm>
            <a:off x="3048000" y="3505200"/>
            <a:ext cx="669925" cy="215900"/>
          </a:xfrm>
          <a:prstGeom prst="rect">
            <a:avLst/>
          </a:prstGeom>
          <a:noFill/>
          <a:ln w="9525">
            <a:noFill/>
            <a:miter lim="800000"/>
            <a:headEnd/>
            <a:tailEnd/>
          </a:ln>
        </p:spPr>
      </p:pic>
      <p:pic>
        <p:nvPicPr>
          <p:cNvPr id="12450" name="Picture 29" descr="Bluetooth"/>
          <p:cNvPicPr>
            <a:picLocks noChangeAspect="1" noChangeArrowheads="1"/>
          </p:cNvPicPr>
          <p:nvPr/>
        </p:nvPicPr>
        <p:blipFill>
          <a:blip r:embed="rId36"/>
          <a:srcRect/>
          <a:stretch>
            <a:fillRect/>
          </a:stretch>
        </p:blipFill>
        <p:spPr bwMode="auto">
          <a:xfrm>
            <a:off x="2917825" y="3201988"/>
            <a:ext cx="971550" cy="227012"/>
          </a:xfrm>
          <a:prstGeom prst="rect">
            <a:avLst/>
          </a:prstGeom>
          <a:noFill/>
          <a:ln w="9525">
            <a:noFill/>
            <a:miter lim="800000"/>
            <a:headEnd/>
            <a:tailEnd/>
          </a:ln>
        </p:spPr>
      </p:pic>
      <p:pic>
        <p:nvPicPr>
          <p:cNvPr id="12451" name="Picture 34" descr="IEEE"/>
          <p:cNvPicPr>
            <a:picLocks noChangeAspect="1" noChangeArrowheads="1"/>
          </p:cNvPicPr>
          <p:nvPr/>
        </p:nvPicPr>
        <p:blipFill>
          <a:blip r:embed="rId37"/>
          <a:srcRect/>
          <a:stretch>
            <a:fillRect/>
          </a:stretch>
        </p:blipFill>
        <p:spPr bwMode="auto">
          <a:xfrm>
            <a:off x="3014663" y="2703513"/>
            <a:ext cx="693737" cy="222250"/>
          </a:xfrm>
          <a:prstGeom prst="rect">
            <a:avLst/>
          </a:prstGeom>
          <a:noFill/>
          <a:ln w="9525">
            <a:noFill/>
            <a:miter lim="800000"/>
            <a:headEnd/>
            <a:tailEnd/>
          </a:ln>
        </p:spPr>
      </p:pic>
      <p:pic>
        <p:nvPicPr>
          <p:cNvPr id="12452" name="Picture 2"/>
          <p:cNvPicPr>
            <a:picLocks noChangeAspect="1" noChangeArrowheads="1"/>
          </p:cNvPicPr>
          <p:nvPr/>
        </p:nvPicPr>
        <p:blipFill>
          <a:blip r:embed="rId38"/>
          <a:srcRect/>
          <a:stretch>
            <a:fillRect/>
          </a:stretch>
        </p:blipFill>
        <p:spPr bwMode="auto">
          <a:xfrm>
            <a:off x="3163888" y="2190750"/>
            <a:ext cx="403225" cy="400050"/>
          </a:xfrm>
          <a:prstGeom prst="rect">
            <a:avLst/>
          </a:prstGeom>
          <a:noFill/>
          <a:ln w="9525">
            <a:noFill/>
            <a:miter lim="800000"/>
            <a:headEnd/>
            <a:tailEnd/>
          </a:ln>
        </p:spPr>
      </p:pic>
      <p:cxnSp>
        <p:nvCxnSpPr>
          <p:cNvPr id="93" name="Straight Connector 92"/>
          <p:cNvCxnSpPr/>
          <p:nvPr/>
        </p:nvCxnSpPr>
        <p:spPr bwMode="auto">
          <a:xfrm rot="16200000" flipH="1">
            <a:off x="3082131" y="4490244"/>
            <a:ext cx="547688" cy="6350"/>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12454" name="Picture 55" descr="v7_n_zigbee">
            <a:hlinkClick r:id="rId39"/>
          </p:cNvPr>
          <p:cNvPicPr>
            <a:picLocks noChangeAspect="1" noChangeArrowheads="1"/>
          </p:cNvPicPr>
          <p:nvPr/>
        </p:nvPicPr>
        <p:blipFill>
          <a:blip r:embed="rId40"/>
          <a:srcRect/>
          <a:stretch>
            <a:fillRect/>
          </a:stretch>
        </p:blipFill>
        <p:spPr bwMode="auto">
          <a:xfrm>
            <a:off x="3052763" y="3787775"/>
            <a:ext cx="758825" cy="431800"/>
          </a:xfrm>
          <a:prstGeom prst="rect">
            <a:avLst/>
          </a:prstGeom>
          <a:noFill/>
          <a:ln w="9525">
            <a:noFill/>
            <a:miter lim="800000"/>
            <a:headEnd/>
            <a:tailEnd/>
          </a:ln>
        </p:spPr>
      </p:pic>
      <p:pic>
        <p:nvPicPr>
          <p:cNvPr id="12455" name="Picture 30" descr="6"/>
          <p:cNvPicPr>
            <a:picLocks noChangeAspect="1" noChangeArrowheads="1"/>
          </p:cNvPicPr>
          <p:nvPr/>
        </p:nvPicPr>
        <p:blipFill>
          <a:blip r:embed="rId41"/>
          <a:srcRect/>
          <a:stretch>
            <a:fillRect/>
          </a:stretch>
        </p:blipFill>
        <p:spPr bwMode="auto">
          <a:xfrm>
            <a:off x="4014788" y="3886200"/>
            <a:ext cx="666750" cy="947738"/>
          </a:xfrm>
          <a:prstGeom prst="rect">
            <a:avLst/>
          </a:prstGeom>
          <a:noFill/>
          <a:ln w="9525">
            <a:noFill/>
            <a:miter lim="800000"/>
            <a:headEnd/>
            <a:tailEnd/>
          </a:ln>
        </p:spPr>
      </p:pic>
      <p:pic>
        <p:nvPicPr>
          <p:cNvPr id="70" name="Picture 117" descr="Vaio_alpha"/>
          <p:cNvPicPr>
            <a:picLocks noChangeArrowheads="1"/>
          </p:cNvPicPr>
          <p:nvPr/>
        </p:nvPicPr>
        <p:blipFill>
          <a:blip r:embed="rId42"/>
          <a:srcRect l="3766" t="25708" r="36843" b="27544"/>
          <a:stretch>
            <a:fillRect/>
          </a:stretch>
        </p:blipFill>
        <p:spPr bwMode="auto">
          <a:xfrm>
            <a:off x="4038600" y="5410200"/>
            <a:ext cx="742950" cy="533400"/>
          </a:xfrm>
          <a:prstGeom prst="rect">
            <a:avLst/>
          </a:prstGeom>
          <a:noFill/>
          <a:ln w="9525">
            <a:noFill/>
            <a:miter lim="800000"/>
            <a:headEnd/>
            <a:tailEnd/>
          </a:ln>
          <a:effectLst>
            <a:outerShdw dist="35921" dir="2700000" algn="ctr" rotWithShape="0">
              <a:schemeClr val="bg2"/>
            </a:outerShdw>
          </a:effectLst>
        </p:spPr>
      </p:pic>
      <p:sp>
        <p:nvSpPr>
          <p:cNvPr id="12457" name="Rectangle 31"/>
          <p:cNvSpPr>
            <a:spLocks noChangeArrowheads="1"/>
          </p:cNvSpPr>
          <p:nvPr>
            <p:custDataLst>
              <p:tags r:id="rId9"/>
            </p:custDataLst>
          </p:nvPr>
        </p:nvSpPr>
        <p:spPr bwMode="auto">
          <a:xfrm>
            <a:off x="4876800" y="4724400"/>
            <a:ext cx="1174750" cy="1235075"/>
          </a:xfrm>
          <a:prstGeom prst="rect">
            <a:avLst/>
          </a:prstGeom>
          <a:noFill/>
          <a:ln w="9525">
            <a:noFill/>
            <a:miter lim="800000"/>
            <a:headEnd/>
            <a:tailEnd/>
          </a:ln>
        </p:spPr>
        <p:txBody>
          <a:bodyPr>
            <a:spAutoFit/>
          </a:bodyPr>
          <a:lstStyle/>
          <a:p>
            <a:pPr algn="ctr" fontAlgn="base">
              <a:spcBef>
                <a:spcPct val="0"/>
              </a:spcBef>
              <a:spcAft>
                <a:spcPct val="0"/>
              </a:spcAft>
            </a:pPr>
            <a:r>
              <a:rPr lang="en-US" sz="1500" b="1" dirty="0">
                <a:solidFill>
                  <a:srgbClr val="000000"/>
                </a:solidFill>
              </a:rPr>
              <a:t>Wide</a:t>
            </a:r>
          </a:p>
          <a:p>
            <a:pPr algn="ctr" fontAlgn="base">
              <a:spcBef>
                <a:spcPct val="0"/>
              </a:spcBef>
              <a:spcAft>
                <a:spcPct val="0"/>
              </a:spcAft>
            </a:pPr>
            <a:r>
              <a:rPr lang="en-US" sz="1500" b="1" dirty="0">
                <a:solidFill>
                  <a:srgbClr val="000000"/>
                </a:solidFill>
              </a:rPr>
              <a:t>Area</a:t>
            </a:r>
          </a:p>
          <a:p>
            <a:pPr algn="ctr" fontAlgn="base">
              <a:spcBef>
                <a:spcPct val="0"/>
              </a:spcBef>
              <a:spcAft>
                <a:spcPct val="0"/>
              </a:spcAft>
            </a:pPr>
            <a:r>
              <a:rPr lang="en-US" sz="1500" b="1" dirty="0">
                <a:solidFill>
                  <a:srgbClr val="000000"/>
                </a:solidFill>
              </a:rPr>
              <a:t>Network</a:t>
            </a:r>
          </a:p>
          <a:p>
            <a:pPr algn="ctr" fontAlgn="base">
              <a:spcBef>
                <a:spcPct val="0"/>
              </a:spcBef>
              <a:spcAft>
                <a:spcPct val="0"/>
              </a:spcAft>
            </a:pPr>
            <a:r>
              <a:rPr lang="en-US" sz="1500" b="1" dirty="0">
                <a:solidFill>
                  <a:srgbClr val="000000"/>
                </a:solidFill>
              </a:rPr>
              <a:t>(WAN) </a:t>
            </a:r>
          </a:p>
          <a:p>
            <a:pPr algn="ctr" fontAlgn="base">
              <a:spcBef>
                <a:spcPct val="0"/>
              </a:spcBef>
              <a:spcAft>
                <a:spcPct val="0"/>
              </a:spcAft>
            </a:pPr>
            <a:r>
              <a:rPr lang="en-US" sz="1500" b="1" dirty="0">
                <a:solidFill>
                  <a:srgbClr val="000000"/>
                </a:solidFill>
              </a:rPr>
              <a:t>Interface</a:t>
            </a:r>
          </a:p>
        </p:txBody>
      </p:sp>
      <p:pic>
        <p:nvPicPr>
          <p:cNvPr id="12458" name="Picture 37"/>
          <p:cNvPicPr>
            <a:picLocks noChangeAspect="1" noChangeArrowheads="1"/>
          </p:cNvPicPr>
          <p:nvPr/>
        </p:nvPicPr>
        <p:blipFill>
          <a:blip r:embed="rId20"/>
          <a:srcRect/>
          <a:stretch>
            <a:fillRect/>
          </a:stretch>
        </p:blipFill>
        <p:spPr bwMode="auto">
          <a:xfrm>
            <a:off x="5029200" y="2176463"/>
            <a:ext cx="531813" cy="371475"/>
          </a:xfrm>
          <a:prstGeom prst="rect">
            <a:avLst/>
          </a:prstGeom>
          <a:noFill/>
          <a:ln w="9525">
            <a:noFill/>
            <a:miter lim="800000"/>
            <a:headEnd/>
            <a:tailEnd/>
          </a:ln>
        </p:spPr>
      </p:pic>
      <p:sp>
        <p:nvSpPr>
          <p:cNvPr id="12459" name="AutoShape 68"/>
          <p:cNvSpPr>
            <a:spLocks noChangeArrowheads="1"/>
          </p:cNvSpPr>
          <p:nvPr/>
        </p:nvSpPr>
        <p:spPr bwMode="auto">
          <a:xfrm>
            <a:off x="6046788" y="3919538"/>
            <a:ext cx="898525" cy="2311400"/>
          </a:xfrm>
          <a:prstGeom prst="roundRect">
            <a:avLst>
              <a:gd name="adj" fmla="val 16667"/>
            </a:avLst>
          </a:prstGeom>
          <a:solidFill>
            <a:srgbClr val="AFBD1F"/>
          </a:solidFill>
          <a:ln w="9525">
            <a:noFill/>
            <a:round/>
            <a:headEnd/>
            <a:tailEnd/>
          </a:ln>
        </p:spPr>
        <p:txBody>
          <a:bodyPr wrap="none" anchor="ctr"/>
          <a:lstStyle/>
          <a:p>
            <a:pPr eaLnBrk="0" fontAlgn="base" hangingPunct="0">
              <a:spcBef>
                <a:spcPct val="0"/>
              </a:spcBef>
              <a:spcAft>
                <a:spcPct val="0"/>
              </a:spcAft>
            </a:pPr>
            <a:endParaRPr lang="en-US" sz="2400" b="1" dirty="0">
              <a:solidFill>
                <a:srgbClr val="FFFFFF"/>
              </a:solidFill>
              <a:latin typeface="Trebuchet MS" pitchFamily="34" charset="0"/>
            </a:endParaRPr>
          </a:p>
        </p:txBody>
      </p:sp>
      <p:graphicFrame>
        <p:nvGraphicFramePr>
          <p:cNvPr id="12435" name="Object 147"/>
          <p:cNvGraphicFramePr>
            <a:graphicFrameLocks noChangeAspect="1"/>
          </p:cNvGraphicFramePr>
          <p:nvPr>
            <p:custDataLst>
              <p:tags r:id="rId10"/>
            </p:custDataLst>
          </p:nvPr>
        </p:nvGraphicFramePr>
        <p:xfrm>
          <a:off x="6080125" y="5165725"/>
          <a:ext cx="838200" cy="811213"/>
        </p:xfrm>
        <a:graphic>
          <a:graphicData uri="http://schemas.openxmlformats.org/presentationml/2006/ole">
            <mc:AlternateContent xmlns:mc="http://schemas.openxmlformats.org/markup-compatibility/2006">
              <mc:Choice xmlns:v="urn:schemas-microsoft-com:vml" Requires="v">
                <p:oleObj spid="_x0000_s1027" r:id="rId43" imgW="1809524" imgH="1609524" progId="">
                  <p:embed/>
                </p:oleObj>
              </mc:Choice>
              <mc:Fallback>
                <p:oleObj r:id="rId43" imgW="1809524" imgH="1609524" progId="">
                  <p:embed/>
                  <p:pic>
                    <p:nvPicPr>
                      <p:cNvPr id="0" name=""/>
                      <p:cNvPicPr>
                        <a:picLocks noChangeAspect="1" noChangeArrowheads="1"/>
                      </p:cNvPicPr>
                      <p:nvPr/>
                    </p:nvPicPr>
                    <p:blipFill>
                      <a:blip r:embed="rId4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080125" y="5165725"/>
                        <a:ext cx="838200" cy="81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460" name="Rectangle 9"/>
          <p:cNvSpPr>
            <a:spLocks noChangeArrowheads="1"/>
          </p:cNvSpPr>
          <p:nvPr>
            <p:custDataLst>
              <p:tags r:id="rId11"/>
            </p:custDataLst>
          </p:nvPr>
        </p:nvSpPr>
        <p:spPr bwMode="auto">
          <a:xfrm>
            <a:off x="5715000" y="1143000"/>
            <a:ext cx="1314450" cy="915988"/>
          </a:xfrm>
          <a:prstGeom prst="rect">
            <a:avLst/>
          </a:prstGeom>
          <a:noFill/>
          <a:ln w="9525">
            <a:noFill/>
            <a:miter lim="800000"/>
            <a:headEnd/>
            <a:tailEnd/>
          </a:ln>
        </p:spPr>
        <p:txBody>
          <a:bodyPr wrap="none">
            <a:spAutoFit/>
          </a:bodyPr>
          <a:lstStyle/>
          <a:p>
            <a:pPr algn="ctr" fontAlgn="base">
              <a:spcBef>
                <a:spcPct val="0"/>
              </a:spcBef>
              <a:spcAft>
                <a:spcPct val="0"/>
              </a:spcAft>
            </a:pPr>
            <a:r>
              <a:rPr lang="en-US" b="1" dirty="0">
                <a:solidFill>
                  <a:srgbClr val="000000"/>
                </a:solidFill>
              </a:rPr>
              <a:t>Telehealth</a:t>
            </a:r>
          </a:p>
          <a:p>
            <a:pPr algn="ctr" fontAlgn="base">
              <a:spcBef>
                <a:spcPct val="0"/>
              </a:spcBef>
              <a:spcAft>
                <a:spcPct val="0"/>
              </a:spcAft>
            </a:pPr>
            <a:r>
              <a:rPr lang="en-US" b="1" dirty="0">
                <a:solidFill>
                  <a:srgbClr val="000000"/>
                </a:solidFill>
              </a:rPr>
              <a:t>Service</a:t>
            </a:r>
          </a:p>
          <a:p>
            <a:pPr algn="ctr" fontAlgn="base">
              <a:spcBef>
                <a:spcPct val="0"/>
              </a:spcBef>
              <a:spcAft>
                <a:spcPct val="0"/>
              </a:spcAft>
            </a:pPr>
            <a:r>
              <a:rPr lang="en-US" b="1" dirty="0">
                <a:solidFill>
                  <a:srgbClr val="000000"/>
                </a:solidFill>
              </a:rPr>
              <a:t>Center</a:t>
            </a:r>
          </a:p>
        </p:txBody>
      </p:sp>
      <p:sp>
        <p:nvSpPr>
          <p:cNvPr id="12461" name="Line 35"/>
          <p:cNvSpPr>
            <a:spLocks noChangeShapeType="1"/>
          </p:cNvSpPr>
          <p:nvPr>
            <p:custDataLst>
              <p:tags r:id="rId12"/>
            </p:custDataLst>
          </p:nvPr>
        </p:nvSpPr>
        <p:spPr bwMode="auto">
          <a:xfrm>
            <a:off x="5006975" y="4221163"/>
            <a:ext cx="885825" cy="3175"/>
          </a:xfrm>
          <a:prstGeom prst="line">
            <a:avLst/>
          </a:prstGeom>
          <a:noFill/>
          <a:ln w="57150">
            <a:solidFill>
              <a:srgbClr val="FFC000"/>
            </a:solidFill>
            <a:round/>
            <a:headEnd type="oval" w="med" len="med"/>
            <a:tailEnd type="oval" w="med" len="med"/>
          </a:ln>
        </p:spPr>
        <p:txBody>
          <a:bodyPr/>
          <a:lstStyle/>
          <a:p>
            <a:pPr fontAlgn="base">
              <a:spcBef>
                <a:spcPct val="0"/>
              </a:spcBef>
              <a:spcAft>
                <a:spcPct val="0"/>
              </a:spcAft>
            </a:pPr>
            <a:endParaRPr lang="en-US" sz="2400" dirty="0">
              <a:solidFill>
                <a:srgbClr val="000000"/>
              </a:solidFill>
            </a:endParaRPr>
          </a:p>
        </p:txBody>
      </p:sp>
      <p:pic>
        <p:nvPicPr>
          <p:cNvPr id="12462" name="Picture 41"/>
          <p:cNvPicPr>
            <a:picLocks noChangeArrowheads="1"/>
          </p:cNvPicPr>
          <p:nvPr/>
        </p:nvPicPr>
        <p:blipFill>
          <a:blip r:embed="rId19"/>
          <a:srcRect/>
          <a:stretch>
            <a:fillRect/>
          </a:stretch>
        </p:blipFill>
        <p:spPr bwMode="auto">
          <a:xfrm>
            <a:off x="5486400" y="2590800"/>
            <a:ext cx="381000" cy="388938"/>
          </a:xfrm>
          <a:prstGeom prst="rect">
            <a:avLst/>
          </a:prstGeom>
          <a:noFill/>
          <a:ln w="9525">
            <a:noFill/>
            <a:miter lim="800000"/>
            <a:headEnd/>
            <a:tailEnd/>
          </a:ln>
        </p:spPr>
      </p:pic>
      <p:pic>
        <p:nvPicPr>
          <p:cNvPr id="12463" name="Picture 5" descr="http://t1.gstatic.com/images?q=tbn:_N2x6-vfVJfzfM:http://alabut.com/nonsense/images/w3c.jpg">
            <a:hlinkClick r:id="rId45"/>
          </p:cNvPr>
          <p:cNvPicPr>
            <a:picLocks noChangeAspect="1" noChangeArrowheads="1"/>
          </p:cNvPicPr>
          <p:nvPr/>
        </p:nvPicPr>
        <p:blipFill>
          <a:blip r:embed="rId46"/>
          <a:srcRect/>
          <a:stretch>
            <a:fillRect/>
          </a:stretch>
        </p:blipFill>
        <p:spPr bwMode="auto">
          <a:xfrm>
            <a:off x="6248400" y="2514600"/>
            <a:ext cx="458788" cy="577850"/>
          </a:xfrm>
          <a:prstGeom prst="rect">
            <a:avLst/>
          </a:prstGeom>
          <a:noFill/>
          <a:ln w="9525">
            <a:noFill/>
            <a:miter lim="800000"/>
            <a:headEnd/>
            <a:tailEnd/>
          </a:ln>
        </p:spPr>
      </p:pic>
      <p:pic>
        <p:nvPicPr>
          <p:cNvPr id="12464" name="Picture 3" descr="C:\Program Files\Microsoft Office\MEDIA\CAGCAT10\j0195384.wmf"/>
          <p:cNvPicPr>
            <a:picLocks noChangeAspect="1" noChangeArrowheads="1"/>
          </p:cNvPicPr>
          <p:nvPr/>
        </p:nvPicPr>
        <p:blipFill>
          <a:blip r:embed="rId47"/>
          <a:srcRect/>
          <a:stretch>
            <a:fillRect/>
          </a:stretch>
        </p:blipFill>
        <p:spPr bwMode="auto">
          <a:xfrm>
            <a:off x="6096000" y="4303713"/>
            <a:ext cx="711200" cy="790575"/>
          </a:xfrm>
          <a:prstGeom prst="rect">
            <a:avLst/>
          </a:prstGeom>
          <a:noFill/>
          <a:ln w="9525">
            <a:noFill/>
            <a:miter lim="800000"/>
            <a:headEnd/>
            <a:tailEnd/>
          </a:ln>
        </p:spPr>
      </p:pic>
      <p:sp>
        <p:nvSpPr>
          <p:cNvPr id="71" name="Line 35"/>
          <p:cNvSpPr>
            <a:spLocks noChangeShapeType="1"/>
          </p:cNvSpPr>
          <p:nvPr>
            <p:custDataLst>
              <p:tags r:id="rId13"/>
            </p:custDataLst>
          </p:nvPr>
        </p:nvSpPr>
        <p:spPr bwMode="auto">
          <a:xfrm flipV="1">
            <a:off x="5029200" y="3124200"/>
            <a:ext cx="2965450" cy="9525"/>
          </a:xfrm>
          <a:prstGeom prst="line">
            <a:avLst/>
          </a:prstGeom>
          <a:noFill/>
          <a:ln w="57150">
            <a:solidFill>
              <a:srgbClr val="FFC000"/>
            </a:solidFill>
            <a:round/>
            <a:headEnd type="oval" w="med" len="med"/>
            <a:tailEnd type="oval" w="med" len="med"/>
          </a:ln>
        </p:spPr>
        <p:txBody>
          <a:bodyPr/>
          <a:lstStyle/>
          <a:p>
            <a:pPr fontAlgn="base">
              <a:spcBef>
                <a:spcPct val="0"/>
              </a:spcBef>
              <a:spcAft>
                <a:spcPct val="0"/>
              </a:spcAft>
            </a:pPr>
            <a:endParaRPr lang="en-US" sz="2400" dirty="0">
              <a:solidFill>
                <a:srgbClr val="000000"/>
              </a:solidFill>
            </a:endParaRPr>
          </a:p>
        </p:txBody>
      </p:sp>
      <p:sp>
        <p:nvSpPr>
          <p:cNvPr id="12466" name="AutoShape 68"/>
          <p:cNvSpPr>
            <a:spLocks noChangeArrowheads="1"/>
          </p:cNvSpPr>
          <p:nvPr/>
        </p:nvSpPr>
        <p:spPr bwMode="auto">
          <a:xfrm>
            <a:off x="8126413" y="2263775"/>
            <a:ext cx="898525" cy="3984625"/>
          </a:xfrm>
          <a:prstGeom prst="roundRect">
            <a:avLst>
              <a:gd name="adj" fmla="val 16667"/>
            </a:avLst>
          </a:prstGeom>
          <a:solidFill>
            <a:srgbClr val="AFBD1F"/>
          </a:solidFill>
          <a:ln w="9525">
            <a:noFill/>
            <a:round/>
            <a:headEnd/>
            <a:tailEnd/>
          </a:ln>
        </p:spPr>
        <p:txBody>
          <a:bodyPr wrap="none" anchor="ctr"/>
          <a:lstStyle/>
          <a:p>
            <a:pPr eaLnBrk="0" fontAlgn="base" hangingPunct="0">
              <a:spcBef>
                <a:spcPct val="0"/>
              </a:spcBef>
              <a:spcAft>
                <a:spcPct val="0"/>
              </a:spcAft>
            </a:pPr>
            <a:endParaRPr lang="en-US" sz="2400" b="1" dirty="0">
              <a:solidFill>
                <a:srgbClr val="FFFFFF"/>
              </a:solidFill>
              <a:latin typeface="Trebuchet MS" pitchFamily="34" charset="0"/>
            </a:endParaRPr>
          </a:p>
        </p:txBody>
      </p:sp>
      <p:pic>
        <p:nvPicPr>
          <p:cNvPr id="12467" name="Picture 26" descr="servers"/>
          <p:cNvPicPr>
            <a:picLocks noChangeAspect="1" noChangeArrowheads="1"/>
          </p:cNvPicPr>
          <p:nvPr>
            <p:custDataLst>
              <p:tags r:id="rId14"/>
            </p:custDataLst>
          </p:nvPr>
        </p:nvPicPr>
        <p:blipFill>
          <a:blip r:embed="rId48"/>
          <a:srcRect/>
          <a:stretch>
            <a:fillRect/>
          </a:stretch>
        </p:blipFill>
        <p:spPr bwMode="auto">
          <a:xfrm>
            <a:off x="8161338" y="2746375"/>
            <a:ext cx="787400" cy="922338"/>
          </a:xfrm>
          <a:prstGeom prst="rect">
            <a:avLst/>
          </a:prstGeom>
          <a:noFill/>
          <a:ln w="9525">
            <a:noFill/>
            <a:miter lim="800000"/>
            <a:headEnd/>
            <a:tailEnd/>
          </a:ln>
        </p:spPr>
      </p:pic>
      <p:sp>
        <p:nvSpPr>
          <p:cNvPr id="12468" name="Rectangle 27"/>
          <p:cNvSpPr>
            <a:spLocks noChangeArrowheads="1"/>
          </p:cNvSpPr>
          <p:nvPr>
            <p:custDataLst>
              <p:tags r:id="rId15"/>
            </p:custDataLst>
          </p:nvPr>
        </p:nvSpPr>
        <p:spPr bwMode="auto">
          <a:xfrm>
            <a:off x="7899400" y="1143000"/>
            <a:ext cx="1244600" cy="915988"/>
          </a:xfrm>
          <a:prstGeom prst="rect">
            <a:avLst/>
          </a:prstGeom>
          <a:noFill/>
          <a:ln w="9525">
            <a:noFill/>
            <a:miter lim="800000"/>
            <a:headEnd/>
            <a:tailEnd/>
          </a:ln>
        </p:spPr>
        <p:txBody>
          <a:bodyPr>
            <a:spAutoFit/>
          </a:bodyPr>
          <a:lstStyle/>
          <a:p>
            <a:pPr algn="ctr" fontAlgn="base">
              <a:spcBef>
                <a:spcPct val="0"/>
              </a:spcBef>
              <a:spcAft>
                <a:spcPct val="0"/>
              </a:spcAft>
            </a:pPr>
            <a:r>
              <a:rPr lang="en-US" b="1" dirty="0">
                <a:solidFill>
                  <a:srgbClr val="000000"/>
                </a:solidFill>
              </a:rPr>
              <a:t>Health</a:t>
            </a:r>
          </a:p>
          <a:p>
            <a:pPr algn="ctr" fontAlgn="base">
              <a:spcBef>
                <a:spcPct val="0"/>
              </a:spcBef>
              <a:spcAft>
                <a:spcPct val="0"/>
              </a:spcAft>
            </a:pPr>
            <a:r>
              <a:rPr lang="en-US" b="1" dirty="0">
                <a:solidFill>
                  <a:srgbClr val="000000"/>
                </a:solidFill>
              </a:rPr>
              <a:t>Records/Networks</a:t>
            </a:r>
          </a:p>
        </p:txBody>
      </p:sp>
      <p:sp>
        <p:nvSpPr>
          <p:cNvPr id="12469" name="TextBox 79"/>
          <p:cNvSpPr txBox="1">
            <a:spLocks noChangeArrowheads="1"/>
          </p:cNvSpPr>
          <p:nvPr/>
        </p:nvSpPr>
        <p:spPr bwMode="auto">
          <a:xfrm>
            <a:off x="8229600" y="4267200"/>
            <a:ext cx="914400" cy="366713"/>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595959"/>
                </a:solidFill>
                <a:latin typeface="Arial Unicode MS" pitchFamily="34" charset="-128"/>
                <a:ea typeface="Arial Unicode MS" pitchFamily="34" charset="-128"/>
                <a:cs typeface="Arial Unicode MS" pitchFamily="34" charset="-128"/>
              </a:rPr>
              <a:t>EHR</a:t>
            </a:r>
          </a:p>
        </p:txBody>
      </p:sp>
      <p:sp>
        <p:nvSpPr>
          <p:cNvPr id="12470" name="TextBox 80"/>
          <p:cNvSpPr txBox="1">
            <a:spLocks noChangeArrowheads="1"/>
          </p:cNvSpPr>
          <p:nvPr/>
        </p:nvSpPr>
        <p:spPr bwMode="auto">
          <a:xfrm>
            <a:off x="8229600" y="3794125"/>
            <a:ext cx="914400" cy="366713"/>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595959"/>
                </a:solidFill>
                <a:latin typeface="Arial Unicode MS" pitchFamily="34" charset="-128"/>
                <a:ea typeface="Arial Unicode MS" pitchFamily="34" charset="-128"/>
                <a:cs typeface="Arial Unicode MS" pitchFamily="34" charset="-128"/>
              </a:rPr>
              <a:t>PHR</a:t>
            </a:r>
          </a:p>
        </p:txBody>
      </p:sp>
      <p:sp>
        <p:nvSpPr>
          <p:cNvPr id="12471" name="TextBox 71"/>
          <p:cNvSpPr txBox="1">
            <a:spLocks noChangeArrowheads="1"/>
          </p:cNvSpPr>
          <p:nvPr/>
        </p:nvSpPr>
        <p:spPr bwMode="auto">
          <a:xfrm>
            <a:off x="8229600" y="4754563"/>
            <a:ext cx="914400" cy="366712"/>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595959"/>
                </a:solidFill>
                <a:latin typeface="Arial Unicode MS" pitchFamily="34" charset="-128"/>
                <a:ea typeface="Arial Unicode MS" pitchFamily="34" charset="-128"/>
                <a:cs typeface="Arial Unicode MS" pitchFamily="34" charset="-128"/>
              </a:rPr>
              <a:t>NHIN</a:t>
            </a:r>
          </a:p>
        </p:txBody>
      </p:sp>
      <p:sp>
        <p:nvSpPr>
          <p:cNvPr id="12472" name="TextBox 72"/>
          <p:cNvSpPr txBox="1">
            <a:spLocks noChangeArrowheads="1"/>
          </p:cNvSpPr>
          <p:nvPr/>
        </p:nvSpPr>
        <p:spPr bwMode="auto">
          <a:xfrm>
            <a:off x="8229600" y="5208588"/>
            <a:ext cx="914400" cy="366712"/>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595959"/>
                </a:solidFill>
                <a:latin typeface="Arial Unicode MS" pitchFamily="34" charset="-128"/>
                <a:ea typeface="Arial Unicode MS" pitchFamily="34" charset="-128"/>
                <a:cs typeface="Arial Unicode MS" pitchFamily="34" charset="-128"/>
              </a:rPr>
              <a:t>HIE</a:t>
            </a:r>
          </a:p>
        </p:txBody>
      </p:sp>
      <p:sp>
        <p:nvSpPr>
          <p:cNvPr id="12473" name="TextBox 73"/>
          <p:cNvSpPr txBox="1">
            <a:spLocks noChangeArrowheads="1"/>
          </p:cNvSpPr>
          <p:nvPr/>
        </p:nvSpPr>
        <p:spPr bwMode="auto">
          <a:xfrm>
            <a:off x="5715000" y="3273425"/>
            <a:ext cx="2362200" cy="76200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2200" dirty="0">
                <a:solidFill>
                  <a:srgbClr val="000000"/>
                </a:solidFill>
              </a:rPr>
              <a:t>WiFi, </a:t>
            </a:r>
            <a:r>
              <a:rPr lang="en-US" altLang="ja-JP" sz="2200" dirty="0">
                <a:solidFill>
                  <a:srgbClr val="000000"/>
                </a:solidFill>
              </a:rPr>
              <a:t>2G, 3G &amp; 4G</a:t>
            </a:r>
            <a:endParaRPr lang="en-US" sz="2200" dirty="0">
              <a:solidFill>
                <a:srgbClr val="000000"/>
              </a:solidFill>
            </a:endParaRPr>
          </a:p>
        </p:txBody>
      </p:sp>
      <p:cxnSp>
        <p:nvCxnSpPr>
          <p:cNvPr id="3" name="Straight Connector 92"/>
          <p:cNvCxnSpPr/>
          <p:nvPr/>
        </p:nvCxnSpPr>
        <p:spPr bwMode="auto">
          <a:xfrm rot="16200000" flipH="1">
            <a:off x="5240337" y="4508501"/>
            <a:ext cx="487363" cy="4762"/>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Straight Connector 92"/>
          <p:cNvCxnSpPr/>
          <p:nvPr/>
        </p:nvCxnSpPr>
        <p:spPr bwMode="auto">
          <a:xfrm rot="16200000" flipH="1">
            <a:off x="7269162" y="4513263"/>
            <a:ext cx="498475" cy="6350"/>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12476" name="Picture 210" descr="MC900432629[1]"/>
          <p:cNvPicPr>
            <a:picLocks noChangeAspect="1" noChangeArrowheads="1"/>
          </p:cNvPicPr>
          <p:nvPr/>
        </p:nvPicPr>
        <p:blipFill>
          <a:blip r:embed="rId49"/>
          <a:srcRect/>
          <a:stretch>
            <a:fillRect/>
          </a:stretch>
        </p:blipFill>
        <p:spPr bwMode="auto">
          <a:xfrm>
            <a:off x="3963988" y="2725738"/>
            <a:ext cx="906462" cy="906462"/>
          </a:xfrm>
          <a:prstGeom prst="rect">
            <a:avLst/>
          </a:prstGeom>
          <a:noFill/>
          <a:ln w="9525">
            <a:noFill/>
            <a:miter lim="800000"/>
            <a:headEnd/>
            <a:tailEnd/>
          </a:ln>
        </p:spPr>
      </p:pic>
    </p:spTree>
    <p:custDataLst>
      <p:tags r:id="rId2"/>
    </p:custDataLst>
    <p:extLst>
      <p:ext uri="{BB962C8B-B14F-4D97-AF65-F5344CB8AC3E}">
        <p14:creationId xmlns:p14="http://schemas.microsoft.com/office/powerpoint/2010/main" val="377021487"/>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ppt_x"/>
                                          </p:val>
                                        </p:tav>
                                        <p:tav tm="100000">
                                          <p:val>
                                            <p:strVal val="#ppt_x"/>
                                          </p:val>
                                        </p:tav>
                                      </p:tavLst>
                                    </p:anim>
                                    <p:anim calcmode="lin" valueType="num">
                                      <p:cBhvr additive="base">
                                        <p:cTn id="12" dur="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72"/>
                                        </p:tgtEl>
                                        <p:attrNameLst>
                                          <p:attrName>style.visibility</p:attrName>
                                        </p:attrNameLst>
                                      </p:cBhvr>
                                      <p:to>
                                        <p:strVal val="visible"/>
                                      </p:to>
                                    </p:set>
                                    <p:anim calcmode="lin" valueType="num">
                                      <p:cBhvr additive="base">
                                        <p:cTn id="15" dur="500" fill="hold"/>
                                        <p:tgtEl>
                                          <p:spTgt spid="1072"/>
                                        </p:tgtEl>
                                        <p:attrNameLst>
                                          <p:attrName>ppt_x</p:attrName>
                                        </p:attrNameLst>
                                      </p:cBhvr>
                                      <p:tavLst>
                                        <p:tav tm="0">
                                          <p:val>
                                            <p:strVal val="#ppt_x"/>
                                          </p:val>
                                        </p:tav>
                                        <p:tav tm="100000">
                                          <p:val>
                                            <p:strVal val="#ppt_x"/>
                                          </p:val>
                                        </p:tav>
                                      </p:tavLst>
                                    </p:anim>
                                    <p:anim calcmode="lin" valueType="num">
                                      <p:cBhvr additive="base">
                                        <p:cTn id="16" dur="500" fill="hold"/>
                                        <p:tgtEl>
                                          <p:spTgt spid="107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66"/>
                                        </p:tgtEl>
                                        <p:attrNameLst>
                                          <p:attrName>style.visibility</p:attrName>
                                        </p:attrNameLst>
                                      </p:cBhvr>
                                      <p:to>
                                        <p:strVal val="visible"/>
                                      </p:to>
                                    </p:set>
                                    <p:anim calcmode="lin" valueType="num">
                                      <p:cBhvr additive="base">
                                        <p:cTn id="19" dur="500" fill="hold"/>
                                        <p:tgtEl>
                                          <p:spTgt spid="1066"/>
                                        </p:tgtEl>
                                        <p:attrNameLst>
                                          <p:attrName>ppt_x</p:attrName>
                                        </p:attrNameLst>
                                      </p:cBhvr>
                                      <p:tavLst>
                                        <p:tav tm="0">
                                          <p:val>
                                            <p:strVal val="#ppt_x"/>
                                          </p:val>
                                        </p:tav>
                                        <p:tav tm="100000">
                                          <p:val>
                                            <p:strVal val="#ppt_x"/>
                                          </p:val>
                                        </p:tav>
                                      </p:tavLst>
                                    </p:anim>
                                    <p:anim calcmode="lin" valueType="num">
                                      <p:cBhvr additive="base">
                                        <p:cTn id="20" dur="500" fill="hold"/>
                                        <p:tgtEl>
                                          <p:spTgt spid="106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65"/>
                                        </p:tgtEl>
                                        <p:attrNameLst>
                                          <p:attrName>style.visibility</p:attrName>
                                        </p:attrNameLst>
                                      </p:cBhvr>
                                      <p:to>
                                        <p:strVal val="visible"/>
                                      </p:to>
                                    </p:set>
                                    <p:anim calcmode="lin" valueType="num">
                                      <p:cBhvr additive="base">
                                        <p:cTn id="23" dur="500" fill="hold"/>
                                        <p:tgtEl>
                                          <p:spTgt spid="1065"/>
                                        </p:tgtEl>
                                        <p:attrNameLst>
                                          <p:attrName>ppt_x</p:attrName>
                                        </p:attrNameLst>
                                      </p:cBhvr>
                                      <p:tavLst>
                                        <p:tav tm="0">
                                          <p:val>
                                            <p:strVal val="#ppt_x"/>
                                          </p:val>
                                        </p:tav>
                                        <p:tav tm="100000">
                                          <p:val>
                                            <p:strVal val="#ppt_x"/>
                                          </p:val>
                                        </p:tav>
                                      </p:tavLst>
                                    </p:anim>
                                    <p:anim calcmode="lin" valueType="num">
                                      <p:cBhvr additive="base">
                                        <p:cTn id="24" dur="500" fill="hold"/>
                                        <p:tgtEl>
                                          <p:spTgt spid="10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39"/>
                                        </p:tgtEl>
                                        <p:attrNameLst>
                                          <p:attrName>style.visibility</p:attrName>
                                        </p:attrNameLst>
                                      </p:cBhvr>
                                      <p:to>
                                        <p:strVal val="visible"/>
                                      </p:to>
                                    </p:set>
                                    <p:anim calcmode="lin" valueType="num">
                                      <p:cBhvr additive="base">
                                        <p:cTn id="27" dur="500" fill="hold"/>
                                        <p:tgtEl>
                                          <p:spTgt spid="1039"/>
                                        </p:tgtEl>
                                        <p:attrNameLst>
                                          <p:attrName>ppt_x</p:attrName>
                                        </p:attrNameLst>
                                      </p:cBhvr>
                                      <p:tavLst>
                                        <p:tav tm="0">
                                          <p:val>
                                            <p:strVal val="#ppt_x"/>
                                          </p:val>
                                        </p:tav>
                                        <p:tav tm="100000">
                                          <p:val>
                                            <p:strVal val="#ppt_x"/>
                                          </p:val>
                                        </p:tav>
                                      </p:tavLst>
                                    </p:anim>
                                    <p:anim calcmode="lin" valueType="num">
                                      <p:cBhvr additive="base">
                                        <p:cTn id="28" dur="500" fill="hold"/>
                                        <p:tgtEl>
                                          <p:spTgt spid="10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9" grpId="0" animBg="1"/>
      <p:bldP spid="1072" grpId="0"/>
      <p:bldP spid="7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9" name="Rectangle 5"/>
          <p:cNvSpPr>
            <a:spLocks noGrp="1" noChangeArrowheads="1"/>
          </p:cNvSpPr>
          <p:nvPr>
            <p:ph type="title"/>
            <p:custDataLst>
              <p:tags r:id="rId2"/>
            </p:custDataLst>
          </p:nvPr>
        </p:nvSpPr>
        <p:spPr>
          <a:xfrm>
            <a:off x="0" y="0"/>
            <a:ext cx="9144000" cy="722313"/>
          </a:xfrm>
          <a:solidFill>
            <a:srgbClr val="FFCF37"/>
          </a:solidFill>
        </p:spPr>
        <p:txBody>
          <a:bodyPr lIns="0" tIns="0" rIns="0" bIns="0" anchor="t"/>
          <a:lstStyle/>
          <a:p>
            <a:pPr algn="ctr"/>
            <a:r>
              <a:rPr lang="en-US" dirty="0" smtClean="0">
                <a:solidFill>
                  <a:srgbClr val="4D4D4D"/>
                </a:solidFill>
              </a:rPr>
              <a:t>Continua’s Current </a:t>
            </a:r>
            <a:br>
              <a:rPr lang="en-US" dirty="0" smtClean="0">
                <a:solidFill>
                  <a:srgbClr val="4D4D4D"/>
                </a:solidFill>
              </a:rPr>
            </a:br>
            <a:r>
              <a:rPr lang="en-US" dirty="0" smtClean="0">
                <a:solidFill>
                  <a:srgbClr val="4D4D4D"/>
                </a:solidFill>
              </a:rPr>
              <a:t>Reference Model</a:t>
            </a:r>
            <a:endParaRPr lang="en-GB" dirty="0" smtClean="0">
              <a:solidFill>
                <a:srgbClr val="4D4D4D"/>
              </a:solidFill>
            </a:endParaRPr>
          </a:p>
        </p:txBody>
      </p:sp>
      <p:pic>
        <p:nvPicPr>
          <p:cNvPr id="72" name="Picture 3" descr="WANDiagram"/>
          <p:cNvPicPr>
            <a:picLocks noChangeAspect="1" noChangeArrowheads="1"/>
          </p:cNvPicPr>
          <p:nvPr/>
        </p:nvPicPr>
        <p:blipFill>
          <a:blip r:embed="rId5"/>
          <a:srcRect/>
          <a:stretch>
            <a:fillRect/>
          </a:stretch>
        </p:blipFill>
        <p:spPr bwMode="auto">
          <a:xfrm>
            <a:off x="347028" y="969328"/>
            <a:ext cx="8045132" cy="527459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811823498"/>
      </p:ext>
    </p:extLst>
  </p:cSld>
  <p:clrMapOvr>
    <a:masterClrMapping/>
  </p:clrMapOvr>
  <p:transition>
    <p:wipe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246063" y="530225"/>
            <a:ext cx="7497762" cy="806450"/>
          </a:xfrm>
        </p:spPr>
        <p:txBody>
          <a:bodyPr/>
          <a:lstStyle/>
          <a:p>
            <a:pPr eaLnBrk="1" hangingPunct="1"/>
            <a:r>
              <a:rPr lang="en-US" sz="3200" b="1" dirty="0" smtClean="0">
                <a:solidFill>
                  <a:srgbClr val="FFB817"/>
                </a:solidFill>
                <a:cs typeface="Times New Roman" pitchFamily="18" charset="0"/>
              </a:rPr>
              <a:t>Key Architecture Requirements</a:t>
            </a:r>
            <a:endParaRPr lang="en-US" altLang="ja-JP" sz="3200" b="1" dirty="0" smtClean="0">
              <a:solidFill>
                <a:srgbClr val="FFB817"/>
              </a:solidFill>
            </a:endParaRPr>
          </a:p>
        </p:txBody>
      </p:sp>
      <p:sp>
        <p:nvSpPr>
          <p:cNvPr id="40962" name="Rectangle 3"/>
          <p:cNvSpPr>
            <a:spLocks noGrp="1" noChangeArrowheads="1"/>
          </p:cNvSpPr>
          <p:nvPr>
            <p:ph type="body" idx="4294967295"/>
          </p:nvPr>
        </p:nvSpPr>
        <p:spPr>
          <a:xfrm>
            <a:off x="255588" y="1647825"/>
            <a:ext cx="8178800" cy="3016250"/>
          </a:xfrm>
        </p:spPr>
        <p:txBody>
          <a:bodyPr/>
          <a:lstStyle/>
          <a:p>
            <a:r>
              <a:rPr lang="en-US" sz="1800" dirty="0">
                <a:solidFill>
                  <a:srgbClr val="6F6F6F"/>
                </a:solidFill>
                <a:latin typeface="Arial" charset="0"/>
                <a:cs typeface="Arial" charset="0"/>
              </a:rPr>
              <a:t>Mobile</a:t>
            </a:r>
          </a:p>
          <a:p>
            <a:pPr lvl="1"/>
            <a:r>
              <a:rPr lang="en-US" sz="1500" dirty="0">
                <a:solidFill>
                  <a:srgbClr val="6F6F6F"/>
                </a:solidFill>
                <a:latin typeface="Arial" charset="0"/>
                <a:cs typeface="Arial" charset="0"/>
              </a:rPr>
              <a:t>Encourage &amp; Enable Continua Compliant</a:t>
            </a:r>
            <a:br>
              <a:rPr lang="en-US" sz="1500" dirty="0">
                <a:solidFill>
                  <a:srgbClr val="6F6F6F"/>
                </a:solidFill>
                <a:latin typeface="Arial" charset="0"/>
                <a:cs typeface="Arial" charset="0"/>
              </a:rPr>
            </a:br>
            <a:r>
              <a:rPr lang="en-US" sz="1500" dirty="0">
                <a:solidFill>
                  <a:srgbClr val="6F6F6F"/>
                </a:solidFill>
                <a:latin typeface="Arial" charset="0"/>
                <a:cs typeface="Arial" charset="0"/>
              </a:rPr>
              <a:t>Solutions in Mobile Space</a:t>
            </a:r>
          </a:p>
          <a:p>
            <a:r>
              <a:rPr lang="en-US" sz="1800" dirty="0">
                <a:solidFill>
                  <a:srgbClr val="6F6F6F"/>
                </a:solidFill>
                <a:latin typeface="Arial" charset="0"/>
                <a:cs typeface="Arial" charset="0"/>
              </a:rPr>
              <a:t>Secure Transmission &amp; Storage</a:t>
            </a:r>
          </a:p>
          <a:p>
            <a:pPr lvl="1"/>
            <a:r>
              <a:rPr lang="en-US" sz="1500" dirty="0">
                <a:solidFill>
                  <a:srgbClr val="6F6F6F"/>
                </a:solidFill>
                <a:latin typeface="Arial" charset="0"/>
                <a:cs typeface="Arial" charset="0"/>
              </a:rPr>
              <a:t>HIPAA Guidelines, User Authentication, . . . </a:t>
            </a:r>
          </a:p>
          <a:p>
            <a:r>
              <a:rPr lang="en-US" sz="1800" dirty="0">
                <a:solidFill>
                  <a:srgbClr val="6F6F6F"/>
                </a:solidFill>
                <a:latin typeface="Arial" charset="0"/>
                <a:cs typeface="Arial" charset="0"/>
              </a:rPr>
              <a:t>Popular in Development Community</a:t>
            </a:r>
          </a:p>
          <a:p>
            <a:pPr lvl="1"/>
            <a:r>
              <a:rPr lang="en-US" sz="1500" dirty="0">
                <a:solidFill>
                  <a:srgbClr val="6F6F6F"/>
                </a:solidFill>
                <a:latin typeface="Arial" charset="0"/>
                <a:cs typeface="Arial" charset="0"/>
              </a:rPr>
              <a:t>Support RESTful, HTTP, XML, . . . </a:t>
            </a:r>
          </a:p>
          <a:p>
            <a:r>
              <a:rPr lang="en-US" sz="1800" dirty="0">
                <a:solidFill>
                  <a:srgbClr val="6F6F6F"/>
                </a:solidFill>
                <a:latin typeface="Arial" charset="0"/>
                <a:cs typeface="Arial" charset="0"/>
              </a:rPr>
              <a:t>Efficient Use of Bandwidth</a:t>
            </a:r>
          </a:p>
          <a:p>
            <a:pPr lvl="1"/>
            <a:r>
              <a:rPr lang="en-US" sz="1500" dirty="0">
                <a:solidFill>
                  <a:srgbClr val="6F6F6F"/>
                </a:solidFill>
                <a:latin typeface="Arial" charset="0"/>
                <a:cs typeface="Arial" charset="0"/>
              </a:rPr>
              <a:t>Embedded Low Power, Continuous Wave, Streaming Video</a:t>
            </a:r>
          </a:p>
          <a:p>
            <a:r>
              <a:rPr lang="en-US" sz="1800" dirty="0">
                <a:solidFill>
                  <a:srgbClr val="6F6F6F"/>
                </a:solidFill>
                <a:latin typeface="Arial" charset="0"/>
                <a:cs typeface="Arial" charset="0"/>
              </a:rPr>
              <a:t>Lightweight Transport</a:t>
            </a:r>
          </a:p>
          <a:p>
            <a:pPr lvl="1"/>
            <a:r>
              <a:rPr lang="en-US" sz="1500" dirty="0">
                <a:solidFill>
                  <a:srgbClr val="6F6F6F"/>
                </a:solidFill>
                <a:latin typeface="Arial" charset="0"/>
                <a:cs typeface="Arial" charset="0"/>
              </a:rPr>
              <a:t>Framework for Minimum Messaging Overhead, Robust, . . . </a:t>
            </a:r>
          </a:p>
          <a:p>
            <a:r>
              <a:rPr lang="en-US" sz="1800" dirty="0">
                <a:solidFill>
                  <a:srgbClr val="6F6F6F"/>
                </a:solidFill>
                <a:latin typeface="Arial" charset="0"/>
                <a:cs typeface="Arial" charset="0"/>
              </a:rPr>
              <a:t>Extended Services</a:t>
            </a:r>
          </a:p>
          <a:p>
            <a:pPr lvl="1"/>
            <a:r>
              <a:rPr lang="en-US" sz="1500" dirty="0">
                <a:solidFill>
                  <a:srgbClr val="6F6F6F"/>
                </a:solidFill>
                <a:latin typeface="Arial" charset="0"/>
                <a:cs typeface="Arial" charset="0"/>
              </a:rPr>
              <a:t>Support Complex Web Services, Legacy Devices</a:t>
            </a:r>
          </a:p>
          <a:p>
            <a:r>
              <a:rPr lang="en-US" sz="1800" dirty="0">
                <a:solidFill>
                  <a:srgbClr val="6F6F6F"/>
                </a:solidFill>
                <a:latin typeface="Arial" charset="0"/>
                <a:cs typeface="Arial" charset="0"/>
              </a:rPr>
              <a:t>Cross Vertical Compatibility</a:t>
            </a:r>
          </a:p>
          <a:p>
            <a:pPr lvl="1"/>
            <a:r>
              <a:rPr lang="en-US" sz="1500" dirty="0">
                <a:solidFill>
                  <a:srgbClr val="6F6F6F"/>
                </a:solidFill>
                <a:latin typeface="Arial" charset="0"/>
                <a:cs typeface="Arial" charset="0"/>
              </a:rPr>
              <a:t>Leverage Scale from Other Verticals</a:t>
            </a:r>
          </a:p>
        </p:txBody>
      </p:sp>
      <p:pic>
        <p:nvPicPr>
          <p:cNvPr id="5" name="Picture 4" descr="WANDiagram"/>
          <p:cNvPicPr>
            <a:picLocks noChangeAspect="1" noChangeArrowheads="1"/>
          </p:cNvPicPr>
          <p:nvPr/>
        </p:nvPicPr>
        <p:blipFill>
          <a:blip r:embed="rId3"/>
          <a:srcRect/>
          <a:stretch>
            <a:fillRect/>
          </a:stretch>
        </p:blipFill>
        <p:spPr bwMode="auto">
          <a:xfrm>
            <a:off x="5735638" y="1716405"/>
            <a:ext cx="2916237" cy="19113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048739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246063" y="530225"/>
            <a:ext cx="7497762" cy="806450"/>
          </a:xfrm>
        </p:spPr>
        <p:txBody>
          <a:bodyPr/>
          <a:lstStyle/>
          <a:p>
            <a:pPr eaLnBrk="1" hangingPunct="1"/>
            <a:r>
              <a:rPr lang="en-US" sz="3200" b="1" dirty="0" smtClean="0">
                <a:solidFill>
                  <a:srgbClr val="FFB817"/>
                </a:solidFill>
                <a:cs typeface="Times New Roman" pitchFamily="18" charset="0"/>
              </a:rPr>
              <a:t>Continua Certification, cont’d.</a:t>
            </a:r>
            <a:endParaRPr lang="en-US" altLang="ja-JP" sz="3200" b="1" dirty="0" smtClean="0">
              <a:solidFill>
                <a:srgbClr val="FFB817"/>
              </a:solidFill>
            </a:endParaRPr>
          </a:p>
        </p:txBody>
      </p:sp>
      <p:sp>
        <p:nvSpPr>
          <p:cNvPr id="40962" name="Rectangle 3"/>
          <p:cNvSpPr>
            <a:spLocks noGrp="1" noChangeArrowheads="1"/>
          </p:cNvSpPr>
          <p:nvPr>
            <p:ph type="body" idx="4294967295"/>
          </p:nvPr>
        </p:nvSpPr>
        <p:spPr>
          <a:xfrm>
            <a:off x="255588" y="1647825"/>
            <a:ext cx="8178800" cy="3016250"/>
          </a:xfrm>
        </p:spPr>
        <p:txBody>
          <a:bodyPr/>
          <a:lstStyle/>
          <a:p>
            <a:r>
              <a:rPr lang="en-US" sz="1600" dirty="0">
                <a:solidFill>
                  <a:srgbClr val="6F6F6F"/>
                </a:solidFill>
                <a:latin typeface="Arial" charset="0"/>
                <a:cs typeface="Arial" charset="0"/>
              </a:rPr>
              <a:t>System Overview</a:t>
            </a:r>
          </a:p>
          <a:p>
            <a:r>
              <a:rPr lang="en-US" sz="1600" dirty="0">
                <a:solidFill>
                  <a:srgbClr val="6F6F6F"/>
                </a:solidFill>
                <a:latin typeface="Arial" charset="0"/>
                <a:cs typeface="Arial" charset="0"/>
              </a:rPr>
              <a:t>PAN Interface</a:t>
            </a:r>
          </a:p>
          <a:p>
            <a:r>
              <a:rPr lang="en-US" sz="1600" dirty="0">
                <a:solidFill>
                  <a:srgbClr val="6F6F6F"/>
                </a:solidFill>
                <a:latin typeface="Arial" charset="0"/>
                <a:cs typeface="Arial" charset="0"/>
              </a:rPr>
              <a:t>Sensor-LAN Interface</a:t>
            </a:r>
          </a:p>
          <a:p>
            <a:r>
              <a:rPr lang="en-US" sz="1600" dirty="0">
                <a:solidFill>
                  <a:srgbClr val="6F6F6F"/>
                </a:solidFill>
                <a:latin typeface="Arial" charset="0"/>
                <a:cs typeface="Arial" charset="0"/>
              </a:rPr>
              <a:t>WAN Interface – Heavy on Enterprise Solutions</a:t>
            </a:r>
          </a:p>
          <a:p>
            <a:pPr lvl="1"/>
            <a:r>
              <a:rPr lang="en-US" sz="1400" dirty="0">
                <a:solidFill>
                  <a:srgbClr val="6F6F6F"/>
                </a:solidFill>
                <a:latin typeface="Arial" charset="0"/>
                <a:cs typeface="Arial" charset="0"/>
              </a:rPr>
              <a:t>IHE PCD-01: Defines Specific Implementation of</a:t>
            </a:r>
            <a:br>
              <a:rPr lang="en-US" sz="1400" dirty="0">
                <a:solidFill>
                  <a:srgbClr val="6F6F6F"/>
                </a:solidFill>
                <a:latin typeface="Arial" charset="0"/>
                <a:cs typeface="Arial" charset="0"/>
              </a:rPr>
            </a:br>
            <a:r>
              <a:rPr lang="en-US" sz="1400" dirty="0">
                <a:solidFill>
                  <a:srgbClr val="6F6F6F"/>
                </a:solidFill>
                <a:latin typeface="Arial" charset="0"/>
                <a:cs typeface="Arial" charset="0"/>
              </a:rPr>
              <a:t>Standards in Patient Care Device Domain.</a:t>
            </a:r>
          </a:p>
          <a:p>
            <a:pPr lvl="1"/>
            <a:r>
              <a:rPr lang="en-US" sz="1400" dirty="0">
                <a:solidFill>
                  <a:srgbClr val="6F6F6F"/>
                </a:solidFill>
                <a:latin typeface="Arial" charset="0"/>
                <a:cs typeface="Arial" charset="0"/>
              </a:rPr>
              <a:t>HL7 V2.6: Health Records Formats for Information</a:t>
            </a:r>
            <a:br>
              <a:rPr lang="en-US" sz="1400" dirty="0">
                <a:solidFill>
                  <a:srgbClr val="6F6F6F"/>
                </a:solidFill>
                <a:latin typeface="Arial" charset="0"/>
                <a:cs typeface="Arial" charset="0"/>
              </a:rPr>
            </a:br>
            <a:r>
              <a:rPr lang="en-US" sz="1400" dirty="0">
                <a:solidFill>
                  <a:srgbClr val="6F6F6F"/>
                </a:solidFill>
                <a:latin typeface="Arial" charset="0"/>
                <a:cs typeface="Arial" charset="0"/>
              </a:rPr>
              <a:t>Exchange</a:t>
            </a:r>
          </a:p>
          <a:p>
            <a:pPr lvl="1"/>
            <a:r>
              <a:rPr lang="en-US" sz="1400" dirty="0">
                <a:solidFill>
                  <a:srgbClr val="6F6F6F"/>
                </a:solidFill>
                <a:latin typeface="Arial" charset="0"/>
                <a:cs typeface="Arial" charset="0"/>
              </a:rPr>
              <a:t>ISO/IEEE 11073: Health Data Exchange</a:t>
            </a:r>
          </a:p>
          <a:p>
            <a:pPr lvl="1"/>
            <a:r>
              <a:rPr lang="en-US" sz="1400" dirty="0">
                <a:solidFill>
                  <a:srgbClr val="6F6F6F"/>
                </a:solidFill>
                <a:latin typeface="Arial" charset="0"/>
                <a:cs typeface="Arial" charset="0"/>
              </a:rPr>
              <a:t>SOAP 1.2: Structured Information Exchange in Web Services</a:t>
            </a:r>
          </a:p>
          <a:p>
            <a:pPr lvl="1"/>
            <a:r>
              <a:rPr lang="en-US" sz="1400" dirty="0">
                <a:solidFill>
                  <a:srgbClr val="6F6F6F"/>
                </a:solidFill>
                <a:latin typeface="Arial" charset="0"/>
                <a:cs typeface="Arial" charset="0"/>
              </a:rPr>
              <a:t>ISO 27000: Information Security</a:t>
            </a:r>
          </a:p>
          <a:p>
            <a:pPr lvl="1"/>
            <a:r>
              <a:rPr lang="en-US" sz="1400" dirty="0">
                <a:solidFill>
                  <a:srgbClr val="6F6F6F"/>
                </a:solidFill>
                <a:latin typeface="Arial" charset="0"/>
                <a:cs typeface="Arial" charset="0"/>
              </a:rPr>
              <a:t>WS-I BSP: Web Services – Interoperability Basic Security Profile (TLS)</a:t>
            </a:r>
          </a:p>
          <a:p>
            <a:pPr lvl="1"/>
            <a:r>
              <a:rPr lang="en-US" sz="1400" dirty="0">
                <a:solidFill>
                  <a:srgbClr val="6F6F6F"/>
                </a:solidFill>
                <a:latin typeface="Arial" charset="0"/>
                <a:cs typeface="Arial" charset="0"/>
              </a:rPr>
              <a:t>SAML 2.0: Security Token Exchange</a:t>
            </a:r>
          </a:p>
          <a:p>
            <a:r>
              <a:rPr lang="en-US" sz="1600" dirty="0">
                <a:solidFill>
                  <a:srgbClr val="6F6F6F"/>
                </a:solidFill>
                <a:latin typeface="Arial" charset="0"/>
                <a:cs typeface="Arial" charset="0"/>
              </a:rPr>
              <a:t>HRN Interface</a:t>
            </a:r>
          </a:p>
          <a:p>
            <a:pPr lvl="1"/>
            <a:r>
              <a:rPr lang="en-US" sz="1400" dirty="0">
                <a:solidFill>
                  <a:srgbClr val="6F6F6F"/>
                </a:solidFill>
                <a:latin typeface="Arial" charset="0"/>
                <a:cs typeface="Arial" charset="0"/>
              </a:rPr>
              <a:t>HL7 CDA R2 per HL7 Personal Healthcare Monitoring</a:t>
            </a:r>
            <a:br>
              <a:rPr lang="en-US" sz="1400" dirty="0">
                <a:solidFill>
                  <a:srgbClr val="6F6F6F"/>
                </a:solidFill>
                <a:latin typeface="Arial" charset="0"/>
                <a:cs typeface="Arial" charset="0"/>
              </a:rPr>
            </a:br>
            <a:r>
              <a:rPr lang="en-US" sz="1400" dirty="0">
                <a:solidFill>
                  <a:srgbClr val="6F6F6F"/>
                </a:solidFill>
                <a:latin typeface="Arial" charset="0"/>
                <a:cs typeface="Arial" charset="0"/>
              </a:rPr>
              <a:t>Implementation Guide</a:t>
            </a:r>
          </a:p>
        </p:txBody>
      </p:sp>
      <p:pic>
        <p:nvPicPr>
          <p:cNvPr id="5" name="Picture 4" descr="Picture 8.png"/>
          <p:cNvPicPr>
            <a:picLocks noChangeAspect="1"/>
          </p:cNvPicPr>
          <p:nvPr/>
        </p:nvPicPr>
        <p:blipFill>
          <a:blip r:embed="rId3"/>
          <a:stretch>
            <a:fillRect/>
          </a:stretch>
        </p:blipFill>
        <p:spPr>
          <a:xfrm>
            <a:off x="6509543" y="1071880"/>
            <a:ext cx="2373313" cy="32702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7312404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icture 7.png"/>
          <p:cNvPicPr>
            <a:picLocks noChangeAspect="1"/>
          </p:cNvPicPr>
          <p:nvPr/>
        </p:nvPicPr>
        <p:blipFill>
          <a:blip r:embed="rId3"/>
          <a:srcRect/>
          <a:stretch>
            <a:fillRect/>
          </a:stretch>
        </p:blipFill>
        <p:spPr bwMode="auto">
          <a:xfrm>
            <a:off x="338138" y="1343025"/>
            <a:ext cx="2203450" cy="3092450"/>
          </a:xfrm>
          <a:prstGeom prst="rect">
            <a:avLst/>
          </a:prstGeom>
          <a:noFill/>
          <a:ln w="9525">
            <a:solidFill>
              <a:schemeClr val="tx1"/>
            </a:solidFill>
            <a:miter lim="800000"/>
            <a:headEnd/>
            <a:tailEnd/>
          </a:ln>
          <a:effectLst>
            <a:outerShdw dist="139700" dir="2700000" algn="tl" rotWithShape="0">
              <a:srgbClr val="333333">
                <a:alpha val="64999"/>
              </a:srgbClr>
            </a:outerShdw>
          </a:effectLst>
        </p:spPr>
      </p:pic>
      <p:pic>
        <p:nvPicPr>
          <p:cNvPr id="9" name="Picture 8" descr="Picture 9.png"/>
          <p:cNvPicPr>
            <a:picLocks noChangeAspect="1"/>
          </p:cNvPicPr>
          <p:nvPr/>
        </p:nvPicPr>
        <p:blipFill>
          <a:blip r:embed="rId4"/>
          <a:srcRect/>
          <a:stretch>
            <a:fillRect/>
          </a:stretch>
        </p:blipFill>
        <p:spPr bwMode="auto">
          <a:xfrm>
            <a:off x="952500" y="2106613"/>
            <a:ext cx="2195513" cy="3286125"/>
          </a:xfrm>
          <a:prstGeom prst="rect">
            <a:avLst/>
          </a:prstGeom>
          <a:noFill/>
          <a:ln w="9525">
            <a:solidFill>
              <a:schemeClr val="tx1"/>
            </a:solidFill>
            <a:miter lim="800000"/>
            <a:headEnd/>
            <a:tailEnd/>
          </a:ln>
          <a:effectLst>
            <a:outerShdw dist="139700" dir="2700000" algn="tl" rotWithShape="0">
              <a:srgbClr val="333333">
                <a:alpha val="64999"/>
              </a:srgbClr>
            </a:outerShdw>
          </a:effectLst>
        </p:spPr>
      </p:pic>
      <p:pic>
        <p:nvPicPr>
          <p:cNvPr id="20" name="Picture 19" descr="Picture 4.png"/>
          <p:cNvPicPr>
            <a:picLocks noChangeAspect="1"/>
          </p:cNvPicPr>
          <p:nvPr/>
        </p:nvPicPr>
        <p:blipFill>
          <a:blip r:embed="rId5"/>
          <a:srcRect/>
          <a:stretch>
            <a:fillRect/>
          </a:stretch>
        </p:blipFill>
        <p:spPr bwMode="auto">
          <a:xfrm>
            <a:off x="1628775" y="2938463"/>
            <a:ext cx="2203450" cy="2878137"/>
          </a:xfrm>
          <a:prstGeom prst="rect">
            <a:avLst/>
          </a:prstGeom>
          <a:noFill/>
          <a:ln w="9525">
            <a:solidFill>
              <a:schemeClr val="tx1"/>
            </a:solidFill>
            <a:miter lim="800000"/>
            <a:headEnd/>
            <a:tailEnd/>
          </a:ln>
          <a:effectLst>
            <a:outerShdw dist="139700" dir="2700000" algn="tl" rotWithShape="0">
              <a:srgbClr val="333333">
                <a:alpha val="64999"/>
              </a:srgbClr>
            </a:outerShdw>
          </a:effectLst>
        </p:spPr>
      </p:pic>
      <p:pic>
        <p:nvPicPr>
          <p:cNvPr id="14" name="Picture 13" descr="Picture 8.png"/>
          <p:cNvPicPr>
            <a:picLocks noChangeAspect="1"/>
          </p:cNvPicPr>
          <p:nvPr/>
        </p:nvPicPr>
        <p:blipFill>
          <a:blip r:embed="rId6"/>
          <a:srcRect/>
          <a:stretch>
            <a:fillRect/>
          </a:stretch>
        </p:blipFill>
        <p:spPr bwMode="auto">
          <a:xfrm>
            <a:off x="2813050" y="3529013"/>
            <a:ext cx="2222500" cy="3063875"/>
          </a:xfrm>
          <a:prstGeom prst="rect">
            <a:avLst/>
          </a:prstGeom>
          <a:noFill/>
          <a:ln w="9525">
            <a:solidFill>
              <a:schemeClr val="tx1"/>
            </a:solidFill>
            <a:miter lim="800000"/>
            <a:headEnd/>
            <a:tailEnd/>
          </a:ln>
          <a:effectLst>
            <a:outerShdw dist="139700" dir="2700000" algn="tl" rotWithShape="0">
              <a:srgbClr val="333333">
                <a:alpha val="64999"/>
              </a:srgbClr>
            </a:outerShdw>
          </a:effectLst>
        </p:spPr>
      </p:pic>
      <p:sp>
        <p:nvSpPr>
          <p:cNvPr id="52229" name="Text Box 6"/>
          <p:cNvSpPr txBox="1">
            <a:spLocks noChangeArrowheads="1"/>
          </p:cNvSpPr>
          <p:nvPr/>
        </p:nvSpPr>
        <p:spPr bwMode="auto">
          <a:xfrm>
            <a:off x="5591175" y="1330325"/>
            <a:ext cx="3182938" cy="3757613"/>
          </a:xfrm>
          <a:prstGeom prst="rect">
            <a:avLst/>
          </a:prstGeom>
          <a:solidFill>
            <a:srgbClr val="FFFF66"/>
          </a:solidFill>
          <a:ln w="9525">
            <a:noFill/>
            <a:miter lim="800000"/>
            <a:headEnd/>
            <a:tailEnd/>
          </a:ln>
        </p:spPr>
        <p:txBody>
          <a:bodyPr>
            <a:spAutoFit/>
          </a:bodyPr>
          <a:lstStyle/>
          <a:p>
            <a:pPr marL="457200" indent="-457200" fontAlgn="base">
              <a:spcBef>
                <a:spcPts val="600"/>
              </a:spcBef>
              <a:spcAft>
                <a:spcPct val="0"/>
              </a:spcAft>
            </a:pPr>
            <a:r>
              <a:rPr lang="en-US" u="sng" dirty="0">
                <a:solidFill>
                  <a:srgbClr val="000000"/>
                </a:solidFill>
              </a:rPr>
              <a:t>Development Life Cycle</a:t>
            </a:r>
            <a:r>
              <a:rPr lang="en-US" dirty="0">
                <a:solidFill>
                  <a:srgbClr val="000000"/>
                </a:solidFill>
              </a:rPr>
              <a:t> </a:t>
            </a:r>
          </a:p>
          <a:p>
            <a:pPr marL="457200" indent="-457200" fontAlgn="base">
              <a:spcBef>
                <a:spcPts val="600"/>
              </a:spcBef>
              <a:spcAft>
                <a:spcPct val="0"/>
              </a:spcAft>
              <a:buFontTx/>
              <a:buAutoNum type="arabicPeriod"/>
            </a:pPr>
            <a:r>
              <a:rPr lang="en-US" sz="1400" dirty="0">
                <a:solidFill>
                  <a:srgbClr val="000000"/>
                </a:solidFill>
              </a:rPr>
              <a:t>Submission of ideas</a:t>
            </a:r>
          </a:p>
          <a:p>
            <a:pPr marL="457200" indent="-457200" fontAlgn="base">
              <a:spcBef>
                <a:spcPts val="600"/>
              </a:spcBef>
              <a:spcAft>
                <a:spcPct val="0"/>
              </a:spcAft>
              <a:buFontTx/>
              <a:buAutoNum type="arabicPeriod"/>
            </a:pPr>
            <a:r>
              <a:rPr lang="en-US" sz="1400" dirty="0">
                <a:solidFill>
                  <a:srgbClr val="000000"/>
                </a:solidFill>
              </a:rPr>
              <a:t>Use Case development</a:t>
            </a:r>
          </a:p>
          <a:p>
            <a:pPr marL="457200" indent="-457200" fontAlgn="base">
              <a:spcBef>
                <a:spcPts val="600"/>
              </a:spcBef>
              <a:spcAft>
                <a:spcPct val="0"/>
              </a:spcAft>
              <a:buFontTx/>
              <a:buAutoNum type="arabicPeriod"/>
            </a:pPr>
            <a:r>
              <a:rPr lang="en-US" sz="1400" dirty="0">
                <a:solidFill>
                  <a:srgbClr val="000000"/>
                </a:solidFill>
              </a:rPr>
              <a:t>Balloting</a:t>
            </a:r>
          </a:p>
          <a:p>
            <a:pPr marL="457200" indent="-457200" fontAlgn="base">
              <a:spcBef>
                <a:spcPts val="600"/>
              </a:spcBef>
              <a:spcAft>
                <a:spcPct val="0"/>
              </a:spcAft>
              <a:buFontTx/>
              <a:buAutoNum type="arabicPeriod"/>
            </a:pPr>
            <a:r>
              <a:rPr lang="en-US" sz="1400" dirty="0">
                <a:solidFill>
                  <a:srgbClr val="000000"/>
                </a:solidFill>
              </a:rPr>
              <a:t>Use Case sponsorship</a:t>
            </a:r>
          </a:p>
          <a:p>
            <a:pPr marL="457200" indent="-457200" fontAlgn="base">
              <a:spcBef>
                <a:spcPts val="600"/>
              </a:spcBef>
              <a:spcAft>
                <a:spcPct val="0"/>
              </a:spcAft>
              <a:buFontTx/>
              <a:buAutoNum type="arabicPeriod"/>
            </a:pPr>
            <a:r>
              <a:rPr lang="en-US" sz="1400" dirty="0">
                <a:solidFill>
                  <a:srgbClr val="000000"/>
                </a:solidFill>
              </a:rPr>
              <a:t>Decomposition into Work Items</a:t>
            </a:r>
          </a:p>
          <a:p>
            <a:pPr marL="457200" indent="-457200" fontAlgn="base">
              <a:spcBef>
                <a:spcPts val="600"/>
              </a:spcBef>
              <a:spcAft>
                <a:spcPct val="0"/>
              </a:spcAft>
              <a:buFontTx/>
              <a:buAutoNum type="arabicPeriod"/>
            </a:pPr>
            <a:r>
              <a:rPr lang="en-US" sz="1400" dirty="0">
                <a:solidFill>
                  <a:srgbClr val="000000"/>
                </a:solidFill>
              </a:rPr>
              <a:t>Gap Analysis</a:t>
            </a:r>
          </a:p>
          <a:p>
            <a:pPr marL="457200" indent="-457200" fontAlgn="base">
              <a:spcBef>
                <a:spcPts val="600"/>
              </a:spcBef>
              <a:spcAft>
                <a:spcPct val="0"/>
              </a:spcAft>
              <a:buFontTx/>
              <a:buAutoNum type="arabicPeriod"/>
            </a:pPr>
            <a:r>
              <a:rPr lang="en-US" sz="1400" dirty="0">
                <a:solidFill>
                  <a:srgbClr val="000000"/>
                </a:solidFill>
              </a:rPr>
              <a:t>Guidelines Development</a:t>
            </a:r>
          </a:p>
          <a:p>
            <a:pPr marL="457200" indent="-457200" fontAlgn="base">
              <a:spcBef>
                <a:spcPts val="600"/>
              </a:spcBef>
              <a:spcAft>
                <a:spcPct val="0"/>
              </a:spcAft>
              <a:buFontTx/>
              <a:buAutoNum type="arabicPeriod"/>
            </a:pPr>
            <a:r>
              <a:rPr lang="en-US" sz="1400" dirty="0">
                <a:solidFill>
                  <a:srgbClr val="000000"/>
                </a:solidFill>
              </a:rPr>
              <a:t>Balloting</a:t>
            </a:r>
          </a:p>
          <a:p>
            <a:pPr marL="457200" indent="-457200" fontAlgn="base">
              <a:spcBef>
                <a:spcPts val="600"/>
              </a:spcBef>
              <a:spcAft>
                <a:spcPct val="0"/>
              </a:spcAft>
              <a:buFontTx/>
              <a:buAutoNum type="arabicPeriod"/>
            </a:pPr>
            <a:r>
              <a:rPr lang="en-US" sz="1400" dirty="0">
                <a:solidFill>
                  <a:srgbClr val="000000"/>
                </a:solidFill>
              </a:rPr>
              <a:t>Approval</a:t>
            </a:r>
          </a:p>
          <a:p>
            <a:pPr marL="457200" indent="-457200" fontAlgn="base">
              <a:spcBef>
                <a:spcPts val="600"/>
              </a:spcBef>
              <a:spcAft>
                <a:spcPct val="0"/>
              </a:spcAft>
              <a:buFontTx/>
              <a:buAutoNum type="arabicPeriod"/>
            </a:pPr>
            <a:r>
              <a:rPr lang="en-US" sz="1400" dirty="0">
                <a:solidFill>
                  <a:srgbClr val="000000"/>
                </a:solidFill>
              </a:rPr>
              <a:t>Testing</a:t>
            </a:r>
          </a:p>
          <a:p>
            <a:pPr marL="457200" indent="-457200" fontAlgn="base">
              <a:spcBef>
                <a:spcPts val="600"/>
              </a:spcBef>
              <a:spcAft>
                <a:spcPct val="0"/>
              </a:spcAft>
              <a:buFontTx/>
              <a:buAutoNum type="arabicPeriod"/>
            </a:pPr>
            <a:r>
              <a:rPr lang="en-US" sz="1400" dirty="0">
                <a:solidFill>
                  <a:srgbClr val="000000"/>
                </a:solidFill>
              </a:rPr>
              <a:t>Public Release &amp; Comment Period</a:t>
            </a:r>
          </a:p>
        </p:txBody>
      </p:sp>
      <p:sp>
        <p:nvSpPr>
          <p:cNvPr id="52230" name="Text Box 13"/>
          <p:cNvSpPr txBox="1">
            <a:spLocks noChangeArrowheads="1"/>
          </p:cNvSpPr>
          <p:nvPr/>
        </p:nvSpPr>
        <p:spPr bwMode="auto">
          <a:xfrm>
            <a:off x="2709863" y="1368425"/>
            <a:ext cx="1312862" cy="366713"/>
          </a:xfrm>
          <a:prstGeom prst="rect">
            <a:avLst/>
          </a:prstGeom>
          <a:noFill/>
          <a:ln w="9525">
            <a:noFill/>
            <a:miter lim="800000"/>
            <a:headEnd/>
            <a:tailEnd/>
          </a:ln>
        </p:spPr>
        <p:txBody>
          <a:bodyPr>
            <a:spAutoFit/>
          </a:bodyPr>
          <a:lstStyle/>
          <a:p>
            <a:pPr fontAlgn="base">
              <a:spcBef>
                <a:spcPct val="50000"/>
              </a:spcBef>
              <a:spcAft>
                <a:spcPct val="0"/>
              </a:spcAft>
            </a:pPr>
            <a:r>
              <a:rPr lang="en-US" dirty="0">
                <a:solidFill>
                  <a:srgbClr val="000000"/>
                </a:solidFill>
              </a:rPr>
              <a:t>Use Cases</a:t>
            </a:r>
          </a:p>
        </p:txBody>
      </p:sp>
      <p:sp>
        <p:nvSpPr>
          <p:cNvPr id="52231" name="Text Box 14"/>
          <p:cNvSpPr txBox="1">
            <a:spLocks noChangeArrowheads="1"/>
          </p:cNvSpPr>
          <p:nvPr/>
        </p:nvSpPr>
        <p:spPr bwMode="auto">
          <a:xfrm>
            <a:off x="3230563" y="2090738"/>
            <a:ext cx="1674812" cy="366712"/>
          </a:xfrm>
          <a:prstGeom prst="rect">
            <a:avLst/>
          </a:prstGeom>
          <a:noFill/>
          <a:ln w="9525">
            <a:noFill/>
            <a:miter lim="800000"/>
            <a:headEnd/>
            <a:tailEnd/>
          </a:ln>
        </p:spPr>
        <p:txBody>
          <a:bodyPr>
            <a:spAutoFit/>
          </a:bodyPr>
          <a:lstStyle/>
          <a:p>
            <a:pPr fontAlgn="base">
              <a:spcBef>
                <a:spcPct val="50000"/>
              </a:spcBef>
              <a:spcAft>
                <a:spcPct val="0"/>
              </a:spcAft>
            </a:pPr>
            <a:r>
              <a:rPr lang="en-US" dirty="0">
                <a:solidFill>
                  <a:srgbClr val="000000"/>
                </a:solidFill>
              </a:rPr>
              <a:t>Requirements</a:t>
            </a:r>
          </a:p>
        </p:txBody>
      </p:sp>
      <p:sp>
        <p:nvSpPr>
          <p:cNvPr id="52232" name="Text Box 15"/>
          <p:cNvSpPr txBox="1">
            <a:spLocks noChangeArrowheads="1"/>
          </p:cNvSpPr>
          <p:nvPr/>
        </p:nvSpPr>
        <p:spPr bwMode="auto">
          <a:xfrm>
            <a:off x="4022725" y="2897188"/>
            <a:ext cx="1484313" cy="366712"/>
          </a:xfrm>
          <a:prstGeom prst="rect">
            <a:avLst/>
          </a:prstGeom>
          <a:noFill/>
          <a:ln w="9525">
            <a:noFill/>
            <a:miter lim="800000"/>
            <a:headEnd/>
            <a:tailEnd/>
          </a:ln>
        </p:spPr>
        <p:txBody>
          <a:bodyPr>
            <a:spAutoFit/>
          </a:bodyPr>
          <a:lstStyle/>
          <a:p>
            <a:pPr fontAlgn="base">
              <a:spcBef>
                <a:spcPct val="50000"/>
              </a:spcBef>
              <a:spcAft>
                <a:spcPct val="0"/>
              </a:spcAft>
            </a:pPr>
            <a:r>
              <a:rPr lang="en-US" dirty="0">
                <a:solidFill>
                  <a:srgbClr val="000000"/>
                </a:solidFill>
              </a:rPr>
              <a:t>Standards</a:t>
            </a:r>
          </a:p>
        </p:txBody>
      </p:sp>
      <p:sp>
        <p:nvSpPr>
          <p:cNvPr id="52233" name="Text Box 16"/>
          <p:cNvSpPr txBox="1">
            <a:spLocks noChangeArrowheads="1"/>
          </p:cNvSpPr>
          <p:nvPr/>
        </p:nvSpPr>
        <p:spPr bwMode="auto">
          <a:xfrm>
            <a:off x="5200650" y="5329238"/>
            <a:ext cx="1887538" cy="366712"/>
          </a:xfrm>
          <a:prstGeom prst="rect">
            <a:avLst/>
          </a:prstGeom>
          <a:noFill/>
          <a:ln w="9525">
            <a:noFill/>
            <a:miter lim="800000"/>
            <a:headEnd/>
            <a:tailEnd/>
          </a:ln>
        </p:spPr>
        <p:txBody>
          <a:bodyPr>
            <a:spAutoFit/>
          </a:bodyPr>
          <a:lstStyle/>
          <a:p>
            <a:pPr fontAlgn="base">
              <a:spcBef>
                <a:spcPct val="50000"/>
              </a:spcBef>
              <a:spcAft>
                <a:spcPct val="0"/>
              </a:spcAft>
            </a:pPr>
            <a:r>
              <a:rPr lang="en-US" dirty="0">
                <a:solidFill>
                  <a:srgbClr val="000000"/>
                </a:solidFill>
              </a:rPr>
              <a:t>Guidelines</a:t>
            </a:r>
          </a:p>
        </p:txBody>
      </p:sp>
      <p:sp>
        <p:nvSpPr>
          <p:cNvPr id="53261" name="Text Box 13"/>
          <p:cNvSpPr txBox="1">
            <a:spLocks noChangeArrowheads="1"/>
          </p:cNvSpPr>
          <p:nvPr/>
        </p:nvSpPr>
        <p:spPr bwMode="auto">
          <a:xfrm>
            <a:off x="5940425" y="623888"/>
            <a:ext cx="18415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fontAlgn="base">
              <a:spcBef>
                <a:spcPct val="0"/>
              </a:spcBef>
              <a:spcAft>
                <a:spcPct val="0"/>
              </a:spcAft>
              <a:defRPr/>
            </a:pPr>
            <a:endParaRPr lang="en-US" sz="2400" dirty="0">
              <a:solidFill>
                <a:srgbClr val="000000"/>
              </a:solidFill>
            </a:endParaRPr>
          </a:p>
        </p:txBody>
      </p:sp>
      <p:sp>
        <p:nvSpPr>
          <p:cNvPr id="52235" name="Title 1"/>
          <p:cNvSpPr>
            <a:spLocks/>
          </p:cNvSpPr>
          <p:nvPr/>
        </p:nvSpPr>
        <p:spPr bwMode="auto">
          <a:xfrm>
            <a:off x="246063" y="428625"/>
            <a:ext cx="8724900" cy="914400"/>
          </a:xfrm>
          <a:prstGeom prst="rect">
            <a:avLst/>
          </a:prstGeom>
          <a:noFill/>
          <a:ln w="9525">
            <a:noFill/>
            <a:miter lim="800000"/>
            <a:headEnd/>
            <a:tailEnd/>
          </a:ln>
        </p:spPr>
        <p:txBody>
          <a:bodyPr anchor="ctr"/>
          <a:lstStyle/>
          <a:p>
            <a:pPr eaLnBrk="0" fontAlgn="base" hangingPunct="0">
              <a:spcBef>
                <a:spcPct val="0"/>
              </a:spcBef>
              <a:spcAft>
                <a:spcPct val="0"/>
              </a:spcAft>
            </a:pPr>
            <a:r>
              <a:rPr lang="en-US" sz="2800" dirty="0">
                <a:solidFill>
                  <a:srgbClr val="FFC000"/>
                </a:solidFill>
                <a:latin typeface="Arial Bold" pitchFamily="34" charset="0"/>
              </a:rPr>
              <a:t>Continua Process: Developing Design Guidelines</a:t>
            </a:r>
            <a:endParaRPr lang="en-US" sz="2800" b="1" i="1" dirty="0">
              <a:solidFill>
                <a:srgbClr val="98AB22"/>
              </a:solidFill>
              <a:latin typeface="Arial Bold" pitchFamily="34" charset="0"/>
            </a:endParaRPr>
          </a:p>
        </p:txBody>
      </p:sp>
    </p:spTree>
    <p:extLst>
      <p:ext uri="{BB962C8B-B14F-4D97-AF65-F5344CB8AC3E}">
        <p14:creationId xmlns:p14="http://schemas.microsoft.com/office/powerpoint/2010/main" val="2693438356"/>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246063" y="530225"/>
            <a:ext cx="7589837" cy="971550"/>
          </a:xfrm>
        </p:spPr>
        <p:txBody>
          <a:bodyPr/>
          <a:lstStyle/>
          <a:p>
            <a:pPr eaLnBrk="1" hangingPunct="1"/>
            <a:r>
              <a:rPr lang="en-US" altLang="ja-JP" sz="3200" b="1" dirty="0" smtClean="0">
                <a:solidFill>
                  <a:srgbClr val="FFB817"/>
                </a:solidFill>
              </a:rPr>
              <a:t>Standards Incorporated in Continua Design Guidelines</a:t>
            </a:r>
          </a:p>
        </p:txBody>
      </p:sp>
      <p:grpSp>
        <p:nvGrpSpPr>
          <p:cNvPr id="34818" name="Group 22"/>
          <p:cNvGrpSpPr>
            <a:grpSpLocks/>
          </p:cNvGrpSpPr>
          <p:nvPr/>
        </p:nvGrpSpPr>
        <p:grpSpPr bwMode="auto">
          <a:xfrm>
            <a:off x="1454150" y="2033588"/>
            <a:ext cx="5697538" cy="3643312"/>
            <a:chOff x="811" y="1672"/>
            <a:chExt cx="3589" cy="2295"/>
          </a:xfrm>
        </p:grpSpPr>
        <p:sp>
          <p:nvSpPr>
            <p:cNvPr id="34820" name="Rectangle 27"/>
            <p:cNvSpPr>
              <a:spLocks noChangeArrowheads="1"/>
            </p:cNvSpPr>
            <p:nvPr/>
          </p:nvSpPr>
          <p:spPr bwMode="auto">
            <a:xfrm>
              <a:off x="811" y="1672"/>
              <a:ext cx="3447" cy="2295"/>
            </a:xfrm>
            <a:prstGeom prst="rect">
              <a:avLst/>
            </a:prstGeom>
            <a:solidFill>
              <a:schemeClr val="accent1"/>
            </a:solidFill>
            <a:ln w="9525" algn="ctr">
              <a:solidFill>
                <a:schemeClr val="tx1"/>
              </a:solidFill>
              <a:round/>
              <a:headEnd/>
              <a:tailEnd/>
            </a:ln>
          </p:spPr>
          <p:txBody>
            <a:bodyPr/>
            <a:lstStyle/>
            <a:p>
              <a:pPr algn="ctr" eaLnBrk="0" fontAlgn="base" hangingPunct="0">
                <a:spcBef>
                  <a:spcPct val="0"/>
                </a:spcBef>
                <a:spcAft>
                  <a:spcPct val="0"/>
                </a:spcAft>
              </a:pPr>
              <a:endParaRPr lang="en-US" i="1" dirty="0">
                <a:solidFill>
                  <a:srgbClr val="000000"/>
                </a:solidFill>
              </a:endParaRPr>
            </a:p>
          </p:txBody>
        </p:sp>
        <p:pic>
          <p:nvPicPr>
            <p:cNvPr id="34821" name="Picture 34" descr="IEEE"/>
            <p:cNvPicPr>
              <a:picLocks noChangeAspect="1" noChangeArrowheads="1"/>
            </p:cNvPicPr>
            <p:nvPr/>
          </p:nvPicPr>
          <p:blipFill>
            <a:blip r:embed="rId3"/>
            <a:srcRect/>
            <a:stretch>
              <a:fillRect/>
            </a:stretch>
          </p:blipFill>
          <p:spPr bwMode="auto">
            <a:xfrm>
              <a:off x="946" y="2843"/>
              <a:ext cx="573" cy="191"/>
            </a:xfrm>
            <a:prstGeom prst="rect">
              <a:avLst/>
            </a:prstGeom>
            <a:noFill/>
            <a:ln w="9525">
              <a:noFill/>
              <a:miter lim="800000"/>
              <a:headEnd/>
              <a:tailEnd/>
            </a:ln>
          </p:spPr>
        </p:pic>
        <p:pic>
          <p:nvPicPr>
            <p:cNvPr id="34822" name="Picture 2"/>
            <p:cNvPicPr>
              <a:picLocks noChangeAspect="1" noChangeArrowheads="1"/>
            </p:cNvPicPr>
            <p:nvPr/>
          </p:nvPicPr>
          <p:blipFill>
            <a:blip r:embed="rId4"/>
            <a:srcRect/>
            <a:stretch>
              <a:fillRect/>
            </a:stretch>
          </p:blipFill>
          <p:spPr bwMode="auto">
            <a:xfrm>
              <a:off x="960" y="2416"/>
              <a:ext cx="331" cy="343"/>
            </a:xfrm>
            <a:prstGeom prst="rect">
              <a:avLst/>
            </a:prstGeom>
            <a:noFill/>
            <a:ln w="9525">
              <a:noFill/>
              <a:miter lim="800000"/>
              <a:headEnd/>
              <a:tailEnd/>
            </a:ln>
          </p:spPr>
        </p:pic>
        <p:sp>
          <p:nvSpPr>
            <p:cNvPr id="34823" name="TextBox 9"/>
            <p:cNvSpPr txBox="1">
              <a:spLocks noChangeArrowheads="1"/>
            </p:cNvSpPr>
            <p:nvPr/>
          </p:nvSpPr>
          <p:spPr bwMode="auto">
            <a:xfrm>
              <a:off x="896" y="3527"/>
              <a:ext cx="644" cy="2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dirty="0">
                  <a:solidFill>
                    <a:srgbClr val="000000"/>
                  </a:solidFill>
                </a:rPr>
                <a:t>Sensors</a:t>
              </a:r>
            </a:p>
          </p:txBody>
        </p:sp>
        <p:sp>
          <p:nvSpPr>
            <p:cNvPr id="34824" name="TextBox 10"/>
            <p:cNvSpPr txBox="1">
              <a:spLocks noChangeArrowheads="1"/>
            </p:cNvSpPr>
            <p:nvPr/>
          </p:nvSpPr>
          <p:spPr bwMode="auto">
            <a:xfrm>
              <a:off x="991" y="3140"/>
              <a:ext cx="516" cy="2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dirty="0">
                  <a:solidFill>
                    <a:srgbClr val="000000"/>
                  </a:solidFill>
                </a:rPr>
                <a:t>11073</a:t>
              </a:r>
            </a:p>
          </p:txBody>
        </p:sp>
        <p:sp>
          <p:nvSpPr>
            <p:cNvPr id="34825" name="TextBox 11"/>
            <p:cNvSpPr txBox="1">
              <a:spLocks noChangeArrowheads="1"/>
            </p:cNvSpPr>
            <p:nvPr/>
          </p:nvSpPr>
          <p:spPr bwMode="auto">
            <a:xfrm>
              <a:off x="1890" y="3527"/>
              <a:ext cx="412" cy="2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dirty="0">
                  <a:solidFill>
                    <a:srgbClr val="000000"/>
                  </a:solidFill>
                </a:rPr>
                <a:t>PAN</a:t>
              </a:r>
            </a:p>
          </p:txBody>
        </p:sp>
        <p:pic>
          <p:nvPicPr>
            <p:cNvPr id="34826" name="Picture 5" descr="http://t1.gstatic.com/images?q=tbn:_N2x6-vfVJfzfM:http://alabut.com/nonsense/images/w3c.jpg">
              <a:hlinkClick r:id="rId5"/>
            </p:cNvPr>
            <p:cNvPicPr>
              <a:picLocks noChangeAspect="1" noChangeArrowheads="1"/>
            </p:cNvPicPr>
            <p:nvPr/>
          </p:nvPicPr>
          <p:blipFill>
            <a:blip r:embed="rId6"/>
            <a:srcRect/>
            <a:stretch>
              <a:fillRect/>
            </a:stretch>
          </p:blipFill>
          <p:spPr bwMode="auto">
            <a:xfrm>
              <a:off x="2804" y="2401"/>
              <a:ext cx="413" cy="494"/>
            </a:xfrm>
            <a:prstGeom prst="rect">
              <a:avLst/>
            </a:prstGeom>
            <a:noFill/>
            <a:ln w="9525">
              <a:noFill/>
              <a:miter lim="800000"/>
              <a:headEnd/>
              <a:tailEnd/>
            </a:ln>
          </p:spPr>
        </p:pic>
        <p:pic>
          <p:nvPicPr>
            <p:cNvPr id="34827" name="Picture 23" descr="usb"/>
            <p:cNvPicPr>
              <a:picLocks noChangeAspect="1" noChangeArrowheads="1"/>
            </p:cNvPicPr>
            <p:nvPr/>
          </p:nvPicPr>
          <p:blipFill>
            <a:blip r:embed="rId7"/>
            <a:srcRect/>
            <a:stretch>
              <a:fillRect/>
            </a:stretch>
          </p:blipFill>
          <p:spPr bwMode="auto">
            <a:xfrm>
              <a:off x="1713" y="2506"/>
              <a:ext cx="552" cy="209"/>
            </a:xfrm>
            <a:prstGeom prst="rect">
              <a:avLst/>
            </a:prstGeom>
            <a:noFill/>
            <a:ln w="9525">
              <a:noFill/>
              <a:miter lim="800000"/>
              <a:headEnd/>
              <a:tailEnd/>
            </a:ln>
          </p:spPr>
        </p:pic>
        <p:pic>
          <p:nvPicPr>
            <p:cNvPr id="34828" name="Picture 29" descr="Bluetooth"/>
            <p:cNvPicPr>
              <a:picLocks noChangeAspect="1" noChangeArrowheads="1"/>
            </p:cNvPicPr>
            <p:nvPr/>
          </p:nvPicPr>
          <p:blipFill>
            <a:blip r:embed="rId8"/>
            <a:srcRect/>
            <a:stretch>
              <a:fillRect/>
            </a:stretch>
          </p:blipFill>
          <p:spPr bwMode="auto">
            <a:xfrm>
              <a:off x="1435" y="2206"/>
              <a:ext cx="801" cy="221"/>
            </a:xfrm>
            <a:prstGeom prst="rect">
              <a:avLst/>
            </a:prstGeom>
            <a:noFill/>
            <a:ln w="9525">
              <a:noFill/>
              <a:miter lim="800000"/>
              <a:headEnd/>
              <a:tailEnd/>
            </a:ln>
          </p:spPr>
        </p:pic>
        <p:pic>
          <p:nvPicPr>
            <p:cNvPr id="34829" name="Picture 55" descr="v7_n_zigbee">
              <a:hlinkClick r:id="rId9"/>
            </p:cNvPr>
            <p:cNvPicPr>
              <a:picLocks noChangeAspect="1" noChangeArrowheads="1"/>
            </p:cNvPicPr>
            <p:nvPr/>
          </p:nvPicPr>
          <p:blipFill>
            <a:blip r:embed="rId10"/>
            <a:srcRect/>
            <a:stretch>
              <a:fillRect/>
            </a:stretch>
          </p:blipFill>
          <p:spPr bwMode="auto">
            <a:xfrm>
              <a:off x="2017" y="2809"/>
              <a:ext cx="625" cy="419"/>
            </a:xfrm>
            <a:prstGeom prst="rect">
              <a:avLst/>
            </a:prstGeom>
            <a:noFill/>
            <a:ln w="9525">
              <a:noFill/>
              <a:miter lim="800000"/>
              <a:headEnd/>
              <a:tailEnd/>
            </a:ln>
          </p:spPr>
        </p:pic>
        <p:sp>
          <p:nvSpPr>
            <p:cNvPr id="34830" name="TextBox 16"/>
            <p:cNvSpPr txBox="1">
              <a:spLocks noChangeArrowheads="1"/>
            </p:cNvSpPr>
            <p:nvPr/>
          </p:nvSpPr>
          <p:spPr bwMode="auto">
            <a:xfrm>
              <a:off x="2623" y="3536"/>
              <a:ext cx="732" cy="2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dirty="0">
                  <a:solidFill>
                    <a:srgbClr val="000000"/>
                  </a:solidFill>
                </a:rPr>
                <a:t>Transport</a:t>
              </a:r>
            </a:p>
          </p:txBody>
        </p:sp>
        <p:sp>
          <p:nvSpPr>
            <p:cNvPr id="34831" name="TextBox 17"/>
            <p:cNvSpPr txBox="1">
              <a:spLocks noChangeArrowheads="1"/>
            </p:cNvSpPr>
            <p:nvPr/>
          </p:nvSpPr>
          <p:spPr bwMode="auto">
            <a:xfrm>
              <a:off x="3565" y="3527"/>
              <a:ext cx="835" cy="231"/>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dirty="0">
                  <a:solidFill>
                    <a:srgbClr val="000000"/>
                  </a:solidFill>
                </a:rPr>
                <a:t>EHRs</a:t>
              </a:r>
            </a:p>
          </p:txBody>
        </p:sp>
        <p:cxnSp>
          <p:nvCxnSpPr>
            <p:cNvPr id="34832" name="Straight Arrow Connector 20"/>
            <p:cNvCxnSpPr>
              <a:cxnSpLocks noChangeShapeType="1"/>
            </p:cNvCxnSpPr>
            <p:nvPr/>
          </p:nvCxnSpPr>
          <p:spPr bwMode="auto">
            <a:xfrm>
              <a:off x="1162" y="3503"/>
              <a:ext cx="2822" cy="0"/>
            </a:xfrm>
            <a:prstGeom prst="straightConnector1">
              <a:avLst/>
            </a:prstGeom>
            <a:noFill/>
            <a:ln w="57150" algn="ctr">
              <a:solidFill>
                <a:schemeClr val="tx1"/>
              </a:solidFill>
              <a:round/>
              <a:headEnd type="arrow" w="med" len="med"/>
              <a:tailEnd type="arrow" w="med" len="med"/>
            </a:ln>
          </p:spPr>
        </p:cxnSp>
        <p:pic>
          <p:nvPicPr>
            <p:cNvPr id="34833" name="Picture 41"/>
            <p:cNvPicPr>
              <a:picLocks noChangeArrowheads="1"/>
            </p:cNvPicPr>
            <p:nvPr/>
          </p:nvPicPr>
          <p:blipFill>
            <a:blip r:embed="rId11"/>
            <a:srcRect/>
            <a:stretch>
              <a:fillRect/>
            </a:stretch>
          </p:blipFill>
          <p:spPr bwMode="auto">
            <a:xfrm>
              <a:off x="3598" y="2282"/>
              <a:ext cx="343" cy="344"/>
            </a:xfrm>
            <a:prstGeom prst="rect">
              <a:avLst/>
            </a:prstGeom>
            <a:noFill/>
            <a:ln w="9525">
              <a:noFill/>
              <a:miter lim="800000"/>
              <a:headEnd/>
              <a:tailEnd/>
            </a:ln>
          </p:spPr>
        </p:pic>
        <p:pic>
          <p:nvPicPr>
            <p:cNvPr id="34834" name="Picture 37"/>
            <p:cNvPicPr>
              <a:picLocks noChangeAspect="1" noChangeArrowheads="1"/>
            </p:cNvPicPr>
            <p:nvPr/>
          </p:nvPicPr>
          <p:blipFill>
            <a:blip r:embed="rId12"/>
            <a:srcRect/>
            <a:stretch>
              <a:fillRect/>
            </a:stretch>
          </p:blipFill>
          <p:spPr bwMode="auto">
            <a:xfrm>
              <a:off x="3277" y="2955"/>
              <a:ext cx="480" cy="318"/>
            </a:xfrm>
            <a:prstGeom prst="rect">
              <a:avLst/>
            </a:prstGeom>
            <a:noFill/>
            <a:ln w="9525">
              <a:noFill/>
              <a:miter lim="800000"/>
              <a:headEnd/>
              <a:tailEnd/>
            </a:ln>
          </p:spPr>
        </p:pic>
      </p:grpSp>
      <p:sp>
        <p:nvSpPr>
          <p:cNvPr id="34819" name="Rectangle 21"/>
          <p:cNvSpPr>
            <a:spLocks noChangeArrowheads="1"/>
          </p:cNvSpPr>
          <p:nvPr/>
        </p:nvSpPr>
        <p:spPr bwMode="auto">
          <a:xfrm>
            <a:off x="1662113" y="2155825"/>
            <a:ext cx="5118100" cy="641350"/>
          </a:xfrm>
          <a:prstGeom prst="rect">
            <a:avLst/>
          </a:prstGeom>
          <a:noFill/>
          <a:ln w="9525">
            <a:noFill/>
            <a:miter lim="800000"/>
            <a:headEnd/>
            <a:tailEnd/>
          </a:ln>
        </p:spPr>
        <p:txBody>
          <a:bodyPr>
            <a:spAutoFit/>
          </a:bodyPr>
          <a:lstStyle/>
          <a:p>
            <a:pPr algn="ctr" fontAlgn="base">
              <a:spcBef>
                <a:spcPct val="0"/>
              </a:spcBef>
              <a:spcAft>
                <a:spcPct val="0"/>
              </a:spcAft>
            </a:pPr>
            <a:r>
              <a:rPr lang="en-US" b="1" dirty="0">
                <a:solidFill>
                  <a:srgbClr val="000000"/>
                </a:solidFill>
              </a:rPr>
              <a:t>Continua End-to-End Architecture </a:t>
            </a:r>
            <a:br>
              <a:rPr lang="en-US" b="1" dirty="0">
                <a:solidFill>
                  <a:srgbClr val="000000"/>
                </a:solidFill>
              </a:rPr>
            </a:br>
            <a:r>
              <a:rPr lang="en-US" i="1" dirty="0">
                <a:solidFill>
                  <a:srgbClr val="000000"/>
                </a:solidFill>
              </a:rPr>
              <a:t>Includes these standards, and more</a:t>
            </a:r>
          </a:p>
        </p:txBody>
      </p:sp>
    </p:spTree>
    <p:extLst>
      <p:ext uri="{BB962C8B-B14F-4D97-AF65-F5344CB8AC3E}">
        <p14:creationId xmlns:p14="http://schemas.microsoft.com/office/powerpoint/2010/main" val="293350921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8"/>
          <p:cNvSpPr>
            <a:spLocks noChangeArrowheads="1"/>
          </p:cNvSpPr>
          <p:nvPr/>
        </p:nvSpPr>
        <p:spPr bwMode="auto">
          <a:xfrm>
            <a:off x="5318125" y="2254250"/>
            <a:ext cx="3276600" cy="2667000"/>
          </a:xfrm>
          <a:prstGeom prst="rect">
            <a:avLst/>
          </a:prstGeom>
          <a:solidFill>
            <a:schemeClr val="accent1"/>
          </a:solidFill>
          <a:ln w="9525" algn="ctr">
            <a:solidFill>
              <a:schemeClr val="tx1"/>
            </a:solidFill>
            <a:round/>
            <a:headEnd/>
            <a:tailEnd/>
          </a:ln>
        </p:spPr>
        <p:txBody>
          <a:bodyPr/>
          <a:lstStyle/>
          <a:p>
            <a:pPr eaLnBrk="0" fontAlgn="base" hangingPunct="0">
              <a:spcBef>
                <a:spcPct val="0"/>
              </a:spcBef>
              <a:spcAft>
                <a:spcPct val="0"/>
              </a:spcAft>
            </a:pPr>
            <a:r>
              <a:rPr lang="en-US" b="1" dirty="0">
                <a:solidFill>
                  <a:srgbClr val="000000"/>
                </a:solidFill>
                <a:cs typeface="Arial" charset="0"/>
              </a:rPr>
              <a:t>Industry Trade Groups </a:t>
            </a:r>
          </a:p>
          <a:p>
            <a:pPr eaLnBrk="0" fontAlgn="base" hangingPunct="0">
              <a:spcBef>
                <a:spcPct val="0"/>
              </a:spcBef>
              <a:spcAft>
                <a:spcPct val="0"/>
              </a:spcAft>
            </a:pPr>
            <a:r>
              <a:rPr lang="en-US" i="1" dirty="0">
                <a:solidFill>
                  <a:srgbClr val="000000"/>
                </a:solidFill>
                <a:cs typeface="Arial" charset="0"/>
              </a:rPr>
              <a:t>Promotional &amp; Policy Support</a:t>
            </a:r>
          </a:p>
        </p:txBody>
      </p:sp>
      <p:sp>
        <p:nvSpPr>
          <p:cNvPr id="36866" name="Rectangle 31"/>
          <p:cNvSpPr>
            <a:spLocks noChangeArrowheads="1"/>
          </p:cNvSpPr>
          <p:nvPr/>
        </p:nvSpPr>
        <p:spPr bwMode="auto">
          <a:xfrm>
            <a:off x="1127125" y="4387850"/>
            <a:ext cx="3905250" cy="1701800"/>
          </a:xfrm>
          <a:prstGeom prst="rect">
            <a:avLst/>
          </a:prstGeom>
          <a:solidFill>
            <a:schemeClr val="accent1"/>
          </a:solidFill>
          <a:ln w="9525" algn="ctr">
            <a:solidFill>
              <a:schemeClr val="tx1"/>
            </a:solidFill>
            <a:round/>
            <a:headEnd/>
            <a:tailEnd/>
          </a:ln>
        </p:spPr>
        <p:txBody>
          <a:bodyPr/>
          <a:lstStyle/>
          <a:p>
            <a:pPr eaLnBrk="0" fontAlgn="base" hangingPunct="0">
              <a:spcBef>
                <a:spcPct val="0"/>
              </a:spcBef>
              <a:spcAft>
                <a:spcPct val="0"/>
              </a:spcAft>
            </a:pPr>
            <a:r>
              <a:rPr lang="en-US" b="1" dirty="0">
                <a:solidFill>
                  <a:srgbClr val="000000"/>
                </a:solidFill>
                <a:cs typeface="Arial" charset="0"/>
              </a:rPr>
              <a:t>Regional Adoption</a:t>
            </a:r>
          </a:p>
        </p:txBody>
      </p:sp>
      <p:pic>
        <p:nvPicPr>
          <p:cNvPr id="36867" name="Picture 6" descr="http://tf.nist.gov/seminars/ATIS/ATIS%20Logo%20RGB%20300dpi.gif"/>
          <p:cNvPicPr>
            <a:picLocks noChangeAspect="1" noChangeArrowheads="1"/>
          </p:cNvPicPr>
          <p:nvPr/>
        </p:nvPicPr>
        <p:blipFill>
          <a:blip r:embed="rId3"/>
          <a:srcRect/>
          <a:stretch>
            <a:fillRect/>
          </a:stretch>
        </p:blipFill>
        <p:spPr bwMode="auto">
          <a:xfrm>
            <a:off x="7558088" y="3579813"/>
            <a:ext cx="966787" cy="369887"/>
          </a:xfrm>
          <a:prstGeom prst="rect">
            <a:avLst/>
          </a:prstGeom>
          <a:noFill/>
          <a:ln w="9525">
            <a:noFill/>
            <a:miter lim="800000"/>
            <a:headEnd/>
            <a:tailEnd/>
          </a:ln>
        </p:spPr>
      </p:pic>
      <p:pic>
        <p:nvPicPr>
          <p:cNvPr id="36868" name="Picture 12" descr="http://b.vimeocdn.com/ps/175/165/1751650_300.jpg"/>
          <p:cNvPicPr>
            <a:picLocks noChangeAspect="1" noChangeArrowheads="1"/>
          </p:cNvPicPr>
          <p:nvPr/>
        </p:nvPicPr>
        <p:blipFill>
          <a:blip r:embed="rId4"/>
          <a:srcRect t="33572" b="29016"/>
          <a:stretch>
            <a:fillRect/>
          </a:stretch>
        </p:blipFill>
        <p:spPr bwMode="auto">
          <a:xfrm>
            <a:off x="7513638" y="2963863"/>
            <a:ext cx="830262" cy="287337"/>
          </a:xfrm>
          <a:prstGeom prst="rect">
            <a:avLst/>
          </a:prstGeom>
          <a:noFill/>
          <a:ln w="9525">
            <a:noFill/>
            <a:miter lim="800000"/>
            <a:headEnd/>
            <a:tailEnd/>
          </a:ln>
        </p:spPr>
      </p:pic>
      <p:pic>
        <p:nvPicPr>
          <p:cNvPr id="36869" name="Picture 16" descr="http://images.ecn5.com/Customers/3051/images/mHIMSS_logo_notag_WEB.jpg"/>
          <p:cNvPicPr>
            <a:picLocks noChangeAspect="1" noChangeArrowheads="1"/>
          </p:cNvPicPr>
          <p:nvPr/>
        </p:nvPicPr>
        <p:blipFill>
          <a:blip r:embed="rId5"/>
          <a:srcRect/>
          <a:stretch>
            <a:fillRect/>
          </a:stretch>
        </p:blipFill>
        <p:spPr bwMode="auto">
          <a:xfrm>
            <a:off x="5416550" y="3063875"/>
            <a:ext cx="941388" cy="373063"/>
          </a:xfrm>
          <a:prstGeom prst="rect">
            <a:avLst/>
          </a:prstGeom>
          <a:noFill/>
          <a:ln w="9525">
            <a:noFill/>
            <a:miter lim="800000"/>
            <a:headEnd/>
            <a:tailEnd/>
          </a:ln>
        </p:spPr>
      </p:pic>
      <p:pic>
        <p:nvPicPr>
          <p:cNvPr id="36870" name="Picture 22" descr="https://encrypted-tbn2.google.com/images?q=tbn:ANd9GcRu6rY_HF8K7JZ1eusonkl_O3MnEq7B0quDZ2vw7sw9SnMvnDreWKXgN9jZAg"/>
          <p:cNvPicPr>
            <a:picLocks noChangeAspect="1" noChangeArrowheads="1"/>
          </p:cNvPicPr>
          <p:nvPr/>
        </p:nvPicPr>
        <p:blipFill>
          <a:blip r:embed="rId6"/>
          <a:srcRect/>
          <a:stretch>
            <a:fillRect/>
          </a:stretch>
        </p:blipFill>
        <p:spPr bwMode="auto">
          <a:xfrm>
            <a:off x="5557838" y="3625850"/>
            <a:ext cx="674687" cy="674688"/>
          </a:xfrm>
          <a:prstGeom prst="rect">
            <a:avLst/>
          </a:prstGeom>
          <a:noFill/>
          <a:ln w="9525">
            <a:noFill/>
            <a:miter lim="800000"/>
            <a:headEnd/>
            <a:tailEnd/>
          </a:ln>
        </p:spPr>
      </p:pic>
      <p:pic>
        <p:nvPicPr>
          <p:cNvPr id="36871" name="Picture 24" descr="https://encrypted-tbn2.google.com/images?q=tbn:ANd9GcQzYWOU54k0MHxI84mXgxM2L9viYGg9cOevp1FIMVBAuVGlJYDs"/>
          <p:cNvPicPr>
            <a:picLocks noChangeAspect="1" noChangeArrowheads="1"/>
          </p:cNvPicPr>
          <p:nvPr/>
        </p:nvPicPr>
        <p:blipFill>
          <a:blip r:embed="rId7"/>
          <a:srcRect/>
          <a:stretch>
            <a:fillRect/>
          </a:stretch>
        </p:blipFill>
        <p:spPr bwMode="auto">
          <a:xfrm>
            <a:off x="6502400" y="2968625"/>
            <a:ext cx="838200" cy="468313"/>
          </a:xfrm>
          <a:prstGeom prst="rect">
            <a:avLst/>
          </a:prstGeom>
          <a:noFill/>
          <a:ln w="9525">
            <a:noFill/>
            <a:miter lim="800000"/>
            <a:headEnd/>
            <a:tailEnd/>
          </a:ln>
        </p:spPr>
      </p:pic>
      <p:sp>
        <p:nvSpPr>
          <p:cNvPr id="36872" name="Rectangle 35"/>
          <p:cNvSpPr>
            <a:spLocks noChangeArrowheads="1"/>
          </p:cNvSpPr>
          <p:nvPr/>
        </p:nvSpPr>
        <p:spPr bwMode="auto">
          <a:xfrm>
            <a:off x="288925" y="2254250"/>
            <a:ext cx="2406650" cy="1787525"/>
          </a:xfrm>
          <a:prstGeom prst="rect">
            <a:avLst/>
          </a:prstGeom>
          <a:solidFill>
            <a:schemeClr val="accent1"/>
          </a:solidFill>
          <a:ln w="9525" algn="ctr">
            <a:solidFill>
              <a:schemeClr val="tx1"/>
            </a:solidFill>
            <a:round/>
            <a:headEnd/>
            <a:tailEnd/>
          </a:ln>
        </p:spPr>
        <p:txBody>
          <a:bodyPr/>
          <a:lstStyle/>
          <a:p>
            <a:pPr eaLnBrk="0" fontAlgn="base" hangingPunct="0">
              <a:spcBef>
                <a:spcPct val="0"/>
              </a:spcBef>
              <a:spcAft>
                <a:spcPct val="0"/>
              </a:spcAft>
            </a:pPr>
            <a:r>
              <a:rPr lang="en-US" b="1" dirty="0">
                <a:solidFill>
                  <a:srgbClr val="000000"/>
                </a:solidFill>
                <a:cs typeface="Arial" charset="0"/>
              </a:rPr>
              <a:t>Global Certification</a:t>
            </a:r>
            <a:endParaRPr lang="en-US" i="1" dirty="0">
              <a:solidFill>
                <a:srgbClr val="000000"/>
              </a:solidFill>
              <a:cs typeface="Arial" charset="0"/>
            </a:endParaRPr>
          </a:p>
        </p:txBody>
      </p:sp>
      <p:pic>
        <p:nvPicPr>
          <p:cNvPr id="36873" name="Picture 28" descr="http://comunicano.typepad.com/.a/6a00e54f1346a488340133ed16ff82970b-320wi"/>
          <p:cNvPicPr>
            <a:picLocks noChangeAspect="1" noChangeArrowheads="1"/>
          </p:cNvPicPr>
          <p:nvPr/>
        </p:nvPicPr>
        <p:blipFill>
          <a:blip r:embed="rId8"/>
          <a:srcRect/>
          <a:stretch>
            <a:fillRect/>
          </a:stretch>
        </p:blipFill>
        <p:spPr bwMode="auto">
          <a:xfrm>
            <a:off x="6461125" y="3625850"/>
            <a:ext cx="774700" cy="638175"/>
          </a:xfrm>
          <a:prstGeom prst="rect">
            <a:avLst/>
          </a:prstGeom>
          <a:noFill/>
          <a:ln w="9525">
            <a:noFill/>
            <a:miter lim="800000"/>
            <a:headEnd/>
            <a:tailEnd/>
          </a:ln>
        </p:spPr>
      </p:pic>
      <p:pic>
        <p:nvPicPr>
          <p:cNvPr id="36874" name="Picture 30" descr="http://www.cinterion.com/tl_files/cinterion/content/main/Partner/GCFColHorRGBJPG.jpg"/>
          <p:cNvPicPr>
            <a:picLocks noChangeAspect="1" noChangeArrowheads="1"/>
          </p:cNvPicPr>
          <p:nvPr/>
        </p:nvPicPr>
        <p:blipFill>
          <a:blip r:embed="rId9"/>
          <a:srcRect/>
          <a:stretch>
            <a:fillRect/>
          </a:stretch>
        </p:blipFill>
        <p:spPr bwMode="auto">
          <a:xfrm>
            <a:off x="425450" y="2865438"/>
            <a:ext cx="1074738" cy="457200"/>
          </a:xfrm>
          <a:prstGeom prst="rect">
            <a:avLst/>
          </a:prstGeom>
          <a:noFill/>
          <a:ln w="9525">
            <a:noFill/>
            <a:miter lim="800000"/>
            <a:headEnd/>
            <a:tailEnd/>
          </a:ln>
        </p:spPr>
      </p:pic>
      <p:pic>
        <p:nvPicPr>
          <p:cNvPr id="36875" name="Picture 32" descr="http://powercords-b2b.com/wp-content/uploads/2011/12/UL-logo2.jpg"/>
          <p:cNvPicPr>
            <a:picLocks noChangeAspect="1" noChangeArrowheads="1"/>
          </p:cNvPicPr>
          <p:nvPr/>
        </p:nvPicPr>
        <p:blipFill>
          <a:blip r:embed="rId10"/>
          <a:srcRect/>
          <a:stretch>
            <a:fillRect/>
          </a:stretch>
        </p:blipFill>
        <p:spPr bwMode="auto">
          <a:xfrm>
            <a:off x="690563" y="3403600"/>
            <a:ext cx="573087" cy="571500"/>
          </a:xfrm>
          <a:prstGeom prst="rect">
            <a:avLst/>
          </a:prstGeom>
          <a:noFill/>
          <a:ln w="9525">
            <a:noFill/>
            <a:miter lim="800000"/>
            <a:headEnd/>
            <a:tailEnd/>
          </a:ln>
        </p:spPr>
      </p:pic>
      <p:pic>
        <p:nvPicPr>
          <p:cNvPr id="36876" name="Picture 34" descr="bt-smart"/>
          <p:cNvPicPr>
            <a:picLocks noChangeAspect="1" noChangeArrowheads="1"/>
          </p:cNvPicPr>
          <p:nvPr/>
        </p:nvPicPr>
        <p:blipFill>
          <a:blip r:embed="rId11"/>
          <a:srcRect/>
          <a:stretch>
            <a:fillRect/>
          </a:stretch>
        </p:blipFill>
        <p:spPr bwMode="auto">
          <a:xfrm>
            <a:off x="1622425" y="2803525"/>
            <a:ext cx="915988" cy="1038225"/>
          </a:xfrm>
          <a:prstGeom prst="rect">
            <a:avLst/>
          </a:prstGeom>
          <a:noFill/>
          <a:ln w="9525">
            <a:noFill/>
            <a:miter lim="800000"/>
            <a:headEnd/>
            <a:tailEnd/>
          </a:ln>
        </p:spPr>
      </p:pic>
      <p:pic>
        <p:nvPicPr>
          <p:cNvPr id="36877" name="Picture 36" descr="Home"/>
          <p:cNvPicPr>
            <a:picLocks noChangeAspect="1" noChangeArrowheads="1"/>
          </p:cNvPicPr>
          <p:nvPr/>
        </p:nvPicPr>
        <p:blipFill>
          <a:blip r:embed="rId12"/>
          <a:srcRect/>
          <a:stretch>
            <a:fillRect/>
          </a:stretch>
        </p:blipFill>
        <p:spPr bwMode="auto">
          <a:xfrm>
            <a:off x="5394325" y="4330700"/>
            <a:ext cx="1704975" cy="514350"/>
          </a:xfrm>
          <a:prstGeom prst="rect">
            <a:avLst/>
          </a:prstGeom>
          <a:noFill/>
          <a:ln w="9525">
            <a:solidFill>
              <a:schemeClr val="tx1"/>
            </a:solidFill>
            <a:miter lim="800000"/>
            <a:headEnd/>
            <a:tailEnd/>
          </a:ln>
        </p:spPr>
      </p:pic>
      <p:sp>
        <p:nvSpPr>
          <p:cNvPr id="36878" name="Rectangle 41"/>
          <p:cNvSpPr>
            <a:spLocks noChangeArrowheads="1"/>
          </p:cNvSpPr>
          <p:nvPr/>
        </p:nvSpPr>
        <p:spPr bwMode="auto">
          <a:xfrm>
            <a:off x="2803525" y="2254250"/>
            <a:ext cx="2438400" cy="1787525"/>
          </a:xfrm>
          <a:prstGeom prst="rect">
            <a:avLst/>
          </a:prstGeom>
          <a:solidFill>
            <a:schemeClr val="accent1"/>
          </a:solidFill>
          <a:ln w="9525" algn="ctr">
            <a:solidFill>
              <a:schemeClr val="tx1"/>
            </a:solidFill>
            <a:round/>
            <a:headEnd/>
            <a:tailEnd/>
          </a:ln>
        </p:spPr>
        <p:txBody>
          <a:bodyPr/>
          <a:lstStyle/>
          <a:p>
            <a:pPr eaLnBrk="0" fontAlgn="base" hangingPunct="0">
              <a:spcBef>
                <a:spcPct val="0"/>
              </a:spcBef>
              <a:spcAft>
                <a:spcPct val="0"/>
              </a:spcAft>
            </a:pPr>
            <a:r>
              <a:rPr lang="en-US" b="1" dirty="0">
                <a:solidFill>
                  <a:srgbClr val="000000"/>
                </a:solidFill>
                <a:cs typeface="Arial" charset="0"/>
              </a:rPr>
              <a:t>Global Adoption</a:t>
            </a:r>
            <a:endParaRPr lang="en-US" i="1" dirty="0">
              <a:solidFill>
                <a:srgbClr val="000000"/>
              </a:solidFill>
              <a:cs typeface="Arial" charset="0"/>
            </a:endParaRPr>
          </a:p>
        </p:txBody>
      </p:sp>
      <p:pic>
        <p:nvPicPr>
          <p:cNvPr id="36879" name="Picture 38" descr="http://www.unfoundation.org/assets/images/logos/campaigns/mhealth-alliance.jpg"/>
          <p:cNvPicPr>
            <a:picLocks noChangeAspect="1" noChangeArrowheads="1"/>
          </p:cNvPicPr>
          <p:nvPr/>
        </p:nvPicPr>
        <p:blipFill>
          <a:blip r:embed="rId13"/>
          <a:srcRect/>
          <a:stretch>
            <a:fillRect/>
          </a:stretch>
        </p:blipFill>
        <p:spPr bwMode="auto">
          <a:xfrm>
            <a:off x="3300413" y="2703513"/>
            <a:ext cx="1071562" cy="457200"/>
          </a:xfrm>
          <a:prstGeom prst="rect">
            <a:avLst/>
          </a:prstGeom>
          <a:noFill/>
          <a:ln w="9525">
            <a:noFill/>
            <a:miter lim="800000"/>
            <a:headEnd/>
            <a:tailEnd/>
          </a:ln>
        </p:spPr>
      </p:pic>
      <p:pic>
        <p:nvPicPr>
          <p:cNvPr id="36880" name="Picture 40" descr="http://www.itu.int/ITU-D/ict/partnership/images/Logo_ITU.jpg"/>
          <p:cNvPicPr>
            <a:picLocks noChangeAspect="1" noChangeArrowheads="1"/>
          </p:cNvPicPr>
          <p:nvPr/>
        </p:nvPicPr>
        <p:blipFill>
          <a:blip r:embed="rId14"/>
          <a:srcRect/>
          <a:stretch>
            <a:fillRect/>
          </a:stretch>
        </p:blipFill>
        <p:spPr bwMode="auto">
          <a:xfrm>
            <a:off x="2854325" y="3198813"/>
            <a:ext cx="615950" cy="698500"/>
          </a:xfrm>
          <a:prstGeom prst="rect">
            <a:avLst/>
          </a:prstGeom>
          <a:noFill/>
          <a:ln w="9525">
            <a:noFill/>
            <a:miter lim="800000"/>
            <a:headEnd/>
            <a:tailEnd/>
          </a:ln>
        </p:spPr>
      </p:pic>
      <p:pic>
        <p:nvPicPr>
          <p:cNvPr id="36881" name="Picture 42" descr="http://www.malariaworld.org/sites/default/files/WHO.gif"/>
          <p:cNvPicPr>
            <a:picLocks noChangeAspect="1" noChangeArrowheads="1"/>
          </p:cNvPicPr>
          <p:nvPr/>
        </p:nvPicPr>
        <p:blipFill>
          <a:blip r:embed="rId15"/>
          <a:srcRect/>
          <a:stretch>
            <a:fillRect/>
          </a:stretch>
        </p:blipFill>
        <p:spPr bwMode="auto">
          <a:xfrm>
            <a:off x="3924300" y="3224213"/>
            <a:ext cx="631825" cy="642937"/>
          </a:xfrm>
          <a:prstGeom prst="rect">
            <a:avLst/>
          </a:prstGeom>
          <a:noFill/>
          <a:ln w="9525">
            <a:noFill/>
            <a:miter lim="800000"/>
            <a:headEnd/>
            <a:tailEnd/>
          </a:ln>
        </p:spPr>
      </p:pic>
      <p:pic>
        <p:nvPicPr>
          <p:cNvPr id="36882" name="Picture 2" descr="https://encrypted-tbn2.google.com/images?q=tbn:ANd9GcSWLizke6iSKbTodNxSe2swrXxSZpSxPtnoxkXM4sEz13E8A8PF"/>
          <p:cNvPicPr>
            <a:picLocks noChangeAspect="1" noChangeArrowheads="1"/>
          </p:cNvPicPr>
          <p:nvPr/>
        </p:nvPicPr>
        <p:blipFill>
          <a:blip r:embed="rId16"/>
          <a:srcRect/>
          <a:stretch>
            <a:fillRect/>
          </a:stretch>
        </p:blipFill>
        <p:spPr bwMode="auto">
          <a:xfrm>
            <a:off x="7105650" y="4418013"/>
            <a:ext cx="1477963" cy="369887"/>
          </a:xfrm>
          <a:prstGeom prst="rect">
            <a:avLst/>
          </a:prstGeom>
          <a:noFill/>
          <a:ln w="9525">
            <a:noFill/>
            <a:miter lim="800000"/>
            <a:headEnd/>
            <a:tailEnd/>
          </a:ln>
        </p:spPr>
      </p:pic>
      <p:pic>
        <p:nvPicPr>
          <p:cNvPr id="36883" name="Picture 2" descr="Fundacio TicSalut"/>
          <p:cNvPicPr>
            <a:picLocks noChangeAspect="1" noChangeArrowheads="1"/>
          </p:cNvPicPr>
          <p:nvPr/>
        </p:nvPicPr>
        <p:blipFill>
          <a:blip r:embed="rId17"/>
          <a:srcRect/>
          <a:stretch>
            <a:fillRect/>
          </a:stretch>
        </p:blipFill>
        <p:spPr bwMode="auto">
          <a:xfrm>
            <a:off x="3733800" y="5327650"/>
            <a:ext cx="952500" cy="762000"/>
          </a:xfrm>
          <a:prstGeom prst="rect">
            <a:avLst/>
          </a:prstGeom>
          <a:noFill/>
          <a:ln w="9525">
            <a:noFill/>
            <a:miter lim="800000"/>
            <a:headEnd/>
            <a:tailEnd/>
          </a:ln>
        </p:spPr>
      </p:pic>
      <p:pic>
        <p:nvPicPr>
          <p:cNvPr id="36884" name="Picture 6" descr="ATA"/>
          <p:cNvPicPr>
            <a:picLocks noChangeAspect="1" noChangeArrowheads="1"/>
          </p:cNvPicPr>
          <p:nvPr/>
        </p:nvPicPr>
        <p:blipFill>
          <a:blip r:embed="rId18"/>
          <a:srcRect/>
          <a:stretch>
            <a:fillRect/>
          </a:stretch>
        </p:blipFill>
        <p:spPr bwMode="auto">
          <a:xfrm>
            <a:off x="2386013" y="4762500"/>
            <a:ext cx="952500" cy="552450"/>
          </a:xfrm>
          <a:prstGeom prst="rect">
            <a:avLst/>
          </a:prstGeom>
          <a:noFill/>
          <a:ln w="9525">
            <a:noFill/>
            <a:miter lim="800000"/>
            <a:headEnd/>
            <a:tailEnd/>
          </a:ln>
        </p:spPr>
      </p:pic>
      <p:pic>
        <p:nvPicPr>
          <p:cNvPr id="36885" name="Picture 8" descr="CABA"/>
          <p:cNvPicPr>
            <a:picLocks noChangeAspect="1" noChangeArrowheads="1"/>
          </p:cNvPicPr>
          <p:nvPr/>
        </p:nvPicPr>
        <p:blipFill>
          <a:blip r:embed="rId19"/>
          <a:srcRect/>
          <a:stretch>
            <a:fillRect/>
          </a:stretch>
        </p:blipFill>
        <p:spPr bwMode="auto">
          <a:xfrm>
            <a:off x="4438650" y="4462463"/>
            <a:ext cx="495300" cy="762000"/>
          </a:xfrm>
          <a:prstGeom prst="rect">
            <a:avLst/>
          </a:prstGeom>
          <a:noFill/>
          <a:ln w="9525">
            <a:noFill/>
            <a:miter lim="800000"/>
            <a:headEnd/>
            <a:tailEnd/>
          </a:ln>
        </p:spPr>
      </p:pic>
      <p:pic>
        <p:nvPicPr>
          <p:cNvPr id="36886" name="Picture 10" descr="EuMHA"/>
          <p:cNvPicPr>
            <a:picLocks noChangeAspect="1" noChangeArrowheads="1"/>
          </p:cNvPicPr>
          <p:nvPr/>
        </p:nvPicPr>
        <p:blipFill>
          <a:blip r:embed="rId20"/>
          <a:srcRect/>
          <a:stretch>
            <a:fillRect/>
          </a:stretch>
        </p:blipFill>
        <p:spPr bwMode="auto">
          <a:xfrm>
            <a:off x="3502025" y="4462463"/>
            <a:ext cx="741363" cy="733425"/>
          </a:xfrm>
          <a:prstGeom prst="rect">
            <a:avLst/>
          </a:prstGeom>
          <a:noFill/>
          <a:ln w="9525">
            <a:noFill/>
            <a:miter lim="800000"/>
            <a:headEnd/>
            <a:tailEnd/>
          </a:ln>
        </p:spPr>
      </p:pic>
      <p:pic>
        <p:nvPicPr>
          <p:cNvPr id="36887" name="Picture 12" descr="IHT"/>
          <p:cNvPicPr>
            <a:picLocks noChangeAspect="1" noChangeArrowheads="1"/>
          </p:cNvPicPr>
          <p:nvPr/>
        </p:nvPicPr>
        <p:blipFill>
          <a:blip r:embed="rId21"/>
          <a:srcRect/>
          <a:stretch>
            <a:fillRect/>
          </a:stretch>
        </p:blipFill>
        <p:spPr bwMode="auto">
          <a:xfrm>
            <a:off x="2520950" y="5430838"/>
            <a:ext cx="952500" cy="657225"/>
          </a:xfrm>
          <a:prstGeom prst="rect">
            <a:avLst/>
          </a:prstGeom>
          <a:noFill/>
          <a:ln w="9525">
            <a:noFill/>
            <a:miter lim="800000"/>
            <a:headEnd/>
            <a:tailEnd/>
          </a:ln>
        </p:spPr>
      </p:pic>
      <p:pic>
        <p:nvPicPr>
          <p:cNvPr id="36888" name="Picture 14" descr="Nictiz"/>
          <p:cNvPicPr>
            <a:picLocks noChangeAspect="1" noChangeArrowheads="1"/>
          </p:cNvPicPr>
          <p:nvPr/>
        </p:nvPicPr>
        <p:blipFill>
          <a:blip r:embed="rId22"/>
          <a:srcRect/>
          <a:stretch>
            <a:fillRect/>
          </a:stretch>
        </p:blipFill>
        <p:spPr bwMode="auto">
          <a:xfrm>
            <a:off x="1243013" y="4797425"/>
            <a:ext cx="1108075" cy="200025"/>
          </a:xfrm>
          <a:prstGeom prst="rect">
            <a:avLst/>
          </a:prstGeom>
          <a:noFill/>
          <a:ln w="9525">
            <a:noFill/>
            <a:miter lim="800000"/>
            <a:headEnd/>
            <a:tailEnd/>
          </a:ln>
        </p:spPr>
      </p:pic>
      <p:pic>
        <p:nvPicPr>
          <p:cNvPr id="36889" name="Picture 16" descr="VDE e.V. (VDE-IMM)"/>
          <p:cNvPicPr>
            <a:picLocks noChangeAspect="1" noChangeArrowheads="1"/>
          </p:cNvPicPr>
          <p:nvPr/>
        </p:nvPicPr>
        <p:blipFill>
          <a:blip r:embed="rId23"/>
          <a:srcRect/>
          <a:stretch>
            <a:fillRect/>
          </a:stretch>
        </p:blipFill>
        <p:spPr bwMode="auto">
          <a:xfrm>
            <a:off x="1243013" y="5083175"/>
            <a:ext cx="952500" cy="219075"/>
          </a:xfrm>
          <a:prstGeom prst="rect">
            <a:avLst/>
          </a:prstGeom>
          <a:noFill/>
          <a:ln w="9525">
            <a:noFill/>
            <a:miter lim="800000"/>
            <a:headEnd/>
            <a:tailEnd/>
          </a:ln>
        </p:spPr>
      </p:pic>
      <p:pic>
        <p:nvPicPr>
          <p:cNvPr id="36890" name="Picture 18" descr="New Tools for Health"/>
          <p:cNvPicPr>
            <a:picLocks noChangeAspect="1" noChangeArrowheads="1"/>
          </p:cNvPicPr>
          <p:nvPr/>
        </p:nvPicPr>
        <p:blipFill>
          <a:blip r:embed="rId24"/>
          <a:srcRect/>
          <a:stretch>
            <a:fillRect/>
          </a:stretch>
        </p:blipFill>
        <p:spPr bwMode="auto">
          <a:xfrm>
            <a:off x="7453313" y="4056063"/>
            <a:ext cx="952500" cy="266700"/>
          </a:xfrm>
          <a:prstGeom prst="rect">
            <a:avLst/>
          </a:prstGeom>
          <a:noFill/>
          <a:ln w="9525">
            <a:noFill/>
            <a:miter lim="800000"/>
            <a:headEnd/>
            <a:tailEnd/>
          </a:ln>
        </p:spPr>
      </p:pic>
      <p:pic>
        <p:nvPicPr>
          <p:cNvPr id="36891" name="Picture 20" descr="PUCC"/>
          <p:cNvPicPr>
            <a:picLocks noChangeAspect="1" noChangeArrowheads="1"/>
          </p:cNvPicPr>
          <p:nvPr/>
        </p:nvPicPr>
        <p:blipFill>
          <a:blip r:embed="rId25"/>
          <a:srcRect/>
          <a:stretch>
            <a:fillRect/>
          </a:stretch>
        </p:blipFill>
        <p:spPr bwMode="auto">
          <a:xfrm>
            <a:off x="1350963" y="5464175"/>
            <a:ext cx="952500" cy="561975"/>
          </a:xfrm>
          <a:prstGeom prst="rect">
            <a:avLst/>
          </a:prstGeom>
          <a:noFill/>
          <a:ln w="9525">
            <a:noFill/>
            <a:miter lim="800000"/>
            <a:headEnd/>
            <a:tailEnd/>
          </a:ln>
        </p:spPr>
      </p:pic>
      <p:sp>
        <p:nvSpPr>
          <p:cNvPr id="37918" name="Text Box 30"/>
          <p:cNvSpPr txBox="1">
            <a:spLocks noChangeArrowheads="1"/>
          </p:cNvSpPr>
          <p:nvPr/>
        </p:nvSpPr>
        <p:spPr bwMode="auto">
          <a:xfrm>
            <a:off x="-1870075" y="5348288"/>
            <a:ext cx="18415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fontAlgn="base">
              <a:spcBef>
                <a:spcPct val="0"/>
              </a:spcBef>
              <a:spcAft>
                <a:spcPct val="0"/>
              </a:spcAft>
              <a:defRPr/>
            </a:pPr>
            <a:endParaRPr lang="en-US" sz="2400" dirty="0">
              <a:solidFill>
                <a:srgbClr val="000000"/>
              </a:solidFill>
            </a:endParaRPr>
          </a:p>
        </p:txBody>
      </p:sp>
      <p:sp>
        <p:nvSpPr>
          <p:cNvPr id="36893" name="Rectangle 2"/>
          <p:cNvSpPr>
            <a:spLocks noChangeArrowheads="1"/>
          </p:cNvSpPr>
          <p:nvPr/>
        </p:nvSpPr>
        <p:spPr bwMode="auto">
          <a:xfrm>
            <a:off x="246063" y="530225"/>
            <a:ext cx="7589837" cy="971550"/>
          </a:xfrm>
          <a:prstGeom prst="rect">
            <a:avLst/>
          </a:prstGeom>
          <a:noFill/>
          <a:ln w="9525">
            <a:noFill/>
            <a:miter lim="800000"/>
            <a:headEnd/>
            <a:tailEnd/>
          </a:ln>
        </p:spPr>
        <p:txBody>
          <a:bodyPr anchor="ctr"/>
          <a:lstStyle/>
          <a:p>
            <a:pPr fontAlgn="base">
              <a:spcBef>
                <a:spcPct val="0"/>
              </a:spcBef>
              <a:spcAft>
                <a:spcPct val="0"/>
              </a:spcAft>
            </a:pPr>
            <a:r>
              <a:rPr lang="en-US" altLang="ja-JP" sz="3200" b="1" dirty="0">
                <a:solidFill>
                  <a:srgbClr val="FFB817"/>
                </a:solidFill>
                <a:latin typeface="Arial Bold" pitchFamily="34" charset="0"/>
              </a:rPr>
              <a:t>Unique Role: Coordination With Key Industry Partners &amp; Liaisons </a:t>
            </a:r>
          </a:p>
        </p:txBody>
      </p:sp>
    </p:spTree>
    <p:extLst>
      <p:ext uri="{BB962C8B-B14F-4D97-AF65-F5344CB8AC3E}">
        <p14:creationId xmlns:p14="http://schemas.microsoft.com/office/powerpoint/2010/main" val="166440738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246063" y="530225"/>
            <a:ext cx="8458200" cy="771525"/>
          </a:xfrm>
        </p:spPr>
        <p:txBody>
          <a:bodyPr/>
          <a:lstStyle/>
          <a:p>
            <a:pPr eaLnBrk="1" hangingPunct="1"/>
            <a:r>
              <a:rPr lang="en-US" sz="2700" b="1" dirty="0" smtClean="0">
                <a:solidFill>
                  <a:srgbClr val="FFCF37"/>
                </a:solidFill>
              </a:rPr>
              <a:t>International Activity</a:t>
            </a:r>
            <a:r>
              <a:rPr lang="en-US" sz="2700" b="1" dirty="0" smtClean="0"/>
              <a:t> Hubs: </a:t>
            </a:r>
            <a:br>
              <a:rPr lang="en-US" sz="2700" b="1" dirty="0" smtClean="0"/>
            </a:br>
            <a:r>
              <a:rPr lang="en-US" sz="2700" b="1" dirty="0" smtClean="0">
                <a:solidFill>
                  <a:srgbClr val="98AB22"/>
                </a:solidFill>
              </a:rPr>
              <a:t>Continua Adoption &amp; Work Groups</a:t>
            </a:r>
          </a:p>
        </p:txBody>
      </p:sp>
      <p:grpSp>
        <p:nvGrpSpPr>
          <p:cNvPr id="43010" name="Group 1"/>
          <p:cNvGrpSpPr>
            <a:grpSpLocks/>
          </p:cNvGrpSpPr>
          <p:nvPr/>
        </p:nvGrpSpPr>
        <p:grpSpPr bwMode="auto">
          <a:xfrm>
            <a:off x="309563" y="1654175"/>
            <a:ext cx="8166100" cy="4830763"/>
            <a:chOff x="339725" y="1023938"/>
            <a:chExt cx="8523288" cy="5662612"/>
          </a:xfrm>
        </p:grpSpPr>
        <p:sp>
          <p:nvSpPr>
            <p:cNvPr id="43011" name="AutoShape 77"/>
            <p:cNvSpPr>
              <a:spLocks noChangeArrowheads="1"/>
            </p:cNvSpPr>
            <p:nvPr/>
          </p:nvSpPr>
          <p:spPr bwMode="auto">
            <a:xfrm>
              <a:off x="4956175" y="2979738"/>
              <a:ext cx="228600" cy="228600"/>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pic>
          <p:nvPicPr>
            <p:cNvPr id="43012" name="Picture 3" descr="big_world_map"/>
            <p:cNvPicPr>
              <a:picLocks noChangeAspect="1" noChangeArrowheads="1"/>
            </p:cNvPicPr>
            <p:nvPr/>
          </p:nvPicPr>
          <p:blipFill>
            <a:blip r:embed="rId3"/>
            <a:srcRect/>
            <a:stretch>
              <a:fillRect/>
            </a:stretch>
          </p:blipFill>
          <p:spPr bwMode="auto">
            <a:xfrm>
              <a:off x="339725" y="1023938"/>
              <a:ext cx="8523288" cy="5662612"/>
            </a:xfrm>
            <a:prstGeom prst="rect">
              <a:avLst/>
            </a:prstGeom>
            <a:solidFill>
              <a:schemeClr val="bg1"/>
            </a:solidFill>
            <a:ln w="9525">
              <a:solidFill>
                <a:srgbClr val="69A12B"/>
              </a:solidFill>
              <a:miter lim="800000"/>
              <a:headEnd/>
              <a:tailEnd/>
            </a:ln>
          </p:spPr>
        </p:pic>
        <p:sp>
          <p:nvSpPr>
            <p:cNvPr id="2" name="Text Box 11"/>
            <p:cNvSpPr txBox="1">
              <a:spLocks noChangeArrowheads="1"/>
            </p:cNvSpPr>
            <p:nvPr/>
          </p:nvSpPr>
          <p:spPr bwMode="auto">
            <a:xfrm>
              <a:off x="3318899" y="3186263"/>
              <a:ext cx="1067068" cy="377756"/>
            </a:xfrm>
            <a:prstGeom prst="rect">
              <a:avLst/>
            </a:prstGeom>
            <a:solidFill>
              <a:schemeClr val="bg1"/>
            </a:solidFill>
            <a:ln w="9525">
              <a:noFill/>
              <a:miter lim="800000"/>
              <a:headEnd/>
              <a:tailEnd/>
            </a:ln>
          </p:spPr>
          <p:txBody>
            <a:bodyPr wrap="none" lIns="0" tIns="0" rIns="0" bIns="0">
              <a:spAutoFit/>
            </a:bodyPr>
            <a:lstStyle/>
            <a:p>
              <a:pPr eaLnBrk="0" fontAlgn="base" hangingPunct="0">
                <a:spcBef>
                  <a:spcPct val="0"/>
                </a:spcBef>
                <a:spcAft>
                  <a:spcPct val="0"/>
                </a:spcAft>
                <a:defRPr/>
              </a:pPr>
              <a:r>
                <a:rPr lang="en-US" sz="1050" b="1" dirty="0">
                  <a:solidFill>
                    <a:srgbClr val="FF3300"/>
                  </a:solidFill>
                </a:rPr>
                <a:t>UK (NHS</a:t>
              </a:r>
            </a:p>
            <a:p>
              <a:pPr eaLnBrk="0" fontAlgn="base" hangingPunct="0">
                <a:spcBef>
                  <a:spcPct val="0"/>
                </a:spcBef>
                <a:spcAft>
                  <a:spcPct val="0"/>
                </a:spcAft>
                <a:defRPr/>
              </a:pPr>
              <a:r>
                <a:rPr lang="en-US" sz="1050" b="1" dirty="0">
                  <a:solidFill>
                    <a:srgbClr val="FF3300"/>
                  </a:solidFill>
                </a:rPr>
                <a:t>Worcestershire</a:t>
              </a:r>
              <a:r>
                <a:rPr lang="en-US" sz="700" b="1" dirty="0">
                  <a:solidFill>
                    <a:srgbClr val="000000"/>
                  </a:solidFill>
                  <a:latin typeface="Trebuchet MS" pitchFamily="34" charset="0"/>
                </a:rPr>
                <a:t>)</a:t>
              </a:r>
            </a:p>
          </p:txBody>
        </p:sp>
        <p:sp>
          <p:nvSpPr>
            <p:cNvPr id="44037" name="Text Box 14"/>
            <p:cNvSpPr txBox="1">
              <a:spLocks noChangeArrowheads="1"/>
            </p:cNvSpPr>
            <p:nvPr/>
          </p:nvSpPr>
          <p:spPr bwMode="auto">
            <a:xfrm>
              <a:off x="8054427" y="3936192"/>
              <a:ext cx="792016" cy="187947"/>
            </a:xfrm>
            <a:prstGeom prst="rect">
              <a:avLst/>
            </a:prstGeom>
            <a:solidFill>
              <a:schemeClr val="bg1"/>
            </a:solidFill>
            <a:ln w="9525">
              <a:noFill/>
              <a:miter lim="800000"/>
              <a:headEnd/>
              <a:tailEnd/>
            </a:ln>
          </p:spPr>
          <p:txBody>
            <a:bodyPr lIns="0" tIns="0" rIns="0" bIns="0">
              <a:spAutoFit/>
            </a:bodyPr>
            <a:lstStyle/>
            <a:p>
              <a:pPr eaLnBrk="0" fontAlgn="base" hangingPunct="0">
                <a:spcBef>
                  <a:spcPct val="0"/>
                </a:spcBef>
                <a:spcAft>
                  <a:spcPct val="0"/>
                </a:spcAft>
                <a:defRPr/>
              </a:pPr>
              <a:r>
                <a:rPr lang="en-US" sz="1050" b="1" dirty="0">
                  <a:solidFill>
                    <a:srgbClr val="009999"/>
                  </a:solidFill>
                </a:rPr>
                <a:t>Japan WG</a:t>
              </a:r>
            </a:p>
          </p:txBody>
        </p:sp>
        <p:sp>
          <p:nvSpPr>
            <p:cNvPr id="44038" name="Text Box 11"/>
            <p:cNvSpPr txBox="1">
              <a:spLocks noChangeArrowheads="1"/>
            </p:cNvSpPr>
            <p:nvPr/>
          </p:nvSpPr>
          <p:spPr bwMode="auto">
            <a:xfrm>
              <a:off x="4256726" y="2931325"/>
              <a:ext cx="603125" cy="189808"/>
            </a:xfrm>
            <a:prstGeom prst="rect">
              <a:avLst/>
            </a:prstGeom>
            <a:solidFill>
              <a:schemeClr val="bg1"/>
            </a:solidFill>
            <a:ln w="9525">
              <a:noFill/>
              <a:miter lim="800000"/>
              <a:headEnd/>
              <a:tailEnd/>
            </a:ln>
          </p:spPr>
          <p:txBody>
            <a:bodyPr wrap="none" lIns="0" tIns="0" rIns="0" bIns="0">
              <a:spAutoFit/>
            </a:bodyPr>
            <a:lstStyle/>
            <a:p>
              <a:pPr algn="ctr" eaLnBrk="0" fontAlgn="base" hangingPunct="0">
                <a:spcBef>
                  <a:spcPct val="0"/>
                </a:spcBef>
                <a:spcAft>
                  <a:spcPct val="0"/>
                </a:spcAft>
                <a:defRPr/>
              </a:pPr>
              <a:r>
                <a:rPr lang="en-US" sz="1050" b="1" dirty="0">
                  <a:solidFill>
                    <a:srgbClr val="FF3300"/>
                  </a:solidFill>
                </a:rPr>
                <a:t>Denmark</a:t>
              </a:r>
            </a:p>
          </p:txBody>
        </p:sp>
        <p:sp>
          <p:nvSpPr>
            <p:cNvPr id="44039" name="Text Box 11"/>
            <p:cNvSpPr txBox="1">
              <a:spLocks noChangeArrowheads="1"/>
            </p:cNvSpPr>
            <p:nvPr/>
          </p:nvSpPr>
          <p:spPr bwMode="auto">
            <a:xfrm>
              <a:off x="6578095" y="4682398"/>
              <a:ext cx="838411" cy="189808"/>
            </a:xfrm>
            <a:prstGeom prst="rect">
              <a:avLst/>
            </a:prstGeom>
            <a:solidFill>
              <a:schemeClr val="bg1"/>
            </a:solidFill>
            <a:ln w="9525">
              <a:noFill/>
              <a:miter lim="800000"/>
              <a:headEnd/>
              <a:tailEnd/>
            </a:ln>
          </p:spPr>
          <p:txBody>
            <a:bodyPr lIns="0" tIns="0" rIns="0" bIns="0">
              <a:spAutoFit/>
            </a:bodyPr>
            <a:lstStyle/>
            <a:p>
              <a:pPr algn="ctr" eaLnBrk="0" fontAlgn="base" hangingPunct="0">
                <a:spcBef>
                  <a:spcPct val="0"/>
                </a:spcBef>
                <a:spcAft>
                  <a:spcPct val="0"/>
                </a:spcAft>
                <a:defRPr/>
              </a:pPr>
              <a:r>
                <a:rPr lang="en-US" sz="1050" b="1" dirty="0">
                  <a:solidFill>
                    <a:srgbClr val="FF3300"/>
                  </a:solidFill>
                </a:rPr>
                <a:t>Singapore</a:t>
              </a:r>
            </a:p>
          </p:txBody>
        </p:sp>
        <p:sp>
          <p:nvSpPr>
            <p:cNvPr id="44040" name="Text Box 68"/>
            <p:cNvSpPr txBox="1">
              <a:spLocks noChangeArrowheads="1"/>
            </p:cNvSpPr>
            <p:nvPr/>
          </p:nvSpPr>
          <p:spPr bwMode="auto">
            <a:xfrm>
              <a:off x="7504324" y="4388381"/>
              <a:ext cx="914630" cy="504295"/>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9999"/>
                  </a:solidFill>
                </a:rPr>
                <a:t>SE Asia WG</a:t>
              </a:r>
            </a:p>
          </p:txBody>
        </p:sp>
        <p:sp>
          <p:nvSpPr>
            <p:cNvPr id="44041" name="Text Box 71"/>
            <p:cNvSpPr txBox="1">
              <a:spLocks noChangeArrowheads="1"/>
            </p:cNvSpPr>
            <p:nvPr/>
          </p:nvSpPr>
          <p:spPr bwMode="auto">
            <a:xfrm>
              <a:off x="7391652" y="5432327"/>
              <a:ext cx="838411" cy="504294"/>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9999"/>
                  </a:solidFill>
                </a:rPr>
                <a:t>Australia WG</a:t>
              </a:r>
            </a:p>
          </p:txBody>
        </p:sp>
        <p:sp>
          <p:nvSpPr>
            <p:cNvPr id="44042" name="Text Box 72"/>
            <p:cNvSpPr txBox="1">
              <a:spLocks noChangeArrowheads="1"/>
            </p:cNvSpPr>
            <p:nvPr/>
          </p:nvSpPr>
          <p:spPr bwMode="auto">
            <a:xfrm>
              <a:off x="6263277" y="4152052"/>
              <a:ext cx="762191" cy="506155"/>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9999"/>
                  </a:solidFill>
                </a:rPr>
                <a:t>India WG</a:t>
              </a:r>
            </a:p>
          </p:txBody>
        </p:sp>
        <p:sp>
          <p:nvSpPr>
            <p:cNvPr id="44043" name="Text Box 73"/>
            <p:cNvSpPr txBox="1">
              <a:spLocks noChangeArrowheads="1"/>
            </p:cNvSpPr>
            <p:nvPr/>
          </p:nvSpPr>
          <p:spPr bwMode="auto">
            <a:xfrm>
              <a:off x="3048818" y="5050849"/>
              <a:ext cx="684316" cy="506155"/>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9999"/>
                  </a:solidFill>
                </a:rPr>
                <a:t>Brazil WG</a:t>
              </a:r>
            </a:p>
          </p:txBody>
        </p:sp>
        <p:sp>
          <p:nvSpPr>
            <p:cNvPr id="44044" name="Text Box 75"/>
            <p:cNvSpPr txBox="1">
              <a:spLocks noChangeArrowheads="1"/>
            </p:cNvSpPr>
            <p:nvPr/>
          </p:nvSpPr>
          <p:spPr bwMode="auto">
            <a:xfrm>
              <a:off x="5262487" y="3556576"/>
              <a:ext cx="1067068" cy="305182"/>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FF0000"/>
                  </a:solidFill>
                </a:rPr>
                <a:t>Abu Dhabi</a:t>
              </a:r>
              <a:endParaRPr lang="en-US" sz="1050" b="1" dirty="0">
                <a:solidFill>
                  <a:srgbClr val="009999"/>
                </a:solidFill>
              </a:endParaRPr>
            </a:p>
          </p:txBody>
        </p:sp>
        <p:sp>
          <p:nvSpPr>
            <p:cNvPr id="43022" name="AutoShape 77"/>
            <p:cNvSpPr>
              <a:spLocks noChangeArrowheads="1"/>
            </p:cNvSpPr>
            <p:nvPr/>
          </p:nvSpPr>
          <p:spPr bwMode="auto">
            <a:xfrm>
              <a:off x="490538" y="1111250"/>
              <a:ext cx="228600" cy="228600"/>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43023" name="AutoShape 78"/>
            <p:cNvSpPr>
              <a:spLocks noChangeArrowheads="1"/>
            </p:cNvSpPr>
            <p:nvPr/>
          </p:nvSpPr>
          <p:spPr bwMode="auto">
            <a:xfrm>
              <a:off x="525463" y="1644650"/>
              <a:ext cx="228600" cy="228600"/>
            </a:xfrm>
            <a:prstGeom prst="diamond">
              <a:avLst/>
            </a:prstGeom>
            <a:solidFill>
              <a:schemeClr val="hlink"/>
            </a:solidFill>
            <a:ln w="9525">
              <a:solidFill>
                <a:schemeClr val="hlink"/>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3" name="Text Box 79"/>
            <p:cNvSpPr txBox="1">
              <a:spLocks noChangeArrowheads="1"/>
            </p:cNvSpPr>
            <p:nvPr/>
          </p:nvSpPr>
          <p:spPr bwMode="auto">
            <a:xfrm>
              <a:off x="753959" y="1072320"/>
              <a:ext cx="1676821" cy="307043"/>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0000"/>
                  </a:solidFill>
                </a:rPr>
                <a:t>= Adopting Continua</a:t>
              </a:r>
            </a:p>
          </p:txBody>
        </p:sp>
        <p:sp>
          <p:nvSpPr>
            <p:cNvPr id="44048" name="Text Box 80"/>
            <p:cNvSpPr txBox="1">
              <a:spLocks noChangeArrowheads="1"/>
            </p:cNvSpPr>
            <p:nvPr/>
          </p:nvSpPr>
          <p:spPr bwMode="auto">
            <a:xfrm>
              <a:off x="753959" y="1610111"/>
              <a:ext cx="1829259" cy="297738"/>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0000"/>
                  </a:solidFill>
                </a:rPr>
                <a:t>= Continua Work Group</a:t>
              </a:r>
            </a:p>
          </p:txBody>
        </p:sp>
        <p:sp>
          <p:nvSpPr>
            <p:cNvPr id="44049" name="Text Box 11"/>
            <p:cNvSpPr txBox="1">
              <a:spLocks noChangeArrowheads="1"/>
            </p:cNvSpPr>
            <p:nvPr/>
          </p:nvSpPr>
          <p:spPr bwMode="auto">
            <a:xfrm>
              <a:off x="2849985" y="3837565"/>
              <a:ext cx="1096893" cy="1090467"/>
            </a:xfrm>
            <a:prstGeom prst="rect">
              <a:avLst/>
            </a:prstGeom>
            <a:solidFill>
              <a:schemeClr val="bg1"/>
            </a:solidFill>
            <a:ln w="9525">
              <a:noFill/>
              <a:miter lim="800000"/>
              <a:headEnd/>
              <a:tailEnd/>
            </a:ln>
          </p:spPr>
          <p:txBody>
            <a:bodyPr lIns="0" tIns="0" rIns="0" bIns="0">
              <a:spAutoFit/>
            </a:bodyPr>
            <a:lstStyle/>
            <a:p>
              <a:pPr algn="ctr" eaLnBrk="0" fontAlgn="base" hangingPunct="0">
                <a:spcBef>
                  <a:spcPct val="0"/>
                </a:spcBef>
                <a:spcAft>
                  <a:spcPct val="0"/>
                </a:spcAft>
                <a:defRPr/>
              </a:pPr>
              <a:r>
                <a:rPr lang="en-US" sz="1050" b="1" dirty="0">
                  <a:solidFill>
                    <a:srgbClr val="FF3300"/>
                  </a:solidFill>
                </a:rPr>
                <a:t>US Veterans </a:t>
              </a:r>
            </a:p>
            <a:p>
              <a:pPr algn="ctr" eaLnBrk="0" fontAlgn="base" hangingPunct="0">
                <a:spcBef>
                  <a:spcPct val="0"/>
                </a:spcBef>
                <a:spcAft>
                  <a:spcPct val="0"/>
                </a:spcAft>
                <a:defRPr/>
              </a:pPr>
              <a:r>
                <a:rPr lang="en-US" sz="1050" b="1" dirty="0">
                  <a:solidFill>
                    <a:srgbClr val="FF3300"/>
                  </a:solidFill>
                </a:rPr>
                <a:t>Administration</a:t>
              </a:r>
            </a:p>
            <a:p>
              <a:pPr algn="ctr" eaLnBrk="0" fontAlgn="base" hangingPunct="0">
                <a:spcBef>
                  <a:spcPct val="0"/>
                </a:spcBef>
                <a:spcAft>
                  <a:spcPct val="0"/>
                </a:spcAft>
                <a:defRPr/>
              </a:pPr>
              <a:r>
                <a:rPr lang="en-US" sz="1050" b="1" dirty="0">
                  <a:solidFill>
                    <a:srgbClr val="FF3300"/>
                  </a:solidFill>
                </a:rPr>
                <a:t>&amp; </a:t>
              </a:r>
            </a:p>
            <a:p>
              <a:pPr algn="ctr" eaLnBrk="0" fontAlgn="base" hangingPunct="0">
                <a:spcBef>
                  <a:spcPct val="0"/>
                </a:spcBef>
                <a:spcAft>
                  <a:spcPct val="0"/>
                </a:spcAft>
                <a:defRPr/>
              </a:pPr>
              <a:r>
                <a:rPr lang="en-US" sz="1050" b="1" dirty="0">
                  <a:solidFill>
                    <a:srgbClr val="FF3300"/>
                  </a:solidFill>
                </a:rPr>
                <a:t>US Department of Defense</a:t>
              </a:r>
            </a:p>
            <a:p>
              <a:pPr eaLnBrk="0" fontAlgn="base" hangingPunct="0">
                <a:spcBef>
                  <a:spcPct val="0"/>
                </a:spcBef>
                <a:spcAft>
                  <a:spcPct val="0"/>
                </a:spcAft>
                <a:defRPr/>
              </a:pPr>
              <a:endParaRPr lang="en-US" sz="700" b="1" dirty="0">
                <a:solidFill>
                  <a:srgbClr val="000000"/>
                </a:solidFill>
                <a:latin typeface="Trebuchet MS" pitchFamily="34" charset="0"/>
              </a:endParaRPr>
            </a:p>
          </p:txBody>
        </p:sp>
        <p:sp>
          <p:nvSpPr>
            <p:cNvPr id="44050" name="Text Box 70"/>
            <p:cNvSpPr txBox="1">
              <a:spLocks noChangeArrowheads="1"/>
            </p:cNvSpPr>
            <p:nvPr/>
          </p:nvSpPr>
          <p:spPr bwMode="auto">
            <a:xfrm>
              <a:off x="1895589" y="3815235"/>
              <a:ext cx="838411" cy="307043"/>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9999"/>
                  </a:solidFill>
                </a:rPr>
                <a:t>US WG</a:t>
              </a:r>
            </a:p>
          </p:txBody>
        </p:sp>
        <p:sp>
          <p:nvSpPr>
            <p:cNvPr id="44051" name="Text Box 11"/>
            <p:cNvSpPr txBox="1">
              <a:spLocks noChangeArrowheads="1"/>
            </p:cNvSpPr>
            <p:nvPr/>
          </p:nvSpPr>
          <p:spPr bwMode="auto">
            <a:xfrm>
              <a:off x="7474499" y="3616123"/>
              <a:ext cx="838411" cy="189808"/>
            </a:xfrm>
            <a:prstGeom prst="rect">
              <a:avLst/>
            </a:prstGeom>
            <a:solidFill>
              <a:schemeClr val="bg1"/>
            </a:solidFill>
            <a:ln w="9525">
              <a:noFill/>
              <a:miter lim="800000"/>
              <a:headEnd/>
              <a:tailEnd/>
            </a:ln>
          </p:spPr>
          <p:txBody>
            <a:bodyPr lIns="0" tIns="0" rIns="0" bIns="0">
              <a:spAutoFit/>
            </a:bodyPr>
            <a:lstStyle/>
            <a:p>
              <a:pPr algn="ctr" eaLnBrk="0" fontAlgn="base" hangingPunct="0">
                <a:spcBef>
                  <a:spcPct val="0"/>
                </a:spcBef>
                <a:spcAft>
                  <a:spcPct val="0"/>
                </a:spcAft>
                <a:defRPr/>
              </a:pPr>
              <a:r>
                <a:rPr lang="en-US" sz="1050" b="1" dirty="0">
                  <a:solidFill>
                    <a:srgbClr val="FF3300"/>
                  </a:solidFill>
                </a:rPr>
                <a:t>Japan</a:t>
              </a:r>
            </a:p>
          </p:txBody>
        </p:sp>
        <p:sp>
          <p:nvSpPr>
            <p:cNvPr id="43029" name="AutoShape 77"/>
            <p:cNvSpPr>
              <a:spLocks noChangeArrowheads="1"/>
            </p:cNvSpPr>
            <p:nvPr/>
          </p:nvSpPr>
          <p:spPr bwMode="auto">
            <a:xfrm>
              <a:off x="4457700" y="3435350"/>
              <a:ext cx="150813" cy="166688"/>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b="1" dirty="0">
                <a:solidFill>
                  <a:srgbClr val="000000"/>
                </a:solidFill>
              </a:endParaRPr>
            </a:p>
          </p:txBody>
        </p:sp>
        <p:sp>
          <p:nvSpPr>
            <p:cNvPr id="4" name="Text Box 70"/>
            <p:cNvSpPr txBox="1">
              <a:spLocks noChangeArrowheads="1"/>
            </p:cNvSpPr>
            <p:nvPr/>
          </p:nvSpPr>
          <p:spPr bwMode="auto">
            <a:xfrm>
              <a:off x="4813457" y="2732212"/>
              <a:ext cx="838411" cy="307043"/>
            </a:xfrm>
            <a:prstGeom prst="rect">
              <a:avLst/>
            </a:prstGeom>
            <a:noFill/>
            <a:ln w="9525">
              <a:noFill/>
              <a:miter lim="800000"/>
              <a:headEnd/>
              <a:tailEnd/>
            </a:ln>
          </p:spPr>
          <p:txBody>
            <a:bodyPr>
              <a:spAutoFit/>
            </a:bodyPr>
            <a:lstStyle/>
            <a:p>
              <a:pPr fontAlgn="base">
                <a:spcBef>
                  <a:spcPct val="50000"/>
                </a:spcBef>
                <a:spcAft>
                  <a:spcPct val="0"/>
                </a:spcAft>
                <a:defRPr/>
              </a:pPr>
              <a:r>
                <a:rPr lang="en-US" sz="1050" b="1" dirty="0">
                  <a:solidFill>
                    <a:srgbClr val="009999"/>
                  </a:solidFill>
                </a:rPr>
                <a:t>EU WG</a:t>
              </a:r>
            </a:p>
          </p:txBody>
        </p:sp>
        <p:sp>
          <p:nvSpPr>
            <p:cNvPr id="43031" name="AutoShape 77"/>
            <p:cNvSpPr>
              <a:spLocks noChangeArrowheads="1"/>
            </p:cNvSpPr>
            <p:nvPr/>
          </p:nvSpPr>
          <p:spPr bwMode="auto">
            <a:xfrm>
              <a:off x="4806950" y="3062288"/>
              <a:ext cx="152400" cy="166687"/>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43032" name="AutoShape 77"/>
            <p:cNvSpPr>
              <a:spLocks noChangeArrowheads="1"/>
            </p:cNvSpPr>
            <p:nvPr/>
          </p:nvSpPr>
          <p:spPr bwMode="auto">
            <a:xfrm>
              <a:off x="7851775" y="3863975"/>
              <a:ext cx="150813" cy="165100"/>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43033" name="AutoShape 77"/>
            <p:cNvSpPr>
              <a:spLocks noChangeArrowheads="1"/>
            </p:cNvSpPr>
            <p:nvPr/>
          </p:nvSpPr>
          <p:spPr bwMode="auto">
            <a:xfrm>
              <a:off x="5594350" y="3849688"/>
              <a:ext cx="150813" cy="165100"/>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43034" name="AutoShape 77"/>
            <p:cNvSpPr>
              <a:spLocks noChangeArrowheads="1"/>
            </p:cNvSpPr>
            <p:nvPr/>
          </p:nvSpPr>
          <p:spPr bwMode="auto">
            <a:xfrm>
              <a:off x="2616199" y="3819525"/>
              <a:ext cx="152400" cy="166688"/>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5" name="TextBox 1"/>
            <p:cNvSpPr txBox="1">
              <a:spLocks noChangeArrowheads="1"/>
            </p:cNvSpPr>
            <p:nvPr/>
          </p:nvSpPr>
          <p:spPr bwMode="auto">
            <a:xfrm>
              <a:off x="5335392" y="4072034"/>
              <a:ext cx="798644" cy="307043"/>
            </a:xfrm>
            <a:prstGeom prst="rect">
              <a:avLst/>
            </a:prstGeom>
            <a:noFill/>
            <a:ln w="9525">
              <a:noFill/>
              <a:miter lim="800000"/>
              <a:headEnd/>
              <a:tailEnd/>
            </a:ln>
          </p:spPr>
          <p:txBody>
            <a:bodyPr wrap="none">
              <a:spAutoFit/>
            </a:bodyPr>
            <a:lstStyle/>
            <a:p>
              <a:pPr fontAlgn="base">
                <a:spcBef>
                  <a:spcPct val="0"/>
                </a:spcBef>
                <a:spcAft>
                  <a:spcPct val="0"/>
                </a:spcAft>
                <a:defRPr/>
              </a:pPr>
              <a:r>
                <a:rPr lang="en-US" sz="1050" b="1" dirty="0">
                  <a:solidFill>
                    <a:srgbClr val="009999"/>
                  </a:solidFill>
                </a:rPr>
                <a:t>UAE WG</a:t>
              </a:r>
              <a:endParaRPr lang="en-US" dirty="0">
                <a:solidFill>
                  <a:srgbClr val="000000"/>
                </a:solidFill>
              </a:endParaRPr>
            </a:p>
          </p:txBody>
        </p:sp>
        <p:sp>
          <p:nvSpPr>
            <p:cNvPr id="43036" name="AutoShape 77"/>
            <p:cNvSpPr>
              <a:spLocks noChangeArrowheads="1"/>
            </p:cNvSpPr>
            <p:nvPr/>
          </p:nvSpPr>
          <p:spPr bwMode="auto">
            <a:xfrm>
              <a:off x="6950075" y="4899025"/>
              <a:ext cx="150813" cy="166688"/>
            </a:xfrm>
            <a:prstGeom prst="diamond">
              <a:avLst/>
            </a:prstGeom>
            <a:solidFill>
              <a:srgbClr val="FF3300"/>
            </a:solidFill>
            <a:ln w="9525">
              <a:solidFill>
                <a:srgbClr val="FF3300"/>
              </a:solidFill>
              <a:miter lim="800000"/>
              <a:headEnd/>
              <a:tailEnd/>
            </a:ln>
          </p:spPr>
          <p:txBody>
            <a:bodyPr wrap="none" anchor="ctr"/>
            <a:lstStyle/>
            <a:p>
              <a:pPr fontAlgn="base">
                <a:spcBef>
                  <a:spcPct val="0"/>
                </a:spcBef>
                <a:spcAft>
                  <a:spcPct val="0"/>
                </a:spcAft>
              </a:pPr>
              <a:endParaRPr lang="en-US" dirty="0">
                <a:solidFill>
                  <a:srgbClr val="000000"/>
                </a:solidFill>
              </a:endParaRPr>
            </a:p>
          </p:txBody>
        </p:sp>
      </p:grpSp>
    </p:spTree>
    <p:extLst>
      <p:ext uri="{BB962C8B-B14F-4D97-AF65-F5344CB8AC3E}">
        <p14:creationId xmlns:p14="http://schemas.microsoft.com/office/powerpoint/2010/main" val="254093189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381000" y="454025"/>
            <a:ext cx="8229600" cy="914400"/>
          </a:xfrm>
        </p:spPr>
        <p:txBody>
          <a:bodyPr/>
          <a:lstStyle/>
          <a:p>
            <a:r>
              <a:rPr lang="en-US" sz="3200" b="1" dirty="0" smtClean="0">
                <a:solidFill>
                  <a:srgbClr val="FFCF37"/>
                </a:solidFill>
              </a:rPr>
              <a:t>What is Personal Connected Health?</a:t>
            </a:r>
            <a:br>
              <a:rPr lang="en-US" sz="3200" b="1" dirty="0" smtClean="0">
                <a:solidFill>
                  <a:srgbClr val="FFCF37"/>
                </a:solidFill>
              </a:rPr>
            </a:br>
            <a:endParaRPr lang="en-US" sz="3200" b="1" dirty="0" smtClean="0">
              <a:solidFill>
                <a:srgbClr val="FFCF37"/>
              </a:solidFill>
            </a:endParaRPr>
          </a:p>
        </p:txBody>
      </p:sp>
      <p:sp>
        <p:nvSpPr>
          <p:cNvPr id="21506" name="Rectangle 3"/>
          <p:cNvSpPr>
            <a:spLocks noGrp="1" noChangeArrowheads="1"/>
          </p:cNvSpPr>
          <p:nvPr>
            <p:ph type="body" idx="1"/>
          </p:nvPr>
        </p:nvSpPr>
        <p:spPr>
          <a:xfrm>
            <a:off x="381000" y="1185863"/>
            <a:ext cx="8255000" cy="4883150"/>
          </a:xfrm>
        </p:spPr>
        <p:txBody>
          <a:bodyPr/>
          <a:lstStyle/>
          <a:p>
            <a:pPr>
              <a:spcAft>
                <a:spcPct val="20000"/>
              </a:spcAft>
            </a:pPr>
            <a:r>
              <a:rPr lang="en-US" sz="2300" dirty="0" smtClean="0"/>
              <a:t>Communications &amp; health devices deployed or enabled by healthcare organizations to collect/share individual patient physiologic &amp; Quality of Life (QOL) data</a:t>
            </a:r>
          </a:p>
          <a:p>
            <a:pPr>
              <a:spcAft>
                <a:spcPct val="20000"/>
              </a:spcAft>
            </a:pPr>
            <a:r>
              <a:rPr lang="en-US" sz="2300" dirty="0" smtClean="0"/>
              <a:t>Unlike telehealth, allows providers &amp; patients to employ data &amp; communications independently, at their convenience</a:t>
            </a:r>
          </a:p>
          <a:p>
            <a:pPr>
              <a:spcAft>
                <a:spcPct val="20000"/>
              </a:spcAft>
            </a:pPr>
            <a:r>
              <a:rPr lang="en-US" sz="2300" dirty="0" smtClean="0"/>
              <a:t>Examples of PCH: Remote home monitoring programs in chronic disease or independent aging</a:t>
            </a:r>
          </a:p>
          <a:p>
            <a:pPr>
              <a:spcAft>
                <a:spcPct val="20000"/>
              </a:spcAft>
            </a:pPr>
            <a:r>
              <a:rPr lang="en-US" sz="2300" dirty="0" smtClean="0"/>
              <a:t>PCH allows providers </a:t>
            </a:r>
            <a:r>
              <a:rPr lang="en-US" sz="2300" u="sng" dirty="0" smtClean="0"/>
              <a:t>and patients</a:t>
            </a:r>
            <a:r>
              <a:rPr lang="en-US" sz="2300" dirty="0" smtClean="0"/>
              <a:t> to:</a:t>
            </a:r>
          </a:p>
          <a:p>
            <a:pPr lvl="1">
              <a:spcAft>
                <a:spcPct val="20000"/>
              </a:spcAft>
            </a:pPr>
            <a:r>
              <a:rPr lang="en-US" sz="2000" dirty="0" smtClean="0"/>
              <a:t>Use technology to collect data conveniently and securely</a:t>
            </a:r>
          </a:p>
          <a:p>
            <a:pPr lvl="1">
              <a:spcAft>
                <a:spcPct val="20000"/>
              </a:spcAft>
            </a:pPr>
            <a:r>
              <a:rPr lang="en-US" sz="2000" dirty="0" smtClean="0"/>
              <a:t>Communicate more frequently with little manual intervention</a:t>
            </a:r>
          </a:p>
          <a:p>
            <a:pPr lvl="1">
              <a:spcAft>
                <a:spcPct val="20000"/>
              </a:spcAft>
            </a:pPr>
            <a:r>
              <a:rPr lang="en-US" sz="2000" dirty="0" smtClean="0"/>
              <a:t>Effectively monitor and better understand personal health data</a:t>
            </a:r>
          </a:p>
          <a:p>
            <a:pPr>
              <a:lnSpc>
                <a:spcPct val="80000"/>
              </a:lnSpc>
            </a:pPr>
            <a:endParaRPr lang="en-US" sz="1800" dirty="0" smtClean="0"/>
          </a:p>
          <a:p>
            <a:pPr>
              <a:lnSpc>
                <a:spcPct val="80000"/>
              </a:lnSpc>
            </a:pPr>
            <a:endParaRPr lang="en-US" sz="1600" dirty="0" smtClean="0"/>
          </a:p>
        </p:txBody>
      </p:sp>
    </p:spTree>
    <p:extLst>
      <p:ext uri="{BB962C8B-B14F-4D97-AF65-F5344CB8AC3E}">
        <p14:creationId xmlns:p14="http://schemas.microsoft.com/office/powerpoint/2010/main" val="39554062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46063" y="530225"/>
            <a:ext cx="8450262" cy="914400"/>
          </a:xfrm>
        </p:spPr>
        <p:txBody>
          <a:bodyPr/>
          <a:lstStyle/>
          <a:p>
            <a:r>
              <a:rPr lang="en-US" sz="3200" b="1" dirty="0" smtClean="0">
                <a:latin typeface="Arial" charset="0"/>
              </a:rPr>
              <a:t>Where We’re Going: </a:t>
            </a:r>
            <a:br>
              <a:rPr lang="en-US" sz="3200" b="1" dirty="0" smtClean="0">
                <a:latin typeface="Arial" charset="0"/>
              </a:rPr>
            </a:br>
            <a:r>
              <a:rPr lang="en-US" sz="2800" b="1" i="1" dirty="0" smtClean="0">
                <a:solidFill>
                  <a:srgbClr val="98AB22"/>
                </a:solidFill>
                <a:latin typeface="Arial" charset="0"/>
              </a:rPr>
              <a:t>Globally Scalable Products and Services in PCH</a:t>
            </a:r>
          </a:p>
        </p:txBody>
      </p:sp>
      <p:sp>
        <p:nvSpPr>
          <p:cNvPr id="45058" name="Rectangle 3"/>
          <p:cNvSpPr>
            <a:spLocks noGrp="1" noChangeArrowheads="1"/>
          </p:cNvSpPr>
          <p:nvPr>
            <p:ph type="body" idx="1"/>
          </p:nvPr>
        </p:nvSpPr>
        <p:spPr>
          <a:xfrm>
            <a:off x="392113" y="1682750"/>
            <a:ext cx="8229600" cy="4519613"/>
          </a:xfrm>
        </p:spPr>
        <p:txBody>
          <a:bodyPr/>
          <a:lstStyle/>
          <a:p>
            <a:r>
              <a:rPr lang="en-US" sz="2800" dirty="0" smtClean="0"/>
              <a:t>National adoptions by Denmark, Singapore</a:t>
            </a:r>
          </a:p>
          <a:p>
            <a:r>
              <a:rPr lang="en-US" sz="2800" dirty="0" smtClean="0"/>
              <a:t>Regional adoptions by Abu Dhabi, NHS</a:t>
            </a:r>
          </a:p>
          <a:p>
            <a:r>
              <a:rPr lang="en-US" sz="2800" dirty="0" smtClean="0"/>
              <a:t>Becoming a global standard</a:t>
            </a:r>
          </a:p>
          <a:p>
            <a:pPr lvl="1"/>
            <a:r>
              <a:rPr lang="en-US" sz="2400" dirty="0" smtClean="0"/>
              <a:t>Formal application and acceptance into ITU, ISO and IEC</a:t>
            </a:r>
          </a:p>
          <a:p>
            <a:pPr lvl="1"/>
            <a:r>
              <a:rPr lang="en-US" sz="2400" dirty="0" smtClean="0"/>
              <a:t>Working with international bodies for deployments</a:t>
            </a:r>
          </a:p>
          <a:p>
            <a:r>
              <a:rPr lang="en-US" sz="2800" dirty="0" smtClean="0"/>
              <a:t>Driving government adoption</a:t>
            </a:r>
          </a:p>
          <a:p>
            <a:pPr lvl="1"/>
            <a:r>
              <a:rPr lang="en-US" sz="2600" dirty="0" smtClean="0"/>
              <a:t>Ex: Continua Connects showcase events</a:t>
            </a:r>
          </a:p>
        </p:txBody>
      </p:sp>
      <p:sp>
        <p:nvSpPr>
          <p:cNvPr id="45059" name="Date Placeholder 3"/>
          <p:cNvSpPr txBox="1">
            <a:spLocks noGrp="1"/>
          </p:cNvSpPr>
          <p:nvPr/>
        </p:nvSpPr>
        <p:spPr bwMode="auto">
          <a:xfrm>
            <a:off x="457200" y="6356350"/>
            <a:ext cx="838200" cy="365125"/>
          </a:xfrm>
          <a:prstGeom prst="rect">
            <a:avLst/>
          </a:prstGeom>
          <a:noFill/>
          <a:ln w="9525">
            <a:noFill/>
            <a:miter lim="800000"/>
            <a:headEnd/>
            <a:tailEnd/>
          </a:ln>
        </p:spPr>
        <p:txBody>
          <a:bodyPr anchor="ctr"/>
          <a:lstStyle/>
          <a:p>
            <a:pPr eaLnBrk="0" fontAlgn="base" hangingPunct="0">
              <a:spcBef>
                <a:spcPct val="0"/>
              </a:spcBef>
              <a:spcAft>
                <a:spcPct val="0"/>
              </a:spcAft>
            </a:pPr>
            <a:endParaRPr lang="en-US" sz="1200" dirty="0">
              <a:solidFill>
                <a:srgbClr val="98AB22"/>
              </a:solidFill>
            </a:endParaRPr>
          </a:p>
        </p:txBody>
      </p:sp>
    </p:spTree>
    <p:extLst>
      <p:ext uri="{BB962C8B-B14F-4D97-AF65-F5344CB8AC3E}">
        <p14:creationId xmlns:p14="http://schemas.microsoft.com/office/powerpoint/2010/main" val="6681993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idx="4294967295"/>
          </p:nvPr>
        </p:nvSpPr>
        <p:spPr>
          <a:xfrm>
            <a:off x="381000" y="547688"/>
            <a:ext cx="8763000" cy="914400"/>
          </a:xfrm>
        </p:spPr>
        <p:txBody>
          <a:bodyPr/>
          <a:lstStyle/>
          <a:p>
            <a:r>
              <a:rPr lang="en-US" sz="3200" b="1" dirty="0" smtClean="0">
                <a:latin typeface="Arial" charset="0"/>
              </a:rPr>
              <a:t>Where We’re Going, cont’d: </a:t>
            </a:r>
            <a:br>
              <a:rPr lang="en-US" sz="3200" b="1" dirty="0" smtClean="0">
                <a:latin typeface="Arial" charset="0"/>
              </a:rPr>
            </a:br>
            <a:r>
              <a:rPr lang="en-US" sz="2800" b="1" i="1" dirty="0" smtClean="0">
                <a:solidFill>
                  <a:srgbClr val="98AB22"/>
                </a:solidFill>
                <a:latin typeface="Arial" charset="0"/>
              </a:rPr>
              <a:t>Globally Scalable Products and Services in PCH</a:t>
            </a:r>
          </a:p>
        </p:txBody>
      </p:sp>
      <p:sp>
        <p:nvSpPr>
          <p:cNvPr id="47106" name="Rectangle 3"/>
          <p:cNvSpPr>
            <a:spLocks noGrp="1" noChangeArrowheads="1"/>
          </p:cNvSpPr>
          <p:nvPr>
            <p:ph type="body" idx="4294967295"/>
          </p:nvPr>
        </p:nvSpPr>
        <p:spPr>
          <a:xfrm>
            <a:off x="366713" y="1936750"/>
            <a:ext cx="8229600" cy="4519613"/>
          </a:xfrm>
        </p:spPr>
        <p:txBody>
          <a:bodyPr/>
          <a:lstStyle/>
          <a:p>
            <a:pPr>
              <a:spcAft>
                <a:spcPct val="30000"/>
              </a:spcAft>
            </a:pPr>
            <a:r>
              <a:rPr lang="en-US" sz="3000" dirty="0" smtClean="0"/>
              <a:t>Expanding presence: China, India, Australia</a:t>
            </a:r>
          </a:p>
          <a:p>
            <a:pPr>
              <a:spcAft>
                <a:spcPct val="30000"/>
              </a:spcAft>
            </a:pPr>
            <a:r>
              <a:rPr lang="en-US" sz="3000" dirty="0" smtClean="0"/>
              <a:t>Developing new Work Groups: Brazil, Southeast Asia, Middle East</a:t>
            </a:r>
          </a:p>
          <a:p>
            <a:pPr>
              <a:spcAft>
                <a:spcPct val="30000"/>
              </a:spcAft>
            </a:pPr>
            <a:r>
              <a:rPr lang="en-US" sz="3000" dirty="0" smtClean="0"/>
              <a:t>Increasing reach: global standards coordinating bodies; trade, adoption &amp; standards development organizations</a:t>
            </a:r>
          </a:p>
          <a:p>
            <a:pPr>
              <a:spcAft>
                <a:spcPct val="20000"/>
              </a:spcAft>
            </a:pPr>
            <a:endParaRPr lang="en-US" sz="3000" dirty="0" smtClean="0"/>
          </a:p>
        </p:txBody>
      </p:sp>
      <p:sp>
        <p:nvSpPr>
          <p:cNvPr id="47107" name="Date Placeholder 3"/>
          <p:cNvSpPr txBox="1">
            <a:spLocks noGrp="1"/>
          </p:cNvSpPr>
          <p:nvPr/>
        </p:nvSpPr>
        <p:spPr bwMode="auto">
          <a:xfrm>
            <a:off x="457200" y="6356350"/>
            <a:ext cx="838200" cy="365125"/>
          </a:xfrm>
          <a:prstGeom prst="rect">
            <a:avLst/>
          </a:prstGeom>
          <a:noFill/>
          <a:ln w="9525">
            <a:noFill/>
            <a:miter lim="800000"/>
            <a:headEnd/>
            <a:tailEnd/>
          </a:ln>
        </p:spPr>
        <p:txBody>
          <a:bodyPr anchor="ctr"/>
          <a:lstStyle/>
          <a:p>
            <a:pPr eaLnBrk="0" fontAlgn="base" hangingPunct="0">
              <a:spcBef>
                <a:spcPct val="0"/>
              </a:spcBef>
              <a:spcAft>
                <a:spcPct val="0"/>
              </a:spcAft>
            </a:pPr>
            <a:endParaRPr lang="en-US" sz="1200" dirty="0">
              <a:solidFill>
                <a:srgbClr val="98AB22"/>
              </a:solidFill>
            </a:endParaRPr>
          </a:p>
        </p:txBody>
      </p:sp>
    </p:spTree>
    <p:extLst>
      <p:ext uri="{BB962C8B-B14F-4D97-AF65-F5344CB8AC3E}">
        <p14:creationId xmlns:p14="http://schemas.microsoft.com/office/powerpoint/2010/main" val="5352902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idx="4294967295"/>
          </p:nvPr>
        </p:nvSpPr>
        <p:spPr>
          <a:xfrm>
            <a:off x="0" y="533400"/>
            <a:ext cx="8858250" cy="914400"/>
          </a:xfrm>
        </p:spPr>
        <p:txBody>
          <a:bodyPr/>
          <a:lstStyle/>
          <a:p>
            <a:pPr algn="ctr"/>
            <a:r>
              <a:rPr lang="en-US" sz="2800" dirty="0" smtClean="0"/>
              <a:t>Continua Design Guidelines on Track to Become Global Health Standard in the ITU</a:t>
            </a:r>
          </a:p>
        </p:txBody>
      </p:sp>
      <p:sp>
        <p:nvSpPr>
          <p:cNvPr id="73731" name="Content Placeholder 2"/>
          <p:cNvSpPr>
            <a:spLocks noGrp="1"/>
          </p:cNvSpPr>
          <p:nvPr>
            <p:ph idx="4294967295"/>
          </p:nvPr>
        </p:nvSpPr>
        <p:spPr>
          <a:xfrm>
            <a:off x="571288" y="3477888"/>
            <a:ext cx="8062073" cy="2709156"/>
          </a:xfrm>
        </p:spPr>
        <p:txBody>
          <a:bodyPr/>
          <a:lstStyle/>
          <a:p>
            <a:r>
              <a:rPr lang="en-US" sz="2000" dirty="0"/>
              <a:t>The International </a:t>
            </a:r>
            <a:r>
              <a:rPr lang="en-US" sz="2000" dirty="0" smtClean="0"/>
              <a:t>Telecommunication </a:t>
            </a:r>
            <a:r>
              <a:rPr lang="en-US" sz="2000" dirty="0"/>
              <a:t>Union (ITU) is the oldest </a:t>
            </a:r>
            <a:r>
              <a:rPr lang="en-US" sz="2000" dirty="0" smtClean="0"/>
              <a:t>international telecommunications standards organization</a:t>
            </a:r>
            <a:endParaRPr lang="en-US" sz="2000" dirty="0"/>
          </a:p>
          <a:p>
            <a:pPr lvl="1"/>
            <a:r>
              <a:rPr lang="en-US" sz="1600" dirty="0" smtClean="0"/>
              <a:t>ITU-T </a:t>
            </a:r>
            <a:r>
              <a:rPr lang="en-US" sz="1600" dirty="0"/>
              <a:t>is dedicated to produce timely, stable, worldwide </a:t>
            </a:r>
            <a:r>
              <a:rPr lang="en-US" sz="1600" dirty="0" smtClean="0"/>
              <a:t>standards</a:t>
            </a:r>
          </a:p>
          <a:p>
            <a:r>
              <a:rPr lang="en-US" sz="2000" dirty="0" smtClean="0"/>
              <a:t>The ITU-T is comprised of 193 national governments and 700 private companies and organizations</a:t>
            </a:r>
          </a:p>
          <a:p>
            <a:r>
              <a:rPr lang="en-US" sz="2000" dirty="0" smtClean="0"/>
              <a:t>Continua </a:t>
            </a:r>
            <a:r>
              <a:rPr lang="en-US" sz="2000" dirty="0"/>
              <a:t>Design Guidelines accepted as ITU-T SG16 </a:t>
            </a:r>
            <a:r>
              <a:rPr lang="en-US" sz="2000" dirty="0" smtClean="0"/>
              <a:t>Work Item </a:t>
            </a:r>
            <a:endParaRPr lang="en-US" sz="2000" dirty="0"/>
          </a:p>
          <a:p>
            <a:pPr lvl="1"/>
            <a:r>
              <a:rPr lang="en-US" sz="1600" dirty="0"/>
              <a:t>Approval: start in Nov 2013 &amp; complete in early </a:t>
            </a:r>
            <a:r>
              <a:rPr lang="en-US" sz="1600" dirty="0" smtClean="0"/>
              <a:t>2014</a:t>
            </a:r>
          </a:p>
          <a:p>
            <a:pPr lvl="1"/>
            <a:endParaRPr lang="en-US" sz="1400" dirty="0"/>
          </a:p>
          <a:p>
            <a:endParaRPr lang="en-US" sz="2000" dirty="0" smtClean="0"/>
          </a:p>
          <a:p>
            <a:endParaRPr lang="en-US" sz="2000" dirty="0"/>
          </a:p>
          <a:p>
            <a:endParaRPr lang="en-US" sz="1800" dirty="0"/>
          </a:p>
        </p:txBody>
      </p:sp>
      <p:pic>
        <p:nvPicPr>
          <p:cNvPr id="73732" name="Picture 40" descr="http://www.itu.int/ITU-D/ict/partnership/images/Logo_ITU.jpg"/>
          <p:cNvPicPr>
            <a:picLocks noChangeAspect="1" noChangeArrowheads="1"/>
          </p:cNvPicPr>
          <p:nvPr/>
        </p:nvPicPr>
        <p:blipFill>
          <a:blip r:embed="rId3"/>
          <a:srcRect/>
          <a:stretch>
            <a:fillRect/>
          </a:stretch>
        </p:blipFill>
        <p:spPr bwMode="auto">
          <a:xfrm>
            <a:off x="3397614" y="1381938"/>
            <a:ext cx="1733550" cy="1965325"/>
          </a:xfrm>
          <a:prstGeom prst="rect">
            <a:avLst/>
          </a:prstGeom>
          <a:noFill/>
          <a:ln w="9525">
            <a:noFill/>
            <a:miter lim="800000"/>
            <a:headEnd/>
            <a:tailEnd/>
          </a:ln>
        </p:spPr>
      </p:pic>
      <p:sp>
        <p:nvSpPr>
          <p:cNvPr id="73738" name="AutoShape 10" descr="9k="/>
          <p:cNvSpPr>
            <a:spLocks noChangeAspect="1" noChangeArrowheads="1"/>
          </p:cNvSpPr>
          <p:nvPr/>
        </p:nvSpPr>
        <p:spPr bwMode="auto">
          <a:xfrm>
            <a:off x="4419600" y="3351213"/>
            <a:ext cx="304800" cy="304800"/>
          </a:xfrm>
          <a:prstGeom prst="rect">
            <a:avLst/>
          </a:prstGeom>
          <a:noFill/>
        </p:spPr>
        <p:txBody>
          <a:bodyPr/>
          <a:lstStyle/>
          <a:p>
            <a:pPr fontAlgn="base">
              <a:spcBef>
                <a:spcPct val="0"/>
              </a:spcBef>
              <a:spcAft>
                <a:spcPct val="0"/>
              </a:spcAft>
            </a:pPr>
            <a:endParaRPr lang="en-US" sz="2400" dirty="0">
              <a:solidFill>
                <a:srgbClr val="000000"/>
              </a:solidFill>
            </a:endParaRPr>
          </a:p>
        </p:txBody>
      </p:sp>
      <p:sp>
        <p:nvSpPr>
          <p:cNvPr id="73740" name="AutoShape 12" descr="9k="/>
          <p:cNvSpPr>
            <a:spLocks noChangeAspect="1" noChangeArrowheads="1"/>
          </p:cNvSpPr>
          <p:nvPr/>
        </p:nvSpPr>
        <p:spPr bwMode="auto">
          <a:xfrm>
            <a:off x="4419600" y="3351213"/>
            <a:ext cx="304800" cy="304800"/>
          </a:xfrm>
          <a:prstGeom prst="rect">
            <a:avLst/>
          </a:prstGeom>
          <a:noFill/>
        </p:spPr>
        <p:txBody>
          <a:bodyPr/>
          <a:lstStyle/>
          <a:p>
            <a:pPr fontAlgn="base">
              <a:spcBef>
                <a:spcPct val="0"/>
              </a:spcBef>
              <a:spcAft>
                <a:spcPct val="0"/>
              </a:spcAft>
            </a:pPr>
            <a:endParaRPr lang="en-US" sz="2400" dirty="0">
              <a:solidFill>
                <a:srgbClr val="000000"/>
              </a:solidFill>
            </a:endParaRPr>
          </a:p>
        </p:txBody>
      </p:sp>
      <p:sp>
        <p:nvSpPr>
          <p:cNvPr id="73742" name="AutoShape 14" descr="9k="/>
          <p:cNvSpPr>
            <a:spLocks noChangeAspect="1" noChangeArrowheads="1"/>
          </p:cNvSpPr>
          <p:nvPr/>
        </p:nvSpPr>
        <p:spPr bwMode="auto">
          <a:xfrm>
            <a:off x="4419600" y="3351213"/>
            <a:ext cx="304800" cy="304800"/>
          </a:xfrm>
          <a:prstGeom prst="rect">
            <a:avLst/>
          </a:prstGeom>
          <a:noFill/>
        </p:spPr>
        <p:txBody>
          <a:bodyPr/>
          <a:lstStyle/>
          <a:p>
            <a:pPr fontAlgn="base">
              <a:spcBef>
                <a:spcPct val="0"/>
              </a:spcBef>
              <a:spcAft>
                <a:spcPct val="0"/>
              </a:spcAft>
            </a:pPr>
            <a:endParaRPr lang="en-US" sz="2400" dirty="0">
              <a:solidFill>
                <a:srgbClr val="000000"/>
              </a:solidFill>
            </a:endParaRPr>
          </a:p>
        </p:txBody>
      </p:sp>
    </p:spTree>
    <p:extLst>
      <p:ext uri="{BB962C8B-B14F-4D97-AF65-F5344CB8AC3E}">
        <p14:creationId xmlns:p14="http://schemas.microsoft.com/office/powerpoint/2010/main" val="5544183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idx="4294967295"/>
          </p:nvPr>
        </p:nvSpPr>
        <p:spPr>
          <a:xfrm>
            <a:off x="381000" y="547688"/>
            <a:ext cx="8763000" cy="914400"/>
          </a:xfrm>
        </p:spPr>
        <p:txBody>
          <a:bodyPr/>
          <a:lstStyle/>
          <a:p>
            <a:r>
              <a:rPr lang="en-US" sz="3200" b="1" dirty="0" smtClean="0">
                <a:latin typeface="Arial" charset="0"/>
              </a:rPr>
              <a:t>Open Source Opportunities: </a:t>
            </a:r>
            <a:br>
              <a:rPr lang="en-US" sz="3200" b="1" dirty="0" smtClean="0">
                <a:latin typeface="Arial" charset="0"/>
              </a:rPr>
            </a:br>
            <a:r>
              <a:rPr lang="en-US" sz="2800" b="1" i="1" dirty="0" smtClean="0">
                <a:solidFill>
                  <a:srgbClr val="98AB22"/>
                </a:solidFill>
                <a:latin typeface="Arial" charset="0"/>
              </a:rPr>
              <a:t>Assisting to Develop the PCH industry</a:t>
            </a:r>
          </a:p>
        </p:txBody>
      </p:sp>
      <p:sp>
        <p:nvSpPr>
          <p:cNvPr id="47106" name="Rectangle 3"/>
          <p:cNvSpPr>
            <a:spLocks noGrp="1" noChangeArrowheads="1"/>
          </p:cNvSpPr>
          <p:nvPr>
            <p:ph type="body" idx="4294967295"/>
          </p:nvPr>
        </p:nvSpPr>
        <p:spPr>
          <a:xfrm>
            <a:off x="366713" y="1936750"/>
            <a:ext cx="8229600" cy="4519613"/>
          </a:xfrm>
        </p:spPr>
        <p:txBody>
          <a:bodyPr/>
          <a:lstStyle/>
          <a:p>
            <a:pPr lvl="0"/>
            <a:r>
              <a:rPr lang="en-US" sz="2000" dirty="0"/>
              <a:t>T</a:t>
            </a:r>
            <a:r>
              <a:rPr lang="en-US" sz="2000" dirty="0" smtClean="0"/>
              <a:t>he </a:t>
            </a:r>
            <a:r>
              <a:rPr lang="en-US" sz="2000" dirty="0"/>
              <a:t>Alliance is working with </a:t>
            </a:r>
            <a:r>
              <a:rPr lang="en-US" sz="2000" dirty="0" smtClean="0"/>
              <a:t>OpenHealthTools.org </a:t>
            </a:r>
            <a:r>
              <a:rPr lang="en-US" sz="2000" dirty="0"/>
              <a:t>to publish Open Source code covering all Continua end-to-end interfaces</a:t>
            </a:r>
            <a:endParaRPr lang="en-US" sz="2000" dirty="0" smtClean="0"/>
          </a:p>
          <a:p>
            <a:pPr lvl="0"/>
            <a:r>
              <a:rPr lang="en-US" sz="2000" dirty="0" smtClean="0"/>
              <a:t>The </a:t>
            </a:r>
            <a:r>
              <a:rPr lang="en-US" sz="2000" dirty="0"/>
              <a:t>Open Health Personal Connected Health Project will become a hub for the software and tools used to build the ecosystem, and stimulate innovation among entrepreneurs and students</a:t>
            </a:r>
          </a:p>
          <a:p>
            <a:r>
              <a:rPr lang="en-US" sz="2000" dirty="0"/>
              <a:t>The following components are now available from Continua on </a:t>
            </a:r>
            <a:r>
              <a:rPr lang="en-US" sz="2000" u="sng" dirty="0" smtClean="0">
                <a:solidFill>
                  <a:schemeClr val="accent1">
                    <a:lumMod val="75000"/>
                  </a:schemeClr>
                </a:solidFill>
                <a:hlinkClick r:id="rId3"/>
              </a:rPr>
              <a:t>OpenHealthTools</a:t>
            </a:r>
            <a:r>
              <a:rPr lang="en-US" sz="2000" u="sng" dirty="0" smtClean="0">
                <a:solidFill>
                  <a:schemeClr val="accent1">
                    <a:lumMod val="75000"/>
                  </a:schemeClr>
                </a:solidFill>
              </a:rPr>
              <a:t>.org</a:t>
            </a:r>
            <a:r>
              <a:rPr lang="en-US" sz="2000" dirty="0" smtClean="0"/>
              <a:t>:</a:t>
            </a:r>
            <a:endParaRPr lang="en-US" sz="2000" dirty="0"/>
          </a:p>
          <a:p>
            <a:pPr lvl="1"/>
            <a:r>
              <a:rPr lang="en-US" sz="1800" dirty="0"/>
              <a:t>WAN IEEE-20601 Encoder implementation, written in Java</a:t>
            </a:r>
          </a:p>
          <a:p>
            <a:pPr lvl="1"/>
            <a:r>
              <a:rPr lang="en-US" sz="1800" dirty="0"/>
              <a:t>WAN Sender &amp; Receiver implementation, written in Java</a:t>
            </a:r>
          </a:p>
          <a:p>
            <a:pPr lvl="1"/>
            <a:r>
              <a:rPr lang="en-US" sz="1800" dirty="0"/>
              <a:t>Binary Object package of  the core WAN implementation suitable for Mobile implementations,  written in Java</a:t>
            </a:r>
          </a:p>
          <a:p>
            <a:pPr lvl="1"/>
            <a:r>
              <a:rPr lang="en-US" sz="1800" dirty="0"/>
              <a:t>WAN Encoder and Sender Android Example , written in Java</a:t>
            </a:r>
          </a:p>
          <a:p>
            <a:pPr>
              <a:spcAft>
                <a:spcPct val="20000"/>
              </a:spcAft>
            </a:pPr>
            <a:endParaRPr lang="en-US" sz="3000" dirty="0" smtClean="0"/>
          </a:p>
        </p:txBody>
      </p:sp>
      <p:sp>
        <p:nvSpPr>
          <p:cNvPr id="47107" name="Date Placeholder 3"/>
          <p:cNvSpPr txBox="1">
            <a:spLocks noGrp="1"/>
          </p:cNvSpPr>
          <p:nvPr/>
        </p:nvSpPr>
        <p:spPr bwMode="auto">
          <a:xfrm>
            <a:off x="457200" y="6356350"/>
            <a:ext cx="838200" cy="365125"/>
          </a:xfrm>
          <a:prstGeom prst="rect">
            <a:avLst/>
          </a:prstGeom>
          <a:noFill/>
          <a:ln w="9525">
            <a:noFill/>
            <a:miter lim="800000"/>
            <a:headEnd/>
            <a:tailEnd/>
          </a:ln>
        </p:spPr>
        <p:txBody>
          <a:bodyPr anchor="ctr"/>
          <a:lstStyle/>
          <a:p>
            <a:pPr eaLnBrk="0" fontAlgn="base" hangingPunct="0">
              <a:spcBef>
                <a:spcPct val="0"/>
              </a:spcBef>
              <a:spcAft>
                <a:spcPct val="0"/>
              </a:spcAft>
            </a:pPr>
            <a:endParaRPr lang="en-US" sz="1200" dirty="0">
              <a:solidFill>
                <a:srgbClr val="98AB22"/>
              </a:solidFill>
            </a:endParaRPr>
          </a:p>
        </p:txBody>
      </p:sp>
    </p:spTree>
    <p:extLst>
      <p:ext uri="{BB962C8B-B14F-4D97-AF65-F5344CB8AC3E}">
        <p14:creationId xmlns:p14="http://schemas.microsoft.com/office/powerpoint/2010/main" val="12246750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idx="4294967295"/>
          </p:nvPr>
        </p:nvSpPr>
        <p:spPr>
          <a:xfrm>
            <a:off x="381000" y="547688"/>
            <a:ext cx="8763000" cy="914400"/>
          </a:xfrm>
        </p:spPr>
        <p:txBody>
          <a:bodyPr/>
          <a:lstStyle/>
          <a:p>
            <a:r>
              <a:rPr lang="en-US" sz="3200" b="1" dirty="0" smtClean="0">
                <a:latin typeface="Arial" charset="0"/>
              </a:rPr>
              <a:t>Interoperability: </a:t>
            </a:r>
            <a:br>
              <a:rPr lang="en-US" sz="3200" b="1" dirty="0" smtClean="0">
                <a:latin typeface="Arial" charset="0"/>
              </a:rPr>
            </a:br>
            <a:r>
              <a:rPr lang="en-US" sz="2800" b="1" i="1" dirty="0" smtClean="0">
                <a:solidFill>
                  <a:srgbClr val="98AB22"/>
                </a:solidFill>
                <a:latin typeface="Arial" charset="0"/>
              </a:rPr>
              <a:t>A Key Driver in PCH</a:t>
            </a:r>
          </a:p>
        </p:txBody>
      </p:sp>
      <p:sp>
        <p:nvSpPr>
          <p:cNvPr id="47106" name="Rectangle 3"/>
          <p:cNvSpPr>
            <a:spLocks noGrp="1" noChangeArrowheads="1"/>
          </p:cNvSpPr>
          <p:nvPr>
            <p:ph type="body" idx="4294967295"/>
          </p:nvPr>
        </p:nvSpPr>
        <p:spPr>
          <a:xfrm>
            <a:off x="366713" y="1774190"/>
            <a:ext cx="8229600" cy="4519613"/>
          </a:xfrm>
        </p:spPr>
        <p:txBody>
          <a:bodyPr/>
          <a:lstStyle/>
          <a:p>
            <a:r>
              <a:rPr lang="en-US" sz="2400" dirty="0">
                <a:solidFill>
                  <a:srgbClr val="666666"/>
                </a:solidFill>
                <a:latin typeface="Arial" charset="0"/>
                <a:cs typeface="Arial" charset="0"/>
              </a:rPr>
              <a:t>Enables convenient, robust data exchange </a:t>
            </a:r>
          </a:p>
          <a:p>
            <a:r>
              <a:rPr lang="en-US" sz="2400" dirty="0">
                <a:solidFill>
                  <a:srgbClr val="666666"/>
                </a:solidFill>
                <a:latin typeface="Arial" charset="0"/>
                <a:cs typeface="Arial" charset="0"/>
              </a:rPr>
              <a:t>Reaches Large Scale - simplifies consolidation of health data from different sources</a:t>
            </a:r>
          </a:p>
          <a:p>
            <a:r>
              <a:rPr lang="en-US" sz="2400" dirty="0">
                <a:solidFill>
                  <a:srgbClr val="666666"/>
                </a:solidFill>
                <a:latin typeface="Arial" charset="0"/>
                <a:cs typeface="Arial" charset="0"/>
              </a:rPr>
              <a:t>Promotes positive user experience (providers, patients, administrators)</a:t>
            </a:r>
          </a:p>
          <a:p>
            <a:r>
              <a:rPr lang="en-US" sz="2400" dirty="0">
                <a:solidFill>
                  <a:srgbClr val="666666"/>
                </a:solidFill>
                <a:latin typeface="Arial" charset="0"/>
                <a:cs typeface="Arial" charset="0"/>
              </a:rPr>
              <a:t>Introduces new flexibility for launching &amp; maintaining home health, consumer PCH </a:t>
            </a:r>
          </a:p>
          <a:p>
            <a:pPr lvl="1"/>
            <a:r>
              <a:rPr lang="en-US" sz="2000" dirty="0">
                <a:solidFill>
                  <a:srgbClr val="666666"/>
                </a:solidFill>
                <a:latin typeface="Arial" charset="0"/>
                <a:cs typeface="Arial" charset="0"/>
              </a:rPr>
              <a:t>Devices guaranteed for forward/backward compatibility with all Continua-ready products</a:t>
            </a:r>
          </a:p>
          <a:p>
            <a:pPr lvl="1"/>
            <a:r>
              <a:rPr lang="en-US" sz="2000" dirty="0">
                <a:solidFill>
                  <a:srgbClr val="666666"/>
                </a:solidFill>
                <a:latin typeface="Arial" charset="0"/>
                <a:cs typeface="Arial" charset="0"/>
              </a:rPr>
              <a:t>Same-use devices interchangeable</a:t>
            </a:r>
          </a:p>
          <a:p>
            <a:pPr lvl="1"/>
            <a:r>
              <a:rPr lang="en-US" sz="2000" dirty="0">
                <a:solidFill>
                  <a:srgbClr val="666666"/>
                </a:solidFill>
                <a:latin typeface="Arial" charset="0"/>
                <a:cs typeface="Arial" charset="0"/>
              </a:rPr>
              <a:t>Easy to expand or add new programs with plug-and-play</a:t>
            </a:r>
          </a:p>
          <a:p>
            <a:pPr marL="0" indent="0">
              <a:spcAft>
                <a:spcPct val="20000"/>
              </a:spcAft>
              <a:buNone/>
            </a:pPr>
            <a:endParaRPr lang="en-US" sz="3000" dirty="0" smtClean="0"/>
          </a:p>
        </p:txBody>
      </p:sp>
      <p:sp>
        <p:nvSpPr>
          <p:cNvPr id="47107" name="Date Placeholder 3"/>
          <p:cNvSpPr txBox="1">
            <a:spLocks noGrp="1"/>
          </p:cNvSpPr>
          <p:nvPr/>
        </p:nvSpPr>
        <p:spPr bwMode="auto">
          <a:xfrm>
            <a:off x="457200" y="6356350"/>
            <a:ext cx="838200" cy="365125"/>
          </a:xfrm>
          <a:prstGeom prst="rect">
            <a:avLst/>
          </a:prstGeom>
          <a:noFill/>
          <a:ln w="9525">
            <a:noFill/>
            <a:miter lim="800000"/>
            <a:headEnd/>
            <a:tailEnd/>
          </a:ln>
        </p:spPr>
        <p:txBody>
          <a:bodyPr anchor="ctr"/>
          <a:lstStyle/>
          <a:p>
            <a:pPr eaLnBrk="0" fontAlgn="base" hangingPunct="0">
              <a:spcBef>
                <a:spcPct val="0"/>
              </a:spcBef>
              <a:spcAft>
                <a:spcPct val="0"/>
              </a:spcAft>
            </a:pPr>
            <a:endParaRPr lang="en-US" sz="1200" dirty="0">
              <a:solidFill>
                <a:srgbClr val="98AB22"/>
              </a:solidFill>
            </a:endParaRPr>
          </a:p>
        </p:txBody>
      </p:sp>
    </p:spTree>
    <p:extLst>
      <p:ext uri="{BB962C8B-B14F-4D97-AF65-F5344CB8AC3E}">
        <p14:creationId xmlns:p14="http://schemas.microsoft.com/office/powerpoint/2010/main" val="484615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246063" y="530225"/>
            <a:ext cx="8229600" cy="914400"/>
          </a:xfrm>
        </p:spPr>
        <p:txBody>
          <a:bodyPr/>
          <a:lstStyle/>
          <a:p>
            <a:r>
              <a:rPr lang="en-US" sz="3200" dirty="0" smtClean="0"/>
              <a:t>Continua Health Alliance</a:t>
            </a:r>
            <a:br>
              <a:rPr lang="en-US" sz="3200" dirty="0" smtClean="0"/>
            </a:br>
            <a:r>
              <a:rPr lang="en-US" sz="3200" b="1" i="1" dirty="0" smtClean="0">
                <a:solidFill>
                  <a:srgbClr val="98AB22"/>
                </a:solidFill>
              </a:rPr>
              <a:t>The Engine for a Plug and Play World</a:t>
            </a:r>
          </a:p>
        </p:txBody>
      </p:sp>
      <p:sp>
        <p:nvSpPr>
          <p:cNvPr id="55298" name="Content Placeholder 2"/>
          <p:cNvSpPr>
            <a:spLocks noGrp="1"/>
          </p:cNvSpPr>
          <p:nvPr>
            <p:ph idx="1"/>
          </p:nvPr>
        </p:nvSpPr>
        <p:spPr>
          <a:xfrm>
            <a:off x="381000" y="1600200"/>
            <a:ext cx="8229600" cy="2033588"/>
          </a:xfrm>
        </p:spPr>
        <p:txBody>
          <a:bodyPr/>
          <a:lstStyle/>
          <a:p>
            <a:pPr>
              <a:buFontTx/>
              <a:buNone/>
            </a:pPr>
            <a:r>
              <a:rPr lang="en-US" sz="2000" dirty="0" smtClean="0"/>
              <a:t>Chuck Parker</a:t>
            </a:r>
          </a:p>
          <a:p>
            <a:pPr>
              <a:buFontTx/>
              <a:buNone/>
            </a:pPr>
            <a:r>
              <a:rPr lang="en-US" sz="2000" dirty="0" smtClean="0"/>
              <a:t>Email: </a:t>
            </a:r>
            <a:r>
              <a:rPr lang="en-US" sz="2000" dirty="0" smtClean="0">
                <a:hlinkClick r:id="rId3"/>
              </a:rPr>
              <a:t>chuck.parker@continuaalliance.org</a:t>
            </a:r>
            <a:endParaRPr lang="en-US" sz="2000" dirty="0" smtClean="0"/>
          </a:p>
          <a:p>
            <a:pPr>
              <a:buNone/>
            </a:pPr>
            <a:endParaRPr lang="en-US" sz="2000" dirty="0" smtClean="0">
              <a:solidFill>
                <a:srgbClr val="6F6F6F"/>
              </a:solidFill>
              <a:ea typeface="ＭＳ Ｐゴシック" charset="-128"/>
            </a:endParaRPr>
          </a:p>
          <a:p>
            <a:pPr>
              <a:buNone/>
            </a:pPr>
            <a:r>
              <a:rPr lang="en-US" sz="2000" dirty="0" smtClean="0">
                <a:solidFill>
                  <a:srgbClr val="6F6F6F"/>
                </a:solidFill>
                <a:ea typeface="ＭＳ Ｐゴシック" charset="-128"/>
              </a:rPr>
              <a:t>					</a:t>
            </a:r>
            <a:r>
              <a:rPr lang="en-US" sz="1800" dirty="0" smtClean="0">
                <a:solidFill>
                  <a:srgbClr val="6F6F6F"/>
                </a:solidFill>
                <a:ea typeface="ＭＳ Ｐゴシック" charset="-128"/>
              </a:rPr>
              <a:t>For </a:t>
            </a:r>
            <a:r>
              <a:rPr lang="en-US" sz="1800" dirty="0">
                <a:solidFill>
                  <a:srgbClr val="6F6F6F"/>
                </a:solidFill>
                <a:ea typeface="ＭＳ Ｐゴシック" charset="-128"/>
              </a:rPr>
              <a:t>more information or to join 					Continua Health Alliance…</a:t>
            </a:r>
            <a:br>
              <a:rPr lang="en-US" sz="1800" dirty="0">
                <a:solidFill>
                  <a:srgbClr val="6F6F6F"/>
                </a:solidFill>
                <a:ea typeface="ＭＳ Ｐゴシック" charset="-128"/>
              </a:rPr>
            </a:br>
            <a:r>
              <a:rPr lang="en-US" sz="1800" i="1" dirty="0">
                <a:solidFill>
                  <a:srgbClr val="6F6F6F"/>
                </a:solidFill>
                <a:latin typeface="Arial Bold" pitchFamily="34" charset="0"/>
                <a:ea typeface="ＭＳ Ｐゴシック" charset="-128"/>
              </a:rPr>
              <a:t/>
            </a:r>
            <a:br>
              <a:rPr lang="en-US" sz="1800" i="1" dirty="0">
                <a:solidFill>
                  <a:srgbClr val="6F6F6F"/>
                </a:solidFill>
                <a:latin typeface="Arial Bold" pitchFamily="34" charset="0"/>
                <a:ea typeface="ＭＳ Ｐゴシック" charset="-128"/>
              </a:rPr>
            </a:br>
            <a:r>
              <a:rPr lang="en-US" sz="1800" dirty="0">
                <a:solidFill>
                  <a:srgbClr val="6F6F6F"/>
                </a:solidFill>
                <a:latin typeface="Arial Bold" pitchFamily="34" charset="0"/>
                <a:ea typeface="ＭＳ Ｐゴシック" charset="-128"/>
              </a:rPr>
              <a:t>				</a:t>
            </a:r>
            <a:r>
              <a:rPr lang="en-US" sz="1800" dirty="0">
                <a:solidFill>
                  <a:srgbClr val="6F6F6F"/>
                </a:solidFill>
                <a:ea typeface="ＭＳ Ｐゴシック" charset="-128"/>
              </a:rPr>
              <a:t>Sign up for our newsletter</a:t>
            </a:r>
            <a:r>
              <a:rPr lang="en-US" sz="1800" dirty="0">
                <a:ea typeface="ＭＳ Ｐゴシック" charset="-128"/>
              </a:rPr>
              <a:t/>
            </a:r>
            <a:br>
              <a:rPr lang="en-US" sz="1800" dirty="0">
                <a:ea typeface="ＭＳ Ｐゴシック" charset="-128"/>
              </a:rPr>
            </a:br>
            <a:r>
              <a:rPr lang="en-US" sz="1800" dirty="0">
                <a:latin typeface="Arial Bold" pitchFamily="34" charset="0"/>
                <a:ea typeface="ＭＳ Ｐゴシック" charset="-128"/>
              </a:rPr>
              <a:t>				</a:t>
            </a:r>
            <a:r>
              <a:rPr lang="en-US" sz="1800" dirty="0">
                <a:solidFill>
                  <a:srgbClr val="FFB817"/>
                </a:solidFill>
                <a:latin typeface="Arial Bold" pitchFamily="34" charset="0"/>
                <a:ea typeface="ＭＳ Ｐゴシック" charset="-128"/>
                <a:hlinkClick r:id="rId4"/>
              </a:rPr>
              <a:t>admin@continuaalliance.org</a:t>
            </a:r>
            <a:r>
              <a:rPr lang="en-US" sz="1800" dirty="0">
                <a:solidFill>
                  <a:srgbClr val="FFB817"/>
                </a:solidFill>
                <a:latin typeface="Arial Bold" pitchFamily="34" charset="0"/>
                <a:ea typeface="ＭＳ Ｐゴシック" charset="-128"/>
              </a:rPr>
              <a:t> </a:t>
            </a:r>
            <a:r>
              <a:rPr lang="en-US" sz="1800" dirty="0">
                <a:solidFill>
                  <a:schemeClr val="bg1"/>
                </a:solidFill>
                <a:latin typeface="Arial Bold" pitchFamily="34" charset="0"/>
                <a:ea typeface="ＭＳ Ｐゴシック" charset="-128"/>
              </a:rPr>
              <a:t/>
            </a:r>
            <a:br>
              <a:rPr lang="en-US" sz="1800" dirty="0">
                <a:solidFill>
                  <a:schemeClr val="bg1"/>
                </a:solidFill>
                <a:latin typeface="Arial Bold" pitchFamily="34" charset="0"/>
                <a:ea typeface="ＭＳ Ｐゴシック" charset="-128"/>
              </a:rPr>
            </a:br>
            <a:r>
              <a:rPr lang="en-US" sz="1800" dirty="0">
                <a:latin typeface="Arial Bold" pitchFamily="34" charset="0"/>
                <a:ea typeface="ＭＳ Ｐゴシック" charset="-128"/>
              </a:rPr>
              <a:t/>
            </a:r>
            <a:br>
              <a:rPr lang="en-US" sz="1800" dirty="0">
                <a:latin typeface="Arial Bold" pitchFamily="34" charset="0"/>
                <a:ea typeface="ＭＳ Ｐゴシック" charset="-128"/>
              </a:rPr>
            </a:br>
            <a:r>
              <a:rPr lang="en-US" sz="1800" dirty="0">
                <a:latin typeface="Arial Bold" pitchFamily="34" charset="0"/>
                <a:ea typeface="ＭＳ Ｐゴシック" charset="-128"/>
              </a:rPr>
              <a:t>				</a:t>
            </a:r>
            <a:r>
              <a:rPr lang="en-US" sz="1800" dirty="0">
                <a:solidFill>
                  <a:srgbClr val="6F6F6F"/>
                </a:solidFill>
                <a:latin typeface=""/>
                <a:ea typeface="ＭＳ Ｐゴシック" charset="-128"/>
              </a:rPr>
              <a:t>Visit our website</a:t>
            </a:r>
            <a:br>
              <a:rPr lang="en-US" sz="1800" dirty="0">
                <a:solidFill>
                  <a:srgbClr val="6F6F6F"/>
                </a:solidFill>
                <a:latin typeface=""/>
                <a:ea typeface="ＭＳ Ｐゴシック" charset="-128"/>
              </a:rPr>
            </a:br>
            <a:r>
              <a:rPr lang="en-US" sz="1800" dirty="0">
                <a:latin typeface="Arial Bold" pitchFamily="34" charset="0"/>
                <a:ea typeface="ＭＳ Ｐゴシック" charset="-128"/>
              </a:rPr>
              <a:t>				</a:t>
            </a:r>
            <a:r>
              <a:rPr lang="en-US" sz="1800" dirty="0">
                <a:latin typeface="Arial Bold" pitchFamily="34" charset="0"/>
                <a:ea typeface="ＭＳ Ｐゴシック" charset="-128"/>
                <a:hlinkClick r:id="rId5"/>
              </a:rPr>
              <a:t>www.continuaalliance.org</a:t>
            </a:r>
            <a:endParaRPr lang="en-US" sz="1800" dirty="0">
              <a:latin typeface="Arial Bold" pitchFamily="34" charset="0"/>
              <a:ea typeface="ＭＳ Ｐゴシック" charset="-128"/>
            </a:endParaRPr>
          </a:p>
          <a:p>
            <a:pPr>
              <a:buFontTx/>
              <a:buNone/>
            </a:pPr>
            <a:endParaRPr lang="en-US" dirty="0" smtClean="0"/>
          </a:p>
        </p:txBody>
      </p:sp>
      <p:pic>
        <p:nvPicPr>
          <p:cNvPr id="55299" name="Picture 6"/>
          <p:cNvPicPr>
            <a:picLocks noChangeAspect="1" noChangeArrowheads="1"/>
          </p:cNvPicPr>
          <p:nvPr/>
        </p:nvPicPr>
        <p:blipFill>
          <a:blip r:embed="rId6"/>
          <a:srcRect/>
          <a:stretch>
            <a:fillRect/>
          </a:stretch>
        </p:blipFill>
        <p:spPr bwMode="auto">
          <a:xfrm>
            <a:off x="4216400" y="5996940"/>
            <a:ext cx="1223963" cy="457200"/>
          </a:xfrm>
          <a:prstGeom prst="rect">
            <a:avLst/>
          </a:prstGeom>
          <a:noFill/>
          <a:ln w="9525">
            <a:noFill/>
            <a:miter lim="800000"/>
            <a:headEnd/>
            <a:tailEnd/>
          </a:ln>
        </p:spPr>
      </p:pic>
      <p:pic>
        <p:nvPicPr>
          <p:cNvPr id="55300" name="Picture 6" descr="linkedin logo"/>
          <p:cNvPicPr>
            <a:picLocks noChangeAspect="1" noChangeArrowheads="1"/>
          </p:cNvPicPr>
          <p:nvPr/>
        </p:nvPicPr>
        <p:blipFill>
          <a:blip r:embed="rId7"/>
          <a:srcRect/>
          <a:stretch>
            <a:fillRect/>
          </a:stretch>
        </p:blipFill>
        <p:spPr bwMode="auto">
          <a:xfrm>
            <a:off x="698500" y="6076315"/>
            <a:ext cx="1504950" cy="365125"/>
          </a:xfrm>
          <a:prstGeom prst="rect">
            <a:avLst/>
          </a:prstGeom>
          <a:noFill/>
          <a:ln w="9525">
            <a:noFill/>
            <a:miter lim="800000"/>
            <a:headEnd/>
            <a:tailEnd/>
          </a:ln>
        </p:spPr>
      </p:pic>
      <p:pic>
        <p:nvPicPr>
          <p:cNvPr id="55301" name="Picture 7" descr="twitter-bird-white-on-blue"/>
          <p:cNvPicPr>
            <a:picLocks noChangeAspect="1" noChangeArrowheads="1"/>
          </p:cNvPicPr>
          <p:nvPr/>
        </p:nvPicPr>
        <p:blipFill>
          <a:blip r:embed="rId8"/>
          <a:srcRect/>
          <a:stretch>
            <a:fillRect/>
          </a:stretch>
        </p:blipFill>
        <p:spPr bwMode="auto">
          <a:xfrm>
            <a:off x="2927350" y="5914390"/>
            <a:ext cx="552450" cy="552450"/>
          </a:xfrm>
          <a:prstGeom prst="rect">
            <a:avLst/>
          </a:prstGeom>
          <a:noFill/>
          <a:ln w="9525">
            <a:noFill/>
            <a:miter lim="800000"/>
            <a:headEnd/>
            <a:tailEnd/>
          </a:ln>
        </p:spPr>
      </p:pic>
      <p:sp>
        <p:nvSpPr>
          <p:cNvPr id="55302" name="Text Box 7"/>
          <p:cNvSpPr txBox="1">
            <a:spLocks noChangeArrowheads="1"/>
          </p:cNvSpPr>
          <p:nvPr/>
        </p:nvSpPr>
        <p:spPr bwMode="auto">
          <a:xfrm>
            <a:off x="604838" y="5355590"/>
            <a:ext cx="6888162" cy="519113"/>
          </a:xfrm>
          <a:prstGeom prst="rect">
            <a:avLst/>
          </a:prstGeom>
          <a:noFill/>
          <a:ln w="9525">
            <a:noFill/>
            <a:miter lim="800000"/>
            <a:headEnd/>
            <a:tailEnd/>
          </a:ln>
        </p:spPr>
        <p:txBody>
          <a:bodyPr>
            <a:spAutoFit/>
          </a:bodyPr>
          <a:lstStyle/>
          <a:p>
            <a:pPr fontAlgn="base">
              <a:spcBef>
                <a:spcPct val="50000"/>
              </a:spcBef>
              <a:spcAft>
                <a:spcPct val="0"/>
              </a:spcAft>
            </a:pPr>
            <a:r>
              <a:rPr lang="en-US" sz="2800" dirty="0">
                <a:solidFill>
                  <a:srgbClr val="6F6F6F"/>
                </a:solidFill>
                <a:cs typeface="Arial" charset="0"/>
              </a:rPr>
              <a:t>Connect with us on social media!</a:t>
            </a:r>
          </a:p>
        </p:txBody>
      </p:sp>
      <p:pic>
        <p:nvPicPr>
          <p:cNvPr id="8" name="Picture 5" descr="continua_logo"/>
          <p:cNvPicPr>
            <a:picLocks noChangeAspect="1" noChangeArrowheads="1"/>
          </p:cNvPicPr>
          <p:nvPr/>
        </p:nvPicPr>
        <p:blipFill>
          <a:blip r:embed="rId9"/>
          <a:srcRect/>
          <a:stretch>
            <a:fillRect/>
          </a:stretch>
        </p:blipFill>
        <p:spPr bwMode="auto">
          <a:xfrm>
            <a:off x="1025525" y="3178062"/>
            <a:ext cx="1901825" cy="1350757"/>
          </a:xfrm>
          <a:prstGeom prst="rect">
            <a:avLst/>
          </a:prstGeom>
          <a:noFill/>
          <a:ln w="9525">
            <a:noFill/>
            <a:miter lim="800000"/>
            <a:headEnd/>
            <a:tailEnd/>
          </a:ln>
        </p:spPr>
      </p:pic>
    </p:spTree>
    <p:extLst>
      <p:ext uri="{BB962C8B-B14F-4D97-AF65-F5344CB8AC3E}">
        <p14:creationId xmlns:p14="http://schemas.microsoft.com/office/powerpoint/2010/main" val="21338197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263525" y="530225"/>
            <a:ext cx="7807325" cy="846138"/>
          </a:xfrm>
        </p:spPr>
        <p:txBody>
          <a:bodyPr/>
          <a:lstStyle/>
          <a:p>
            <a:pPr eaLnBrk="1" hangingPunct="1"/>
            <a:r>
              <a:rPr lang="en-US" sz="3200" dirty="0" smtClean="0"/>
              <a:t>Drivers for Personal Connected Health</a:t>
            </a:r>
            <a:br>
              <a:rPr lang="en-US" sz="3200" dirty="0" smtClean="0"/>
            </a:br>
            <a:r>
              <a:rPr lang="en-US" i="1" dirty="0" smtClean="0">
                <a:solidFill>
                  <a:srgbClr val="98AB22"/>
                </a:solidFill>
              </a:rPr>
              <a:t>Pressure on Healthcare Require New Models of Care</a:t>
            </a:r>
          </a:p>
        </p:txBody>
      </p:sp>
      <p:sp>
        <p:nvSpPr>
          <p:cNvPr id="22530" name="Rectangle 3"/>
          <p:cNvSpPr>
            <a:spLocks noChangeArrowheads="1"/>
          </p:cNvSpPr>
          <p:nvPr/>
        </p:nvSpPr>
        <p:spPr bwMode="auto">
          <a:xfrm>
            <a:off x="188913" y="6048375"/>
            <a:ext cx="1736725" cy="247650"/>
          </a:xfrm>
          <a:prstGeom prst="rect">
            <a:avLst/>
          </a:prstGeom>
          <a:solidFill>
            <a:srgbClr val="FFFFFF"/>
          </a:solidFill>
          <a:ln w="9525">
            <a:noFill/>
            <a:miter lim="800000"/>
            <a:headEnd/>
            <a:tailEnd/>
          </a:ln>
        </p:spPr>
        <p:txBody>
          <a:bodyPr wrap="none" anchor="ctr">
            <a:spAutoFit/>
          </a:bodyPr>
          <a:lstStyle/>
          <a:p>
            <a:pPr algn="ctr" eaLnBrk="0" fontAlgn="base" hangingPunct="0">
              <a:spcBef>
                <a:spcPct val="0"/>
              </a:spcBef>
              <a:spcAft>
                <a:spcPct val="0"/>
              </a:spcAft>
            </a:pPr>
            <a:r>
              <a:rPr lang="en-US" sz="1000" dirty="0">
                <a:solidFill>
                  <a:srgbClr val="000000"/>
                </a:solidFill>
                <a:ea typeface="Arial Unicode MS" pitchFamily="34" charset="-128"/>
                <a:cs typeface="Arial Unicode MS" pitchFamily="34" charset="-128"/>
              </a:rPr>
              <a:t>Source: DB Research 2010</a:t>
            </a:r>
          </a:p>
        </p:txBody>
      </p:sp>
      <p:sp>
        <p:nvSpPr>
          <p:cNvPr id="22531" name="Rectangle 20"/>
          <p:cNvSpPr>
            <a:spLocks noChangeArrowheads="1"/>
          </p:cNvSpPr>
          <p:nvPr/>
        </p:nvSpPr>
        <p:spPr bwMode="auto">
          <a:xfrm>
            <a:off x="352425" y="2209800"/>
            <a:ext cx="1898650" cy="3627438"/>
          </a:xfrm>
          <a:prstGeom prst="rect">
            <a:avLst/>
          </a:prstGeom>
          <a:solidFill>
            <a:srgbClr val="EAEAEA"/>
          </a:solidFill>
          <a:ln w="9525">
            <a:noFill/>
            <a:miter lim="800000"/>
            <a:headEnd/>
            <a:tailEnd/>
          </a:ln>
        </p:spPr>
        <p:txBody>
          <a:bodyPr/>
          <a:lstStyle/>
          <a:p>
            <a:pPr indent="111125" eaLnBrk="0" fontAlgn="base" hangingPunct="0">
              <a:spcBef>
                <a:spcPct val="30000"/>
              </a:spcBef>
              <a:spcAft>
                <a:spcPct val="0"/>
              </a:spcAft>
            </a:pPr>
            <a:r>
              <a:rPr lang="en-US" sz="1400" dirty="0">
                <a:solidFill>
                  <a:srgbClr val="808080"/>
                </a:solidFill>
                <a:ea typeface="Arial Unicode MS" pitchFamily="34" charset="-128"/>
                <a:cs typeface="Arial Unicode MS" pitchFamily="34" charset="-128"/>
              </a:rPr>
              <a:t>Aging population in industrial countries </a:t>
            </a:r>
            <a:br>
              <a:rPr lang="en-US" sz="1400" dirty="0">
                <a:solidFill>
                  <a:srgbClr val="808080"/>
                </a:solidFill>
                <a:ea typeface="Arial Unicode MS" pitchFamily="34" charset="-128"/>
                <a:cs typeface="Arial Unicode MS" pitchFamily="34" charset="-128"/>
              </a:rPr>
            </a:br>
            <a:r>
              <a:rPr lang="en-US" sz="1400" dirty="0">
                <a:solidFill>
                  <a:srgbClr val="808080"/>
                </a:solidFill>
                <a:ea typeface="Arial Unicode MS" pitchFamily="34" charset="-128"/>
                <a:cs typeface="Arial Unicode MS" pitchFamily="34" charset="-128"/>
                <a:sym typeface="Wingdings" pitchFamily="2" charset="2"/>
              </a:rPr>
              <a:t>leads to increase of age-related diseases</a:t>
            </a:r>
          </a:p>
          <a:p>
            <a:pPr indent="111125" eaLnBrk="0" fontAlgn="base" hangingPunct="0">
              <a:spcBef>
                <a:spcPct val="30000"/>
              </a:spcBef>
              <a:spcAft>
                <a:spcPct val="0"/>
              </a:spcAft>
            </a:pPr>
            <a:endParaRPr lang="en-US" sz="1400" dirty="0">
              <a:solidFill>
                <a:srgbClr val="808080"/>
              </a:solidFill>
              <a:ea typeface="Arial Unicode MS" pitchFamily="34" charset="-128"/>
              <a:cs typeface="Arial Unicode MS" pitchFamily="34" charset="-128"/>
              <a:sym typeface="Wingdings" pitchFamily="2" charset="2"/>
            </a:endParaRPr>
          </a:p>
          <a:p>
            <a:pPr indent="111125" eaLnBrk="0" fontAlgn="base" hangingPunct="0">
              <a:spcBef>
                <a:spcPct val="30000"/>
              </a:spcBef>
              <a:spcAft>
                <a:spcPct val="0"/>
              </a:spcAft>
            </a:pPr>
            <a:r>
              <a:rPr lang="en-US" sz="1400" dirty="0">
                <a:solidFill>
                  <a:srgbClr val="808080"/>
                </a:solidFill>
                <a:ea typeface="Arial Unicode MS" pitchFamily="34" charset="-128"/>
                <a:cs typeface="Arial Unicode MS" pitchFamily="34" charset="-128"/>
                <a:sym typeface="Wingdings" pitchFamily="2" charset="2"/>
              </a:rPr>
              <a:t>Care of elder highly correlated to development of population</a:t>
            </a:r>
          </a:p>
          <a:p>
            <a:pPr indent="111125" eaLnBrk="0" fontAlgn="base" hangingPunct="0">
              <a:spcBef>
                <a:spcPct val="30000"/>
              </a:spcBef>
              <a:spcAft>
                <a:spcPct val="0"/>
              </a:spcAft>
            </a:pPr>
            <a:endParaRPr lang="en-US" sz="1400" dirty="0">
              <a:solidFill>
                <a:srgbClr val="808080"/>
              </a:solidFill>
              <a:ea typeface="Arial Unicode MS" pitchFamily="34" charset="-128"/>
              <a:cs typeface="Arial Unicode MS" pitchFamily="34" charset="-128"/>
              <a:sym typeface="Wingdings" pitchFamily="2" charset="2"/>
            </a:endParaRPr>
          </a:p>
        </p:txBody>
      </p:sp>
      <p:sp>
        <p:nvSpPr>
          <p:cNvPr id="833541" name="Rectangle 21"/>
          <p:cNvSpPr>
            <a:spLocks noChangeArrowheads="1"/>
          </p:cNvSpPr>
          <p:nvPr/>
        </p:nvSpPr>
        <p:spPr bwMode="auto">
          <a:xfrm>
            <a:off x="352425" y="1447800"/>
            <a:ext cx="1898650" cy="747713"/>
          </a:xfrm>
          <a:prstGeom prst="rect">
            <a:avLst/>
          </a:prstGeom>
          <a:solidFill>
            <a:schemeClr val="bg2"/>
          </a:solidFill>
          <a:ln>
            <a:noFill/>
          </a:ln>
          <a:effectLst>
            <a:prstShdw prst="shdw17" dist="17961" dir="2700000">
              <a:schemeClr val="bg2">
                <a:gamma/>
                <a:shade val="60000"/>
                <a:invGamma/>
                <a:alpha val="50000"/>
              </a:schemeClr>
            </a:prstShdw>
          </a:effectLst>
          <a:extLst/>
        </p:spPr>
        <p:txBody>
          <a:bodyPr anchor="ctr"/>
          <a:lstStyle/>
          <a:p>
            <a:pPr algn="ctr" eaLnBrk="0" fontAlgn="base" hangingPunct="0">
              <a:spcBef>
                <a:spcPct val="30000"/>
              </a:spcBef>
              <a:spcAft>
                <a:spcPct val="0"/>
              </a:spcAft>
              <a:defRPr/>
            </a:pPr>
            <a:r>
              <a:rPr lang="en-US" sz="1600" b="1" dirty="0">
                <a:solidFill>
                  <a:srgbClr val="FFFFFF"/>
                </a:solidFill>
                <a:ea typeface="Arial Unicode MS" pitchFamily="34" charset="-128"/>
                <a:cs typeface="Arial Unicode MS" pitchFamily="34" charset="-128"/>
              </a:rPr>
              <a:t>Demographic Change</a:t>
            </a:r>
          </a:p>
        </p:txBody>
      </p:sp>
      <p:sp>
        <p:nvSpPr>
          <p:cNvPr id="833543" name="Rectangle 21"/>
          <p:cNvSpPr>
            <a:spLocks noChangeArrowheads="1"/>
          </p:cNvSpPr>
          <p:nvPr/>
        </p:nvSpPr>
        <p:spPr bwMode="auto">
          <a:xfrm>
            <a:off x="2320925" y="1447800"/>
            <a:ext cx="1898650" cy="747713"/>
          </a:xfrm>
          <a:prstGeom prst="rect">
            <a:avLst/>
          </a:prstGeom>
          <a:solidFill>
            <a:srgbClr val="98AB22"/>
          </a:solidFill>
          <a:ln>
            <a:noFill/>
          </a:ln>
          <a:effectLst>
            <a:prstShdw prst="shdw17" dist="17961" dir="2700000">
              <a:schemeClr val="accent1">
                <a:gamma/>
                <a:shade val="60000"/>
                <a:invGamma/>
                <a:alpha val="50000"/>
              </a:schemeClr>
            </a:prstShdw>
          </a:effectLst>
          <a:extLst/>
        </p:spPr>
        <p:txBody>
          <a:bodyPr anchor="ctr"/>
          <a:lstStyle/>
          <a:p>
            <a:pPr algn="ctr" fontAlgn="base">
              <a:spcBef>
                <a:spcPct val="0"/>
              </a:spcBef>
              <a:spcAft>
                <a:spcPct val="0"/>
              </a:spcAft>
              <a:buClr>
                <a:srgbClr val="F58220"/>
              </a:buClr>
              <a:defRPr/>
            </a:pPr>
            <a:r>
              <a:rPr lang="en-US" sz="1600" b="1" dirty="0">
                <a:solidFill>
                  <a:srgbClr val="FFFFFF"/>
                </a:solidFill>
                <a:ea typeface="Arial Unicode MS" pitchFamily="34" charset="-128"/>
                <a:cs typeface="Arial Unicode MS" pitchFamily="34" charset="-128"/>
              </a:rPr>
              <a:t>Increase of Chronic Diseases</a:t>
            </a:r>
          </a:p>
        </p:txBody>
      </p:sp>
      <p:sp>
        <p:nvSpPr>
          <p:cNvPr id="833544" name="Rectangle 21"/>
          <p:cNvSpPr>
            <a:spLocks noChangeArrowheads="1"/>
          </p:cNvSpPr>
          <p:nvPr/>
        </p:nvSpPr>
        <p:spPr bwMode="auto">
          <a:xfrm>
            <a:off x="4291013" y="1447800"/>
            <a:ext cx="1898650" cy="747713"/>
          </a:xfrm>
          <a:prstGeom prst="rect">
            <a:avLst/>
          </a:prstGeom>
          <a:solidFill>
            <a:srgbClr val="FFC000"/>
          </a:solidFill>
          <a:ln>
            <a:noFill/>
          </a:ln>
          <a:effectLst>
            <a:prstShdw prst="shdw17" dist="17961" dir="2700000">
              <a:schemeClr val="hlink">
                <a:gamma/>
                <a:shade val="60000"/>
                <a:invGamma/>
                <a:alpha val="50000"/>
              </a:schemeClr>
            </a:prstShdw>
          </a:effectLst>
          <a:extLst/>
        </p:spPr>
        <p:txBody>
          <a:bodyPr lIns="0" rIns="0" anchor="ctr"/>
          <a:lstStyle/>
          <a:p>
            <a:pPr algn="ctr" fontAlgn="base">
              <a:spcBef>
                <a:spcPct val="0"/>
              </a:spcBef>
              <a:spcAft>
                <a:spcPct val="0"/>
              </a:spcAft>
              <a:buClr>
                <a:srgbClr val="F58220"/>
              </a:buClr>
              <a:defRPr/>
            </a:pPr>
            <a:r>
              <a:rPr lang="en-US" sz="1600" b="1" dirty="0">
                <a:solidFill>
                  <a:srgbClr val="FFFFFF"/>
                </a:solidFill>
                <a:ea typeface="Arial Unicode MS" pitchFamily="34" charset="-128"/>
                <a:cs typeface="Arial Unicode MS" pitchFamily="34" charset="-128"/>
              </a:rPr>
              <a:t>High Health Care Expenses</a:t>
            </a:r>
          </a:p>
        </p:txBody>
      </p:sp>
      <p:sp>
        <p:nvSpPr>
          <p:cNvPr id="833545" name="Rectangle 21"/>
          <p:cNvSpPr>
            <a:spLocks noChangeArrowheads="1"/>
          </p:cNvSpPr>
          <p:nvPr/>
        </p:nvSpPr>
        <p:spPr bwMode="auto">
          <a:xfrm>
            <a:off x="6259513" y="1447800"/>
            <a:ext cx="1900237" cy="747713"/>
          </a:xfrm>
          <a:prstGeom prst="rect">
            <a:avLst/>
          </a:prstGeom>
          <a:solidFill>
            <a:schemeClr val="tx1"/>
          </a:solidFill>
          <a:ln>
            <a:noFill/>
          </a:ln>
          <a:effectLst>
            <a:prstShdw prst="shdw17" dist="17961" dir="2700000">
              <a:schemeClr val="tx1">
                <a:gamma/>
                <a:shade val="60000"/>
                <a:invGamma/>
                <a:alpha val="50000"/>
              </a:schemeClr>
            </a:prstShdw>
          </a:effectLst>
          <a:extLst/>
        </p:spPr>
        <p:txBody>
          <a:bodyPr lIns="0" rIns="0" anchor="ctr"/>
          <a:lstStyle/>
          <a:p>
            <a:pPr algn="ctr" fontAlgn="base">
              <a:spcBef>
                <a:spcPct val="0"/>
              </a:spcBef>
              <a:spcAft>
                <a:spcPct val="0"/>
              </a:spcAft>
              <a:buClr>
                <a:srgbClr val="F58220"/>
              </a:buClr>
              <a:defRPr/>
            </a:pPr>
            <a:r>
              <a:rPr lang="en-US" sz="1600" b="1" dirty="0">
                <a:solidFill>
                  <a:srgbClr val="FFFFFF"/>
                </a:solidFill>
                <a:ea typeface="Arial Unicode MS" pitchFamily="34" charset="-128"/>
                <a:cs typeface="Arial Unicode MS" pitchFamily="34" charset="-128"/>
              </a:rPr>
              <a:t>Provision of healthcare</a:t>
            </a:r>
          </a:p>
        </p:txBody>
      </p:sp>
      <p:sp>
        <p:nvSpPr>
          <p:cNvPr id="22536" name="Rectangle 20"/>
          <p:cNvSpPr>
            <a:spLocks noChangeArrowheads="1"/>
          </p:cNvSpPr>
          <p:nvPr/>
        </p:nvSpPr>
        <p:spPr bwMode="auto">
          <a:xfrm>
            <a:off x="2320925" y="2209800"/>
            <a:ext cx="1898650" cy="3627438"/>
          </a:xfrm>
          <a:prstGeom prst="rect">
            <a:avLst/>
          </a:prstGeom>
          <a:solidFill>
            <a:srgbClr val="EAEAEA"/>
          </a:solidFill>
          <a:ln w="9525">
            <a:noFill/>
            <a:miter lim="800000"/>
            <a:headEnd/>
            <a:tailEnd/>
          </a:ln>
        </p:spPr>
        <p:txBody>
          <a:bodyPr/>
          <a:lstStyle/>
          <a:p>
            <a:pPr indent="111125" eaLnBrk="0" fontAlgn="base" hangingPunct="0">
              <a:spcBef>
                <a:spcPct val="30000"/>
              </a:spcBef>
              <a:spcAft>
                <a:spcPct val="0"/>
              </a:spcAft>
            </a:pPr>
            <a:r>
              <a:rPr lang="en-US" sz="1400" dirty="0">
                <a:solidFill>
                  <a:srgbClr val="808080"/>
                </a:solidFill>
                <a:ea typeface="Arial Unicode MS" pitchFamily="34" charset="-128"/>
                <a:cs typeface="Arial Unicode MS" pitchFamily="34" charset="-128"/>
              </a:rPr>
              <a:t>Worldwide rise of chronic diseases</a:t>
            </a:r>
          </a:p>
          <a:p>
            <a:pPr indent="111125" eaLnBrk="0" fontAlgn="base" hangingPunct="0">
              <a:spcBef>
                <a:spcPct val="30000"/>
              </a:spcBef>
              <a:spcAft>
                <a:spcPct val="0"/>
              </a:spcAft>
            </a:pPr>
            <a:endParaRPr lang="en-US" sz="1400" dirty="0">
              <a:solidFill>
                <a:srgbClr val="808080"/>
              </a:solidFill>
              <a:ea typeface="Arial Unicode MS" pitchFamily="34" charset="-128"/>
              <a:cs typeface="Arial Unicode MS" pitchFamily="34" charset="-128"/>
              <a:sym typeface="Wingdings" pitchFamily="2" charset="2"/>
            </a:endParaRPr>
          </a:p>
          <a:p>
            <a:pPr indent="111125" eaLnBrk="0" fontAlgn="base" hangingPunct="0">
              <a:spcBef>
                <a:spcPct val="30000"/>
              </a:spcBef>
              <a:spcAft>
                <a:spcPct val="0"/>
              </a:spcAft>
            </a:pPr>
            <a:r>
              <a:rPr lang="en-US" sz="1400" dirty="0">
                <a:solidFill>
                  <a:srgbClr val="808080"/>
                </a:solidFill>
                <a:ea typeface="Arial Unicode MS" pitchFamily="34" charset="-128"/>
                <a:cs typeface="Arial Unicode MS" pitchFamily="34" charset="-128"/>
                <a:sym typeface="Wingdings" pitchFamily="2" charset="2"/>
              </a:rPr>
              <a:t>Compounding impact on expenses due to growing number of chronically ill children</a:t>
            </a:r>
          </a:p>
          <a:p>
            <a:pPr indent="111125" eaLnBrk="0" fontAlgn="base" hangingPunct="0">
              <a:spcBef>
                <a:spcPct val="30000"/>
              </a:spcBef>
              <a:spcAft>
                <a:spcPct val="0"/>
              </a:spcAft>
            </a:pPr>
            <a:endParaRPr lang="en-US" sz="1400" dirty="0">
              <a:solidFill>
                <a:srgbClr val="808080"/>
              </a:solidFill>
              <a:ea typeface="Arial Unicode MS" pitchFamily="34" charset="-128"/>
              <a:cs typeface="Arial Unicode MS" pitchFamily="34" charset="-128"/>
            </a:endParaRPr>
          </a:p>
        </p:txBody>
      </p:sp>
      <p:sp>
        <p:nvSpPr>
          <p:cNvPr id="22537" name="Rectangle 20"/>
          <p:cNvSpPr>
            <a:spLocks noChangeArrowheads="1"/>
          </p:cNvSpPr>
          <p:nvPr/>
        </p:nvSpPr>
        <p:spPr bwMode="auto">
          <a:xfrm>
            <a:off x="4291013" y="2209800"/>
            <a:ext cx="1898650" cy="3627438"/>
          </a:xfrm>
          <a:prstGeom prst="rect">
            <a:avLst/>
          </a:prstGeom>
          <a:solidFill>
            <a:srgbClr val="EAEAEA"/>
          </a:solidFill>
          <a:ln w="9525">
            <a:noFill/>
            <a:miter lim="800000"/>
            <a:headEnd/>
            <a:tailEnd/>
          </a:ln>
        </p:spPr>
        <p:txBody>
          <a:bodyPr/>
          <a:lstStyle/>
          <a:p>
            <a:pPr indent="111125" eaLnBrk="0" fontAlgn="base" hangingPunct="0">
              <a:spcBef>
                <a:spcPct val="30000"/>
              </a:spcBef>
              <a:spcAft>
                <a:spcPct val="0"/>
              </a:spcAft>
            </a:pPr>
            <a:r>
              <a:rPr lang="en-US" sz="1400" dirty="0">
                <a:solidFill>
                  <a:srgbClr val="808080"/>
                </a:solidFill>
                <a:ea typeface="Arial Unicode MS" pitchFamily="34" charset="-128"/>
                <a:cs typeface="Arial Unicode MS" pitchFamily="34" charset="-128"/>
              </a:rPr>
              <a:t>Chronic and long-term illnesses account for 75% of health care expenses</a:t>
            </a:r>
          </a:p>
          <a:p>
            <a:pPr indent="111125" eaLnBrk="0" fontAlgn="base" hangingPunct="0">
              <a:spcBef>
                <a:spcPct val="30000"/>
              </a:spcBef>
              <a:spcAft>
                <a:spcPct val="0"/>
              </a:spcAft>
            </a:pPr>
            <a:endParaRPr lang="en-US" sz="1400" dirty="0">
              <a:solidFill>
                <a:srgbClr val="5F5F5F"/>
              </a:solidFill>
              <a:ea typeface="Arial Unicode MS" pitchFamily="34" charset="-128"/>
              <a:cs typeface="Arial Unicode MS" pitchFamily="34" charset="-128"/>
            </a:endParaRPr>
          </a:p>
        </p:txBody>
      </p:sp>
      <p:sp>
        <p:nvSpPr>
          <p:cNvPr id="22538" name="Rectangle 20"/>
          <p:cNvSpPr>
            <a:spLocks noChangeArrowheads="1"/>
          </p:cNvSpPr>
          <p:nvPr/>
        </p:nvSpPr>
        <p:spPr bwMode="auto">
          <a:xfrm>
            <a:off x="6259513" y="2209800"/>
            <a:ext cx="1900237" cy="3627438"/>
          </a:xfrm>
          <a:prstGeom prst="rect">
            <a:avLst/>
          </a:prstGeom>
          <a:solidFill>
            <a:srgbClr val="EAEAEA"/>
          </a:solidFill>
          <a:ln w="9525">
            <a:noFill/>
            <a:miter lim="800000"/>
            <a:headEnd/>
            <a:tailEnd/>
          </a:ln>
        </p:spPr>
        <p:txBody>
          <a:bodyPr/>
          <a:lstStyle/>
          <a:p>
            <a:pPr marL="111125" indent="-111125" eaLnBrk="0" fontAlgn="base" hangingPunct="0">
              <a:spcBef>
                <a:spcPct val="30000"/>
              </a:spcBef>
              <a:spcAft>
                <a:spcPct val="15000"/>
              </a:spcAft>
            </a:pPr>
            <a:r>
              <a:rPr lang="en-US" sz="1400" dirty="0">
                <a:solidFill>
                  <a:srgbClr val="808080"/>
                </a:solidFill>
                <a:ea typeface="Arial Unicode MS" pitchFamily="34" charset="-128"/>
                <a:cs typeface="Arial Unicode MS" pitchFamily="34" charset="-128"/>
              </a:rPr>
              <a:t>Decreasing # of regional hospitals</a:t>
            </a:r>
          </a:p>
          <a:p>
            <a:pPr marL="111125" indent="-111125" eaLnBrk="0" fontAlgn="base" hangingPunct="0">
              <a:spcBef>
                <a:spcPct val="30000"/>
              </a:spcBef>
              <a:spcAft>
                <a:spcPct val="15000"/>
              </a:spcAft>
            </a:pPr>
            <a:r>
              <a:rPr lang="en-US" sz="1400" dirty="0">
                <a:solidFill>
                  <a:srgbClr val="808080"/>
                </a:solidFill>
                <a:ea typeface="Arial Unicode MS" pitchFamily="34" charset="-128"/>
                <a:cs typeface="Arial Unicode MS" pitchFamily="34" charset="-128"/>
              </a:rPr>
              <a:t>Reduction in hospital beds</a:t>
            </a:r>
          </a:p>
          <a:p>
            <a:pPr marL="111125" indent="-111125" eaLnBrk="0" fontAlgn="base" hangingPunct="0">
              <a:spcBef>
                <a:spcPct val="30000"/>
              </a:spcBef>
              <a:spcAft>
                <a:spcPct val="15000"/>
              </a:spcAft>
            </a:pPr>
            <a:r>
              <a:rPr lang="en-US" sz="1400" dirty="0">
                <a:solidFill>
                  <a:srgbClr val="808080"/>
                </a:solidFill>
                <a:ea typeface="Arial Unicode MS" pitchFamily="34" charset="-128"/>
                <a:cs typeface="Arial Unicode MS" pitchFamily="34" charset="-128"/>
              </a:rPr>
              <a:t>Declining care by general practitioners</a:t>
            </a:r>
          </a:p>
          <a:p>
            <a:pPr marL="111125" indent="-111125" eaLnBrk="0" fontAlgn="base" hangingPunct="0">
              <a:spcBef>
                <a:spcPct val="30000"/>
              </a:spcBef>
              <a:spcAft>
                <a:spcPct val="15000"/>
              </a:spcAft>
            </a:pPr>
            <a:r>
              <a:rPr lang="en-US" sz="1400" dirty="0">
                <a:solidFill>
                  <a:srgbClr val="808080"/>
                </a:solidFill>
                <a:ea typeface="Arial Unicode MS" pitchFamily="34" charset="-128"/>
                <a:cs typeface="Arial Unicode MS" pitchFamily="34" charset="-128"/>
              </a:rPr>
              <a:t>Housing situation and lack of transportation affect access to care</a:t>
            </a:r>
          </a:p>
        </p:txBody>
      </p:sp>
      <p:sp>
        <p:nvSpPr>
          <p:cNvPr id="22539" name="Rectangle 13"/>
          <p:cNvSpPr>
            <a:spLocks noChangeArrowheads="1"/>
          </p:cNvSpPr>
          <p:nvPr/>
        </p:nvSpPr>
        <p:spPr bwMode="auto">
          <a:xfrm>
            <a:off x="2320925" y="4722813"/>
            <a:ext cx="1898650" cy="730250"/>
          </a:xfrm>
          <a:prstGeom prst="rect">
            <a:avLst/>
          </a:prstGeom>
          <a:noFill/>
          <a:ln w="9525">
            <a:noFill/>
            <a:miter lim="800000"/>
            <a:headEnd/>
            <a:tailEnd/>
          </a:ln>
        </p:spPr>
        <p:txBody>
          <a:bodyPr anchor="ctr"/>
          <a:lstStyle/>
          <a:p>
            <a:pPr marL="261938" indent="-261938" eaLnBrk="0" fontAlgn="base" hangingPunct="0">
              <a:spcBef>
                <a:spcPct val="0"/>
              </a:spcBef>
              <a:spcAft>
                <a:spcPct val="0"/>
              </a:spcAft>
              <a:buFont typeface="Wingdings" pitchFamily="2" charset="2"/>
              <a:buChar char="à"/>
            </a:pPr>
            <a:endParaRPr lang="en-US" sz="1400" dirty="0">
              <a:solidFill>
                <a:srgbClr val="5F5F5F"/>
              </a:solidFill>
              <a:ea typeface="Arial Unicode MS" pitchFamily="34" charset="-128"/>
              <a:cs typeface="Arial Unicode MS" pitchFamily="34" charset="-128"/>
            </a:endParaRPr>
          </a:p>
        </p:txBody>
      </p:sp>
      <p:sp>
        <p:nvSpPr>
          <p:cNvPr id="22540" name="Rectangle 13"/>
          <p:cNvSpPr>
            <a:spLocks noChangeArrowheads="1"/>
          </p:cNvSpPr>
          <p:nvPr/>
        </p:nvSpPr>
        <p:spPr bwMode="auto">
          <a:xfrm>
            <a:off x="6259513" y="4827588"/>
            <a:ext cx="1900237" cy="730250"/>
          </a:xfrm>
          <a:prstGeom prst="rect">
            <a:avLst/>
          </a:prstGeom>
          <a:noFill/>
          <a:ln w="9525">
            <a:noFill/>
            <a:miter lim="800000"/>
            <a:headEnd/>
            <a:tailEnd/>
          </a:ln>
        </p:spPr>
        <p:txBody>
          <a:bodyPr anchor="ctr"/>
          <a:lstStyle/>
          <a:p>
            <a:pPr eaLnBrk="0" fontAlgn="base" hangingPunct="0">
              <a:spcBef>
                <a:spcPct val="0"/>
              </a:spcBef>
              <a:spcAft>
                <a:spcPct val="0"/>
              </a:spcAft>
            </a:pPr>
            <a:endParaRPr lang="en-US" sz="1400" dirty="0">
              <a:solidFill>
                <a:srgbClr val="5F5F5F"/>
              </a:solidFill>
              <a:ea typeface="Arial Unicode MS" pitchFamily="34" charset="-128"/>
              <a:cs typeface="Arial Unicode MS" pitchFamily="34" charset="-128"/>
            </a:endParaRPr>
          </a:p>
        </p:txBody>
      </p:sp>
      <p:sp>
        <p:nvSpPr>
          <p:cNvPr id="18" name="AutoShape 27"/>
          <p:cNvSpPr>
            <a:spLocks noChangeArrowheads="1"/>
          </p:cNvSpPr>
          <p:nvPr/>
        </p:nvSpPr>
        <p:spPr bwMode="auto">
          <a:xfrm>
            <a:off x="6118225" y="4859338"/>
            <a:ext cx="2298700" cy="1168400"/>
          </a:xfrm>
          <a:prstGeom prst="chevron">
            <a:avLst>
              <a:gd name="adj" fmla="val 42686"/>
            </a:avLst>
          </a:prstGeom>
          <a:solidFill>
            <a:schemeClr val="tx1"/>
          </a:solidFill>
          <a:ln>
            <a:noFill/>
          </a:ln>
          <a:effectLst>
            <a:prstShdw prst="shdw17" dist="17961" dir="2700000">
              <a:schemeClr val="tx1">
                <a:gamma/>
                <a:shade val="60000"/>
                <a:invGamma/>
                <a:alpha val="50000"/>
              </a:schemeClr>
            </a:prstShdw>
          </a:effectLst>
          <a:extLst/>
        </p:spPr>
        <p:txBody>
          <a:bodyPr lIns="0" rIns="0" anchor="ctr"/>
          <a:lstStyle/>
          <a:p>
            <a:pPr marL="457200" indent="-457200" fontAlgn="base">
              <a:spcBef>
                <a:spcPct val="0"/>
              </a:spcBef>
              <a:spcAft>
                <a:spcPct val="0"/>
              </a:spcAft>
              <a:buClr>
                <a:srgbClr val="F58220"/>
              </a:buClr>
              <a:defRPr/>
            </a:pPr>
            <a:endParaRPr lang="en-US" sz="1400" dirty="0">
              <a:solidFill>
                <a:srgbClr val="5F5F5F"/>
              </a:solidFill>
              <a:ea typeface="Arial Unicode MS" pitchFamily="34" charset="-128"/>
              <a:cs typeface="Arial Unicode MS" pitchFamily="34" charset="-128"/>
              <a:sym typeface="Wingdings" pitchFamily="2" charset="2"/>
            </a:endParaRPr>
          </a:p>
          <a:p>
            <a:pPr marL="457200" indent="-457200" fontAlgn="base">
              <a:spcBef>
                <a:spcPct val="0"/>
              </a:spcBef>
              <a:spcAft>
                <a:spcPct val="0"/>
              </a:spcAft>
              <a:buClr>
                <a:srgbClr val="F58220"/>
              </a:buClr>
              <a:defRPr/>
            </a:pPr>
            <a:r>
              <a:rPr lang="en-US" sz="1400" b="1" dirty="0">
                <a:solidFill>
                  <a:srgbClr val="FFFFFF"/>
                </a:solidFill>
                <a:ea typeface="Arial Unicode MS" pitchFamily="34" charset="-128"/>
                <a:cs typeface="Arial Unicode MS" pitchFamily="34" charset="-128"/>
                <a:sym typeface="Wingdings" pitchFamily="2" charset="2"/>
              </a:rPr>
              <a:t>	Declining access to quality care for many people with disease</a:t>
            </a:r>
          </a:p>
          <a:p>
            <a:pPr marL="457200" indent="-457200" fontAlgn="base">
              <a:spcBef>
                <a:spcPct val="0"/>
              </a:spcBef>
              <a:spcAft>
                <a:spcPct val="0"/>
              </a:spcAft>
              <a:buClr>
                <a:srgbClr val="F58220"/>
              </a:buClr>
              <a:defRPr/>
            </a:pPr>
            <a:endParaRPr lang="en-US" sz="1400" b="1" dirty="0">
              <a:solidFill>
                <a:srgbClr val="4D4D4D"/>
              </a:solidFill>
            </a:endParaRPr>
          </a:p>
        </p:txBody>
      </p:sp>
      <p:sp>
        <p:nvSpPr>
          <p:cNvPr id="21" name="AutoShape 30"/>
          <p:cNvSpPr>
            <a:spLocks noChangeArrowheads="1"/>
          </p:cNvSpPr>
          <p:nvPr/>
        </p:nvSpPr>
        <p:spPr bwMode="auto">
          <a:xfrm>
            <a:off x="2211388" y="4840288"/>
            <a:ext cx="2397125" cy="1179512"/>
          </a:xfrm>
          <a:prstGeom prst="chevron">
            <a:avLst>
              <a:gd name="adj" fmla="val 43138"/>
            </a:avLst>
          </a:prstGeom>
          <a:solidFill>
            <a:srgbClr val="98AB22"/>
          </a:solidFill>
          <a:ln>
            <a:noFill/>
          </a:ln>
          <a:effectLst>
            <a:prstShdw prst="shdw17" dist="17961" dir="2700000">
              <a:schemeClr val="accent1">
                <a:gamma/>
                <a:shade val="60000"/>
                <a:invGamma/>
                <a:alpha val="50000"/>
              </a:schemeClr>
            </a:prstShdw>
          </a:effectLst>
          <a:extLst/>
        </p:spPr>
        <p:txBody>
          <a:bodyPr anchor="ctr"/>
          <a:lstStyle/>
          <a:p>
            <a:pPr marL="742950" lvl="1" indent="-285750" fontAlgn="base">
              <a:spcBef>
                <a:spcPct val="0"/>
              </a:spcBef>
              <a:spcAft>
                <a:spcPct val="0"/>
              </a:spcAft>
              <a:buClr>
                <a:srgbClr val="F58220"/>
              </a:buClr>
              <a:defRPr/>
            </a:pPr>
            <a:r>
              <a:rPr lang="en-US" sz="1400" b="1" dirty="0">
                <a:solidFill>
                  <a:srgbClr val="FFFFFF"/>
                </a:solidFill>
                <a:ea typeface="Arial Unicode MS" pitchFamily="34" charset="-128"/>
                <a:cs typeface="Arial Unicode MS" pitchFamily="34" charset="-128"/>
                <a:sym typeface="Wingdings" pitchFamily="2" charset="2"/>
              </a:rPr>
              <a:t>Accelerated </a:t>
            </a:r>
          </a:p>
          <a:p>
            <a:pPr marL="742950" lvl="1" indent="-285750" fontAlgn="base">
              <a:spcBef>
                <a:spcPct val="0"/>
              </a:spcBef>
              <a:spcAft>
                <a:spcPct val="0"/>
              </a:spcAft>
              <a:buClr>
                <a:srgbClr val="F58220"/>
              </a:buClr>
              <a:defRPr/>
            </a:pPr>
            <a:r>
              <a:rPr lang="en-US" sz="1400" b="1" dirty="0">
                <a:solidFill>
                  <a:srgbClr val="FFFFFF"/>
                </a:solidFill>
                <a:ea typeface="Arial Unicode MS" pitchFamily="34" charset="-128"/>
                <a:cs typeface="Arial Unicode MS" pitchFamily="34" charset="-128"/>
                <a:sym typeface="Wingdings" pitchFamily="2" charset="2"/>
              </a:rPr>
              <a:t>increase of </a:t>
            </a:r>
          </a:p>
          <a:p>
            <a:pPr marL="742950" lvl="1" indent="-285750" fontAlgn="base">
              <a:spcBef>
                <a:spcPct val="0"/>
              </a:spcBef>
              <a:spcAft>
                <a:spcPct val="0"/>
              </a:spcAft>
              <a:buClr>
                <a:srgbClr val="F58220"/>
              </a:buClr>
              <a:defRPr/>
            </a:pPr>
            <a:r>
              <a:rPr lang="en-US" sz="1400" b="1" dirty="0">
                <a:solidFill>
                  <a:srgbClr val="FFFFFF"/>
                </a:solidFill>
                <a:ea typeface="Arial Unicode MS" pitchFamily="34" charset="-128"/>
                <a:cs typeface="Arial Unicode MS" pitchFamily="34" charset="-128"/>
                <a:sym typeface="Wingdings" pitchFamily="2" charset="2"/>
              </a:rPr>
              <a:t>chronic diseases</a:t>
            </a:r>
            <a:endParaRPr lang="en-US" sz="1400" b="1" dirty="0">
              <a:solidFill>
                <a:srgbClr val="FFFFFF"/>
              </a:solidFill>
              <a:ea typeface="Arial Unicode MS" pitchFamily="34" charset="-128"/>
              <a:cs typeface="Arial Unicode MS" pitchFamily="34" charset="-128"/>
            </a:endParaRPr>
          </a:p>
        </p:txBody>
      </p:sp>
      <p:sp>
        <p:nvSpPr>
          <p:cNvPr id="24" name="AutoShape 33"/>
          <p:cNvSpPr>
            <a:spLocks noChangeArrowheads="1"/>
          </p:cNvSpPr>
          <p:nvPr/>
        </p:nvSpPr>
        <p:spPr bwMode="auto">
          <a:xfrm>
            <a:off x="4167188" y="4851400"/>
            <a:ext cx="2382837" cy="1168400"/>
          </a:xfrm>
          <a:prstGeom prst="chevron">
            <a:avLst>
              <a:gd name="adj" fmla="val 43642"/>
            </a:avLst>
          </a:prstGeom>
          <a:solidFill>
            <a:srgbClr val="FFC000"/>
          </a:solidFill>
          <a:ln>
            <a:noFill/>
          </a:ln>
          <a:effectLst>
            <a:prstShdw prst="shdw17" dist="17961" dir="2700000">
              <a:schemeClr val="hlink">
                <a:gamma/>
                <a:shade val="60000"/>
                <a:invGamma/>
                <a:alpha val="50000"/>
              </a:schemeClr>
            </a:prstShdw>
          </a:effectLst>
          <a:extLst/>
        </p:spPr>
        <p:txBody>
          <a:bodyPr lIns="0" rIns="0" anchor="ctr"/>
          <a:lstStyle/>
          <a:p>
            <a:pPr marL="520700" fontAlgn="base">
              <a:spcBef>
                <a:spcPct val="0"/>
              </a:spcBef>
              <a:spcAft>
                <a:spcPct val="0"/>
              </a:spcAft>
              <a:buClr>
                <a:srgbClr val="F58220"/>
              </a:buClr>
              <a:defRPr/>
            </a:pPr>
            <a:r>
              <a:rPr lang="en-US" sz="1400" b="1" dirty="0">
                <a:solidFill>
                  <a:srgbClr val="FFFFFF"/>
                </a:solidFill>
                <a:ea typeface="Arial Unicode MS" pitchFamily="34" charset="-128"/>
                <a:cs typeface="Arial Unicode MS" pitchFamily="34" charset="-128"/>
                <a:sym typeface="Wingdings" pitchFamily="2" charset="2"/>
              </a:rPr>
              <a:t>Continuous rise</a:t>
            </a:r>
          </a:p>
          <a:p>
            <a:pPr marL="520700" fontAlgn="base">
              <a:spcBef>
                <a:spcPct val="0"/>
              </a:spcBef>
              <a:spcAft>
                <a:spcPct val="0"/>
              </a:spcAft>
              <a:buClr>
                <a:srgbClr val="F58220"/>
              </a:buClr>
              <a:defRPr/>
            </a:pPr>
            <a:r>
              <a:rPr lang="en-US" sz="1400" b="1" dirty="0">
                <a:solidFill>
                  <a:srgbClr val="FFFFFF"/>
                </a:solidFill>
                <a:ea typeface="Arial Unicode MS" pitchFamily="34" charset="-128"/>
                <a:cs typeface="Arial Unicode MS" pitchFamily="34" charset="-128"/>
                <a:sym typeface="Wingdings" pitchFamily="2" charset="2"/>
              </a:rPr>
              <a:t>of health care cost  for payers and patients</a:t>
            </a:r>
            <a:endParaRPr lang="en-US" sz="1400" b="1" dirty="0">
              <a:solidFill>
                <a:srgbClr val="FFFFFF"/>
              </a:solidFill>
              <a:ea typeface="Arial Unicode MS" pitchFamily="34" charset="-128"/>
              <a:cs typeface="Arial Unicode MS" pitchFamily="34" charset="-128"/>
            </a:endParaRPr>
          </a:p>
        </p:txBody>
      </p:sp>
      <p:sp>
        <p:nvSpPr>
          <p:cNvPr id="26" name="AutoShape 36"/>
          <p:cNvSpPr>
            <a:spLocks noChangeArrowheads="1"/>
          </p:cNvSpPr>
          <p:nvPr/>
        </p:nvSpPr>
        <p:spPr bwMode="auto">
          <a:xfrm>
            <a:off x="368300" y="4830763"/>
            <a:ext cx="2268538" cy="1168400"/>
          </a:xfrm>
          <a:prstGeom prst="homePlate">
            <a:avLst>
              <a:gd name="adj" fmla="val 41131"/>
            </a:avLst>
          </a:prstGeom>
          <a:solidFill>
            <a:schemeClr val="bg2"/>
          </a:solidFill>
          <a:ln>
            <a:noFill/>
          </a:ln>
          <a:effectLst>
            <a:prstShdw prst="shdw17" dist="17961" dir="2700000">
              <a:schemeClr val="bg2">
                <a:gamma/>
                <a:shade val="60000"/>
                <a:invGamma/>
                <a:alpha val="50000"/>
              </a:schemeClr>
            </a:prstShdw>
          </a:effectLst>
          <a:extLst/>
        </p:spPr>
        <p:txBody>
          <a:bodyPr anchor="ctr"/>
          <a:lstStyle/>
          <a:p>
            <a:pPr eaLnBrk="0" fontAlgn="base" hangingPunct="0">
              <a:spcBef>
                <a:spcPct val="30000"/>
              </a:spcBef>
              <a:spcAft>
                <a:spcPct val="0"/>
              </a:spcAft>
              <a:defRPr/>
            </a:pPr>
            <a:r>
              <a:rPr lang="en-US" sz="1400" b="1" dirty="0">
                <a:solidFill>
                  <a:srgbClr val="FFFFFF"/>
                </a:solidFill>
                <a:ea typeface="Arial Unicode MS" pitchFamily="34" charset="-128"/>
                <a:cs typeface="Arial Unicode MS" pitchFamily="34" charset="-128"/>
                <a:sym typeface="Wingdings" pitchFamily="2" charset="2"/>
              </a:rPr>
              <a:t>Insufficient number of working population to finance the health care system</a:t>
            </a:r>
            <a:endParaRPr lang="en-US" sz="1400" b="1" dirty="0">
              <a:solidFill>
                <a:srgbClr val="FFFFFF"/>
              </a:solidFill>
              <a:ea typeface="Arial Unicode MS" pitchFamily="34" charset="-128"/>
              <a:cs typeface="Arial Unicode MS" pitchFamily="34" charset="-128"/>
            </a:endParaRPr>
          </a:p>
        </p:txBody>
      </p:sp>
    </p:spTree>
    <p:extLst>
      <p:ext uri="{BB962C8B-B14F-4D97-AF65-F5344CB8AC3E}">
        <p14:creationId xmlns:p14="http://schemas.microsoft.com/office/powerpoint/2010/main" val="168396295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246063" y="530225"/>
            <a:ext cx="8026400" cy="850900"/>
          </a:xfrm>
        </p:spPr>
        <p:txBody>
          <a:bodyPr/>
          <a:lstStyle/>
          <a:p>
            <a:pPr eaLnBrk="1" hangingPunct="1"/>
            <a:r>
              <a:rPr lang="en-US" sz="3200" b="1" dirty="0" smtClean="0">
                <a:solidFill>
                  <a:srgbClr val="FFCF37"/>
                </a:solidFill>
              </a:rPr>
              <a:t>Benefits of Personal Connected Health</a:t>
            </a:r>
          </a:p>
        </p:txBody>
      </p:sp>
      <p:sp>
        <p:nvSpPr>
          <p:cNvPr id="24578" name="Rectangle 3"/>
          <p:cNvSpPr>
            <a:spLocks noGrp="1" noChangeArrowheads="1"/>
          </p:cNvSpPr>
          <p:nvPr>
            <p:ph type="body" idx="4294967295"/>
          </p:nvPr>
        </p:nvSpPr>
        <p:spPr>
          <a:xfrm>
            <a:off x="393700" y="1384300"/>
            <a:ext cx="8382000" cy="4419600"/>
          </a:xfrm>
        </p:spPr>
        <p:txBody>
          <a:bodyPr/>
          <a:lstStyle/>
          <a:p>
            <a:pPr eaLnBrk="1" hangingPunct="1"/>
            <a:r>
              <a:rPr lang="en-US" sz="2400" dirty="0" smtClean="0">
                <a:solidFill>
                  <a:schemeClr val="bg2"/>
                </a:solidFill>
              </a:rPr>
              <a:t>Patient</a:t>
            </a:r>
          </a:p>
          <a:p>
            <a:pPr lvl="1" eaLnBrk="1" hangingPunct="1"/>
            <a:r>
              <a:rPr lang="en-US" sz="2000" dirty="0" smtClean="0">
                <a:solidFill>
                  <a:schemeClr val="bg2"/>
                </a:solidFill>
              </a:rPr>
              <a:t>Remain/return to home – QOL, time &amp; cost savings</a:t>
            </a:r>
          </a:p>
          <a:p>
            <a:pPr lvl="1" eaLnBrk="1" hangingPunct="1"/>
            <a:r>
              <a:rPr lang="en-US" sz="2000" dirty="0" smtClean="0">
                <a:solidFill>
                  <a:schemeClr val="bg2"/>
                </a:solidFill>
              </a:rPr>
              <a:t>New awareness of health status creates understanding &amp; engagement </a:t>
            </a:r>
          </a:p>
          <a:p>
            <a:pPr lvl="1" eaLnBrk="1" hangingPunct="1"/>
            <a:r>
              <a:rPr lang="en-US" sz="2000" dirty="0" smtClean="0">
                <a:solidFill>
                  <a:schemeClr val="bg2"/>
                </a:solidFill>
              </a:rPr>
              <a:t>Improved collaboration with health care provider </a:t>
            </a:r>
          </a:p>
          <a:p>
            <a:pPr lvl="1" eaLnBrk="1" hangingPunct="1"/>
            <a:r>
              <a:rPr lang="en-US" sz="2000" dirty="0" smtClean="0">
                <a:solidFill>
                  <a:schemeClr val="bg2"/>
                </a:solidFill>
              </a:rPr>
              <a:t>Avoidance of unnecessary office and/or ER visits</a:t>
            </a:r>
          </a:p>
          <a:p>
            <a:pPr lvl="1" eaLnBrk="1" hangingPunct="1">
              <a:buFontTx/>
              <a:buNone/>
            </a:pPr>
            <a:endParaRPr lang="en-US" sz="2000" b="1" dirty="0" smtClean="0">
              <a:solidFill>
                <a:schemeClr val="bg2"/>
              </a:solidFill>
            </a:endParaRPr>
          </a:p>
          <a:p>
            <a:pPr eaLnBrk="1" hangingPunct="1"/>
            <a:r>
              <a:rPr lang="en-US" sz="2400" dirty="0" smtClean="0">
                <a:solidFill>
                  <a:schemeClr val="bg2"/>
                </a:solidFill>
              </a:rPr>
              <a:t>Provider</a:t>
            </a:r>
          </a:p>
          <a:p>
            <a:pPr lvl="1" eaLnBrk="1" hangingPunct="1"/>
            <a:r>
              <a:rPr lang="en-US" sz="2000" dirty="0" smtClean="0">
                <a:solidFill>
                  <a:schemeClr val="bg2"/>
                </a:solidFill>
              </a:rPr>
              <a:t>Automatic updates &amp; alerts on patient status </a:t>
            </a:r>
          </a:p>
          <a:p>
            <a:pPr lvl="1" eaLnBrk="1" hangingPunct="1"/>
            <a:r>
              <a:rPr lang="en-US" sz="2000" dirty="0" smtClean="0">
                <a:solidFill>
                  <a:schemeClr val="bg2"/>
                </a:solidFill>
              </a:rPr>
              <a:t>Improved triage capability &amp; preservation of physician resources for most serious cases</a:t>
            </a:r>
          </a:p>
          <a:p>
            <a:pPr lvl="1" eaLnBrk="1" hangingPunct="1"/>
            <a:r>
              <a:rPr lang="en-US" sz="2000" dirty="0" smtClean="0">
                <a:solidFill>
                  <a:schemeClr val="bg2"/>
                </a:solidFill>
              </a:rPr>
              <a:t>Maximal time for preventive action </a:t>
            </a:r>
          </a:p>
          <a:p>
            <a:pPr lvl="1" eaLnBrk="1" hangingPunct="1"/>
            <a:r>
              <a:rPr lang="en-US" sz="2000" dirty="0" smtClean="0">
                <a:solidFill>
                  <a:schemeClr val="bg2"/>
                </a:solidFill>
              </a:rPr>
              <a:t>Ideal for chronic diseases management</a:t>
            </a:r>
          </a:p>
        </p:txBody>
      </p:sp>
    </p:spTree>
    <p:extLst>
      <p:ext uri="{BB962C8B-B14F-4D97-AF65-F5344CB8AC3E}">
        <p14:creationId xmlns:p14="http://schemas.microsoft.com/office/powerpoint/2010/main" val="99208888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42"/>
          <p:cNvGrpSpPr>
            <a:grpSpLocks/>
          </p:cNvGrpSpPr>
          <p:nvPr/>
        </p:nvGrpSpPr>
        <p:grpSpPr bwMode="auto">
          <a:xfrm>
            <a:off x="457200" y="1839913"/>
            <a:ext cx="2762250" cy="2171700"/>
            <a:chOff x="288" y="1159"/>
            <a:chExt cx="1740" cy="1368"/>
          </a:xfrm>
        </p:grpSpPr>
        <p:grpSp>
          <p:nvGrpSpPr>
            <p:cNvPr id="26635" name="Group 198729"/>
            <p:cNvGrpSpPr>
              <a:grpSpLocks/>
            </p:cNvGrpSpPr>
            <p:nvPr/>
          </p:nvGrpSpPr>
          <p:grpSpPr bwMode="auto">
            <a:xfrm>
              <a:off x="288" y="1159"/>
              <a:ext cx="1740" cy="1368"/>
              <a:chOff x="561213" y="1746985"/>
              <a:chExt cx="1585994" cy="1511594"/>
            </a:xfrm>
          </p:grpSpPr>
          <p:pic>
            <p:nvPicPr>
              <p:cNvPr id="26637" name="Picture 5" descr="C:\Users\merkleh\AppData\Local\Microsoft\Windows\Temporary Internet Files\Content.IE5\9G2A8PVS\MC900438066[1].png"/>
              <p:cNvPicPr>
                <a:picLocks noChangeAspect="1" noChangeArrowheads="1"/>
              </p:cNvPicPr>
              <p:nvPr/>
            </p:nvPicPr>
            <p:blipFill>
              <a:blip r:embed="rId3"/>
              <a:srcRect/>
              <a:stretch>
                <a:fillRect/>
              </a:stretch>
            </p:blipFill>
            <p:spPr bwMode="auto">
              <a:xfrm>
                <a:off x="1243419" y="2056839"/>
                <a:ext cx="903788" cy="974476"/>
              </a:xfrm>
              <a:prstGeom prst="rect">
                <a:avLst/>
              </a:prstGeom>
              <a:noFill/>
              <a:ln w="9525">
                <a:noFill/>
                <a:miter lim="800000"/>
                <a:headEnd/>
                <a:tailEnd/>
              </a:ln>
            </p:spPr>
          </p:pic>
          <p:sp>
            <p:nvSpPr>
              <p:cNvPr id="7" name="Arc 6"/>
              <p:cNvSpPr/>
              <p:nvPr/>
            </p:nvSpPr>
            <p:spPr bwMode="auto">
              <a:xfrm>
                <a:off x="919429" y="1746985"/>
                <a:ext cx="973472" cy="749167"/>
              </a:xfrm>
              <a:prstGeom prst="arc">
                <a:avLst>
                  <a:gd name="adj1" fmla="val 10925030"/>
                  <a:gd name="adj2" fmla="val 0"/>
                </a:avLst>
              </a:prstGeom>
              <a:noFill/>
              <a:ln w="38100" cap="flat" cmpd="sng" algn="ctr">
                <a:solidFill>
                  <a:schemeClr val="tx1"/>
                </a:solidFill>
                <a:prstDash val="solid"/>
                <a:round/>
                <a:headEnd type="triangle" w="med" len="med"/>
                <a:tailEnd type="none" w="med" len="med"/>
              </a:ln>
              <a:effectLst/>
              <a:extLst/>
            </p:spPr>
            <p:txBody>
              <a:bodyPr lIns="72000" tIns="0" rIns="0" bIns="0" anchor="ctr">
                <a:spAutoFit/>
              </a:bodyPr>
              <a:lstStyle/>
              <a:p>
                <a:pPr marL="179388" indent="-179388" eaLnBrk="0" fontAlgn="base" hangingPunct="0">
                  <a:spcBef>
                    <a:spcPct val="50000"/>
                  </a:spcBef>
                  <a:spcAft>
                    <a:spcPct val="0"/>
                  </a:spcAft>
                  <a:buClr>
                    <a:srgbClr val="808080"/>
                  </a:buClr>
                  <a:buFontTx/>
                  <a:buChar char="•"/>
                  <a:defRPr/>
                </a:pPr>
                <a:endParaRPr lang="en-US" sz="2400" dirty="0">
                  <a:solidFill>
                    <a:srgbClr val="000000"/>
                  </a:solidFill>
                  <a:cs typeface="Arial" pitchFamily="34" charset="0"/>
                </a:endParaRPr>
              </a:p>
            </p:txBody>
          </p:sp>
          <p:sp>
            <p:nvSpPr>
              <p:cNvPr id="13" name="Arc 12"/>
              <p:cNvSpPr/>
              <p:nvPr/>
            </p:nvSpPr>
            <p:spPr bwMode="auto">
              <a:xfrm flipH="1" flipV="1">
                <a:off x="919429" y="2509412"/>
                <a:ext cx="973472" cy="749167"/>
              </a:xfrm>
              <a:prstGeom prst="arc">
                <a:avLst>
                  <a:gd name="adj1" fmla="val 10925030"/>
                  <a:gd name="adj2" fmla="val 0"/>
                </a:avLst>
              </a:prstGeom>
              <a:noFill/>
              <a:ln w="38100" cap="flat" cmpd="sng" algn="ctr">
                <a:solidFill>
                  <a:schemeClr val="tx1"/>
                </a:solidFill>
                <a:prstDash val="solid"/>
                <a:round/>
                <a:headEnd type="triangle" w="med" len="med"/>
                <a:tailEnd type="none" w="med" len="med"/>
              </a:ln>
              <a:effectLst/>
              <a:extLst/>
            </p:spPr>
            <p:txBody>
              <a:bodyPr lIns="72000" tIns="0" rIns="0" bIns="0" anchor="ctr">
                <a:spAutoFit/>
              </a:bodyPr>
              <a:lstStyle/>
              <a:p>
                <a:pPr marL="179388" indent="-179388" eaLnBrk="0" fontAlgn="base" hangingPunct="0">
                  <a:spcBef>
                    <a:spcPct val="50000"/>
                  </a:spcBef>
                  <a:spcAft>
                    <a:spcPct val="0"/>
                  </a:spcAft>
                  <a:buClr>
                    <a:srgbClr val="808080"/>
                  </a:buClr>
                  <a:buFontTx/>
                  <a:buChar char="•"/>
                  <a:defRPr/>
                </a:pPr>
                <a:endParaRPr lang="en-US" sz="2400" dirty="0">
                  <a:solidFill>
                    <a:srgbClr val="000000"/>
                  </a:solidFill>
                  <a:cs typeface="Arial" pitchFamily="34" charset="0"/>
                </a:endParaRPr>
              </a:p>
            </p:txBody>
          </p:sp>
          <p:pic>
            <p:nvPicPr>
              <p:cNvPr id="26640" name="Picture 6" descr="C:\Users\merkleh\AppData\Local\Microsoft\Windows\Temporary Internet Files\Content.IE5\VD2CRODA\MC900438067[1].png"/>
              <p:cNvPicPr>
                <a:picLocks noChangeAspect="1" noChangeArrowheads="1"/>
              </p:cNvPicPr>
              <p:nvPr/>
            </p:nvPicPr>
            <p:blipFill>
              <a:blip r:embed="rId4"/>
              <a:srcRect/>
              <a:stretch>
                <a:fillRect/>
              </a:stretch>
            </p:blipFill>
            <p:spPr bwMode="auto">
              <a:xfrm>
                <a:off x="561213" y="2060344"/>
                <a:ext cx="901097" cy="971575"/>
              </a:xfrm>
              <a:prstGeom prst="rect">
                <a:avLst/>
              </a:prstGeom>
              <a:noFill/>
              <a:ln w="9525">
                <a:noFill/>
                <a:miter lim="800000"/>
                <a:headEnd/>
                <a:tailEnd/>
              </a:ln>
            </p:spPr>
          </p:pic>
        </p:grpSp>
        <p:pic>
          <p:nvPicPr>
            <p:cNvPr id="26636" name="Picture 8" descr="http://images.gizmag.com/hero/smartphone-guide-15.jpg"/>
            <p:cNvPicPr>
              <a:picLocks noChangeAspect="1" noChangeArrowheads="1"/>
            </p:cNvPicPr>
            <p:nvPr/>
          </p:nvPicPr>
          <p:blipFill>
            <a:blip r:embed="rId5"/>
            <a:srcRect/>
            <a:stretch>
              <a:fillRect/>
            </a:stretch>
          </p:blipFill>
          <p:spPr bwMode="auto">
            <a:xfrm>
              <a:off x="574" y="1463"/>
              <a:ext cx="1255" cy="838"/>
            </a:xfrm>
            <a:prstGeom prst="rect">
              <a:avLst/>
            </a:prstGeom>
            <a:noFill/>
            <a:ln w="9525">
              <a:noFill/>
              <a:miter lim="800000"/>
              <a:headEnd/>
              <a:tailEnd/>
            </a:ln>
          </p:spPr>
        </p:pic>
      </p:grpSp>
      <p:grpSp>
        <p:nvGrpSpPr>
          <p:cNvPr id="26626" name="Group 41"/>
          <p:cNvGrpSpPr>
            <a:grpSpLocks/>
          </p:cNvGrpSpPr>
          <p:nvPr/>
        </p:nvGrpSpPr>
        <p:grpSpPr bwMode="auto">
          <a:xfrm>
            <a:off x="571500" y="4051300"/>
            <a:ext cx="4260850" cy="2949575"/>
            <a:chOff x="255" y="2326"/>
            <a:chExt cx="2684" cy="1858"/>
          </a:xfrm>
        </p:grpSpPr>
        <p:pic>
          <p:nvPicPr>
            <p:cNvPr id="26632" name="Picture 39" descr="MC900432634[1]"/>
            <p:cNvPicPr>
              <a:picLocks noChangeAspect="1" noChangeArrowheads="1"/>
            </p:cNvPicPr>
            <p:nvPr/>
          </p:nvPicPr>
          <p:blipFill>
            <a:blip r:embed="rId6"/>
            <a:srcRect/>
            <a:stretch>
              <a:fillRect/>
            </a:stretch>
          </p:blipFill>
          <p:spPr bwMode="auto">
            <a:xfrm>
              <a:off x="255" y="2423"/>
              <a:ext cx="1761" cy="1761"/>
            </a:xfrm>
            <a:prstGeom prst="rect">
              <a:avLst/>
            </a:prstGeom>
            <a:noFill/>
            <a:ln w="9525">
              <a:noFill/>
              <a:miter lim="800000"/>
              <a:headEnd/>
              <a:tailEnd/>
            </a:ln>
          </p:spPr>
        </p:pic>
        <p:pic>
          <p:nvPicPr>
            <p:cNvPr id="26633" name="Picture 13" descr="http://1.bp.blogspot.com/-F0wb-SAGtAw/TmZIZ8Fpa8I/AAAAAAAABAI/4rIHGMQA4Jc/s1600/atm-services.jpg"/>
            <p:cNvPicPr>
              <a:picLocks noChangeAspect="1" noChangeArrowheads="1"/>
            </p:cNvPicPr>
            <p:nvPr/>
          </p:nvPicPr>
          <p:blipFill>
            <a:blip r:embed="rId7"/>
            <a:srcRect/>
            <a:stretch>
              <a:fillRect/>
            </a:stretch>
          </p:blipFill>
          <p:spPr bwMode="auto">
            <a:xfrm>
              <a:off x="673" y="2896"/>
              <a:ext cx="712" cy="759"/>
            </a:xfrm>
            <a:prstGeom prst="rect">
              <a:avLst/>
            </a:prstGeom>
            <a:noFill/>
            <a:ln w="9525">
              <a:noFill/>
              <a:miter lim="800000"/>
              <a:headEnd/>
              <a:tailEnd/>
            </a:ln>
          </p:spPr>
        </p:pic>
        <p:sp>
          <p:nvSpPr>
            <p:cNvPr id="26634" name="AutoShape 33" descr="Z"/>
            <p:cNvSpPr>
              <a:spLocks noChangeAspect="1" noChangeArrowheads="1"/>
            </p:cNvSpPr>
            <p:nvPr/>
          </p:nvSpPr>
          <p:spPr bwMode="auto">
            <a:xfrm>
              <a:off x="2747" y="2326"/>
              <a:ext cx="192" cy="192"/>
            </a:xfrm>
            <a:prstGeom prst="rect">
              <a:avLst/>
            </a:prstGeom>
            <a:noFill/>
            <a:ln w="9525">
              <a:noFill/>
              <a:miter lim="800000"/>
              <a:headEnd/>
              <a:tailEnd/>
            </a:ln>
          </p:spPr>
          <p:txBody>
            <a:bodyPr/>
            <a:lstStyle/>
            <a:p>
              <a:pPr fontAlgn="base">
                <a:spcBef>
                  <a:spcPct val="0"/>
                </a:spcBef>
                <a:spcAft>
                  <a:spcPct val="0"/>
                </a:spcAft>
              </a:pPr>
              <a:endParaRPr lang="en-US" sz="2400" dirty="0">
                <a:solidFill>
                  <a:srgbClr val="000000"/>
                </a:solidFill>
              </a:endParaRPr>
            </a:p>
          </p:txBody>
        </p:sp>
      </p:grpSp>
      <p:sp>
        <p:nvSpPr>
          <p:cNvPr id="26627" name="Text Box 43"/>
          <p:cNvSpPr txBox="1">
            <a:spLocks noChangeArrowheads="1"/>
          </p:cNvSpPr>
          <p:nvPr/>
        </p:nvSpPr>
        <p:spPr bwMode="auto">
          <a:xfrm>
            <a:off x="165100" y="1473200"/>
            <a:ext cx="2671763" cy="427038"/>
          </a:xfrm>
          <a:prstGeom prst="rect">
            <a:avLst/>
          </a:prstGeom>
          <a:noFill/>
          <a:ln w="9525">
            <a:noFill/>
            <a:miter lim="800000"/>
            <a:headEnd/>
            <a:tailEnd/>
          </a:ln>
        </p:spPr>
        <p:txBody>
          <a:bodyPr>
            <a:spAutoFit/>
          </a:bodyPr>
          <a:lstStyle/>
          <a:p>
            <a:pPr fontAlgn="base">
              <a:spcBef>
                <a:spcPct val="50000"/>
              </a:spcBef>
              <a:spcAft>
                <a:spcPct val="0"/>
              </a:spcAft>
            </a:pPr>
            <a:r>
              <a:rPr lang="en-US" sz="2200" dirty="0">
                <a:solidFill>
                  <a:srgbClr val="000000"/>
                </a:solidFill>
              </a:rPr>
              <a:t>Example 1:</a:t>
            </a:r>
          </a:p>
        </p:txBody>
      </p:sp>
      <p:sp>
        <p:nvSpPr>
          <p:cNvPr id="26628" name="Text Box 44"/>
          <p:cNvSpPr txBox="1">
            <a:spLocks noChangeArrowheads="1"/>
          </p:cNvSpPr>
          <p:nvPr/>
        </p:nvSpPr>
        <p:spPr bwMode="auto">
          <a:xfrm>
            <a:off x="271463" y="4156075"/>
            <a:ext cx="2671762" cy="427038"/>
          </a:xfrm>
          <a:prstGeom prst="rect">
            <a:avLst/>
          </a:prstGeom>
          <a:noFill/>
          <a:ln w="9525">
            <a:noFill/>
            <a:miter lim="800000"/>
            <a:headEnd/>
            <a:tailEnd/>
          </a:ln>
        </p:spPr>
        <p:txBody>
          <a:bodyPr>
            <a:spAutoFit/>
          </a:bodyPr>
          <a:lstStyle/>
          <a:p>
            <a:pPr fontAlgn="base">
              <a:spcBef>
                <a:spcPct val="50000"/>
              </a:spcBef>
              <a:spcAft>
                <a:spcPct val="0"/>
              </a:spcAft>
            </a:pPr>
            <a:r>
              <a:rPr lang="en-US" sz="2200" dirty="0">
                <a:solidFill>
                  <a:srgbClr val="000000"/>
                </a:solidFill>
              </a:rPr>
              <a:t>Example 2:</a:t>
            </a:r>
          </a:p>
        </p:txBody>
      </p:sp>
      <p:sp>
        <p:nvSpPr>
          <p:cNvPr id="2" name="Pentagon 1"/>
          <p:cNvSpPr/>
          <p:nvPr/>
        </p:nvSpPr>
        <p:spPr>
          <a:xfrm>
            <a:off x="3219450" y="2784475"/>
            <a:ext cx="3406775" cy="2552700"/>
          </a:xfrm>
          <a:prstGeom prst="homePlate">
            <a:avLst>
              <a:gd name="adj" fmla="val 3558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US" b="1" dirty="0">
              <a:solidFill>
                <a:srgbClr val="808080"/>
              </a:solidFill>
            </a:endParaRPr>
          </a:p>
          <a:p>
            <a:pPr fontAlgn="base">
              <a:spcBef>
                <a:spcPct val="0"/>
              </a:spcBef>
              <a:spcAft>
                <a:spcPct val="0"/>
              </a:spcAft>
              <a:defRPr/>
            </a:pPr>
            <a:r>
              <a:rPr lang="en-US" b="1" dirty="0">
                <a:solidFill>
                  <a:srgbClr val="808080"/>
                </a:solidFill>
              </a:rPr>
              <a:t>Cell phones and ATM networks use “interoperable” devices, systems and services–they are connected and capable of inter- communicating</a:t>
            </a:r>
            <a:r>
              <a:rPr lang="en-US" dirty="0">
                <a:solidFill>
                  <a:srgbClr val="FFFFFF"/>
                </a:solidFill>
              </a:rPr>
              <a:t> </a:t>
            </a:r>
          </a:p>
          <a:p>
            <a:pPr fontAlgn="base">
              <a:spcBef>
                <a:spcPct val="0"/>
              </a:spcBef>
              <a:spcAft>
                <a:spcPct val="0"/>
              </a:spcAft>
              <a:defRPr/>
            </a:pPr>
            <a:endParaRPr lang="en-US" dirty="0">
              <a:solidFill>
                <a:srgbClr val="FFFFFF"/>
              </a:solidFill>
            </a:endParaRPr>
          </a:p>
        </p:txBody>
      </p:sp>
      <p:sp>
        <p:nvSpPr>
          <p:cNvPr id="26630" name="TextBox 2"/>
          <p:cNvSpPr txBox="1">
            <a:spLocks noChangeArrowheads="1"/>
          </p:cNvSpPr>
          <p:nvPr/>
        </p:nvSpPr>
        <p:spPr bwMode="auto">
          <a:xfrm>
            <a:off x="6661150" y="2117725"/>
            <a:ext cx="2316163" cy="3713163"/>
          </a:xfrm>
          <a:prstGeom prst="rect">
            <a:avLst/>
          </a:prstGeom>
          <a:solidFill>
            <a:srgbClr val="92D050"/>
          </a:solidFill>
          <a:ln w="9525">
            <a:noFill/>
            <a:miter lim="800000"/>
            <a:headEnd/>
            <a:tailEnd/>
          </a:ln>
        </p:spPr>
        <p:txBody>
          <a:bodyPr>
            <a:spAutoFit/>
          </a:bodyPr>
          <a:lstStyle/>
          <a:p>
            <a:pPr marL="177800" indent="-177800" fontAlgn="base">
              <a:spcBef>
                <a:spcPct val="0"/>
              </a:spcBef>
              <a:spcAft>
                <a:spcPct val="0"/>
              </a:spcAft>
            </a:pPr>
            <a:r>
              <a:rPr lang="en-US" sz="1600" b="1" dirty="0">
                <a:solidFill>
                  <a:srgbClr val="FFFFFF"/>
                </a:solidFill>
              </a:rPr>
              <a:t>   </a:t>
            </a:r>
            <a:r>
              <a:rPr lang="en-US" sz="1600" b="1" u="sng" dirty="0">
                <a:solidFill>
                  <a:srgbClr val="FFFFFF"/>
                </a:solidFill>
              </a:rPr>
              <a:t>Benefits</a:t>
            </a:r>
            <a:r>
              <a:rPr lang="en-US" sz="1600" b="1" dirty="0">
                <a:solidFill>
                  <a:srgbClr val="FFFFFF"/>
                </a:solidFill>
              </a:rPr>
              <a:t>:</a:t>
            </a:r>
          </a:p>
          <a:p>
            <a:pPr marL="177800" indent="-177800" fontAlgn="base">
              <a:spcBef>
                <a:spcPct val="0"/>
              </a:spcBef>
              <a:spcAft>
                <a:spcPct val="0"/>
              </a:spcAft>
            </a:pPr>
            <a:endParaRPr lang="en-US" sz="1600" b="1" dirty="0">
              <a:solidFill>
                <a:srgbClr val="FFFFFF"/>
              </a:solidFill>
            </a:endParaRPr>
          </a:p>
          <a:p>
            <a:pPr marL="177800" indent="-177800" eaLnBrk="0" fontAlgn="base" hangingPunct="0">
              <a:spcBef>
                <a:spcPct val="0"/>
              </a:spcBef>
              <a:spcAft>
                <a:spcPct val="20000"/>
              </a:spcAft>
              <a:buFontTx/>
              <a:buChar char="•"/>
            </a:pPr>
            <a:r>
              <a:rPr lang="en-US" sz="1600" b="1" dirty="0">
                <a:solidFill>
                  <a:srgbClr val="FFFFFF"/>
                </a:solidFill>
                <a:cs typeface="Arial" charset="0"/>
              </a:rPr>
              <a:t>Ease of use</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Freedom of choice</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User satisfaction</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Quality</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Innovation</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Differentiation</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Scalability</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Competitiveness </a:t>
            </a:r>
          </a:p>
          <a:p>
            <a:pPr marL="177800" indent="-177800" eaLnBrk="0" fontAlgn="base" hangingPunct="0">
              <a:spcBef>
                <a:spcPct val="0"/>
              </a:spcBef>
              <a:spcAft>
                <a:spcPct val="20000"/>
              </a:spcAft>
              <a:buFont typeface="Arial" charset="0"/>
              <a:buChar char="•"/>
            </a:pPr>
            <a:r>
              <a:rPr lang="en-US" sz="1600" b="1" dirty="0">
                <a:solidFill>
                  <a:srgbClr val="FFFFFF"/>
                </a:solidFill>
                <a:cs typeface="Arial" charset="0"/>
              </a:rPr>
              <a:t>Cost (Development, TCO, deployment)</a:t>
            </a:r>
          </a:p>
          <a:p>
            <a:pPr marL="177800" indent="-177800" fontAlgn="base">
              <a:spcBef>
                <a:spcPct val="0"/>
              </a:spcBef>
              <a:spcAft>
                <a:spcPct val="0"/>
              </a:spcAft>
            </a:pPr>
            <a:endParaRPr lang="en-US" sz="1600" b="1" dirty="0">
              <a:solidFill>
                <a:srgbClr val="FFFFFF"/>
              </a:solidFill>
            </a:endParaRPr>
          </a:p>
        </p:txBody>
      </p:sp>
      <p:sp>
        <p:nvSpPr>
          <p:cNvPr id="27655" name="TextBox 4"/>
          <p:cNvSpPr txBox="1">
            <a:spLocks noChangeArrowheads="1"/>
          </p:cNvSpPr>
          <p:nvPr/>
        </p:nvSpPr>
        <p:spPr bwMode="auto">
          <a:xfrm>
            <a:off x="220663" y="450850"/>
            <a:ext cx="4827587" cy="584200"/>
          </a:xfrm>
          <a:prstGeom prst="rect">
            <a:avLst/>
          </a:prstGeom>
          <a:noFill/>
          <a:ln w="9525">
            <a:noFill/>
            <a:miter lim="800000"/>
            <a:headEnd/>
            <a:tailEnd/>
          </a:ln>
        </p:spPr>
        <p:txBody>
          <a:bodyPr wrap="none">
            <a:spAutoFit/>
          </a:bodyPr>
          <a:lstStyle/>
          <a:p>
            <a:pPr fontAlgn="base">
              <a:spcBef>
                <a:spcPct val="0"/>
              </a:spcBef>
              <a:spcAft>
                <a:spcPct val="0"/>
              </a:spcAft>
              <a:defRPr/>
            </a:pPr>
            <a:r>
              <a:rPr lang="en-US" sz="3200" b="1" dirty="0">
                <a:solidFill>
                  <a:srgbClr val="FFCF37"/>
                </a:solidFill>
                <a:latin typeface="Arial Bold"/>
              </a:rPr>
              <a:t>Value of Interoperability</a:t>
            </a:r>
          </a:p>
        </p:txBody>
      </p:sp>
    </p:spTree>
    <p:extLst>
      <p:ext uri="{BB962C8B-B14F-4D97-AF65-F5344CB8AC3E}">
        <p14:creationId xmlns:p14="http://schemas.microsoft.com/office/powerpoint/2010/main" val="81198656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6" descr="C:\Documents and Settings\PSOMMER004\Desktop\Working Papers\2_Health Alliance Case study\Logos\panasonic_logo.jpg"/>
          <p:cNvPicPr>
            <a:picLocks noChangeAspect="1" noChangeArrowheads="1"/>
          </p:cNvPicPr>
          <p:nvPr/>
        </p:nvPicPr>
        <p:blipFill>
          <a:blip r:embed="rId5"/>
          <a:srcRect/>
          <a:stretch>
            <a:fillRect/>
          </a:stretch>
        </p:blipFill>
        <p:spPr bwMode="auto">
          <a:xfrm>
            <a:off x="6400800" y="762000"/>
            <a:ext cx="685800" cy="547688"/>
          </a:xfrm>
          <a:prstGeom prst="rect">
            <a:avLst/>
          </a:prstGeom>
          <a:noFill/>
          <a:ln w="9525">
            <a:noFill/>
            <a:miter lim="800000"/>
            <a:headEnd/>
            <a:tailEnd/>
          </a:ln>
        </p:spPr>
      </p:pic>
      <p:pic>
        <p:nvPicPr>
          <p:cNvPr id="53250" name="Picture 8" descr="C:\Documents and Settings\PSOMMER004\Desktop\Working Papers\2_Health Alliance Case study\Logos\intel_logo.jpg"/>
          <p:cNvPicPr>
            <a:picLocks noChangeAspect="1" noChangeArrowheads="1"/>
          </p:cNvPicPr>
          <p:nvPr/>
        </p:nvPicPr>
        <p:blipFill>
          <a:blip r:embed="rId6"/>
          <a:srcRect/>
          <a:stretch>
            <a:fillRect/>
          </a:stretch>
        </p:blipFill>
        <p:spPr bwMode="auto">
          <a:xfrm>
            <a:off x="5937250" y="381000"/>
            <a:ext cx="692150" cy="457200"/>
          </a:xfrm>
          <a:prstGeom prst="rect">
            <a:avLst/>
          </a:prstGeom>
          <a:noFill/>
          <a:ln w="9525">
            <a:noFill/>
            <a:miter lim="800000"/>
            <a:headEnd/>
            <a:tailEnd/>
          </a:ln>
        </p:spPr>
      </p:pic>
      <p:sp>
        <p:nvSpPr>
          <p:cNvPr id="53251" name="Rectangle 10"/>
          <p:cNvSpPr>
            <a:spLocks noChangeArrowheads="1"/>
          </p:cNvSpPr>
          <p:nvPr/>
        </p:nvSpPr>
        <p:spPr bwMode="auto">
          <a:xfrm>
            <a:off x="533400" y="3352800"/>
            <a:ext cx="8153400" cy="304800"/>
          </a:xfrm>
          <a:prstGeom prst="rect">
            <a:avLst/>
          </a:prstGeom>
          <a:solidFill>
            <a:srgbClr val="FFB817"/>
          </a:solidFill>
          <a:ln w="9525" algn="ctr">
            <a:noFill/>
            <a:round/>
            <a:headEnd/>
            <a:tailEnd/>
          </a:ln>
        </p:spPr>
        <p:txBody>
          <a:bodyPr/>
          <a:lstStyle/>
          <a:p>
            <a:pPr marL="119063" indent="-119063" eaLnBrk="0" fontAlgn="base" hangingPunct="0">
              <a:spcBef>
                <a:spcPct val="0"/>
              </a:spcBef>
              <a:spcAft>
                <a:spcPct val="0"/>
              </a:spcAft>
            </a:pPr>
            <a:r>
              <a:rPr lang="en-US" sz="1400" b="1" dirty="0">
                <a:solidFill>
                  <a:srgbClr val="000000"/>
                </a:solidFill>
              </a:rPr>
              <a:t>VALUE OF CONTINUA GUIDELINES</a:t>
            </a:r>
          </a:p>
        </p:txBody>
      </p:sp>
      <p:sp>
        <p:nvSpPr>
          <p:cNvPr id="53252" name="Rectangle 11"/>
          <p:cNvSpPr>
            <a:spLocks noChangeArrowheads="1"/>
          </p:cNvSpPr>
          <p:nvPr/>
        </p:nvSpPr>
        <p:spPr bwMode="auto">
          <a:xfrm>
            <a:off x="533400" y="3733800"/>
            <a:ext cx="8153400" cy="2209800"/>
          </a:xfrm>
          <a:prstGeom prst="rect">
            <a:avLst/>
          </a:prstGeom>
          <a:noFill/>
          <a:ln w="0">
            <a:solidFill>
              <a:srgbClr val="FFB817"/>
            </a:solidFill>
            <a:miter lim="800000"/>
            <a:headEnd/>
            <a:tailEnd/>
          </a:ln>
        </p:spPr>
        <p:txBody>
          <a:bodyPr/>
          <a:lstStyle/>
          <a:p>
            <a:pPr marL="114300" indent="-114300" defTabSz="1019175" fontAlgn="base">
              <a:spcBef>
                <a:spcPct val="0"/>
              </a:spcBef>
              <a:spcAft>
                <a:spcPts val="300"/>
              </a:spcAft>
              <a:buClr>
                <a:srgbClr val="000000"/>
              </a:buClr>
            </a:pPr>
            <a:endParaRPr lang="en-US" sz="1200" dirty="0">
              <a:solidFill>
                <a:srgbClr val="000000"/>
              </a:solidFill>
            </a:endParaRPr>
          </a:p>
        </p:txBody>
      </p:sp>
      <p:sp>
        <p:nvSpPr>
          <p:cNvPr id="53253" name="Rectangle 16"/>
          <p:cNvSpPr>
            <a:spLocks noChangeArrowheads="1"/>
          </p:cNvSpPr>
          <p:nvPr/>
        </p:nvSpPr>
        <p:spPr bwMode="auto">
          <a:xfrm>
            <a:off x="495300" y="6134100"/>
            <a:ext cx="8153400" cy="381000"/>
          </a:xfrm>
          <a:prstGeom prst="rect">
            <a:avLst/>
          </a:prstGeom>
          <a:noFill/>
          <a:ln w="0">
            <a:noFill/>
            <a:miter lim="800000"/>
            <a:headEnd/>
            <a:tailEnd/>
          </a:ln>
        </p:spPr>
        <p:txBody>
          <a:bodyPr/>
          <a:lstStyle/>
          <a:p>
            <a:pPr defTabSz="1019175" fontAlgn="base">
              <a:spcBef>
                <a:spcPct val="0"/>
              </a:spcBef>
              <a:spcAft>
                <a:spcPct val="0"/>
              </a:spcAft>
              <a:buClr>
                <a:srgbClr val="000000"/>
              </a:buClr>
            </a:pPr>
            <a:r>
              <a:rPr lang="en-US" sz="1400" b="1" u="sng" dirty="0">
                <a:solidFill>
                  <a:srgbClr val="000000"/>
                </a:solidFill>
                <a:sym typeface="Wingdings" pitchFamily="2" charset="2"/>
              </a:rPr>
              <a:t>Source</a:t>
            </a:r>
            <a:r>
              <a:rPr lang="en-US" sz="1400" b="1" dirty="0">
                <a:solidFill>
                  <a:srgbClr val="000000"/>
                </a:solidFill>
                <a:sym typeface="Wingdings" pitchFamily="2" charset="2"/>
              </a:rPr>
              <a:t>: PricewaterhouseCoopers</a:t>
            </a:r>
          </a:p>
          <a:p>
            <a:pPr defTabSz="1019175" fontAlgn="base">
              <a:spcBef>
                <a:spcPct val="0"/>
              </a:spcBef>
              <a:spcAft>
                <a:spcPct val="0"/>
              </a:spcAft>
              <a:buClr>
                <a:srgbClr val="000000"/>
              </a:buClr>
            </a:pPr>
            <a:r>
              <a:rPr lang="en-US" sz="1400" b="1" dirty="0">
                <a:solidFill>
                  <a:srgbClr val="000000"/>
                </a:solidFill>
                <a:sym typeface="Wingdings" pitchFamily="2" charset="2"/>
              </a:rPr>
              <a:t>*Figures based on actual experience, **Estimates</a:t>
            </a:r>
          </a:p>
          <a:p>
            <a:pPr defTabSz="1019175" fontAlgn="base">
              <a:spcBef>
                <a:spcPct val="0"/>
              </a:spcBef>
              <a:spcAft>
                <a:spcPts val="300"/>
              </a:spcAft>
              <a:buClr>
                <a:srgbClr val="000000"/>
              </a:buClr>
            </a:pPr>
            <a:endParaRPr lang="en-US" sz="1400" b="1" dirty="0">
              <a:solidFill>
                <a:srgbClr val="000000"/>
              </a:solidFill>
              <a:sym typeface="Wingdings" pitchFamily="2" charset="2"/>
            </a:endParaRPr>
          </a:p>
        </p:txBody>
      </p:sp>
      <p:sp>
        <p:nvSpPr>
          <p:cNvPr id="53254" name="Rectangle 17"/>
          <p:cNvSpPr>
            <a:spLocks noChangeArrowheads="1"/>
          </p:cNvSpPr>
          <p:nvPr/>
        </p:nvSpPr>
        <p:spPr bwMode="auto">
          <a:xfrm>
            <a:off x="1981200" y="4114800"/>
            <a:ext cx="2286000" cy="639763"/>
          </a:xfrm>
          <a:prstGeom prst="rect">
            <a:avLst/>
          </a:prstGeom>
          <a:solidFill>
            <a:srgbClr val="E1F2F3"/>
          </a:solidFill>
          <a:ln w="9525" algn="ctr">
            <a:noFill/>
            <a:round/>
            <a:headEnd/>
            <a:tailEnd/>
          </a:ln>
        </p:spPr>
        <p:txBody>
          <a:bodyPr/>
          <a:lstStyle/>
          <a:p>
            <a:pPr eaLnBrk="0" fontAlgn="base" hangingPunct="0">
              <a:spcBef>
                <a:spcPct val="0"/>
              </a:spcBef>
              <a:spcAft>
                <a:spcPct val="0"/>
              </a:spcAft>
            </a:pPr>
            <a:endParaRPr lang="en-US" sz="1400" dirty="0">
              <a:solidFill>
                <a:srgbClr val="000000"/>
              </a:solidFill>
            </a:endParaRPr>
          </a:p>
        </p:txBody>
      </p:sp>
      <p:sp>
        <p:nvSpPr>
          <p:cNvPr id="19" name="Content Placeholder 2"/>
          <p:cNvSpPr txBox="1">
            <a:spLocks/>
          </p:cNvSpPr>
          <p:nvPr>
            <p:custDataLst>
              <p:tags r:id="rId1"/>
            </p:custDataLst>
          </p:nvPr>
        </p:nvSpPr>
        <p:spPr>
          <a:xfrm>
            <a:off x="609600" y="4114800"/>
            <a:ext cx="1143000" cy="639763"/>
          </a:xfrm>
          <a:prstGeom prst="rect">
            <a:avLst/>
          </a:prstGeom>
          <a:solidFill>
            <a:srgbClr val="00B0F0"/>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45714" rIns="41029" bIns="45714" anchor="ctr"/>
          <a:lstStyle/>
          <a:p>
            <a:pPr eaLnBrk="0" fontAlgn="base" hangingPunct="0">
              <a:spcBef>
                <a:spcPct val="0"/>
              </a:spcBef>
              <a:spcAft>
                <a:spcPct val="0"/>
              </a:spcAft>
              <a:defRPr/>
            </a:pPr>
            <a:r>
              <a:rPr lang="en-US" sz="1200" b="1" dirty="0">
                <a:solidFill>
                  <a:srgbClr val="FFFFFF"/>
                </a:solidFill>
              </a:rPr>
              <a:t>Time</a:t>
            </a:r>
          </a:p>
        </p:txBody>
      </p:sp>
      <p:sp>
        <p:nvSpPr>
          <p:cNvPr id="53256" name="Rectangle 19"/>
          <p:cNvSpPr>
            <a:spLocks noChangeArrowheads="1"/>
          </p:cNvSpPr>
          <p:nvPr/>
        </p:nvSpPr>
        <p:spPr bwMode="auto">
          <a:xfrm>
            <a:off x="1828800" y="4210050"/>
            <a:ext cx="2438400" cy="514350"/>
          </a:xfrm>
          <a:prstGeom prst="rect">
            <a:avLst/>
          </a:prstGeom>
          <a:noFill/>
          <a:ln w="9525">
            <a:noFill/>
            <a:miter lim="800000"/>
            <a:headEnd/>
            <a:tailEnd/>
          </a:ln>
        </p:spPr>
        <p:txBody>
          <a:bodyPr lIns="0" tIns="41029" rIns="0"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12 weeks**</a:t>
            </a:r>
            <a:br>
              <a:rPr lang="en-US" sz="1400" dirty="0">
                <a:solidFill>
                  <a:srgbClr val="000000"/>
                </a:solidFill>
                <a:sym typeface="Wingdings" pitchFamily="2" charset="2"/>
              </a:rPr>
            </a:br>
            <a:r>
              <a:rPr lang="en-US" sz="1400" dirty="0">
                <a:solidFill>
                  <a:srgbClr val="000000"/>
                </a:solidFill>
                <a:sym typeface="Wingdings" pitchFamily="2" charset="2"/>
              </a:rPr>
              <a:t>incl. 30 days for connectivity</a:t>
            </a:r>
          </a:p>
        </p:txBody>
      </p:sp>
      <p:sp>
        <p:nvSpPr>
          <p:cNvPr id="21" name="Content Placeholder 2"/>
          <p:cNvSpPr txBox="1">
            <a:spLocks/>
          </p:cNvSpPr>
          <p:nvPr>
            <p:custDataLst>
              <p:tags r:id="rId2"/>
            </p:custDataLst>
          </p:nvPr>
        </p:nvSpPr>
        <p:spPr>
          <a:xfrm>
            <a:off x="609600" y="4846638"/>
            <a:ext cx="1143000" cy="639762"/>
          </a:xfrm>
          <a:prstGeom prst="rect">
            <a:avLst/>
          </a:prstGeom>
          <a:solidFill>
            <a:srgbClr val="00B0F0"/>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45714" rIns="0" bIns="45714" anchor="ctr"/>
          <a:lstStyle/>
          <a:p>
            <a:pPr eaLnBrk="0" fontAlgn="base" hangingPunct="0">
              <a:spcBef>
                <a:spcPct val="0"/>
              </a:spcBef>
              <a:spcAft>
                <a:spcPct val="0"/>
              </a:spcAft>
              <a:defRPr/>
            </a:pPr>
            <a:r>
              <a:rPr lang="en-US" sz="1200" b="1" dirty="0">
                <a:solidFill>
                  <a:srgbClr val="FFFFFF"/>
                </a:solidFill>
              </a:rPr>
              <a:t>Man-weeks</a:t>
            </a:r>
            <a:br>
              <a:rPr lang="en-US" sz="1200" b="1" dirty="0">
                <a:solidFill>
                  <a:srgbClr val="FFFFFF"/>
                </a:solidFill>
              </a:rPr>
            </a:br>
            <a:r>
              <a:rPr lang="en-US" sz="1200" b="1" dirty="0">
                <a:solidFill>
                  <a:srgbClr val="FFFFFF"/>
                </a:solidFill>
              </a:rPr>
              <a:t>(1 FTE per company)</a:t>
            </a:r>
          </a:p>
        </p:txBody>
      </p:sp>
      <p:sp>
        <p:nvSpPr>
          <p:cNvPr id="53258" name="Rectangle 21"/>
          <p:cNvSpPr>
            <a:spLocks noChangeArrowheads="1"/>
          </p:cNvSpPr>
          <p:nvPr/>
        </p:nvSpPr>
        <p:spPr bwMode="auto">
          <a:xfrm>
            <a:off x="1981200" y="4846638"/>
            <a:ext cx="2286000" cy="639762"/>
          </a:xfrm>
          <a:prstGeom prst="rect">
            <a:avLst/>
          </a:prstGeom>
          <a:solidFill>
            <a:srgbClr val="E1F2F3"/>
          </a:solidFill>
          <a:ln w="9525" algn="ctr">
            <a:noFill/>
            <a:round/>
            <a:headEnd/>
            <a:tailEnd/>
          </a:ln>
        </p:spPr>
        <p:txBody>
          <a:bodyPr/>
          <a:lstStyle/>
          <a:p>
            <a:pPr eaLnBrk="0" fontAlgn="base" hangingPunct="0">
              <a:spcBef>
                <a:spcPct val="0"/>
              </a:spcBef>
              <a:spcAft>
                <a:spcPct val="0"/>
              </a:spcAft>
            </a:pPr>
            <a:endParaRPr lang="en-US" sz="1400" dirty="0">
              <a:solidFill>
                <a:srgbClr val="000000"/>
              </a:solidFill>
            </a:endParaRPr>
          </a:p>
        </p:txBody>
      </p:sp>
      <p:sp>
        <p:nvSpPr>
          <p:cNvPr id="53259" name="Rectangle 22"/>
          <p:cNvSpPr>
            <a:spLocks noChangeArrowheads="1"/>
          </p:cNvSpPr>
          <p:nvPr/>
        </p:nvSpPr>
        <p:spPr bwMode="auto">
          <a:xfrm>
            <a:off x="1981200" y="5051425"/>
            <a:ext cx="838200" cy="298450"/>
          </a:xfrm>
          <a:prstGeom prst="rect">
            <a:avLst/>
          </a:prstGeom>
          <a:noFill/>
          <a:ln w="9525">
            <a:noFill/>
            <a:miter lim="800000"/>
            <a:headEnd/>
            <a:tailEnd/>
          </a:ln>
        </p:spPr>
        <p:txBody>
          <a:bodyPr lIns="82058" tIns="41029" rIns="82058"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72**</a:t>
            </a:r>
            <a:endParaRPr lang="en-US" sz="1400" dirty="0">
              <a:solidFill>
                <a:srgbClr val="000000"/>
              </a:solidFill>
            </a:endParaRPr>
          </a:p>
        </p:txBody>
      </p:sp>
      <p:sp>
        <p:nvSpPr>
          <p:cNvPr id="53260" name="Rectangle 23"/>
          <p:cNvSpPr>
            <a:spLocks noChangeArrowheads="1"/>
          </p:cNvSpPr>
          <p:nvPr/>
        </p:nvSpPr>
        <p:spPr bwMode="auto">
          <a:xfrm>
            <a:off x="2362200" y="3744913"/>
            <a:ext cx="1539875" cy="339725"/>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600" b="1" dirty="0">
                <a:solidFill>
                  <a:srgbClr val="000000"/>
                </a:solidFill>
              </a:rPr>
              <a:t>Non-Continua</a:t>
            </a:r>
            <a:endParaRPr lang="en-US" sz="1600" dirty="0">
              <a:solidFill>
                <a:srgbClr val="000000"/>
              </a:solidFill>
            </a:endParaRPr>
          </a:p>
        </p:txBody>
      </p:sp>
      <p:sp>
        <p:nvSpPr>
          <p:cNvPr id="53261" name="Rectangle 24"/>
          <p:cNvSpPr>
            <a:spLocks noChangeArrowheads="1"/>
          </p:cNvSpPr>
          <p:nvPr/>
        </p:nvSpPr>
        <p:spPr bwMode="auto">
          <a:xfrm>
            <a:off x="4495800" y="4106863"/>
            <a:ext cx="2286000" cy="639762"/>
          </a:xfrm>
          <a:prstGeom prst="rect">
            <a:avLst/>
          </a:prstGeom>
          <a:solidFill>
            <a:srgbClr val="E1F2F3"/>
          </a:solidFill>
          <a:ln w="9525" algn="ctr">
            <a:noFill/>
            <a:round/>
            <a:headEnd/>
            <a:tailEnd/>
          </a:ln>
        </p:spPr>
        <p:txBody>
          <a:bodyPr/>
          <a:lstStyle/>
          <a:p>
            <a:pPr eaLnBrk="0" fontAlgn="base" hangingPunct="0">
              <a:spcBef>
                <a:spcPct val="0"/>
              </a:spcBef>
              <a:spcAft>
                <a:spcPct val="0"/>
              </a:spcAft>
            </a:pPr>
            <a:endParaRPr lang="en-US" sz="1400" dirty="0">
              <a:solidFill>
                <a:srgbClr val="000000"/>
              </a:solidFill>
            </a:endParaRPr>
          </a:p>
        </p:txBody>
      </p:sp>
      <p:sp>
        <p:nvSpPr>
          <p:cNvPr id="53262" name="Rectangle 25"/>
          <p:cNvSpPr>
            <a:spLocks noChangeArrowheads="1"/>
          </p:cNvSpPr>
          <p:nvPr/>
        </p:nvSpPr>
        <p:spPr bwMode="auto">
          <a:xfrm>
            <a:off x="4343400" y="4191000"/>
            <a:ext cx="2438400" cy="514350"/>
          </a:xfrm>
          <a:prstGeom prst="rect">
            <a:avLst/>
          </a:prstGeom>
          <a:noFill/>
          <a:ln w="9525">
            <a:noFill/>
            <a:miter lim="800000"/>
            <a:headEnd/>
            <a:tailEnd/>
          </a:ln>
        </p:spPr>
        <p:txBody>
          <a:bodyPr lIns="0" tIns="41029" rIns="0"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2 weeks*</a:t>
            </a:r>
            <a:br>
              <a:rPr lang="en-US" sz="1400" dirty="0">
                <a:solidFill>
                  <a:srgbClr val="000000"/>
                </a:solidFill>
                <a:sym typeface="Wingdings" pitchFamily="2" charset="2"/>
              </a:rPr>
            </a:br>
            <a:r>
              <a:rPr lang="en-US" sz="1400" dirty="0">
                <a:solidFill>
                  <a:srgbClr val="000000"/>
                </a:solidFill>
                <a:sym typeface="Wingdings" pitchFamily="2" charset="2"/>
              </a:rPr>
              <a:t>incl. 3 days for connectivity</a:t>
            </a:r>
            <a:endParaRPr lang="en-US" sz="1400" dirty="0">
              <a:solidFill>
                <a:srgbClr val="000000"/>
              </a:solidFill>
            </a:endParaRPr>
          </a:p>
        </p:txBody>
      </p:sp>
      <p:sp>
        <p:nvSpPr>
          <p:cNvPr id="53263" name="Rectangle 26"/>
          <p:cNvSpPr>
            <a:spLocks noChangeArrowheads="1"/>
          </p:cNvSpPr>
          <p:nvPr/>
        </p:nvSpPr>
        <p:spPr bwMode="auto">
          <a:xfrm>
            <a:off x="6162675" y="4754563"/>
            <a:ext cx="1000125" cy="639762"/>
          </a:xfrm>
          <a:prstGeom prst="rect">
            <a:avLst/>
          </a:prstGeom>
          <a:noFill/>
          <a:ln w="9525">
            <a:noFill/>
            <a:miter lim="800000"/>
            <a:headEnd/>
            <a:tailEnd/>
          </a:ln>
        </p:spPr>
        <p:txBody>
          <a:bodyPr lIns="82058" tIns="41029" rIns="82058"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a:t>
            </a:r>
            <a:endParaRPr lang="en-US" sz="1400" dirty="0">
              <a:solidFill>
                <a:srgbClr val="000000"/>
              </a:solidFill>
            </a:endParaRPr>
          </a:p>
        </p:txBody>
      </p:sp>
      <p:sp>
        <p:nvSpPr>
          <p:cNvPr id="53264" name="Rectangle 27"/>
          <p:cNvSpPr>
            <a:spLocks noChangeArrowheads="1"/>
          </p:cNvSpPr>
          <p:nvPr/>
        </p:nvSpPr>
        <p:spPr bwMode="auto">
          <a:xfrm>
            <a:off x="4495800" y="4838700"/>
            <a:ext cx="2286000" cy="639763"/>
          </a:xfrm>
          <a:prstGeom prst="rect">
            <a:avLst/>
          </a:prstGeom>
          <a:solidFill>
            <a:srgbClr val="E1F2F3"/>
          </a:solidFill>
          <a:ln w="9525" algn="ctr">
            <a:noFill/>
            <a:round/>
            <a:headEnd/>
            <a:tailEnd/>
          </a:ln>
        </p:spPr>
        <p:txBody>
          <a:bodyPr/>
          <a:lstStyle/>
          <a:p>
            <a:pPr eaLnBrk="0" fontAlgn="base" hangingPunct="0">
              <a:spcBef>
                <a:spcPct val="0"/>
              </a:spcBef>
              <a:spcAft>
                <a:spcPct val="0"/>
              </a:spcAft>
            </a:pPr>
            <a:endParaRPr lang="en-US" sz="1400" dirty="0">
              <a:solidFill>
                <a:srgbClr val="000000"/>
              </a:solidFill>
            </a:endParaRPr>
          </a:p>
        </p:txBody>
      </p:sp>
      <p:sp>
        <p:nvSpPr>
          <p:cNvPr id="53265" name="Rectangle 28"/>
          <p:cNvSpPr>
            <a:spLocks noChangeArrowheads="1"/>
          </p:cNvSpPr>
          <p:nvPr/>
        </p:nvSpPr>
        <p:spPr bwMode="auto">
          <a:xfrm>
            <a:off x="4495800" y="5035550"/>
            <a:ext cx="1066800" cy="298450"/>
          </a:xfrm>
          <a:prstGeom prst="rect">
            <a:avLst/>
          </a:prstGeom>
          <a:noFill/>
          <a:ln w="9525">
            <a:noFill/>
            <a:miter lim="800000"/>
            <a:headEnd/>
            <a:tailEnd/>
          </a:ln>
        </p:spPr>
        <p:txBody>
          <a:bodyPr lIns="82058" tIns="41029" rIns="82058"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12*</a:t>
            </a:r>
            <a:endParaRPr lang="en-US" sz="1400" dirty="0">
              <a:solidFill>
                <a:srgbClr val="000000"/>
              </a:solidFill>
            </a:endParaRPr>
          </a:p>
        </p:txBody>
      </p:sp>
      <p:sp>
        <p:nvSpPr>
          <p:cNvPr id="53266" name="Rectangle 29"/>
          <p:cNvSpPr>
            <a:spLocks noChangeArrowheads="1"/>
          </p:cNvSpPr>
          <p:nvPr/>
        </p:nvSpPr>
        <p:spPr bwMode="auto">
          <a:xfrm>
            <a:off x="4987925" y="3733800"/>
            <a:ext cx="1184275" cy="369888"/>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b="1" dirty="0">
                <a:solidFill>
                  <a:srgbClr val="000000"/>
                </a:solidFill>
              </a:rPr>
              <a:t>Continua</a:t>
            </a:r>
          </a:p>
        </p:txBody>
      </p:sp>
      <p:sp>
        <p:nvSpPr>
          <p:cNvPr id="53267" name="Right Arrow 30"/>
          <p:cNvSpPr>
            <a:spLocks noChangeArrowheads="1"/>
          </p:cNvSpPr>
          <p:nvPr/>
        </p:nvSpPr>
        <p:spPr bwMode="auto">
          <a:xfrm>
            <a:off x="6934200" y="4343400"/>
            <a:ext cx="228600" cy="228600"/>
          </a:xfrm>
          <a:prstGeom prst="rightArrow">
            <a:avLst>
              <a:gd name="adj1" fmla="val 50000"/>
              <a:gd name="adj2" fmla="val 50000"/>
            </a:avLst>
          </a:prstGeom>
          <a:solidFill>
            <a:schemeClr val="accent1"/>
          </a:solidFill>
          <a:ln w="9525" algn="ctr">
            <a:noFill/>
            <a:round/>
            <a:headEnd/>
            <a:tailEnd/>
          </a:ln>
        </p:spPr>
        <p:txBody>
          <a:bodyPr/>
          <a:lstStyle/>
          <a:p>
            <a:pPr eaLnBrk="0" fontAlgn="base" hangingPunct="0">
              <a:spcBef>
                <a:spcPct val="0"/>
              </a:spcBef>
              <a:spcAft>
                <a:spcPct val="0"/>
              </a:spcAft>
            </a:pPr>
            <a:endParaRPr lang="en-US" sz="2400" dirty="0">
              <a:solidFill>
                <a:srgbClr val="000000"/>
              </a:solidFill>
            </a:endParaRPr>
          </a:p>
        </p:txBody>
      </p:sp>
      <p:sp>
        <p:nvSpPr>
          <p:cNvPr id="53268" name="Rectangle 31"/>
          <p:cNvSpPr>
            <a:spLocks noChangeArrowheads="1"/>
          </p:cNvSpPr>
          <p:nvPr/>
        </p:nvSpPr>
        <p:spPr bwMode="auto">
          <a:xfrm>
            <a:off x="7086600" y="4114800"/>
            <a:ext cx="1447800" cy="728663"/>
          </a:xfrm>
          <a:prstGeom prst="rect">
            <a:avLst/>
          </a:prstGeom>
          <a:noFill/>
          <a:ln w="9525">
            <a:noFill/>
            <a:miter lim="800000"/>
            <a:headEnd/>
            <a:tailEnd/>
          </a:ln>
        </p:spPr>
        <p:txBody>
          <a:bodyPr lIns="0" tIns="41029" rIns="0"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Bring down deployment time down to 1/6</a:t>
            </a:r>
            <a:endParaRPr lang="en-US" sz="1400" dirty="0">
              <a:solidFill>
                <a:srgbClr val="000000"/>
              </a:solidFill>
            </a:endParaRPr>
          </a:p>
        </p:txBody>
      </p:sp>
      <p:sp>
        <p:nvSpPr>
          <p:cNvPr id="53269" name="Right Arrow 32"/>
          <p:cNvSpPr>
            <a:spLocks noChangeArrowheads="1"/>
          </p:cNvSpPr>
          <p:nvPr/>
        </p:nvSpPr>
        <p:spPr bwMode="auto">
          <a:xfrm>
            <a:off x="6934200" y="5086350"/>
            <a:ext cx="228600" cy="228600"/>
          </a:xfrm>
          <a:prstGeom prst="rightArrow">
            <a:avLst>
              <a:gd name="adj1" fmla="val 50000"/>
              <a:gd name="adj2" fmla="val 50000"/>
            </a:avLst>
          </a:prstGeom>
          <a:solidFill>
            <a:schemeClr val="accent1"/>
          </a:solidFill>
          <a:ln w="9525" algn="ctr">
            <a:noFill/>
            <a:round/>
            <a:headEnd/>
            <a:tailEnd/>
          </a:ln>
        </p:spPr>
        <p:txBody>
          <a:bodyPr/>
          <a:lstStyle/>
          <a:p>
            <a:pPr eaLnBrk="0" fontAlgn="base" hangingPunct="0">
              <a:spcBef>
                <a:spcPct val="0"/>
              </a:spcBef>
              <a:spcAft>
                <a:spcPct val="0"/>
              </a:spcAft>
            </a:pPr>
            <a:endParaRPr lang="en-US" sz="2400" dirty="0">
              <a:solidFill>
                <a:srgbClr val="000000"/>
              </a:solidFill>
            </a:endParaRPr>
          </a:p>
        </p:txBody>
      </p:sp>
      <p:sp>
        <p:nvSpPr>
          <p:cNvPr id="53270" name="Rectangle 33"/>
          <p:cNvSpPr>
            <a:spLocks noChangeArrowheads="1"/>
          </p:cNvSpPr>
          <p:nvPr/>
        </p:nvSpPr>
        <p:spPr bwMode="auto">
          <a:xfrm>
            <a:off x="7086600" y="4953000"/>
            <a:ext cx="1447800" cy="514350"/>
          </a:xfrm>
          <a:prstGeom prst="rect">
            <a:avLst/>
          </a:prstGeom>
          <a:noFill/>
          <a:ln w="9525">
            <a:noFill/>
            <a:miter lim="800000"/>
            <a:headEnd/>
            <a:tailEnd/>
          </a:ln>
        </p:spPr>
        <p:txBody>
          <a:bodyPr lIns="0" tIns="41029" rIns="0"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60 man-weeks or $139k saved</a:t>
            </a:r>
            <a:endParaRPr lang="en-US" sz="1400" dirty="0">
              <a:solidFill>
                <a:srgbClr val="000000"/>
              </a:solidFill>
            </a:endParaRPr>
          </a:p>
        </p:txBody>
      </p:sp>
      <p:sp>
        <p:nvSpPr>
          <p:cNvPr id="53271" name="Rectangle 43"/>
          <p:cNvSpPr>
            <a:spLocks noChangeArrowheads="1"/>
          </p:cNvSpPr>
          <p:nvPr/>
        </p:nvSpPr>
        <p:spPr bwMode="auto">
          <a:xfrm>
            <a:off x="533400" y="5562600"/>
            <a:ext cx="8077200" cy="276225"/>
          </a:xfrm>
          <a:prstGeom prst="rect">
            <a:avLst/>
          </a:prstGeom>
          <a:noFill/>
          <a:ln w="9525">
            <a:noFill/>
            <a:miter lim="800000"/>
            <a:headEnd/>
            <a:tailEnd/>
          </a:ln>
        </p:spPr>
        <p:txBody>
          <a:bodyPr>
            <a:spAutoFit/>
          </a:bodyPr>
          <a:lstStyle/>
          <a:p>
            <a:pPr eaLnBrk="0" fontAlgn="base" hangingPunct="0">
              <a:spcBef>
                <a:spcPct val="0"/>
              </a:spcBef>
              <a:spcAft>
                <a:spcPct val="0"/>
              </a:spcAft>
              <a:buFont typeface="Wingdings" pitchFamily="2" charset="2"/>
              <a:buChar char="à"/>
            </a:pPr>
            <a:r>
              <a:rPr lang="en-US" sz="1200" dirty="0">
                <a:solidFill>
                  <a:srgbClr val="000000"/>
                </a:solidFill>
                <a:sym typeface="Wingdings" pitchFamily="2" charset="2"/>
              </a:rPr>
              <a:t>Interoperability assured quality because each company could focus on their module in D-CAP</a:t>
            </a:r>
          </a:p>
        </p:txBody>
      </p:sp>
      <p:pic>
        <p:nvPicPr>
          <p:cNvPr id="53272" name="Picture 1" descr="C:\Documents and Settings\PSOMMER004\Desktop\and_logo_medical.gif"/>
          <p:cNvPicPr>
            <a:picLocks noChangeAspect="1" noChangeArrowheads="1"/>
          </p:cNvPicPr>
          <p:nvPr/>
        </p:nvPicPr>
        <p:blipFill>
          <a:blip r:embed="rId7"/>
          <a:srcRect/>
          <a:stretch>
            <a:fillRect/>
          </a:stretch>
        </p:blipFill>
        <p:spPr bwMode="auto">
          <a:xfrm>
            <a:off x="7848600" y="533400"/>
            <a:ext cx="904875" cy="350838"/>
          </a:xfrm>
          <a:prstGeom prst="rect">
            <a:avLst/>
          </a:prstGeom>
          <a:noFill/>
          <a:ln w="9525">
            <a:noFill/>
            <a:miter lim="800000"/>
            <a:headEnd/>
            <a:tailEnd/>
          </a:ln>
        </p:spPr>
      </p:pic>
      <p:pic>
        <p:nvPicPr>
          <p:cNvPr id="53273" name="Picture 2" descr="C:\Documents and Settings\PSOMMER004\Desktop\logo.png"/>
          <p:cNvPicPr>
            <a:picLocks noChangeAspect="1" noChangeArrowheads="1"/>
          </p:cNvPicPr>
          <p:nvPr/>
        </p:nvPicPr>
        <p:blipFill>
          <a:blip r:embed="rId8"/>
          <a:srcRect/>
          <a:stretch>
            <a:fillRect/>
          </a:stretch>
        </p:blipFill>
        <p:spPr bwMode="auto">
          <a:xfrm>
            <a:off x="6705600" y="533400"/>
            <a:ext cx="973138" cy="412750"/>
          </a:xfrm>
          <a:prstGeom prst="rect">
            <a:avLst/>
          </a:prstGeom>
          <a:noFill/>
          <a:ln w="9525">
            <a:noFill/>
            <a:miter lim="800000"/>
            <a:headEnd/>
            <a:tailEnd/>
          </a:ln>
        </p:spPr>
      </p:pic>
      <p:pic>
        <p:nvPicPr>
          <p:cNvPr id="53274" name="Picture 3" descr="C:\Documents and Settings\PSOMMER004\Desktop\logo.png"/>
          <p:cNvPicPr>
            <a:picLocks noChangeAspect="1" noChangeArrowheads="1"/>
          </p:cNvPicPr>
          <p:nvPr/>
        </p:nvPicPr>
        <p:blipFill>
          <a:blip r:embed="rId9"/>
          <a:srcRect/>
          <a:stretch>
            <a:fillRect/>
          </a:stretch>
        </p:blipFill>
        <p:spPr bwMode="auto">
          <a:xfrm>
            <a:off x="7467600" y="1066800"/>
            <a:ext cx="939800" cy="250825"/>
          </a:xfrm>
          <a:prstGeom prst="rect">
            <a:avLst/>
          </a:prstGeom>
          <a:noFill/>
          <a:ln w="9525">
            <a:noFill/>
            <a:miter lim="800000"/>
            <a:headEnd/>
            <a:tailEnd/>
          </a:ln>
        </p:spPr>
      </p:pic>
      <p:pic>
        <p:nvPicPr>
          <p:cNvPr id="53275" name="Picture 4"/>
          <p:cNvPicPr>
            <a:picLocks noChangeAspect="1" noChangeArrowheads="1"/>
          </p:cNvPicPr>
          <p:nvPr/>
        </p:nvPicPr>
        <p:blipFill>
          <a:blip r:embed="rId10"/>
          <a:srcRect l="67223" t="14223" r="17223" b="82222"/>
          <a:stretch>
            <a:fillRect/>
          </a:stretch>
        </p:blipFill>
        <p:spPr bwMode="auto">
          <a:xfrm>
            <a:off x="7162800" y="914400"/>
            <a:ext cx="1219200" cy="174625"/>
          </a:xfrm>
          <a:prstGeom prst="rect">
            <a:avLst/>
          </a:prstGeom>
          <a:noFill/>
          <a:ln w="9525">
            <a:noFill/>
            <a:miter lim="800000"/>
            <a:headEnd/>
            <a:tailEnd/>
          </a:ln>
        </p:spPr>
      </p:pic>
      <p:cxnSp>
        <p:nvCxnSpPr>
          <p:cNvPr id="53276" name="Straight Connector 34"/>
          <p:cNvCxnSpPr>
            <a:cxnSpLocks noChangeShapeType="1"/>
            <a:stCxn id="53258" idx="0"/>
            <a:endCxn id="53258" idx="2"/>
          </p:cNvCxnSpPr>
          <p:nvPr/>
        </p:nvCxnSpPr>
        <p:spPr bwMode="auto">
          <a:xfrm>
            <a:off x="3124200" y="4846638"/>
            <a:ext cx="0" cy="639762"/>
          </a:xfrm>
          <a:prstGeom prst="line">
            <a:avLst/>
          </a:prstGeom>
          <a:noFill/>
          <a:ln w="9525" algn="ctr">
            <a:solidFill>
              <a:schemeClr val="tx1"/>
            </a:solidFill>
            <a:round/>
            <a:headEnd/>
            <a:tailEnd/>
          </a:ln>
        </p:spPr>
      </p:cxnSp>
      <p:sp>
        <p:nvSpPr>
          <p:cNvPr id="53277" name="Rectangle 37"/>
          <p:cNvSpPr>
            <a:spLocks noChangeArrowheads="1"/>
          </p:cNvSpPr>
          <p:nvPr/>
        </p:nvSpPr>
        <p:spPr bwMode="auto">
          <a:xfrm>
            <a:off x="3200400" y="5029200"/>
            <a:ext cx="914400" cy="298450"/>
          </a:xfrm>
          <a:prstGeom prst="rect">
            <a:avLst/>
          </a:prstGeom>
          <a:noFill/>
          <a:ln w="9525">
            <a:noFill/>
            <a:miter lim="800000"/>
            <a:headEnd/>
            <a:tailEnd/>
          </a:ln>
        </p:spPr>
        <p:txBody>
          <a:bodyPr lIns="82058" tIns="41029" rIns="82058"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$166k**</a:t>
            </a:r>
            <a:endParaRPr lang="en-US" sz="1400" dirty="0">
              <a:solidFill>
                <a:srgbClr val="000000"/>
              </a:solidFill>
            </a:endParaRPr>
          </a:p>
        </p:txBody>
      </p:sp>
      <p:cxnSp>
        <p:nvCxnSpPr>
          <p:cNvPr id="53278" name="Straight Connector 38"/>
          <p:cNvCxnSpPr>
            <a:cxnSpLocks noChangeShapeType="1"/>
            <a:stCxn id="53264" idx="0"/>
            <a:endCxn id="53264" idx="2"/>
          </p:cNvCxnSpPr>
          <p:nvPr/>
        </p:nvCxnSpPr>
        <p:spPr bwMode="auto">
          <a:xfrm>
            <a:off x="5638800" y="4838700"/>
            <a:ext cx="0" cy="639763"/>
          </a:xfrm>
          <a:prstGeom prst="line">
            <a:avLst/>
          </a:prstGeom>
          <a:noFill/>
          <a:ln w="9525" algn="ctr">
            <a:solidFill>
              <a:schemeClr val="tx1"/>
            </a:solidFill>
            <a:round/>
            <a:headEnd/>
            <a:tailEnd/>
          </a:ln>
        </p:spPr>
      </p:cxnSp>
      <p:sp>
        <p:nvSpPr>
          <p:cNvPr id="53279" name="Rectangle 39"/>
          <p:cNvSpPr>
            <a:spLocks noChangeArrowheads="1"/>
          </p:cNvSpPr>
          <p:nvPr/>
        </p:nvSpPr>
        <p:spPr bwMode="auto">
          <a:xfrm>
            <a:off x="5715000" y="5035550"/>
            <a:ext cx="838200" cy="298450"/>
          </a:xfrm>
          <a:prstGeom prst="rect">
            <a:avLst/>
          </a:prstGeom>
          <a:noFill/>
          <a:ln w="9525">
            <a:noFill/>
            <a:miter lim="800000"/>
            <a:headEnd/>
            <a:tailEnd/>
          </a:ln>
        </p:spPr>
        <p:txBody>
          <a:bodyPr lIns="82058" tIns="41029" rIns="82058" bIns="41029">
            <a:spAutoFit/>
          </a:bodyPr>
          <a:lstStyle/>
          <a:p>
            <a:pPr marL="103188" indent="-6350" algn="ctr" defTabSz="912813" eaLnBrk="0" fontAlgn="base" hangingPunct="0">
              <a:spcBef>
                <a:spcPct val="0"/>
              </a:spcBef>
              <a:spcAft>
                <a:spcPct val="0"/>
              </a:spcAft>
            </a:pPr>
            <a:r>
              <a:rPr lang="en-US" sz="1400" dirty="0">
                <a:solidFill>
                  <a:srgbClr val="000000"/>
                </a:solidFill>
                <a:sym typeface="Wingdings" pitchFamily="2" charset="2"/>
              </a:rPr>
              <a:t>$27k**</a:t>
            </a:r>
            <a:endParaRPr lang="en-US" sz="1400" dirty="0">
              <a:solidFill>
                <a:srgbClr val="000000"/>
              </a:solidFill>
            </a:endParaRPr>
          </a:p>
        </p:txBody>
      </p:sp>
      <p:sp>
        <p:nvSpPr>
          <p:cNvPr id="53280" name="Rectangle 8"/>
          <p:cNvSpPr>
            <a:spLocks noChangeArrowheads="1"/>
          </p:cNvSpPr>
          <p:nvPr/>
        </p:nvSpPr>
        <p:spPr bwMode="auto">
          <a:xfrm>
            <a:off x="533400" y="1219200"/>
            <a:ext cx="8153400" cy="279400"/>
          </a:xfrm>
          <a:prstGeom prst="rect">
            <a:avLst/>
          </a:prstGeom>
          <a:solidFill>
            <a:srgbClr val="FFB817"/>
          </a:solidFill>
          <a:ln w="9525" algn="ctr">
            <a:noFill/>
            <a:round/>
            <a:headEnd/>
            <a:tailEnd/>
          </a:ln>
        </p:spPr>
        <p:txBody>
          <a:bodyPr/>
          <a:lstStyle/>
          <a:p>
            <a:pPr marL="119063" indent="-119063" eaLnBrk="0" fontAlgn="base" hangingPunct="0">
              <a:spcBef>
                <a:spcPct val="0"/>
              </a:spcBef>
              <a:spcAft>
                <a:spcPct val="0"/>
              </a:spcAft>
            </a:pPr>
            <a:r>
              <a:rPr lang="en-US" sz="1400" b="1" dirty="0">
                <a:solidFill>
                  <a:srgbClr val="000000"/>
                </a:solidFill>
              </a:rPr>
              <a:t>DISASTER CARDIOVASCULAR PREVENTION NETWORK (D-CAP)</a:t>
            </a:r>
          </a:p>
        </p:txBody>
      </p:sp>
      <p:sp>
        <p:nvSpPr>
          <p:cNvPr id="53281" name="Rectangle 9"/>
          <p:cNvSpPr>
            <a:spLocks noChangeArrowheads="1"/>
          </p:cNvSpPr>
          <p:nvPr/>
        </p:nvSpPr>
        <p:spPr bwMode="auto">
          <a:xfrm>
            <a:off x="533400" y="1524000"/>
            <a:ext cx="8153400" cy="1749425"/>
          </a:xfrm>
          <a:prstGeom prst="rect">
            <a:avLst/>
          </a:prstGeom>
          <a:noFill/>
          <a:ln w="0">
            <a:solidFill>
              <a:srgbClr val="FFB817"/>
            </a:solidFill>
            <a:miter lim="800000"/>
            <a:headEnd/>
            <a:tailEnd/>
          </a:ln>
        </p:spPr>
        <p:txBody>
          <a:bodyPr/>
          <a:lstStyle/>
          <a:p>
            <a:pPr marL="114300" indent="-114300" defTabSz="1019175" fontAlgn="base">
              <a:spcBef>
                <a:spcPct val="0"/>
              </a:spcBef>
              <a:spcAft>
                <a:spcPct val="30000"/>
              </a:spcAft>
              <a:buFontTx/>
              <a:buChar char="•"/>
            </a:pPr>
            <a:r>
              <a:rPr lang="en-US" altLang="ja-JP" sz="1400" u="sng" dirty="0">
                <a:solidFill>
                  <a:srgbClr val="000000"/>
                </a:solidFill>
              </a:rPr>
              <a:t>Target</a:t>
            </a:r>
            <a:r>
              <a:rPr lang="en-US" altLang="ja-JP" sz="1400" dirty="0">
                <a:solidFill>
                  <a:srgbClr val="000000"/>
                </a:solidFill>
              </a:rPr>
              <a:t>: 1,500 survivors of Great East Japan earthquake living in evacuee camps, two conditions that put them at risk for cardiac events </a:t>
            </a:r>
          </a:p>
          <a:p>
            <a:pPr marL="114300" indent="-114300" defTabSz="1019175" fontAlgn="base">
              <a:spcBef>
                <a:spcPct val="0"/>
              </a:spcBef>
              <a:spcAft>
                <a:spcPct val="30000"/>
              </a:spcAft>
              <a:buFontTx/>
              <a:buChar char="•"/>
            </a:pPr>
            <a:r>
              <a:rPr lang="en-US" altLang="ja-JP" sz="1400" u="sng" dirty="0">
                <a:solidFill>
                  <a:srgbClr val="000000"/>
                </a:solidFill>
              </a:rPr>
              <a:t>Tech Objectives</a:t>
            </a:r>
            <a:r>
              <a:rPr lang="en-US" altLang="ja-JP" sz="1400" dirty="0">
                <a:solidFill>
                  <a:srgbClr val="000000"/>
                </a:solidFill>
              </a:rPr>
              <a:t>: Determine comparative time/cost of implementing Continua-certified devices</a:t>
            </a:r>
          </a:p>
          <a:p>
            <a:pPr marL="114300" indent="-114300" defTabSz="1019175" fontAlgn="base">
              <a:spcBef>
                <a:spcPct val="0"/>
              </a:spcBef>
              <a:spcAft>
                <a:spcPct val="30000"/>
              </a:spcAft>
              <a:buFontTx/>
              <a:buChar char="•"/>
            </a:pPr>
            <a:r>
              <a:rPr lang="en-US" altLang="ja-JP" sz="1400" u="sng" dirty="0">
                <a:solidFill>
                  <a:srgbClr val="000000"/>
                </a:solidFill>
              </a:rPr>
              <a:t>Method</a:t>
            </a:r>
            <a:r>
              <a:rPr lang="en-US" altLang="ja-JP" sz="1400" dirty="0">
                <a:solidFill>
                  <a:srgbClr val="000000"/>
                </a:solidFill>
              </a:rPr>
              <a:t>: RPM for pts identified as high risk (400 pt), using devices previously certified by Continua </a:t>
            </a:r>
          </a:p>
          <a:p>
            <a:pPr marL="114300" indent="-114300" defTabSz="1019175" fontAlgn="base">
              <a:spcBef>
                <a:spcPct val="0"/>
              </a:spcBef>
              <a:spcAft>
                <a:spcPct val="30000"/>
              </a:spcAft>
              <a:buFontTx/>
              <a:buChar char="•"/>
            </a:pPr>
            <a:r>
              <a:rPr lang="en-US" sz="1400" u="sng" dirty="0">
                <a:solidFill>
                  <a:srgbClr val="000000"/>
                </a:solidFill>
                <a:sym typeface="Wingdings" pitchFamily="2" charset="2"/>
              </a:rPr>
              <a:t>Tech Providers</a:t>
            </a:r>
            <a:r>
              <a:rPr lang="en-US" sz="1400" dirty="0">
                <a:solidFill>
                  <a:srgbClr val="000000"/>
                </a:solidFill>
                <a:sym typeface="Wingdings" pitchFamily="2" charset="2"/>
              </a:rPr>
              <a:t>: </a:t>
            </a:r>
            <a:r>
              <a:rPr lang="en-US" sz="1400" dirty="0">
                <a:solidFill>
                  <a:srgbClr val="000000"/>
                </a:solidFill>
              </a:rPr>
              <a:t>A&amp;D (Automatic blood pressure monitors), Alive Inc. (Gateway firmware), Ryoto Electro Corp. (data server), Panasonic (PC), Toppan Forms (Patient ID Cards), Intel (Project coordination)</a:t>
            </a:r>
            <a:endParaRPr lang="en-US" sz="1400" dirty="0">
              <a:solidFill>
                <a:srgbClr val="000000"/>
              </a:solidFill>
              <a:sym typeface="Wingdings" pitchFamily="2" charset="2"/>
            </a:endParaRPr>
          </a:p>
        </p:txBody>
      </p:sp>
      <p:sp>
        <p:nvSpPr>
          <p:cNvPr id="53282" name="Title 1"/>
          <p:cNvSpPr>
            <a:spLocks noGrp="1"/>
          </p:cNvSpPr>
          <p:nvPr>
            <p:ph type="title"/>
          </p:nvPr>
        </p:nvSpPr>
        <p:spPr>
          <a:xfrm>
            <a:off x="492125" y="333375"/>
            <a:ext cx="8229600" cy="914400"/>
          </a:xfrm>
          <a:solidFill>
            <a:schemeClr val="bg1"/>
          </a:solidFill>
        </p:spPr>
        <p:txBody>
          <a:bodyPr/>
          <a:lstStyle/>
          <a:p>
            <a:r>
              <a:rPr lang="en-US" sz="2000" b="1" dirty="0" smtClean="0"/>
              <a:t>Evidence of Cost &amp; Time-to-Market Advantages Using Continua DGs: Japan Disaster Cardiovascular Prevention Network (DCAPS)</a:t>
            </a:r>
          </a:p>
        </p:txBody>
      </p:sp>
    </p:spTree>
    <p:extLst>
      <p:ext uri="{BB962C8B-B14F-4D97-AF65-F5344CB8AC3E}">
        <p14:creationId xmlns:p14="http://schemas.microsoft.com/office/powerpoint/2010/main" val="1520108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2" descr="ANd9GcRUlr2cGVagq34S1YnVD_X4KphHGoIzR3WcOoO1kjjBZatKRkJ0"/>
          <p:cNvPicPr>
            <a:picLocks noChangeAspect="1" noChangeArrowheads="1"/>
          </p:cNvPicPr>
          <p:nvPr/>
        </p:nvPicPr>
        <p:blipFill>
          <a:blip r:embed="rId3"/>
          <a:srcRect/>
          <a:stretch>
            <a:fillRect/>
          </a:stretch>
        </p:blipFill>
        <p:spPr bwMode="auto">
          <a:xfrm>
            <a:off x="1158875" y="1571625"/>
            <a:ext cx="6470650" cy="4289425"/>
          </a:xfrm>
          <a:prstGeom prst="rect">
            <a:avLst/>
          </a:prstGeom>
          <a:noFill/>
          <a:ln w="9525">
            <a:noFill/>
            <a:miter lim="800000"/>
            <a:headEnd/>
            <a:tailEnd/>
          </a:ln>
        </p:spPr>
      </p:pic>
      <p:sp>
        <p:nvSpPr>
          <p:cNvPr id="28674" name="Rectangle 18"/>
          <p:cNvSpPr>
            <a:spLocks noChangeArrowheads="1"/>
          </p:cNvSpPr>
          <p:nvPr/>
        </p:nvSpPr>
        <p:spPr bwMode="auto">
          <a:xfrm>
            <a:off x="815975" y="1884363"/>
            <a:ext cx="7329488" cy="1900237"/>
          </a:xfrm>
          <a:prstGeom prst="rect">
            <a:avLst/>
          </a:prstGeom>
          <a:solidFill>
            <a:srgbClr val="98AB22">
              <a:alpha val="79999"/>
            </a:srgbClr>
          </a:solidFill>
          <a:ln w="9525">
            <a:noFill/>
            <a:miter lim="800000"/>
            <a:headEnd/>
            <a:tailEnd/>
          </a:ln>
        </p:spPr>
        <p:txBody>
          <a:bodyPr wrap="none" anchor="ctr"/>
          <a:lstStyle/>
          <a:p>
            <a:pPr fontAlgn="base">
              <a:spcBef>
                <a:spcPct val="0"/>
              </a:spcBef>
              <a:spcAft>
                <a:spcPct val="0"/>
              </a:spcAft>
            </a:pPr>
            <a:endParaRPr lang="en-US" sz="2400" dirty="0">
              <a:solidFill>
                <a:srgbClr val="000000"/>
              </a:solidFill>
            </a:endParaRPr>
          </a:p>
        </p:txBody>
      </p:sp>
      <p:sp>
        <p:nvSpPr>
          <p:cNvPr id="28675" name="Rectangle 7"/>
          <p:cNvSpPr>
            <a:spLocks noGrp="1" noChangeArrowheads="1"/>
          </p:cNvSpPr>
          <p:nvPr>
            <p:ph type="title" idx="4294967295"/>
          </p:nvPr>
        </p:nvSpPr>
        <p:spPr>
          <a:xfrm>
            <a:off x="246063" y="530225"/>
            <a:ext cx="7959725" cy="1041400"/>
          </a:xfrm>
        </p:spPr>
        <p:txBody>
          <a:bodyPr/>
          <a:lstStyle/>
          <a:p>
            <a:r>
              <a:rPr lang="en-US" sz="3200" dirty="0" smtClean="0"/>
              <a:t>Continua Health Alliance</a:t>
            </a:r>
            <a:br>
              <a:rPr lang="en-US" sz="3200" dirty="0" smtClean="0"/>
            </a:br>
            <a:r>
              <a:rPr lang="en-US" sz="2800" i="1" dirty="0" smtClean="0">
                <a:solidFill>
                  <a:srgbClr val="98AB22"/>
                </a:solidFill>
              </a:rPr>
              <a:t>The Engine for a Plug-and-Play World</a:t>
            </a:r>
            <a:r>
              <a:rPr lang="en-US" sz="2800" dirty="0" smtClean="0">
                <a:solidFill>
                  <a:srgbClr val="98AB22"/>
                </a:solidFill>
              </a:rPr>
              <a:t> </a:t>
            </a:r>
            <a:endParaRPr lang="en-US" sz="2800" dirty="0" smtClean="0"/>
          </a:p>
        </p:txBody>
      </p:sp>
      <p:sp>
        <p:nvSpPr>
          <p:cNvPr id="28676" name="Rectangle 15"/>
          <p:cNvSpPr>
            <a:spLocks noChangeArrowheads="1"/>
          </p:cNvSpPr>
          <p:nvPr/>
        </p:nvSpPr>
        <p:spPr bwMode="auto">
          <a:xfrm>
            <a:off x="908050" y="1992313"/>
            <a:ext cx="7237413" cy="1495425"/>
          </a:xfrm>
          <a:prstGeom prst="rect">
            <a:avLst/>
          </a:prstGeom>
          <a:noFill/>
          <a:ln w="9525">
            <a:noFill/>
            <a:miter lim="800000"/>
            <a:headEnd/>
            <a:tailEnd/>
          </a:ln>
        </p:spPr>
        <p:txBody>
          <a:bodyPr>
            <a:spAutoFit/>
          </a:bodyPr>
          <a:lstStyle/>
          <a:p>
            <a:pPr fontAlgn="base">
              <a:spcBef>
                <a:spcPct val="0"/>
              </a:spcBef>
              <a:spcAft>
                <a:spcPct val="50000"/>
              </a:spcAft>
              <a:buClr>
                <a:srgbClr val="333399"/>
              </a:buClr>
              <a:buFont typeface="Arial" charset="0"/>
              <a:buNone/>
            </a:pPr>
            <a:r>
              <a:rPr lang="en-US" sz="2300" b="1" dirty="0">
                <a:solidFill>
                  <a:srgbClr val="000000"/>
                </a:solidFill>
              </a:rPr>
              <a:t>International non-profit industry organization enabling end-to-end, plug-and-play connectivity of personal health devices, systems and services in </a:t>
            </a:r>
            <a:r>
              <a:rPr lang="en-US" sz="2300" b="1" u="sng" dirty="0">
                <a:solidFill>
                  <a:srgbClr val="000000"/>
                </a:solidFill>
              </a:rPr>
              <a:t>Personal Connected Health</a:t>
            </a:r>
          </a:p>
        </p:txBody>
      </p:sp>
      <p:sp>
        <p:nvSpPr>
          <p:cNvPr id="28677" name="Rectangle 18"/>
          <p:cNvSpPr>
            <a:spLocks noChangeArrowheads="1"/>
          </p:cNvSpPr>
          <p:nvPr/>
        </p:nvSpPr>
        <p:spPr bwMode="auto">
          <a:xfrm>
            <a:off x="1354138" y="4252913"/>
            <a:ext cx="6288087" cy="1697037"/>
          </a:xfrm>
          <a:prstGeom prst="rect">
            <a:avLst/>
          </a:prstGeom>
          <a:solidFill>
            <a:srgbClr val="98AB22">
              <a:alpha val="79999"/>
            </a:srgbClr>
          </a:solidFill>
          <a:ln w="9525">
            <a:noFill/>
            <a:miter lim="800000"/>
            <a:headEnd/>
            <a:tailEnd/>
          </a:ln>
        </p:spPr>
        <p:txBody>
          <a:bodyPr wrap="none" anchor="ctr"/>
          <a:lstStyle/>
          <a:p>
            <a:pPr eaLnBrk="0" fontAlgn="base" hangingPunct="0">
              <a:spcBef>
                <a:spcPct val="0"/>
              </a:spcBef>
              <a:spcAft>
                <a:spcPct val="0"/>
              </a:spcAft>
            </a:pPr>
            <a:r>
              <a:rPr lang="en-US" sz="2300" b="1" dirty="0">
                <a:solidFill>
                  <a:srgbClr val="000000"/>
                </a:solidFill>
              </a:rPr>
              <a:t>200+ members: technology, medical device,</a:t>
            </a:r>
            <a:br>
              <a:rPr lang="en-US" sz="2300" b="1" dirty="0">
                <a:solidFill>
                  <a:srgbClr val="000000"/>
                </a:solidFill>
              </a:rPr>
            </a:br>
            <a:r>
              <a:rPr lang="en-US" sz="2300" b="1" dirty="0">
                <a:solidFill>
                  <a:srgbClr val="000000"/>
                </a:solidFill>
              </a:rPr>
              <a:t>telecom, health tech service &amp; healthcare</a:t>
            </a:r>
          </a:p>
          <a:p>
            <a:pPr eaLnBrk="0" fontAlgn="base" hangingPunct="0">
              <a:spcBef>
                <a:spcPct val="0"/>
              </a:spcBef>
              <a:spcAft>
                <a:spcPct val="0"/>
              </a:spcAft>
            </a:pPr>
            <a:r>
              <a:rPr lang="en-US" sz="2300" b="1" dirty="0">
                <a:solidFill>
                  <a:srgbClr val="000000"/>
                </a:solidFill>
              </a:rPr>
              <a:t>industry leaders</a:t>
            </a:r>
          </a:p>
          <a:p>
            <a:pPr fontAlgn="base">
              <a:spcBef>
                <a:spcPct val="0"/>
              </a:spcBef>
              <a:spcAft>
                <a:spcPct val="0"/>
              </a:spcAft>
            </a:pPr>
            <a:endParaRPr lang="en-US" sz="2300" b="1" dirty="0">
              <a:solidFill>
                <a:srgbClr val="000000"/>
              </a:solidFill>
            </a:endParaRPr>
          </a:p>
        </p:txBody>
      </p:sp>
    </p:spTree>
    <p:extLst>
      <p:ext uri="{BB962C8B-B14F-4D97-AF65-F5344CB8AC3E}">
        <p14:creationId xmlns:p14="http://schemas.microsoft.com/office/powerpoint/2010/main" val="411193679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246063" y="530225"/>
            <a:ext cx="7148512" cy="749300"/>
          </a:xfrm>
        </p:spPr>
        <p:txBody>
          <a:bodyPr/>
          <a:lstStyle/>
          <a:p>
            <a:pPr eaLnBrk="1" hangingPunct="1"/>
            <a:r>
              <a:rPr lang="en-US" sz="3200" b="1" dirty="0" smtClean="0">
                <a:solidFill>
                  <a:srgbClr val="FFB817"/>
                </a:solidFill>
                <a:cs typeface="Times New Roman" pitchFamily="18" charset="0"/>
              </a:rPr>
              <a:t>What We Do</a:t>
            </a:r>
            <a:endParaRPr lang="en-US" altLang="ja-JP" sz="3200" b="1" dirty="0" smtClean="0">
              <a:solidFill>
                <a:srgbClr val="FFB817"/>
              </a:solidFill>
            </a:endParaRPr>
          </a:p>
        </p:txBody>
      </p:sp>
      <p:sp>
        <p:nvSpPr>
          <p:cNvPr id="30722" name="Rectangle 3"/>
          <p:cNvSpPr>
            <a:spLocks noGrp="1" noChangeArrowheads="1"/>
          </p:cNvSpPr>
          <p:nvPr>
            <p:ph type="body" idx="4294967295"/>
          </p:nvPr>
        </p:nvSpPr>
        <p:spPr>
          <a:xfrm>
            <a:off x="246063" y="1603375"/>
            <a:ext cx="8686800" cy="4414838"/>
          </a:xfrm>
        </p:spPr>
        <p:txBody>
          <a:bodyPr/>
          <a:lstStyle/>
          <a:p>
            <a:pPr>
              <a:spcBef>
                <a:spcPct val="0"/>
              </a:spcBef>
              <a:spcAft>
                <a:spcPct val="50000"/>
              </a:spcAft>
            </a:pPr>
            <a:r>
              <a:rPr lang="en-US" sz="2400" dirty="0" smtClean="0">
                <a:solidFill>
                  <a:schemeClr val="bg2"/>
                </a:solidFill>
                <a:cs typeface="Times New Roman" pitchFamily="18" charset="0"/>
              </a:rPr>
              <a:t>Develop and</a:t>
            </a:r>
            <a:r>
              <a:rPr lang="en-US" sz="2400" dirty="0" smtClean="0">
                <a:solidFill>
                  <a:srgbClr val="C00000"/>
                </a:solidFill>
                <a:cs typeface="Times New Roman" pitchFamily="18" charset="0"/>
              </a:rPr>
              <a:t> </a:t>
            </a:r>
            <a:r>
              <a:rPr lang="en-US" sz="2400" dirty="0" smtClean="0">
                <a:solidFill>
                  <a:schemeClr val="bg2"/>
                </a:solidFill>
                <a:cs typeface="Times New Roman" pitchFamily="18" charset="0"/>
              </a:rPr>
              <a:t>publish Design Guidelines that combine &amp; apply existing standards</a:t>
            </a:r>
          </a:p>
          <a:p>
            <a:pPr>
              <a:spcBef>
                <a:spcPct val="0"/>
              </a:spcBef>
              <a:spcAft>
                <a:spcPct val="50000"/>
              </a:spcAft>
            </a:pPr>
            <a:r>
              <a:rPr lang="en-US" sz="2400" dirty="0" smtClean="0">
                <a:solidFill>
                  <a:schemeClr val="bg2"/>
                </a:solidFill>
                <a:cs typeface="Times New Roman" pitchFamily="18" charset="0"/>
              </a:rPr>
              <a:t>Certify products, systems and services for compliance with Continua’s Design Guidelines</a:t>
            </a:r>
          </a:p>
          <a:p>
            <a:pPr>
              <a:spcBef>
                <a:spcPct val="0"/>
              </a:spcBef>
              <a:spcAft>
                <a:spcPct val="50000"/>
              </a:spcAft>
            </a:pPr>
            <a:r>
              <a:rPr lang="en-US" altLang="ja-JP" sz="2400" dirty="0" smtClean="0">
                <a:solidFill>
                  <a:schemeClr val="bg2"/>
                </a:solidFill>
              </a:rPr>
              <a:t>Promote favorable operating climate for PCH through advocacy &amp; coordination</a:t>
            </a:r>
          </a:p>
          <a:p>
            <a:pPr>
              <a:spcBef>
                <a:spcPct val="0"/>
              </a:spcBef>
              <a:spcAft>
                <a:spcPct val="50000"/>
              </a:spcAft>
            </a:pPr>
            <a:r>
              <a:rPr lang="en-US" altLang="ja-JP" sz="2400" dirty="0" smtClean="0">
                <a:solidFill>
                  <a:schemeClr val="bg2"/>
                </a:solidFill>
              </a:rPr>
              <a:t>Creating a global market for personal connected health</a:t>
            </a:r>
          </a:p>
          <a:p>
            <a:pPr>
              <a:spcBef>
                <a:spcPct val="0"/>
              </a:spcBef>
              <a:spcAft>
                <a:spcPct val="50000"/>
              </a:spcAft>
            </a:pPr>
            <a:r>
              <a:rPr lang="en-US" altLang="ja-JP" sz="2400" dirty="0" smtClean="0">
                <a:solidFill>
                  <a:schemeClr val="bg2"/>
                </a:solidFill>
              </a:rPr>
              <a:t>Connect leading technology developers, innovators and healthcare organizations </a:t>
            </a:r>
          </a:p>
        </p:txBody>
      </p:sp>
    </p:spTree>
    <p:extLst>
      <p:ext uri="{BB962C8B-B14F-4D97-AF65-F5344CB8AC3E}">
        <p14:creationId xmlns:p14="http://schemas.microsoft.com/office/powerpoint/2010/main" val="209445995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246063" y="530225"/>
            <a:ext cx="5967412" cy="827088"/>
          </a:xfrm>
        </p:spPr>
        <p:txBody>
          <a:bodyPr/>
          <a:lstStyle/>
          <a:p>
            <a:pPr eaLnBrk="1" hangingPunct="1"/>
            <a:r>
              <a:rPr lang="en-US" sz="3200" b="1" dirty="0" smtClean="0">
                <a:solidFill>
                  <a:srgbClr val="FFB817"/>
                </a:solidFill>
                <a:cs typeface="Times New Roman" pitchFamily="18" charset="0"/>
              </a:rPr>
              <a:t>How We’re Different</a:t>
            </a:r>
            <a:endParaRPr lang="en-US" altLang="ja-JP" sz="3200" b="1" dirty="0" smtClean="0">
              <a:solidFill>
                <a:srgbClr val="FFB817"/>
              </a:solidFill>
            </a:endParaRPr>
          </a:p>
        </p:txBody>
      </p:sp>
      <p:sp>
        <p:nvSpPr>
          <p:cNvPr id="32770" name="Rectangle 3"/>
          <p:cNvSpPr>
            <a:spLocks noGrp="1" noChangeArrowheads="1"/>
          </p:cNvSpPr>
          <p:nvPr>
            <p:ph type="body" idx="4294967295"/>
          </p:nvPr>
        </p:nvSpPr>
        <p:spPr>
          <a:xfrm>
            <a:off x="246063" y="1598613"/>
            <a:ext cx="8178800" cy="3016250"/>
          </a:xfrm>
        </p:spPr>
        <p:txBody>
          <a:bodyPr/>
          <a:lstStyle/>
          <a:p>
            <a:pPr marL="231775" indent="-231775"/>
            <a:r>
              <a:rPr lang="en-US" sz="2400" u="sng" dirty="0" smtClean="0">
                <a:solidFill>
                  <a:srgbClr val="5F5F5F"/>
                </a:solidFill>
              </a:rPr>
              <a:t>Only</a:t>
            </a:r>
            <a:r>
              <a:rPr lang="en-US" sz="2400" dirty="0" smtClean="0">
                <a:solidFill>
                  <a:srgbClr val="5F5F5F"/>
                </a:solidFill>
              </a:rPr>
              <a:t> organization convening global technology standards in Personal Connected Health (PCH) </a:t>
            </a:r>
          </a:p>
          <a:p>
            <a:pPr marL="231775" indent="-231775">
              <a:buFontTx/>
              <a:buNone/>
            </a:pPr>
            <a:endParaRPr lang="en-US" sz="2400" dirty="0" smtClean="0">
              <a:solidFill>
                <a:srgbClr val="5F5F5F"/>
              </a:solidFill>
            </a:endParaRPr>
          </a:p>
          <a:p>
            <a:pPr marL="231775" indent="-231775"/>
            <a:r>
              <a:rPr lang="en-US" sz="2400" dirty="0" smtClean="0">
                <a:solidFill>
                  <a:srgbClr val="5F5F5F"/>
                </a:solidFill>
              </a:rPr>
              <a:t>Uniquely focused on </a:t>
            </a:r>
            <a:r>
              <a:rPr lang="en-US" sz="2400" u="sng" dirty="0" smtClean="0">
                <a:solidFill>
                  <a:srgbClr val="5F5F5F"/>
                </a:solidFill>
              </a:rPr>
              <a:t>end-to-end, plug-and-play connectivity</a:t>
            </a:r>
            <a:r>
              <a:rPr lang="en-US" sz="2400" dirty="0" smtClean="0">
                <a:solidFill>
                  <a:srgbClr val="5F5F5F"/>
                </a:solidFill>
              </a:rPr>
              <a:t> to advance the PCH ecosystem</a:t>
            </a:r>
          </a:p>
        </p:txBody>
      </p:sp>
    </p:spTree>
    <p:extLst>
      <p:ext uri="{BB962C8B-B14F-4D97-AF65-F5344CB8AC3E}">
        <p14:creationId xmlns:p14="http://schemas.microsoft.com/office/powerpoint/2010/main" val="1482207378"/>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FULLLENGTH" val="True"/>
</p:tagLst>
</file>

<file path=ppt/tags/tag10.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1.xml><?xml version="1.0" encoding="utf-8"?>
<p:tagLst xmlns:a="http://schemas.openxmlformats.org/drawingml/2006/main" xmlns:r="http://schemas.openxmlformats.org/officeDocument/2006/relationships" xmlns:p="http://schemas.openxmlformats.org/presentationml/2006/main">
  <p:tag name="COLORSETCLASSNAME" val="ColorSet1"/>
  <p:tag name="COLORS" val="-2;-2;-2;-2;-1"/>
</p:tagLst>
</file>

<file path=ppt/tags/tag12.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3.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4.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5.xml><?xml version="1.0" encoding="utf-8"?>
<p:tagLst xmlns:a="http://schemas.openxmlformats.org/drawingml/2006/main" xmlns:r="http://schemas.openxmlformats.org/officeDocument/2006/relationships" xmlns:p="http://schemas.openxmlformats.org/presentationml/2006/main">
  <p:tag name="COLORSETCLASSNAME" val="ColorSet1"/>
  <p:tag name="COLORS" val="-2;-2;-2;-2;-1"/>
</p:tagLst>
</file>

<file path=ppt/tags/tag16.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7.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8.xml><?xml version="1.0" encoding="utf-8"?>
<p:tagLst xmlns:a="http://schemas.openxmlformats.org/drawingml/2006/main" xmlns:r="http://schemas.openxmlformats.org/officeDocument/2006/relationships" xmlns:p="http://schemas.openxmlformats.org/presentationml/2006/main">
  <p:tag name="RECTANGLE 2_SHAPECLASSPROTECTIONTYPE" val="0"/>
  <p:tag name="TEXT BOX 3_SHAPECLASSPROTECTIONTYPE" val="47"/>
  <p:tag name="TEXT BOX 4_SHAPECLASSPROTECTIONTYPE" val="15"/>
  <p:tag name="TEXT BOX 5_SHAPECLASSPROTECTIONTYPE" val="47"/>
  <p:tag name="PICTURE 6_SHAPECLASSPROTECTIONTYPE" val="15"/>
  <p:tag name="TEXT BOX 7_SHAPECLASSPROTECTIONTYPE" val="15"/>
  <p:tag name="SHAPESETGROUPCLASSNAME" val="ShapeSetGroup2"/>
  <p:tag name="SHAPESETCLASSNAME" val="TITLEONLY"/>
  <p:tag name="COLORSETGROUPCLASSNAME" val="ColorSetGroupLight"/>
  <p:tag name="COLORSETCLASSNAME" val="ColorSet1"/>
  <p:tag name="FONTSETGROUPCLASSNAME" val="FontSetGroup2"/>
  <p:tag name="STYLESETGROUPCLASSNAME" val="StyleSetGroup1"/>
  <p:tag name="MAPNAME" val="Map1"/>
  <p:tag name="CFG.LAYOUT" val="Default"/>
  <p:tag name="CONFIG" val="Default"/>
  <p:tag name="MLI" val="1"/>
  <p:tag name="ML_1" val="Phi"/>
  <p:tag name="FIELDS.INITIALIZED" val="1"/>
  <p:tag name="RECTANGLE 8_SHAPECLASSPROTECTIONTYPE" val="0"/>
</p:tagLst>
</file>

<file path=ppt/tags/tag19.xml><?xml version="1.0" encoding="utf-8"?>
<p:tagLst xmlns:a="http://schemas.openxmlformats.org/drawingml/2006/main" xmlns:r="http://schemas.openxmlformats.org/officeDocument/2006/relationships" xmlns:p="http://schemas.openxmlformats.org/presentationml/2006/main">
  <p:tag name="FONT" val="SlideTitleFont"/>
  <p:tag name="FONTSETCLASSNAME" val="FontSet1"/>
  <p:tag name="COLORSETCLASSNAME" val="ColorSet1"/>
  <p:tag name="MLI" val="1"/>
  <p:tag name="SHAPESETGROUPCLASSNAME" val="ShapeSetGroup2"/>
  <p:tag name="SHAPESETCLASSNAME" val="TITLEONLY"/>
  <p:tag name="COLORSETGROUPCLASSNAME" val="ColorSetGroupLight"/>
  <p:tag name="FONTSETGROUPCLASSNAME" val="FontSetGroup2"/>
  <p:tag name="SHAPECLASSNAME" val="TitleOnSlide"/>
  <p:tag name="SHAPECLASSPROTECTIONTYPE" val="0"/>
  <p:tag name="COLORS" val="-2;-2;-2;-2;SlideTextFontColor"/>
</p:tagLst>
</file>

<file path=ppt/tags/tag2.xml><?xml version="1.0" encoding="utf-8"?>
<p:tagLst xmlns:a="http://schemas.openxmlformats.org/drawingml/2006/main" xmlns:r="http://schemas.openxmlformats.org/officeDocument/2006/relationships" xmlns:p="http://schemas.openxmlformats.org/presentationml/2006/main">
  <p:tag name="FULLLENGTH" val="True"/>
</p:tagLst>
</file>

<file path=ppt/tags/tag3.xml><?xml version="1.0" encoding="utf-8"?>
<p:tagLst xmlns:a="http://schemas.openxmlformats.org/drawingml/2006/main" xmlns:r="http://schemas.openxmlformats.org/officeDocument/2006/relationships" xmlns:p="http://schemas.openxmlformats.org/presentationml/2006/main">
  <p:tag name="RECTANGLE 2_SHAPECLASSPROTECTIONTYPE" val="0"/>
  <p:tag name="TEXT BOX 3_SHAPECLASSPROTECTIONTYPE" val="47"/>
  <p:tag name="TEXT BOX 4_SHAPECLASSPROTECTIONTYPE" val="15"/>
  <p:tag name="TEXT BOX 5_SHAPECLASSPROTECTIONTYPE" val="47"/>
  <p:tag name="PICTURE 6_SHAPECLASSPROTECTIONTYPE" val="15"/>
  <p:tag name="TEXT BOX 7_SHAPECLASSPROTECTIONTYPE" val="15"/>
  <p:tag name="SHAPESETGROUPCLASSNAME" val="ShapeSetGroup2"/>
  <p:tag name="SHAPESETCLASSNAME" val="TITLEONLY"/>
  <p:tag name="COLORSETGROUPCLASSNAME" val="ColorSetGroupLight"/>
  <p:tag name="COLORSETCLASSNAME" val="ColorSet1"/>
  <p:tag name="FONTSETGROUPCLASSNAME" val="FontSetGroup2"/>
  <p:tag name="STYLESETGROUPCLASSNAME" val="StyleSetGroup1"/>
  <p:tag name="MAPNAME" val="Map1"/>
  <p:tag name="CFG.LAYOUT" val="Default"/>
  <p:tag name="CONFIG" val="Default"/>
  <p:tag name="MLI" val="1"/>
  <p:tag name="ML_1" val="Phi"/>
  <p:tag name="FIELDS.INITIALIZED" val="1"/>
  <p:tag name="RECTANGLE 8_SHAPECLASSPROTECTIONTYPE" val="0"/>
</p:tagLst>
</file>

<file path=ppt/tags/tag4.xml><?xml version="1.0" encoding="utf-8"?>
<p:tagLst xmlns:a="http://schemas.openxmlformats.org/drawingml/2006/main" xmlns:r="http://schemas.openxmlformats.org/officeDocument/2006/relationships" xmlns:p="http://schemas.openxmlformats.org/presentationml/2006/main">
  <p:tag name="FONT" val="SlideTitleFont"/>
  <p:tag name="FONTSETCLASSNAME" val="FontSet1"/>
  <p:tag name="COLORSETCLASSNAME" val="ColorSet1"/>
  <p:tag name="MLI" val="1"/>
  <p:tag name="SHAPESETGROUPCLASSNAME" val="ShapeSetGroup2"/>
  <p:tag name="SHAPESETCLASSNAME" val="TITLEONLY"/>
  <p:tag name="COLORSETGROUPCLASSNAME" val="ColorSetGroupLight"/>
  <p:tag name="FONTSETGROUPCLASSNAME" val="FontSetGroup2"/>
  <p:tag name="SHAPECLASSNAME" val="TitleOnSlide"/>
  <p:tag name="SHAPECLASSPROTECTIONTYPE" val="0"/>
  <p:tag name="COLORS" val="-2;-2;-2;-2;SlideTextFontColor"/>
</p:tagLst>
</file>

<file path=ppt/tags/tag5.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6.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7.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8.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9.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ltGray">
        <a:solidFill>
          <a:schemeClr val="tx2">
            <a:lumMod val="20000"/>
            <a:lumOff val="80000"/>
          </a:schemeClr>
        </a:solidFill>
        <a:ln w="3175">
          <a:noFill/>
        </a:ln>
      </a:spPr>
      <a:bodyPr lIns="45720" tIns="27432" rIns="45720" bIns="27432" rtlCol="0" anchor="ctr"/>
      <a:lstStyle>
        <a:defPPr>
          <a:defRPr sz="1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lank Presentation">
  <a:themeElements>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Blank Presentation">
      <a:majorFont>
        <a:latin typeface="Arial Bold"/>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1433</Words>
  <Application>Microsoft Office PowerPoint</Application>
  <PresentationFormat>On-screen Show (4:3)</PresentationFormat>
  <Paragraphs>333</Paragraphs>
  <Slides>25</Slides>
  <Notes>25</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25</vt:i4>
      </vt:variant>
    </vt:vector>
  </HeadingPairs>
  <TitlesOfParts>
    <vt:vector size="27" baseType="lpstr">
      <vt:lpstr>Blank Presentation</vt:lpstr>
      <vt:lpstr>2_Blank Presentation</vt:lpstr>
      <vt:lpstr>The Engine for a Plug-and-Play World</vt:lpstr>
      <vt:lpstr>What is Personal Connected Health? </vt:lpstr>
      <vt:lpstr>Drivers for Personal Connected Health Pressure on Healthcare Require New Models of Care</vt:lpstr>
      <vt:lpstr>Benefits of Personal Connected Health</vt:lpstr>
      <vt:lpstr>PowerPoint Presentation</vt:lpstr>
      <vt:lpstr>Evidence of Cost &amp; Time-to-Market Advantages Using Continua DGs: Japan Disaster Cardiovascular Prevention Network (DCAPS)</vt:lpstr>
      <vt:lpstr>Continua Health Alliance The Engine for a Plug-and-Play World </vt:lpstr>
      <vt:lpstr>What We Do</vt:lpstr>
      <vt:lpstr>How We’re Different</vt:lpstr>
      <vt:lpstr>Continua Certification  </vt:lpstr>
      <vt:lpstr>Continua Certification, cont’d.</vt:lpstr>
      <vt:lpstr>Continua Architecture: Enabling Personal Connected Health Across the Design</vt:lpstr>
      <vt:lpstr>Continua’s Current  Reference Model</vt:lpstr>
      <vt:lpstr>Key Architecture Requirements</vt:lpstr>
      <vt:lpstr>Continua Certification, cont’d.</vt:lpstr>
      <vt:lpstr>PowerPoint Presentation</vt:lpstr>
      <vt:lpstr>Standards Incorporated in Continua Design Guidelines</vt:lpstr>
      <vt:lpstr>PowerPoint Presentation</vt:lpstr>
      <vt:lpstr>International Activity Hubs:  Continua Adoption &amp; Work Groups</vt:lpstr>
      <vt:lpstr>Where We’re Going:  Globally Scalable Products and Services in PCH</vt:lpstr>
      <vt:lpstr>Where We’re Going, cont’d:  Globally Scalable Products and Services in PCH</vt:lpstr>
      <vt:lpstr>Continua Design Guidelines on Track to Become Global Health Standard in the ITU</vt:lpstr>
      <vt:lpstr>Open Source Opportunities:  Assisting to Develop the PCH industry</vt:lpstr>
      <vt:lpstr>Interoperability:  A Key Driver in PCH</vt:lpstr>
      <vt:lpstr>Continua Health Alliance The Engine for a Plug and Play World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Engine for a Plug-and-Play World</dc:title>
  <dc:creator>Charles Parker</dc:creator>
  <cp:lastModifiedBy>Charles Parker</cp:lastModifiedBy>
  <cp:revision>1</cp:revision>
  <dcterms:created xsi:type="dcterms:W3CDTF">2013-04-29T03:56:55Z</dcterms:created>
  <dcterms:modified xsi:type="dcterms:W3CDTF">2013-04-29T03:58:37Z</dcterms:modified>
</cp:coreProperties>
</file>