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handoutMasterIdLst>
    <p:handoutMasterId r:id="rId11"/>
  </p:handoutMasterIdLst>
  <p:sldIdLst>
    <p:sldId id="260" r:id="rId2"/>
    <p:sldId id="324" r:id="rId3"/>
    <p:sldId id="310" r:id="rId4"/>
    <p:sldId id="318" r:id="rId5"/>
    <p:sldId id="319" r:id="rId6"/>
    <p:sldId id="320" r:id="rId7"/>
    <p:sldId id="321" r:id="rId8"/>
    <p:sldId id="327" r:id="rId9"/>
  </p:sldIdLst>
  <p:sldSz cx="9144000" cy="6858000" type="screen4x3"/>
  <p:notesSz cx="9236075"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8" autoAdjust="0"/>
    <p:restoredTop sz="99387" autoAdjust="0"/>
  </p:normalViewPr>
  <p:slideViewPr>
    <p:cSldViewPr snapToObjects="1">
      <p:cViewPr varScale="1">
        <p:scale>
          <a:sx n="64" d="100"/>
          <a:sy n="64" d="100"/>
        </p:scale>
        <p:origin x="-1716" y="-96"/>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299" cy="350520"/>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sz="quarter" idx="1"/>
          </p:nvPr>
        </p:nvSpPr>
        <p:spPr>
          <a:xfrm>
            <a:off x="5231639" y="0"/>
            <a:ext cx="4002299" cy="350520"/>
          </a:xfrm>
          <a:prstGeom prst="rect">
            <a:avLst/>
          </a:prstGeom>
        </p:spPr>
        <p:txBody>
          <a:bodyPr vert="horz" lIns="92830" tIns="46415" rIns="92830" bIns="46415" rtlCol="0"/>
          <a:lstStyle>
            <a:lvl1pPr algn="r">
              <a:defRPr sz="1200"/>
            </a:lvl1pPr>
          </a:lstStyle>
          <a:p>
            <a:fld id="{A3B81AD3-A964-467C-B4B9-CC702DBBF08A}" type="datetimeFigureOut">
              <a:rPr lang="en-US" smtClean="0"/>
              <a:t>5/31/2013</a:t>
            </a:fld>
            <a:endParaRPr lang="en-US"/>
          </a:p>
        </p:txBody>
      </p:sp>
      <p:sp>
        <p:nvSpPr>
          <p:cNvPr id="4" name="Footer Placeholder 3"/>
          <p:cNvSpPr>
            <a:spLocks noGrp="1"/>
          </p:cNvSpPr>
          <p:nvPr>
            <p:ph type="ftr" sz="quarter" idx="2"/>
          </p:nvPr>
        </p:nvSpPr>
        <p:spPr>
          <a:xfrm>
            <a:off x="0" y="6658664"/>
            <a:ext cx="4002299" cy="350520"/>
          </a:xfrm>
          <a:prstGeom prst="rect">
            <a:avLst/>
          </a:prstGeom>
        </p:spPr>
        <p:txBody>
          <a:bodyPr vert="horz" lIns="92830" tIns="46415" rIns="92830" bIns="46415" rtlCol="0" anchor="b"/>
          <a:lstStyle>
            <a:lvl1pPr algn="l">
              <a:defRPr sz="1200"/>
            </a:lvl1pPr>
          </a:lstStyle>
          <a:p>
            <a:endParaRPr lang="en-US"/>
          </a:p>
        </p:txBody>
      </p:sp>
      <p:sp>
        <p:nvSpPr>
          <p:cNvPr id="5" name="Slide Number Placeholder 4"/>
          <p:cNvSpPr>
            <a:spLocks noGrp="1"/>
          </p:cNvSpPr>
          <p:nvPr>
            <p:ph type="sldNum" sz="quarter" idx="3"/>
          </p:nvPr>
        </p:nvSpPr>
        <p:spPr>
          <a:xfrm>
            <a:off x="5231639" y="6658664"/>
            <a:ext cx="4002299" cy="350520"/>
          </a:xfrm>
          <a:prstGeom prst="rect">
            <a:avLst/>
          </a:prstGeom>
        </p:spPr>
        <p:txBody>
          <a:bodyPr vert="horz" lIns="92830" tIns="46415" rIns="92830" bIns="46415" rtlCol="0" anchor="b"/>
          <a:lstStyle>
            <a:lvl1pPr algn="r">
              <a:defRPr sz="1200"/>
            </a:lvl1pPr>
          </a:lstStyle>
          <a:p>
            <a:fld id="{BDC2B5D7-E175-4D20-9FF8-A4F2C00F16D0}" type="slidenum">
              <a:rPr lang="en-US" smtClean="0"/>
              <a:t>‹#›</a:t>
            </a:fld>
            <a:endParaRPr lang="en-US"/>
          </a:p>
        </p:txBody>
      </p:sp>
    </p:spTree>
    <p:extLst>
      <p:ext uri="{BB962C8B-B14F-4D97-AF65-F5344CB8AC3E}">
        <p14:creationId xmlns:p14="http://schemas.microsoft.com/office/powerpoint/2010/main" val="3884561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02299" cy="350520"/>
          </a:xfrm>
          <a:prstGeom prst="rect">
            <a:avLst/>
          </a:prstGeom>
        </p:spPr>
        <p:txBody>
          <a:bodyPr vert="horz" lIns="92830" tIns="46415" rIns="92830" bIns="46415" rtlCol="0"/>
          <a:lstStyle>
            <a:lvl1pPr algn="l">
              <a:defRPr sz="1200"/>
            </a:lvl1pPr>
          </a:lstStyle>
          <a:p>
            <a:endParaRPr lang="en-GB"/>
          </a:p>
        </p:txBody>
      </p:sp>
      <p:sp>
        <p:nvSpPr>
          <p:cNvPr id="3" name="Date Placeholder 2"/>
          <p:cNvSpPr>
            <a:spLocks noGrp="1"/>
          </p:cNvSpPr>
          <p:nvPr>
            <p:ph type="dt" idx="1"/>
          </p:nvPr>
        </p:nvSpPr>
        <p:spPr>
          <a:xfrm>
            <a:off x="5231639" y="0"/>
            <a:ext cx="4002299" cy="350520"/>
          </a:xfrm>
          <a:prstGeom prst="rect">
            <a:avLst/>
          </a:prstGeom>
        </p:spPr>
        <p:txBody>
          <a:bodyPr vert="horz" lIns="92830" tIns="46415" rIns="92830" bIns="46415" rtlCol="0"/>
          <a:lstStyle>
            <a:lvl1pPr algn="r">
              <a:defRPr sz="1200"/>
            </a:lvl1pPr>
          </a:lstStyle>
          <a:p>
            <a:fld id="{831A59F4-28C5-4ED9-B6A8-9A85243DB047}" type="datetimeFigureOut">
              <a:rPr lang="en-GB" smtClean="0"/>
              <a:pPr/>
              <a:t>31/05/2013</a:t>
            </a:fld>
            <a:endParaRPr lang="en-GB"/>
          </a:p>
        </p:txBody>
      </p:sp>
      <p:sp>
        <p:nvSpPr>
          <p:cNvPr id="4" name="Slide Image Placeholder 3"/>
          <p:cNvSpPr>
            <a:spLocks noGrp="1" noRot="1" noChangeAspect="1"/>
          </p:cNvSpPr>
          <p:nvPr>
            <p:ph type="sldImg" idx="2"/>
          </p:nvPr>
        </p:nvSpPr>
        <p:spPr>
          <a:xfrm>
            <a:off x="2865438" y="525463"/>
            <a:ext cx="3505200" cy="2628900"/>
          </a:xfrm>
          <a:prstGeom prst="rect">
            <a:avLst/>
          </a:prstGeom>
          <a:noFill/>
          <a:ln w="12700">
            <a:solidFill>
              <a:prstClr val="black"/>
            </a:solidFill>
          </a:ln>
        </p:spPr>
        <p:txBody>
          <a:bodyPr vert="horz" lIns="92830" tIns="46415" rIns="92830" bIns="46415" rtlCol="0" anchor="ctr"/>
          <a:lstStyle/>
          <a:p>
            <a:endParaRPr lang="en-GB"/>
          </a:p>
        </p:txBody>
      </p:sp>
      <p:sp>
        <p:nvSpPr>
          <p:cNvPr id="5" name="Notes Placeholder 4"/>
          <p:cNvSpPr>
            <a:spLocks noGrp="1"/>
          </p:cNvSpPr>
          <p:nvPr>
            <p:ph type="body" sz="quarter" idx="3"/>
          </p:nvPr>
        </p:nvSpPr>
        <p:spPr>
          <a:xfrm>
            <a:off x="923608" y="3329940"/>
            <a:ext cx="7388860" cy="3154680"/>
          </a:xfrm>
          <a:prstGeom prst="rect">
            <a:avLst/>
          </a:prstGeom>
        </p:spPr>
        <p:txBody>
          <a:bodyPr vert="horz" lIns="92830" tIns="46415" rIns="92830" bIns="4641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6658664"/>
            <a:ext cx="4002299" cy="350520"/>
          </a:xfrm>
          <a:prstGeom prst="rect">
            <a:avLst/>
          </a:prstGeom>
        </p:spPr>
        <p:txBody>
          <a:bodyPr vert="horz" lIns="92830" tIns="46415" rIns="92830" bIns="46415" rtlCol="0" anchor="b"/>
          <a:lstStyle>
            <a:lvl1pPr algn="l">
              <a:defRPr sz="1200"/>
            </a:lvl1pPr>
          </a:lstStyle>
          <a:p>
            <a:endParaRPr lang="en-GB"/>
          </a:p>
        </p:txBody>
      </p:sp>
      <p:sp>
        <p:nvSpPr>
          <p:cNvPr id="7" name="Slide Number Placeholder 6"/>
          <p:cNvSpPr>
            <a:spLocks noGrp="1"/>
          </p:cNvSpPr>
          <p:nvPr>
            <p:ph type="sldNum" sz="quarter" idx="5"/>
          </p:nvPr>
        </p:nvSpPr>
        <p:spPr>
          <a:xfrm>
            <a:off x="5231639" y="6658664"/>
            <a:ext cx="4002299" cy="350520"/>
          </a:xfrm>
          <a:prstGeom prst="rect">
            <a:avLst/>
          </a:prstGeom>
        </p:spPr>
        <p:txBody>
          <a:bodyPr vert="horz" lIns="92830" tIns="46415" rIns="92830" bIns="46415" rtlCol="0" anchor="b"/>
          <a:lstStyle>
            <a:lvl1pPr algn="r">
              <a:defRPr sz="1200"/>
            </a:lvl1pPr>
          </a:lstStyle>
          <a:p>
            <a:fld id="{314AA346-46B1-4610-A316-1C8C048E419A}" type="slidenum">
              <a:rPr lang="en-GB" smtClean="0"/>
              <a:pPr/>
              <a:t>‹#›</a:t>
            </a:fld>
            <a:endParaRPr lang="en-GB"/>
          </a:p>
        </p:txBody>
      </p:sp>
    </p:spTree>
    <p:extLst>
      <p:ext uri="{BB962C8B-B14F-4D97-AF65-F5344CB8AC3E}">
        <p14:creationId xmlns:p14="http://schemas.microsoft.com/office/powerpoint/2010/main" val="201067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pPr eaLnBrk="1" hangingPunct="1"/>
            <a:endParaRPr lang="en-GB" smtClean="0">
              <a:latin typeface="Times" charset="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8196" name="Rectangle 4"/>
          <p:cNvSpPr>
            <a:spLocks noChangeArrowheads="1"/>
          </p:cNvSpPr>
          <p:nvPr/>
        </p:nvSpPr>
        <p:spPr bwMode="auto">
          <a:xfrm>
            <a:off x="7173913" y="6124575"/>
            <a:ext cx="1592262" cy="477838"/>
          </a:xfrm>
          <a:prstGeom prst="rect">
            <a:avLst/>
          </a:prstGeom>
          <a:noFill/>
          <a:ln w="9525">
            <a:noFill/>
            <a:miter lim="800000"/>
            <a:headEnd/>
            <a:tailEnd/>
          </a:ln>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1028" name="Rectangle 5"/>
          <p:cNvSpPr>
            <a:spLocks noGrp="1" noChangeArrowheads="1"/>
          </p:cNvSpPr>
          <p:nvPr>
            <p:ph type="body" idx="1"/>
          </p:nvPr>
        </p:nvSpPr>
        <p:spPr bwMode="auto">
          <a:xfrm>
            <a:off x="356440" y="1292225"/>
            <a:ext cx="8299450" cy="5181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9" name="Picture 6" descr="Picture in Transforming WAPF Into OMA 20020313"/>
          <p:cNvPicPr>
            <a:picLocks noChangeAspect="1" noChangeArrowheads="1"/>
          </p:cNvPicPr>
          <p:nvPr/>
        </p:nvPicPr>
        <p:blipFill>
          <a:blip r:embed="rId13"/>
          <a:srcRect/>
          <a:stretch>
            <a:fillRect/>
          </a:stretch>
        </p:blipFill>
        <p:spPr bwMode="auto">
          <a:xfrm>
            <a:off x="7385050" y="6172200"/>
            <a:ext cx="1646238" cy="614363"/>
          </a:xfrm>
          <a:prstGeom prst="rect">
            <a:avLst/>
          </a:prstGeom>
          <a:noFill/>
          <a:ln w="9525">
            <a:noFill/>
            <a:miter lim="800000"/>
            <a:headEnd/>
            <a:tailEnd/>
          </a:ln>
        </p:spPr>
      </p:pic>
      <p:sp>
        <p:nvSpPr>
          <p:cNvPr id="8199" name="Text Box 7"/>
          <p:cNvSpPr txBox="1">
            <a:spLocks noChangeArrowheads="1"/>
          </p:cNvSpPr>
          <p:nvPr/>
        </p:nvSpPr>
        <p:spPr bwMode="auto">
          <a:xfrm>
            <a:off x="3868738" y="6399213"/>
            <a:ext cx="1651000" cy="366712"/>
          </a:xfrm>
          <a:prstGeom prst="rect">
            <a:avLst/>
          </a:prstGeom>
          <a:noFill/>
          <a:ln w="12700">
            <a:noFill/>
            <a:miter lim="800000"/>
            <a:headEnd/>
            <a:tailEnd/>
          </a:ln>
          <a:effectLst/>
        </p:spPr>
        <p:txBody>
          <a:bodyPr wrap="none">
            <a:prstTxWarp prst="textNoShape">
              <a:avLst/>
            </a:prstTxWarp>
            <a:spAutoFit/>
          </a:bodyPr>
          <a:lstStyle/>
          <a:p>
            <a:pPr defTabSz="762000" eaLnBrk="0" fontAlgn="auto" hangingPunct="0">
              <a:lnSpc>
                <a:spcPct val="90000"/>
              </a:lnSpc>
              <a:spcBef>
                <a:spcPts val="0"/>
              </a:spcBef>
              <a:spcAft>
                <a:spcPts val="0"/>
              </a:spcAft>
              <a:defRPr/>
            </a:pPr>
            <a:r>
              <a:rPr lang="en-US" sz="2000" b="1">
                <a:solidFill>
                  <a:schemeClr val="hlink"/>
                </a:solidFill>
                <a:latin typeface="Arial" pitchFamily="-111" charset="0"/>
                <a:ea typeface="+mn-ea"/>
                <a:cs typeface="+mn-cs"/>
              </a:rPr>
              <a:t>Confidential</a:t>
            </a:r>
          </a:p>
        </p:txBody>
      </p:sp>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10" name="Rectangle 19"/>
          <p:cNvSpPr>
            <a:spLocks noChangeArrowheads="1"/>
          </p:cNvSpPr>
          <p:nvPr userDrawn="1"/>
        </p:nvSpPr>
        <p:spPr bwMode="auto">
          <a:xfrm>
            <a:off x="285750" y="6473825"/>
            <a:ext cx="82073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buFontTx/>
              <a:buNone/>
              <a:tabLst>
                <a:tab pos="5372100" algn="ctr"/>
                <a:tab pos="9182100" algn="r"/>
              </a:tabLst>
            </a:pPr>
            <a:r>
              <a:rPr lang="en-US" sz="1100" b="1" dirty="0">
                <a:solidFill>
                  <a:schemeClr val="tx1"/>
                </a:solidFill>
                <a:latin typeface="Arial Narrow" charset="0"/>
              </a:rPr>
              <a:t>Slide </a:t>
            </a:r>
            <a:fld id="{0A4CD433-D1D0-4442-A85E-4F7323ED960C}" type="slidenum">
              <a:rPr lang="en-US" sz="1100" b="1">
                <a:solidFill>
                  <a:schemeClr val="tx1"/>
                </a:solidFill>
                <a:latin typeface="Arial Narrow" charset="0"/>
              </a:rPr>
              <a:pPr defTabSz="403225">
                <a:buFontTx/>
                <a:buNone/>
                <a:tabLst>
                  <a:tab pos="5372100" algn="ctr"/>
                  <a:tab pos="9182100" algn="r"/>
                </a:tabLst>
              </a:pPr>
              <a:t>‹#›</a:t>
            </a:fld>
            <a:endParaRPr lang="en-US" sz="1100" b="1" dirty="0">
              <a:solidFill>
                <a:schemeClr val="tx1"/>
              </a:solidFill>
              <a:latin typeface="Arial Narrow"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dir="in"/>
  </p:transition>
  <p:txStyles>
    <p:title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ＭＳ Ｐゴシック" pitchFamily="-111" charset="-128"/>
          <a:cs typeface="ＭＳ Ｐゴシック" pitchFamily="-111" charset="-128"/>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ＭＳ Ｐゴシック" pitchFamily="-111" charset="-128"/>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ＭＳ Ｐゴシック" pitchFamily="-111" charset="-128"/>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ＭＳ Ｐゴシック" pitchFamily="-111" charset="-128"/>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11200" y="2143125"/>
            <a:ext cx="7772400" cy="1470025"/>
          </a:xfrm>
        </p:spPr>
        <p:txBody>
          <a:bodyPr/>
          <a:lstStyle/>
          <a:p>
            <a:r>
              <a:rPr lang="en-US" dirty="0" smtClean="0">
                <a:ea typeface="ＭＳ Ｐゴシック" charset="-128"/>
              </a:rPr>
              <a:t/>
            </a:r>
            <a:br>
              <a:rPr lang="en-US" dirty="0" smtClean="0">
                <a:ea typeface="ＭＳ Ｐゴシック" charset="-128"/>
              </a:rPr>
            </a:br>
            <a:r>
              <a:rPr lang="en-US" dirty="0">
                <a:ea typeface="ＭＳ Ｐゴシック" charset="-128"/>
              </a:rPr>
              <a:t/>
            </a:r>
            <a:br>
              <a:rPr lang="en-US" dirty="0">
                <a:ea typeface="ＭＳ Ｐゴシック" charset="-128"/>
              </a:rPr>
            </a:br>
            <a:r>
              <a:rPr lang="en-US" dirty="0" smtClean="0">
                <a:ea typeface="ＭＳ Ｐゴシック" charset="-128"/>
              </a:rPr>
              <a:t>Member Acquisition Communications Feedback</a:t>
            </a:r>
            <a:br>
              <a:rPr lang="en-US" dirty="0" smtClean="0">
                <a:ea typeface="ＭＳ Ｐゴシック" charset="-128"/>
              </a:rPr>
            </a:br>
            <a:r>
              <a:rPr lang="en-US" dirty="0" smtClean="0">
                <a:ea typeface="ＭＳ Ｐゴシック" charset="-128"/>
              </a:rPr>
              <a:t/>
            </a:r>
            <a:br>
              <a:rPr lang="en-US" dirty="0" smtClean="0">
                <a:ea typeface="ＭＳ Ｐゴシック" charset="-128"/>
              </a:rPr>
            </a:br>
            <a:endParaRPr lang="en-US" dirty="0" smtClean="0">
              <a:ea typeface="ＭＳ Ｐゴシック" charset="-128"/>
            </a:endParaRPr>
          </a:p>
        </p:txBody>
      </p:sp>
      <p:sp>
        <p:nvSpPr>
          <p:cNvPr id="4099" name="Rectangle 3"/>
          <p:cNvSpPr>
            <a:spLocks noGrp="1" noChangeArrowheads="1"/>
          </p:cNvSpPr>
          <p:nvPr>
            <p:ph type="subTitle" idx="1"/>
          </p:nvPr>
        </p:nvSpPr>
        <p:spPr>
          <a:xfrm>
            <a:off x="1371600" y="4114800"/>
            <a:ext cx="6400800" cy="1752600"/>
          </a:xfrm>
        </p:spPr>
        <p:txBody>
          <a:bodyPr/>
          <a:lstStyle/>
          <a:p>
            <a:r>
              <a:rPr lang="en-US" sz="1600" b="1" dirty="0" smtClean="0">
                <a:solidFill>
                  <a:schemeClr val="tx1"/>
                </a:solidFill>
                <a:latin typeface="Tahoma" charset="0"/>
                <a:ea typeface="ＭＳ Ｐゴシック" charset="0"/>
                <a:cs typeface="ＭＳ Ｐゴシック" charset="0"/>
              </a:rPr>
              <a:t>Eshwar Pittampalli</a:t>
            </a:r>
          </a:p>
          <a:p>
            <a:r>
              <a:rPr lang="en-US" sz="1600" b="1" dirty="0" smtClean="0">
                <a:solidFill>
                  <a:schemeClr val="accent5">
                    <a:lumMod val="50000"/>
                  </a:schemeClr>
                </a:solidFill>
                <a:latin typeface="Tahoma" charset="0"/>
                <a:ea typeface="ＭＳ Ｐゴシック" charset="0"/>
                <a:cs typeface="ＭＳ Ｐゴシック" charset="0"/>
              </a:rPr>
              <a:t>Market and Business Development</a:t>
            </a:r>
          </a:p>
          <a:p>
            <a:r>
              <a:rPr lang="en-US" sz="1200" dirty="0" smtClean="0"/>
              <a:t>OMA-TP-2013-0165-INP_Member_Acquisition_Communications_Feedback</a:t>
            </a:r>
            <a:endParaRPr lang="en-US" sz="1200" b="1" dirty="0" smtClean="0">
              <a:solidFill>
                <a:schemeClr val="accent5">
                  <a:lumMod val="50000"/>
                </a:schemeClr>
              </a:solidFill>
              <a:latin typeface="Tahoma" charset="0"/>
              <a:ea typeface="ＭＳ Ｐゴシック" charset="0"/>
              <a:cs typeface="ＭＳ Ｐゴシック" charset="0"/>
            </a:endParaRPr>
          </a:p>
          <a:p>
            <a:r>
              <a:rPr lang="en-US" sz="1600" b="1" dirty="0" smtClean="0">
                <a:solidFill>
                  <a:schemeClr val="tx1"/>
                </a:solidFill>
                <a:latin typeface="Tahoma" charset="0"/>
                <a:ea typeface="ＭＳ Ｐゴシック" charset="0"/>
                <a:cs typeface="ＭＳ Ｐゴシック" charset="0"/>
              </a:rPr>
              <a:t>June, 2013</a:t>
            </a:r>
            <a:endParaRPr lang="en-US" sz="1600" b="1" dirty="0">
              <a:solidFill>
                <a:schemeClr val="tx1"/>
              </a:solidFill>
              <a:latin typeface="Tahoma" charset="0"/>
              <a:ea typeface="ＭＳ Ｐゴシック" charset="0"/>
              <a:cs typeface="ＭＳ Ｐゴシック" charset="0"/>
            </a:endParaRPr>
          </a:p>
          <a:p>
            <a:endParaRPr lang="en-US" sz="1600" b="1" dirty="0" smtClean="0">
              <a:solidFill>
                <a:schemeClr val="tx1"/>
              </a:solidFill>
              <a:latin typeface="Tahoma" charset="0"/>
              <a:ea typeface="ＭＳ Ｐゴシック" charset="0"/>
              <a:cs typeface="ＭＳ Ｐゴシック" charset="0"/>
            </a:endParaRPr>
          </a:p>
          <a:p>
            <a:endParaRPr lang="en-US" sz="1600" b="1" dirty="0" smtClean="0">
              <a:solidFill>
                <a:schemeClr val="tx1"/>
              </a:solidFill>
              <a:ea typeface="ＭＳ Ｐゴシック" charset="-128"/>
            </a:endParaRPr>
          </a:p>
        </p:txBody>
      </p:sp>
    </p:spTree>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New Members</a:t>
            </a:r>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35463901"/>
              </p:ext>
            </p:extLst>
          </p:nvPr>
        </p:nvGraphicFramePr>
        <p:xfrm>
          <a:off x="380999" y="1066800"/>
          <a:ext cx="8382001" cy="3916680"/>
        </p:xfrm>
        <a:graphic>
          <a:graphicData uri="http://schemas.openxmlformats.org/drawingml/2006/table">
            <a:tbl>
              <a:tblPr firstRow="1" firstCol="1" bandRow="1">
                <a:tableStyleId>{5C22544A-7EE6-4342-B048-85BDC9FD1C3A}</a:tableStyleId>
              </a:tblPr>
              <a:tblGrid>
                <a:gridCol w="5257801"/>
                <a:gridCol w="1549499"/>
                <a:gridCol w="1574701"/>
              </a:tblGrid>
              <a:tr h="228812">
                <a:tc>
                  <a:txBody>
                    <a:bodyPr/>
                    <a:lstStyle/>
                    <a:p>
                      <a:pPr marL="0" marR="0">
                        <a:spcBef>
                          <a:spcPts val="0"/>
                        </a:spcBef>
                        <a:spcAft>
                          <a:spcPts val="0"/>
                        </a:spcAft>
                      </a:pPr>
                      <a:r>
                        <a:rPr lang="en-US" sz="1800" b="1" kern="1200" dirty="0" smtClean="0">
                          <a:solidFill>
                            <a:schemeClr val="lt1"/>
                          </a:solidFill>
                          <a:effectLst/>
                          <a:latin typeface="+mn-lt"/>
                          <a:ea typeface="+mn-ea"/>
                          <a:cs typeface="+mn-cs"/>
                        </a:rPr>
                        <a:t>Cisco</a:t>
                      </a:r>
                      <a:endParaRPr lang="en-US" sz="1800" b="1" kern="1200" dirty="0">
                        <a:solidFill>
                          <a:schemeClr val="lt1"/>
                        </a:solidFill>
                        <a:effectLst/>
                        <a:latin typeface="+mn-lt"/>
                        <a:ea typeface="+mn-ea"/>
                        <a:cs typeface="+mn-cs"/>
                      </a:endParaRPr>
                    </a:p>
                  </a:txBody>
                  <a:tcPr marL="68578" marR="68578" marT="0" marB="0"/>
                </a:tc>
                <a:tc>
                  <a:txBody>
                    <a:bodyPr/>
                    <a:lstStyle/>
                    <a:p>
                      <a:pPr marL="0" marR="0">
                        <a:spcBef>
                          <a:spcPts val="0"/>
                        </a:spcBef>
                        <a:spcAft>
                          <a:spcPts val="0"/>
                        </a:spcAft>
                      </a:pPr>
                      <a:r>
                        <a:rPr lang="en-US" sz="1800" b="0" kern="1200" dirty="0" smtClean="0">
                          <a:solidFill>
                            <a:schemeClr val="dk1"/>
                          </a:solidFill>
                          <a:effectLst/>
                          <a:latin typeface="+mn-lt"/>
                          <a:ea typeface="+mn-ea"/>
                          <a:cs typeface="+mn-cs"/>
                        </a:rPr>
                        <a:t>LOC/</a:t>
                      </a:r>
                      <a:r>
                        <a:rPr lang="en-US" sz="1800" b="0" kern="1200" dirty="0" err="1" smtClean="0">
                          <a:solidFill>
                            <a:schemeClr val="dk1"/>
                          </a:solidFill>
                          <a:effectLst/>
                          <a:latin typeface="+mn-lt"/>
                          <a:ea typeface="+mn-ea"/>
                          <a:cs typeface="+mn-cs"/>
                        </a:rPr>
                        <a:t>IoT</a:t>
                      </a:r>
                      <a:endParaRPr lang="en-US" sz="1800" b="0" kern="1200" dirty="0">
                        <a:solidFill>
                          <a:schemeClr val="dk1"/>
                        </a:solidFill>
                        <a:effectLst/>
                        <a:latin typeface="+mn-lt"/>
                        <a:ea typeface="+mn-ea"/>
                        <a:cs typeface="+mn-cs"/>
                      </a:endParaRPr>
                    </a:p>
                  </a:txBody>
                  <a:tcPr marL="68578" marR="68578" marT="0" marB="0">
                    <a:solidFill>
                      <a:schemeClr val="accent1">
                        <a:lumMod val="60000"/>
                        <a:lumOff val="40000"/>
                      </a:schemeClr>
                    </a:solidFill>
                  </a:tcPr>
                </a:tc>
                <a:tc>
                  <a:txBody>
                    <a:bodyPr/>
                    <a:lstStyle/>
                    <a:p>
                      <a:pPr marL="0" marR="0" algn="l" defTabSz="457200" rtl="0" eaLnBrk="1" latinLnBrk="0" hangingPunct="1">
                        <a:spcBef>
                          <a:spcPts val="0"/>
                        </a:spcBef>
                        <a:spcAft>
                          <a:spcPts val="0"/>
                        </a:spcAft>
                      </a:pPr>
                      <a:r>
                        <a:rPr lang="en-US" sz="1800" b="0" kern="1200" dirty="0" smtClean="0">
                          <a:solidFill>
                            <a:schemeClr val="dk1"/>
                          </a:solidFill>
                          <a:effectLst/>
                          <a:latin typeface="+mn-lt"/>
                          <a:ea typeface="+mn-ea"/>
                          <a:cs typeface="+mn-cs"/>
                        </a:rPr>
                        <a:t>5/30/2013</a:t>
                      </a:r>
                      <a:endParaRPr lang="en-US" sz="1800" b="0" kern="1200" dirty="0">
                        <a:solidFill>
                          <a:schemeClr val="dk1"/>
                        </a:solidFill>
                        <a:effectLst/>
                        <a:latin typeface="+mn-lt"/>
                        <a:ea typeface="+mn-ea"/>
                        <a:cs typeface="+mn-cs"/>
                      </a:endParaRPr>
                    </a:p>
                  </a:txBody>
                  <a:tcPr marL="68578" marR="68578" marT="0" marB="0">
                    <a:solidFill>
                      <a:schemeClr val="accent1">
                        <a:lumMod val="60000"/>
                        <a:lumOff val="40000"/>
                      </a:schemeClr>
                    </a:solidFill>
                  </a:tcPr>
                </a:tc>
              </a:tr>
              <a:tr h="228812">
                <a:tc>
                  <a:txBody>
                    <a:bodyPr/>
                    <a:lstStyle/>
                    <a:p>
                      <a:pPr marL="0" marR="0">
                        <a:spcBef>
                          <a:spcPts val="0"/>
                        </a:spcBef>
                        <a:spcAft>
                          <a:spcPts val="0"/>
                        </a:spcAft>
                      </a:pPr>
                      <a:r>
                        <a:rPr lang="en-US" sz="1800" dirty="0" err="1">
                          <a:effectLst/>
                        </a:rPr>
                        <a:t>Masang</a:t>
                      </a:r>
                      <a:r>
                        <a:rPr lang="en-US" sz="1800" dirty="0">
                          <a:effectLst/>
                        </a:rPr>
                        <a:t> Soft., Inc.</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b="0" dirty="0" smtClean="0">
                          <a:solidFill>
                            <a:schemeClr val="tx1"/>
                          </a:solidFill>
                          <a:effectLst/>
                          <a:latin typeface="+mn-lt"/>
                          <a:ea typeface="+mn-ea"/>
                          <a:cs typeface="+mn-cs"/>
                        </a:rPr>
                        <a:t>VAS</a:t>
                      </a:r>
                      <a:endParaRPr lang="en-US" sz="1800" b="0" dirty="0">
                        <a:solidFill>
                          <a:schemeClr val="tx1"/>
                        </a:solidFill>
                        <a:effectLst/>
                        <a:latin typeface="Calibri"/>
                        <a:ea typeface="Calibri"/>
                        <a:cs typeface="Times New Roman"/>
                      </a:endParaRPr>
                    </a:p>
                  </a:txBody>
                  <a:tcPr marL="68578" marR="68578" marT="0" marB="0">
                    <a:solidFill>
                      <a:schemeClr val="accent1">
                        <a:lumMod val="60000"/>
                        <a:lumOff val="40000"/>
                      </a:schemeClr>
                    </a:solidFill>
                  </a:tcPr>
                </a:tc>
                <a:tc>
                  <a:txBody>
                    <a:bodyPr/>
                    <a:lstStyle/>
                    <a:p>
                      <a:pPr marL="0" marR="0" algn="l">
                        <a:spcBef>
                          <a:spcPts val="0"/>
                        </a:spcBef>
                        <a:spcAft>
                          <a:spcPts val="0"/>
                        </a:spcAft>
                      </a:pPr>
                      <a:r>
                        <a:rPr lang="en-US" sz="1800" b="0" dirty="0">
                          <a:solidFill>
                            <a:schemeClr val="tx1"/>
                          </a:solidFill>
                          <a:effectLst/>
                        </a:rPr>
                        <a:t>5/29/2012</a:t>
                      </a:r>
                      <a:endParaRPr lang="en-US" sz="1800" b="0" dirty="0">
                        <a:solidFill>
                          <a:schemeClr val="tx1"/>
                        </a:solidFill>
                        <a:effectLst/>
                        <a:latin typeface="Calibri"/>
                        <a:ea typeface="Calibri"/>
                        <a:cs typeface="Times New Roman"/>
                      </a:endParaRPr>
                    </a:p>
                  </a:txBody>
                  <a:tcPr marL="68578" marR="68578" marT="0" marB="0">
                    <a:solidFill>
                      <a:schemeClr val="accent1">
                        <a:lumMod val="60000"/>
                        <a:lumOff val="40000"/>
                      </a:schemeClr>
                    </a:solidFill>
                  </a:tcPr>
                </a:tc>
              </a:tr>
              <a:tr h="228812">
                <a:tc>
                  <a:txBody>
                    <a:bodyPr/>
                    <a:lstStyle/>
                    <a:p>
                      <a:pPr marL="0" marR="0">
                        <a:spcBef>
                          <a:spcPts val="0"/>
                        </a:spcBef>
                        <a:spcAft>
                          <a:spcPts val="0"/>
                        </a:spcAft>
                      </a:pPr>
                      <a:r>
                        <a:rPr lang="en-US" sz="1800" dirty="0" err="1">
                          <a:effectLst/>
                        </a:rPr>
                        <a:t>InvisiTrack</a:t>
                      </a:r>
                      <a:r>
                        <a:rPr lang="en-US" sz="1800" dirty="0">
                          <a:effectLst/>
                        </a:rPr>
                        <a:t>, Inc.</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rPr>
                        <a:t>LOC</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8/29/2012</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a:effectLst/>
                        </a:rPr>
                        <a:t>Sensinode Ltd.</a:t>
                      </a:r>
                      <a:endParaRPr lang="en-US" sz="180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latin typeface="+mn-lt"/>
                          <a:ea typeface="+mn-ea"/>
                          <a:cs typeface="+mn-cs"/>
                        </a:rPr>
                        <a:t>M2M/</a:t>
                      </a:r>
                      <a:r>
                        <a:rPr lang="en-US" sz="1800" dirty="0" err="1" smtClean="0">
                          <a:solidFill>
                            <a:schemeClr val="tx1"/>
                          </a:solidFill>
                          <a:effectLst/>
                          <a:latin typeface="+mn-lt"/>
                          <a:ea typeface="+mn-ea"/>
                          <a:cs typeface="+mn-cs"/>
                        </a:rPr>
                        <a:t>IoT</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9/10/2012</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dirty="0">
                          <a:effectLst/>
                        </a:rPr>
                        <a:t>aisle411, Inc.</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rPr>
                        <a:t>LOC</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10/16/2012</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dirty="0">
                          <a:effectLst/>
                        </a:rPr>
                        <a:t>Layer 7 Technologies</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IT</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10/26/2012</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a:effectLst/>
                        </a:rPr>
                        <a:t>KWISA</a:t>
                      </a:r>
                      <a:endParaRPr lang="en-US" sz="180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rPr>
                        <a:t>INDUSTRY</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1/1/2013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a:effectLst/>
                        </a:rPr>
                        <a:t>Seven Networks International Oy</a:t>
                      </a:r>
                      <a:endParaRPr lang="en-US" sz="180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latin typeface="+mn-lt"/>
                          <a:ea typeface="+mn-ea"/>
                          <a:cs typeface="+mn-cs"/>
                        </a:rPr>
                        <a:t>Apps</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1/15/2013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a:effectLst/>
                        </a:rPr>
                        <a:t>CallUp Net Ltd.</a:t>
                      </a:r>
                      <a:endParaRPr lang="en-US" sz="180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IT</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2/1/2013</a:t>
                      </a:r>
                      <a:endParaRPr lang="en-US" sz="1800" dirty="0">
                        <a:solidFill>
                          <a:schemeClr val="tx1"/>
                        </a:solidFill>
                        <a:effectLst/>
                        <a:latin typeface="Calibri"/>
                        <a:ea typeface="Calibri"/>
                        <a:cs typeface="Times New Roman"/>
                      </a:endParaRPr>
                    </a:p>
                  </a:txBody>
                  <a:tcPr marL="68578" marR="68578" marT="0" marB="0"/>
                </a:tc>
              </a:tr>
              <a:tr h="350520">
                <a:tc>
                  <a:txBody>
                    <a:bodyPr/>
                    <a:lstStyle/>
                    <a:p>
                      <a:pPr marL="0" marR="0">
                        <a:spcBef>
                          <a:spcPts val="0"/>
                        </a:spcBef>
                        <a:spcAft>
                          <a:spcPts val="0"/>
                        </a:spcAft>
                      </a:pPr>
                      <a:r>
                        <a:rPr lang="en-US" sz="1800" dirty="0">
                          <a:effectLst/>
                        </a:rPr>
                        <a:t>Shenzhen </a:t>
                      </a:r>
                      <a:r>
                        <a:rPr lang="en-US" sz="1800" dirty="0" err="1">
                          <a:effectLst/>
                        </a:rPr>
                        <a:t>Coolpad</a:t>
                      </a:r>
                      <a:r>
                        <a:rPr lang="en-US" sz="1800" dirty="0">
                          <a:effectLst/>
                        </a:rPr>
                        <a:t> Technologies Co., Ltd.</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a:solidFill>
                            <a:schemeClr val="tx1"/>
                          </a:solidFill>
                          <a:effectLst/>
                        </a:rPr>
                        <a:t>IT</a:t>
                      </a:r>
                      <a:endParaRPr lang="en-US" sz="180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3/18/2013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a:effectLst/>
                        </a:rPr>
                        <a:t>NVIDIA Corp.</a:t>
                      </a:r>
                      <a:endParaRPr lang="en-US" sz="180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rPr>
                        <a:t>Video</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3/18/2013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dirty="0" err="1">
                          <a:effectLst/>
                        </a:rPr>
                        <a:t>NextNav</a:t>
                      </a:r>
                      <a:r>
                        <a:rPr lang="en-US" sz="1800" dirty="0">
                          <a:effectLst/>
                        </a:rPr>
                        <a:t> LLC</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smtClean="0">
                          <a:solidFill>
                            <a:schemeClr val="tx1"/>
                          </a:solidFill>
                          <a:effectLst/>
                        </a:rPr>
                        <a:t>SP</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3/18/2013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dirty="0">
                          <a:effectLst/>
                        </a:rPr>
                        <a:t>One2Many</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IT</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4/5/2013</a:t>
                      </a:r>
                      <a:endParaRPr lang="en-US" sz="1800" dirty="0">
                        <a:solidFill>
                          <a:schemeClr val="tx1"/>
                        </a:solidFill>
                        <a:effectLst/>
                        <a:latin typeface="Calibri"/>
                        <a:ea typeface="Calibri"/>
                        <a:cs typeface="Times New Roman"/>
                      </a:endParaRPr>
                    </a:p>
                  </a:txBody>
                  <a:tcPr marL="68578" marR="68578" marT="0" marB="0"/>
                </a:tc>
              </a:tr>
              <a:tr h="228812">
                <a:tc>
                  <a:txBody>
                    <a:bodyPr/>
                    <a:lstStyle/>
                    <a:p>
                      <a:pPr marL="0" marR="0">
                        <a:spcBef>
                          <a:spcPts val="0"/>
                        </a:spcBef>
                        <a:spcAft>
                          <a:spcPts val="0"/>
                        </a:spcAft>
                      </a:pPr>
                      <a:r>
                        <a:rPr lang="en-US" sz="1800" dirty="0" err="1">
                          <a:effectLst/>
                        </a:rPr>
                        <a:t>Openwave</a:t>
                      </a:r>
                      <a:r>
                        <a:rPr lang="en-US" sz="1800" dirty="0">
                          <a:effectLst/>
                        </a:rPr>
                        <a:t> Messaging Inc.</a:t>
                      </a:r>
                      <a:endParaRPr lang="en-US" sz="1800" dirty="0">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IT</a:t>
                      </a:r>
                      <a:endParaRPr lang="en-US" sz="1800" dirty="0">
                        <a:solidFill>
                          <a:schemeClr val="tx1"/>
                        </a:solidFill>
                        <a:effectLst/>
                        <a:latin typeface="Calibri"/>
                        <a:ea typeface="Calibri"/>
                        <a:cs typeface="Times New Roman"/>
                      </a:endParaRPr>
                    </a:p>
                  </a:txBody>
                  <a:tcPr marL="68578" marR="68578" marT="0" marB="0"/>
                </a:tc>
                <a:tc>
                  <a:txBody>
                    <a:bodyPr/>
                    <a:lstStyle/>
                    <a:p>
                      <a:pPr marL="0" marR="0" algn="l">
                        <a:spcBef>
                          <a:spcPts val="0"/>
                        </a:spcBef>
                        <a:spcAft>
                          <a:spcPts val="0"/>
                        </a:spcAft>
                      </a:pPr>
                      <a:r>
                        <a:rPr lang="en-US" sz="1800" dirty="0">
                          <a:solidFill>
                            <a:schemeClr val="tx1"/>
                          </a:solidFill>
                          <a:effectLst/>
                        </a:rPr>
                        <a:t>4/12/2013</a:t>
                      </a:r>
                      <a:endParaRPr lang="en-US" sz="1800" dirty="0">
                        <a:solidFill>
                          <a:schemeClr val="tx1"/>
                        </a:solidFill>
                        <a:effectLst/>
                        <a:latin typeface="Calibri"/>
                        <a:ea typeface="Calibri"/>
                        <a:cs typeface="Times New Roman"/>
                      </a:endParaRPr>
                    </a:p>
                  </a:txBody>
                  <a:tcPr marL="68578" marR="68578" marT="0" marB="0"/>
                </a:tc>
              </a:tr>
            </a:tbl>
          </a:graphicData>
        </a:graphic>
      </p:graphicFrame>
      <p:sp>
        <p:nvSpPr>
          <p:cNvPr id="5185" name="TextBox 2"/>
          <p:cNvSpPr txBox="1">
            <a:spLocks noChangeArrowheads="1"/>
          </p:cNvSpPr>
          <p:nvPr/>
        </p:nvSpPr>
        <p:spPr bwMode="auto">
          <a:xfrm>
            <a:off x="3962400" y="5181600"/>
            <a:ext cx="4187355" cy="26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ea typeface="MS PGothic" pitchFamily="34" charset="-128"/>
              </a:defRPr>
            </a:lvl1pPr>
            <a:lvl2pPr marL="742950" indent="-285750">
              <a:defRPr sz="2000">
                <a:solidFill>
                  <a:schemeClr val="tx1"/>
                </a:solidFill>
                <a:latin typeface="Arial" charset="0"/>
                <a:ea typeface="MS PGothic" pitchFamily="34" charset="-128"/>
              </a:defRPr>
            </a:lvl2pPr>
            <a:lvl3pPr marL="1143000" indent="-228600">
              <a:defRPr sz="2000">
                <a:solidFill>
                  <a:schemeClr val="tx1"/>
                </a:solidFill>
                <a:latin typeface="Arial" charset="0"/>
                <a:ea typeface="MS PGothic" pitchFamily="34" charset="-128"/>
              </a:defRPr>
            </a:lvl3pPr>
            <a:lvl4pPr marL="1600200" indent="-228600">
              <a:defRPr sz="2000">
                <a:solidFill>
                  <a:schemeClr val="tx1"/>
                </a:solidFill>
                <a:latin typeface="Arial" charset="0"/>
                <a:ea typeface="MS PGothic" pitchFamily="34" charset="-128"/>
              </a:defRPr>
            </a:lvl4pPr>
            <a:lvl5pPr marL="2057400" indent="-228600">
              <a:defRPr sz="2000">
                <a:solidFill>
                  <a:schemeClr val="tx1"/>
                </a:solidFill>
                <a:latin typeface="Arial" charset="0"/>
                <a:ea typeface="MS PGothic" pitchFamily="34" charset="-128"/>
              </a:defRPr>
            </a:lvl5pPr>
            <a:lvl6pPr marL="2514600" indent="-228600" eaLnBrk="0" fontAlgn="base" hangingPunct="0">
              <a:lnSpc>
                <a:spcPct val="90000"/>
              </a:lnSpc>
              <a:spcBef>
                <a:spcPct val="0"/>
              </a:spcBef>
              <a:spcAft>
                <a:spcPct val="0"/>
              </a:spcAft>
              <a:defRPr sz="2000">
                <a:solidFill>
                  <a:schemeClr val="tx1"/>
                </a:solidFill>
                <a:latin typeface="Arial" charset="0"/>
                <a:ea typeface="MS PGothic" pitchFamily="34" charset="-128"/>
              </a:defRPr>
            </a:lvl6pPr>
            <a:lvl7pPr marL="2971800" indent="-228600" eaLnBrk="0" fontAlgn="base" hangingPunct="0">
              <a:lnSpc>
                <a:spcPct val="90000"/>
              </a:lnSpc>
              <a:spcBef>
                <a:spcPct val="0"/>
              </a:spcBef>
              <a:spcAft>
                <a:spcPct val="0"/>
              </a:spcAft>
              <a:defRPr sz="2000">
                <a:solidFill>
                  <a:schemeClr val="tx1"/>
                </a:solidFill>
                <a:latin typeface="Arial" charset="0"/>
                <a:ea typeface="MS PGothic" pitchFamily="34" charset="-128"/>
              </a:defRPr>
            </a:lvl7pPr>
            <a:lvl8pPr marL="3429000" indent="-228600" eaLnBrk="0" fontAlgn="base" hangingPunct="0">
              <a:lnSpc>
                <a:spcPct val="90000"/>
              </a:lnSpc>
              <a:spcBef>
                <a:spcPct val="0"/>
              </a:spcBef>
              <a:spcAft>
                <a:spcPct val="0"/>
              </a:spcAft>
              <a:defRPr sz="2000">
                <a:solidFill>
                  <a:schemeClr val="tx1"/>
                </a:solidFill>
                <a:latin typeface="Arial" charset="0"/>
                <a:ea typeface="MS PGothic" pitchFamily="34" charset="-128"/>
              </a:defRPr>
            </a:lvl8pPr>
            <a:lvl9pPr marL="3886200" indent="-228600" eaLnBrk="0" fontAlgn="base" hangingPunct="0">
              <a:lnSpc>
                <a:spcPct val="90000"/>
              </a:lnSpc>
              <a:spcBef>
                <a:spcPct val="0"/>
              </a:spcBef>
              <a:spcAft>
                <a:spcPct val="0"/>
              </a:spcAft>
              <a:defRPr sz="2000">
                <a:solidFill>
                  <a:schemeClr val="tx1"/>
                </a:solidFill>
                <a:latin typeface="Arial" charset="0"/>
                <a:ea typeface="MS PGothic" pitchFamily="34" charset="-128"/>
              </a:defRPr>
            </a:lvl9pPr>
          </a:lstStyle>
          <a:p>
            <a:r>
              <a:rPr lang="en-US" sz="1100" dirty="0" err="1"/>
              <a:t>WindRiver</a:t>
            </a:r>
            <a:r>
              <a:rPr lang="en-US" sz="1100" dirty="0"/>
              <a:t> is not included because they are a subsidiary of Intel.</a:t>
            </a:r>
          </a:p>
        </p:txBody>
      </p:sp>
      <p:sp>
        <p:nvSpPr>
          <p:cNvPr id="2" name="TextBox 1"/>
          <p:cNvSpPr txBox="1"/>
          <p:nvPr/>
        </p:nvSpPr>
        <p:spPr>
          <a:xfrm>
            <a:off x="266960" y="5519405"/>
            <a:ext cx="8648440" cy="5765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txBody>
          <a:bodyPr anchor="ctr"/>
          <a:lstStyle>
            <a:defPPr>
              <a:defRPr lang="en-US"/>
            </a:defPPr>
            <a:lvl1pPr algn="ctr" eaLnBrk="0" fontAlgn="base" hangingPunct="0">
              <a:lnSpc>
                <a:spcPct val="90000"/>
              </a:lnSpc>
              <a:spcBef>
                <a:spcPct val="0"/>
              </a:spcBef>
              <a:spcAft>
                <a:spcPct val="0"/>
              </a:spcAft>
              <a:defRPr sz="2800">
                <a:latin typeface="Book Antiqua" pitchFamily="18" charset="0"/>
                <a:cs typeface="Calibri" pitchFamily="34" charset="0"/>
              </a:defRPr>
            </a:lvl1pPr>
            <a:lvl2pPr marL="457171" eaLnBrk="0" fontAlgn="base" hangingPunct="0">
              <a:lnSpc>
                <a:spcPct val="90000"/>
              </a:lnSpc>
              <a:spcBef>
                <a:spcPct val="0"/>
              </a:spcBef>
              <a:spcAft>
                <a:spcPct val="0"/>
              </a:spcAft>
              <a:defRPr sz="2400">
                <a:latin typeface="Arial" charset="0"/>
              </a:defRPr>
            </a:lvl2pPr>
            <a:lvl3pPr marL="914342" eaLnBrk="0" fontAlgn="base" hangingPunct="0">
              <a:lnSpc>
                <a:spcPct val="90000"/>
              </a:lnSpc>
              <a:spcBef>
                <a:spcPct val="0"/>
              </a:spcBef>
              <a:spcAft>
                <a:spcPct val="0"/>
              </a:spcAft>
              <a:defRPr sz="2400">
                <a:latin typeface="Arial" charset="0"/>
              </a:defRPr>
            </a:lvl3pPr>
            <a:lvl4pPr marL="1371512" eaLnBrk="0" fontAlgn="base" hangingPunct="0">
              <a:lnSpc>
                <a:spcPct val="90000"/>
              </a:lnSpc>
              <a:spcBef>
                <a:spcPct val="0"/>
              </a:spcBef>
              <a:spcAft>
                <a:spcPct val="0"/>
              </a:spcAft>
              <a:defRPr sz="2400">
                <a:latin typeface="Arial" charset="0"/>
              </a:defRPr>
            </a:lvl4pPr>
            <a:lvl5pPr marL="1828683" eaLnBrk="0" fontAlgn="base" hangingPunct="0">
              <a:lnSpc>
                <a:spcPct val="90000"/>
              </a:lnSpc>
              <a:spcBef>
                <a:spcPct val="0"/>
              </a:spcBef>
              <a:spcAft>
                <a:spcPct val="0"/>
              </a:spcAft>
              <a:defRPr sz="2400">
                <a:latin typeface="Arial" charset="0"/>
              </a:defRPr>
            </a:lvl5pPr>
            <a:lvl6pPr marL="2285854" defTabSz="914342">
              <a:defRPr sz="2400">
                <a:latin typeface="Arial" charset="0"/>
              </a:defRPr>
            </a:lvl6pPr>
            <a:lvl7pPr marL="2743025" defTabSz="914342">
              <a:defRPr sz="2400">
                <a:latin typeface="Arial" charset="0"/>
              </a:defRPr>
            </a:lvl7pPr>
            <a:lvl8pPr marL="3200196" defTabSz="914342">
              <a:defRPr sz="2400">
                <a:latin typeface="Arial" charset="0"/>
              </a:defRPr>
            </a:lvl8pPr>
            <a:lvl9pPr marL="3657366" defTabSz="914342">
              <a:defRPr sz="2400">
                <a:latin typeface="Arial" charset="0"/>
              </a:defRPr>
            </a:lvl9pPr>
          </a:lstStyle>
          <a:p>
            <a:r>
              <a:rPr lang="en-US" sz="2600" dirty="0"/>
              <a:t>14 new members were added during the past 12 months</a:t>
            </a:r>
            <a:endParaRPr lang="en-US" sz="2600" dirty="0"/>
          </a:p>
        </p:txBody>
      </p:sp>
    </p:spTree>
    <p:extLst>
      <p:ext uri="{BB962C8B-B14F-4D97-AF65-F5344CB8AC3E}">
        <p14:creationId xmlns:p14="http://schemas.microsoft.com/office/powerpoint/2010/main" val="156576145"/>
      </p:ext>
    </p:extLst>
  </p:cSld>
  <p:clrMapOvr>
    <a:masterClrMapping/>
  </p:clrMapOvr>
  <p:transition>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685800"/>
          </a:xfrm>
        </p:spPr>
        <p:txBody>
          <a:bodyPr/>
          <a:lstStyle/>
          <a:p>
            <a:r>
              <a:rPr lang="en-GB" sz="3200" dirty="0" smtClean="0"/>
              <a:t>Topics that surfaced…</a:t>
            </a:r>
            <a:endParaRPr lang="en-US" sz="1600" dirty="0"/>
          </a:p>
        </p:txBody>
      </p:sp>
      <p:sp>
        <p:nvSpPr>
          <p:cNvPr id="3" name="Content Placeholder 2"/>
          <p:cNvSpPr>
            <a:spLocks noGrp="1"/>
          </p:cNvSpPr>
          <p:nvPr>
            <p:ph idx="1"/>
          </p:nvPr>
        </p:nvSpPr>
        <p:spPr>
          <a:xfrm>
            <a:off x="422275" y="1143000"/>
            <a:ext cx="8299450" cy="5334000"/>
          </a:xfrm>
        </p:spPr>
        <p:txBody>
          <a:bodyPr/>
          <a:lstStyle/>
          <a:p>
            <a:pPr marL="0" indent="0">
              <a:buNone/>
            </a:pPr>
            <a:r>
              <a:rPr lang="en-GB" sz="2400" dirty="0" smtClean="0">
                <a:solidFill>
                  <a:srgbClr val="C00000"/>
                </a:solidFill>
              </a:rPr>
              <a:t>Bring Your Own Device (BYOD)</a:t>
            </a:r>
          </a:p>
          <a:p>
            <a:r>
              <a:rPr lang="en-GB" sz="2000" u="sng" dirty="0" smtClean="0"/>
              <a:t>Current wave</a:t>
            </a:r>
            <a:r>
              <a:rPr lang="en-GB" sz="2000" dirty="0" smtClean="0"/>
              <a:t>: </a:t>
            </a:r>
            <a:r>
              <a:rPr lang="en-US" sz="1600" dirty="0"/>
              <a:t>The study, conducted by </a:t>
            </a:r>
            <a:r>
              <a:rPr lang="en-US" sz="1600" dirty="0" smtClean="0"/>
              <a:t>IDG Research </a:t>
            </a:r>
            <a:r>
              <a:rPr lang="en-US" sz="1600" dirty="0"/>
              <a:t>Services, found that 85 %</a:t>
            </a:r>
            <a:r>
              <a:rPr lang="en-US" sz="1600" dirty="0" smtClean="0"/>
              <a:t> of companies </a:t>
            </a:r>
            <a:r>
              <a:rPr lang="en-US" sz="1600" dirty="0"/>
              <a:t>support BYOD today, and </a:t>
            </a:r>
            <a:r>
              <a:rPr lang="en-US" sz="1600" dirty="0" smtClean="0"/>
              <a:t>more than </a:t>
            </a:r>
            <a:r>
              <a:rPr lang="en-US" sz="1600" dirty="0"/>
              <a:t>70 %</a:t>
            </a:r>
            <a:r>
              <a:rPr lang="en-US" sz="1600" dirty="0" smtClean="0"/>
              <a:t> </a:t>
            </a:r>
            <a:r>
              <a:rPr lang="en-US" sz="1600" dirty="0"/>
              <a:t>of IT executives </a:t>
            </a:r>
            <a:r>
              <a:rPr lang="en-US" sz="1600" dirty="0" smtClean="0"/>
              <a:t>surveyed believe </a:t>
            </a:r>
            <a:r>
              <a:rPr lang="en-US" sz="1600" dirty="0"/>
              <a:t>companies without a BYOD </a:t>
            </a:r>
            <a:r>
              <a:rPr lang="en-US" sz="1600" dirty="0" smtClean="0"/>
              <a:t>strategy will </a:t>
            </a:r>
            <a:r>
              <a:rPr lang="en-US" sz="1600" dirty="0"/>
              <a:t>be at a competitive </a:t>
            </a:r>
            <a:r>
              <a:rPr lang="en-US" sz="1600" dirty="0" smtClean="0"/>
              <a:t>disadvantage.</a:t>
            </a:r>
            <a:endParaRPr lang="en-US" sz="1600" dirty="0"/>
          </a:p>
          <a:p>
            <a:r>
              <a:rPr lang="en-US" sz="2000" u="sng" dirty="0"/>
              <a:t>Challenges: </a:t>
            </a:r>
            <a:r>
              <a:rPr lang="en-US" sz="1600" dirty="0" smtClean="0"/>
              <a:t>While </a:t>
            </a:r>
            <a:r>
              <a:rPr lang="en-US" sz="1600" dirty="0"/>
              <a:t>there are clear benefits to BYOD, security risks are high; the major concern of IT is the security of sensitive corporate  data.</a:t>
            </a:r>
          </a:p>
          <a:p>
            <a:r>
              <a:rPr lang="en-US" sz="2000" u="sng" dirty="0" smtClean="0"/>
              <a:t>Readiness: </a:t>
            </a:r>
            <a:r>
              <a:rPr lang="en-US" sz="1600" dirty="0" smtClean="0"/>
              <a:t>Once </a:t>
            </a:r>
            <a:r>
              <a:rPr lang="en-US" sz="1600" dirty="0"/>
              <a:t>BYOD is </a:t>
            </a:r>
            <a:r>
              <a:rPr lang="en-US" sz="1600" dirty="0" smtClean="0"/>
              <a:t>fully implemented</a:t>
            </a:r>
            <a:r>
              <a:rPr lang="en-US" sz="1600" dirty="0"/>
              <a:t>, the infrastructure </a:t>
            </a:r>
            <a:r>
              <a:rPr lang="en-US" sz="1600" dirty="0" smtClean="0"/>
              <a:t>becomes end-device </a:t>
            </a:r>
            <a:r>
              <a:rPr lang="en-US" sz="1600" dirty="0"/>
              <a:t>agnostic and transparent to </a:t>
            </a:r>
            <a:r>
              <a:rPr lang="en-US" sz="1600" dirty="0" smtClean="0"/>
              <a:t>any operating </a:t>
            </a:r>
            <a:r>
              <a:rPr lang="en-US" sz="1600" dirty="0"/>
              <a:t>system. The system </a:t>
            </a:r>
            <a:r>
              <a:rPr lang="en-US" sz="1600" dirty="0" smtClean="0"/>
              <a:t>authenticates the </a:t>
            </a:r>
            <a:r>
              <a:rPr lang="en-US" sz="1600" dirty="0"/>
              <a:t>user not the end device to </a:t>
            </a:r>
            <a:r>
              <a:rPr lang="en-US" sz="1600" dirty="0" smtClean="0"/>
              <a:t>access sensitive  corporate data. </a:t>
            </a:r>
            <a:r>
              <a:rPr lang="en-US" sz="1600" dirty="0"/>
              <a:t>The fact that </a:t>
            </a:r>
            <a:r>
              <a:rPr lang="en-US" sz="1600" dirty="0" smtClean="0"/>
              <a:t>the US </a:t>
            </a:r>
            <a:r>
              <a:rPr lang="en-US" sz="1600" dirty="0"/>
              <a:t>Department of Treasury Alcohol </a:t>
            </a:r>
            <a:r>
              <a:rPr lang="en-US" sz="1600" dirty="0" smtClean="0"/>
              <a:t>and Tobacco </a:t>
            </a:r>
            <a:r>
              <a:rPr lang="en-US" sz="1600" dirty="0"/>
              <a:t>Tax and Trade Bureau </a:t>
            </a:r>
            <a:r>
              <a:rPr lang="en-US" sz="1600" dirty="0" smtClean="0"/>
              <a:t>(</a:t>
            </a:r>
            <a:r>
              <a:rPr lang="en-US" sz="1600" i="1" dirty="0" smtClean="0"/>
              <a:t>TTB </a:t>
            </a:r>
            <a:r>
              <a:rPr lang="en-US" sz="1600" dirty="0" smtClean="0"/>
              <a:t>) rolled out </a:t>
            </a:r>
            <a:r>
              <a:rPr lang="en-US" sz="1600" dirty="0"/>
              <a:t>a virtual desktop that allowed a </a:t>
            </a:r>
            <a:r>
              <a:rPr lang="en-US" sz="1600" dirty="0" smtClean="0"/>
              <a:t>BYOD program </a:t>
            </a:r>
            <a:r>
              <a:rPr lang="en-US" sz="1600" dirty="0"/>
              <a:t>with almost no policy or </a:t>
            </a:r>
            <a:r>
              <a:rPr lang="en-US" sz="1600" dirty="0" smtClean="0"/>
              <a:t>legal implications </a:t>
            </a:r>
            <a:r>
              <a:rPr lang="en-US" sz="1600" dirty="0"/>
              <a:t>indicates that it is time </a:t>
            </a:r>
            <a:r>
              <a:rPr lang="en-US" sz="1600" dirty="0" smtClean="0"/>
              <a:t>for BYOD </a:t>
            </a:r>
            <a:r>
              <a:rPr lang="en-US" sz="1600" dirty="0"/>
              <a:t>to take </a:t>
            </a:r>
            <a:r>
              <a:rPr lang="en-US" sz="1600" dirty="0" smtClean="0"/>
              <a:t>center </a:t>
            </a:r>
            <a:r>
              <a:rPr lang="en-US" sz="1600" dirty="0"/>
              <a:t>stage</a:t>
            </a:r>
            <a:r>
              <a:rPr lang="en-US" sz="1600" dirty="0" smtClean="0"/>
              <a:t>.</a:t>
            </a:r>
          </a:p>
          <a:p>
            <a:r>
              <a:rPr lang="en-US" sz="2000" u="sng" dirty="0"/>
              <a:t>Requirement</a:t>
            </a:r>
            <a:r>
              <a:rPr lang="en-US" sz="2000" dirty="0"/>
              <a:t>: </a:t>
            </a:r>
            <a:r>
              <a:rPr lang="en-US" sz="1600" dirty="0" smtClean="0"/>
              <a:t>Dual(Multi)-persona version support is becoming a major requirement for end devices.</a:t>
            </a:r>
          </a:p>
        </p:txBody>
      </p:sp>
    </p:spTree>
    <p:extLst>
      <p:ext uri="{BB962C8B-B14F-4D97-AF65-F5344CB8AC3E}">
        <p14:creationId xmlns:p14="http://schemas.microsoft.com/office/powerpoint/2010/main" val="2632814518"/>
      </p:ext>
    </p:extLst>
  </p:cSld>
  <p:clrMapOvr>
    <a:masterClrMapping/>
  </p:clrMapOvr>
  <p:transition>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685800"/>
          </a:xfrm>
        </p:spPr>
        <p:txBody>
          <a:bodyPr/>
          <a:lstStyle/>
          <a:p>
            <a:r>
              <a:rPr lang="en-GB" sz="3200" dirty="0" smtClean="0"/>
              <a:t>Topics that surfaced…</a:t>
            </a:r>
            <a:endParaRPr lang="en-US" sz="1600" dirty="0"/>
          </a:p>
        </p:txBody>
      </p:sp>
      <p:sp>
        <p:nvSpPr>
          <p:cNvPr id="3" name="Content Placeholder 2"/>
          <p:cNvSpPr>
            <a:spLocks noGrp="1"/>
          </p:cNvSpPr>
          <p:nvPr>
            <p:ph idx="1"/>
          </p:nvPr>
        </p:nvSpPr>
        <p:spPr>
          <a:xfrm>
            <a:off x="422275" y="1143000"/>
            <a:ext cx="8299450" cy="5334000"/>
          </a:xfrm>
        </p:spPr>
        <p:txBody>
          <a:bodyPr/>
          <a:lstStyle/>
          <a:p>
            <a:pPr marL="0" indent="0">
              <a:buNone/>
            </a:pPr>
            <a:r>
              <a:rPr lang="en-GB" sz="2400" dirty="0">
                <a:solidFill>
                  <a:srgbClr val="C00000"/>
                </a:solidFill>
              </a:rPr>
              <a:t>Cloud (Outsourced IT resource)</a:t>
            </a:r>
          </a:p>
          <a:p>
            <a:r>
              <a:rPr lang="en-GB" sz="2000" u="sng" dirty="0" smtClean="0"/>
              <a:t>Current wave</a:t>
            </a:r>
            <a:r>
              <a:rPr lang="en-GB" sz="2000" dirty="0" smtClean="0"/>
              <a:t>: </a:t>
            </a:r>
            <a:r>
              <a:rPr lang="en-US" sz="1600" dirty="0" smtClean="0"/>
              <a:t>Basic cloud service models include </a:t>
            </a:r>
            <a:r>
              <a:rPr lang="en-US" sz="1600" dirty="0" err="1" smtClean="0"/>
              <a:t>IaaS</a:t>
            </a:r>
            <a:r>
              <a:rPr lang="en-US" sz="1600" dirty="0" smtClean="0"/>
              <a:t>, </a:t>
            </a:r>
            <a:r>
              <a:rPr lang="en-US" sz="1600" dirty="0" err="1" smtClean="0"/>
              <a:t>PaaS</a:t>
            </a:r>
            <a:r>
              <a:rPr lang="en-US" sz="1600" dirty="0" smtClean="0"/>
              <a:t>, </a:t>
            </a:r>
            <a:r>
              <a:rPr lang="en-US" sz="1600" dirty="0" err="1" smtClean="0"/>
              <a:t>SaaS</a:t>
            </a:r>
            <a:r>
              <a:rPr lang="en-US" sz="1600" dirty="0" smtClean="0"/>
              <a:t>, </a:t>
            </a:r>
            <a:r>
              <a:rPr lang="en-US" sz="1600" dirty="0" err="1" smtClean="0"/>
              <a:t>NaaS</a:t>
            </a:r>
            <a:r>
              <a:rPr lang="en-US" sz="1600" dirty="0" smtClean="0"/>
              <a:t>, </a:t>
            </a:r>
            <a:r>
              <a:rPr lang="en-US" sz="1600" dirty="0" err="1" smtClean="0"/>
              <a:t>DaaS</a:t>
            </a:r>
            <a:r>
              <a:rPr lang="en-US" sz="1600" dirty="0" smtClean="0"/>
              <a:t> (VDI), </a:t>
            </a:r>
            <a:r>
              <a:rPr lang="en-US" sz="1600" dirty="0" err="1" smtClean="0"/>
              <a:t>WaaS</a:t>
            </a:r>
            <a:r>
              <a:rPr lang="en-US" sz="1600" dirty="0" smtClean="0"/>
              <a:t>, </a:t>
            </a:r>
            <a:r>
              <a:rPr lang="en-US" sz="1600" dirty="0" err="1" smtClean="0"/>
              <a:t>XaaS</a:t>
            </a:r>
            <a:r>
              <a:rPr lang="en-US" sz="1600" dirty="0" smtClean="0"/>
              <a:t> and Cloud clients. Cloud clients - rely on cloud computing for all or a majority of their applications so as to be essentially useless without it. </a:t>
            </a:r>
          </a:p>
          <a:p>
            <a:r>
              <a:rPr lang="en-US" sz="2000" u="sng" dirty="0" smtClean="0"/>
              <a:t>Challenges</a:t>
            </a:r>
            <a:r>
              <a:rPr lang="en-US" sz="2000" u="sng" dirty="0"/>
              <a:t>: </a:t>
            </a:r>
            <a:r>
              <a:rPr lang="en-US" sz="1600" dirty="0"/>
              <a:t>Growth in mobile and social interactions is causing increased demand for transaction processing and data management IT resources. Enterprises cannot handle this growth without fundamentally changing their processes</a:t>
            </a:r>
            <a:r>
              <a:rPr lang="en-US" sz="1600" dirty="0" smtClean="0"/>
              <a:t>.</a:t>
            </a:r>
            <a:r>
              <a:rPr lang="en-US" sz="1600" dirty="0"/>
              <a:t> For the time being, the mission critical data and systems of records that are the enterprises’ life blood residing in their data centers need to be isolated from these on line applications exposed to every internet user. </a:t>
            </a:r>
          </a:p>
          <a:p>
            <a:r>
              <a:rPr lang="en-US" sz="2000" u="sng" dirty="0" smtClean="0"/>
              <a:t>Readiness: </a:t>
            </a:r>
            <a:r>
              <a:rPr lang="en-US" sz="1600" dirty="0" smtClean="0"/>
              <a:t>Enterprises are ready for cloud computing and cloud is ready for enterprises (Education, Health, and Prosperity). While desktop PC is dying, the smartness of end devices is increasing exponentially, it is the primetime for Cloud play. But </a:t>
            </a:r>
            <a:r>
              <a:rPr lang="en-US" sz="1600" i="1" u="sng" dirty="0" smtClean="0"/>
              <a:t>only</a:t>
            </a:r>
            <a:r>
              <a:rPr lang="en-US" sz="1600" dirty="0" smtClean="0"/>
              <a:t> three concerns to worry about and these are - security, security, and security. </a:t>
            </a:r>
          </a:p>
          <a:p>
            <a:r>
              <a:rPr lang="en-US" sz="2000" u="sng" dirty="0"/>
              <a:t>Requirements</a:t>
            </a:r>
            <a:r>
              <a:rPr lang="en-US" sz="2000" dirty="0" smtClean="0"/>
              <a:t>: </a:t>
            </a:r>
            <a:r>
              <a:rPr lang="en-US" sz="1600" dirty="0"/>
              <a:t>How can we embed </a:t>
            </a:r>
            <a:r>
              <a:rPr lang="en-US" sz="1600" dirty="0" smtClean="0"/>
              <a:t>security </a:t>
            </a:r>
            <a:r>
              <a:rPr lang="en-US" sz="1600" dirty="0"/>
              <a:t>in end </a:t>
            </a:r>
            <a:r>
              <a:rPr lang="en-US" sz="1600" dirty="0" smtClean="0"/>
              <a:t>devices and cloud?</a:t>
            </a:r>
            <a:endParaRPr lang="en-GB" sz="1600" dirty="0"/>
          </a:p>
        </p:txBody>
      </p:sp>
    </p:spTree>
    <p:extLst>
      <p:ext uri="{BB962C8B-B14F-4D97-AF65-F5344CB8AC3E}">
        <p14:creationId xmlns:p14="http://schemas.microsoft.com/office/powerpoint/2010/main" val="1348207872"/>
      </p:ext>
    </p:extLst>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685800"/>
          </a:xfrm>
        </p:spPr>
        <p:txBody>
          <a:bodyPr/>
          <a:lstStyle/>
          <a:p>
            <a:r>
              <a:rPr lang="en-GB" sz="3200" dirty="0" smtClean="0"/>
              <a:t>Topics that surfaced…</a:t>
            </a:r>
            <a:endParaRPr lang="en-US" sz="1600" dirty="0"/>
          </a:p>
        </p:txBody>
      </p:sp>
      <p:sp>
        <p:nvSpPr>
          <p:cNvPr id="3" name="Content Placeholder 2"/>
          <p:cNvSpPr>
            <a:spLocks noGrp="1"/>
          </p:cNvSpPr>
          <p:nvPr>
            <p:ph idx="1"/>
          </p:nvPr>
        </p:nvSpPr>
        <p:spPr>
          <a:xfrm>
            <a:off x="422275" y="1143000"/>
            <a:ext cx="8299450" cy="5334000"/>
          </a:xfrm>
        </p:spPr>
        <p:txBody>
          <a:bodyPr/>
          <a:lstStyle/>
          <a:p>
            <a:pPr marL="0" indent="0">
              <a:buNone/>
            </a:pPr>
            <a:r>
              <a:rPr lang="en-GB" sz="2400" dirty="0">
                <a:solidFill>
                  <a:srgbClr val="C00000"/>
                </a:solidFill>
              </a:rPr>
              <a:t>Mobile Payments</a:t>
            </a:r>
          </a:p>
          <a:p>
            <a:r>
              <a:rPr lang="en-GB" sz="2000" u="sng" dirty="0" smtClean="0"/>
              <a:t>Current wave</a:t>
            </a:r>
            <a:r>
              <a:rPr lang="en-GB" sz="2000" dirty="0" smtClean="0"/>
              <a:t>: </a:t>
            </a:r>
            <a:r>
              <a:rPr lang="en-US" sz="1600" dirty="0"/>
              <a:t>MasterCard Mobile Payments Readiness Index (MPRI), a data-driven survey of the global mobile payments </a:t>
            </a:r>
            <a:r>
              <a:rPr lang="en-US" sz="1600" dirty="0" smtClean="0"/>
              <a:t>landscape</a:t>
            </a:r>
            <a:r>
              <a:rPr lang="en-US" sz="1600" dirty="0"/>
              <a:t>, </a:t>
            </a:r>
            <a:r>
              <a:rPr lang="en-US" sz="1600" dirty="0" smtClean="0"/>
              <a:t>survey </a:t>
            </a:r>
            <a:r>
              <a:rPr lang="en-US" sz="1600" dirty="0"/>
              <a:t>gauges the preparedness and receptivity of 34 countries </a:t>
            </a:r>
            <a:r>
              <a:rPr lang="en-US" sz="1600" dirty="0" smtClean="0"/>
              <a:t>globally for </a:t>
            </a:r>
            <a:r>
              <a:rPr lang="en-US" sz="1600" dirty="0"/>
              <a:t>mobile payments of three varieties – person to person (P2P), mobile e-commerce (m-commerce), and mobile payments at the point of sale (POS</a:t>
            </a:r>
            <a:r>
              <a:rPr lang="en-US" sz="1600" dirty="0" smtClean="0"/>
              <a:t>). No country has reached an inflection point of score of 60 out of 100, 34 countries have reached an average score 33.2. </a:t>
            </a:r>
          </a:p>
          <a:p>
            <a:pPr lvl="0"/>
            <a:r>
              <a:rPr lang="en-US" sz="2000" u="sng" dirty="0" smtClean="0"/>
              <a:t>Challenges</a:t>
            </a:r>
            <a:r>
              <a:rPr lang="en-US" sz="2000" u="sng" dirty="0"/>
              <a:t>: </a:t>
            </a:r>
            <a:r>
              <a:rPr lang="en-US" sz="1600" b="1" dirty="0"/>
              <a:t>Carrier billing.</a:t>
            </a:r>
            <a:r>
              <a:rPr lang="en-US" sz="1600" dirty="0"/>
              <a:t> Where the consumer pays by text message and the charge is added to their phone bill. This is great for a variety of specific use cases (reaching the unbanked, especially teenagers; ecommerce and gaming), but is crimped by carrier fees and control. </a:t>
            </a:r>
            <a:r>
              <a:rPr lang="en-US" sz="1600" b="1" dirty="0"/>
              <a:t>Near-Field Communications (NFC).</a:t>
            </a:r>
            <a:r>
              <a:rPr lang="en-US" sz="1600" dirty="0"/>
              <a:t> Where the </a:t>
            </a:r>
            <a:r>
              <a:rPr lang="en-US" sz="1600" dirty="0" smtClean="0"/>
              <a:t>consumers </a:t>
            </a:r>
            <a:r>
              <a:rPr lang="en-US" sz="1600" dirty="0"/>
              <a:t>can pay at the point of sale by waving </a:t>
            </a:r>
            <a:r>
              <a:rPr lang="en-US" sz="1600" dirty="0" smtClean="0"/>
              <a:t>their phones </a:t>
            </a:r>
            <a:r>
              <a:rPr lang="en-US" sz="1600" dirty="0"/>
              <a:t>in front of a terminal. </a:t>
            </a:r>
            <a:r>
              <a:rPr lang="en-US" sz="1600" b="1" dirty="0"/>
              <a:t>Apps.</a:t>
            </a:r>
            <a:r>
              <a:rPr lang="en-US" sz="1600" dirty="0"/>
              <a:t> Where the consumer uses an app on </a:t>
            </a:r>
            <a:r>
              <a:rPr lang="en-US" sz="1600" dirty="0" smtClean="0"/>
              <a:t>a smartphone </a:t>
            </a:r>
            <a:r>
              <a:rPr lang="en-US" sz="1600" dirty="0"/>
              <a:t>to pay, typically by scanning a barcode at the register. </a:t>
            </a:r>
          </a:p>
          <a:p>
            <a:r>
              <a:rPr lang="en-US" sz="2000" u="sng" dirty="0" smtClean="0"/>
              <a:t>Readiness: </a:t>
            </a:r>
            <a:r>
              <a:rPr lang="en-US" sz="1600" dirty="0" smtClean="0"/>
              <a:t>Based on MPRI, it is getting there but not completely there yet. This gives us ample time to get prepared for it.</a:t>
            </a:r>
          </a:p>
          <a:p>
            <a:r>
              <a:rPr lang="en-US" sz="2000" u="sng" dirty="0"/>
              <a:t>Requirements: </a:t>
            </a:r>
            <a:r>
              <a:rPr lang="en-US" sz="1600" dirty="0"/>
              <a:t>The affluent and mass segments are seeking convenience while the underserved are looking for access to electronic payments.</a:t>
            </a:r>
          </a:p>
          <a:p>
            <a:endParaRPr lang="en-US" sz="1600" dirty="0" smtClean="0"/>
          </a:p>
          <a:p>
            <a:endParaRPr lang="en-GB" sz="2000" dirty="0" smtClean="0"/>
          </a:p>
        </p:txBody>
      </p:sp>
    </p:spTree>
    <p:extLst>
      <p:ext uri="{BB962C8B-B14F-4D97-AF65-F5344CB8AC3E}">
        <p14:creationId xmlns:p14="http://schemas.microsoft.com/office/powerpoint/2010/main" val="2954271093"/>
      </p:ext>
    </p:extLst>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685800"/>
          </a:xfrm>
        </p:spPr>
        <p:txBody>
          <a:bodyPr/>
          <a:lstStyle/>
          <a:p>
            <a:r>
              <a:rPr lang="en-GB" sz="3200" dirty="0" smtClean="0"/>
              <a:t>Topics that surfaced…</a:t>
            </a:r>
            <a:endParaRPr lang="en-US" sz="1600" dirty="0"/>
          </a:p>
        </p:txBody>
      </p:sp>
      <p:sp>
        <p:nvSpPr>
          <p:cNvPr id="3" name="Content Placeholder 2"/>
          <p:cNvSpPr>
            <a:spLocks noGrp="1"/>
          </p:cNvSpPr>
          <p:nvPr>
            <p:ph idx="1"/>
          </p:nvPr>
        </p:nvSpPr>
        <p:spPr>
          <a:xfrm>
            <a:off x="422275" y="838200"/>
            <a:ext cx="8299450" cy="5334000"/>
          </a:xfrm>
        </p:spPr>
        <p:txBody>
          <a:bodyPr/>
          <a:lstStyle/>
          <a:p>
            <a:pPr marL="0" indent="0">
              <a:buNone/>
            </a:pPr>
            <a:r>
              <a:rPr lang="en-GB" sz="2400" dirty="0">
                <a:solidFill>
                  <a:srgbClr val="C00000"/>
                </a:solidFill>
              </a:rPr>
              <a:t>M2M/Internet of Things (</a:t>
            </a:r>
            <a:r>
              <a:rPr lang="en-GB" sz="2400" dirty="0" err="1">
                <a:solidFill>
                  <a:srgbClr val="C00000"/>
                </a:solidFill>
              </a:rPr>
              <a:t>IoT</a:t>
            </a:r>
            <a:r>
              <a:rPr lang="en-GB" sz="2400" dirty="0">
                <a:solidFill>
                  <a:srgbClr val="C00000"/>
                </a:solidFill>
              </a:rPr>
              <a:t>)</a:t>
            </a:r>
          </a:p>
          <a:p>
            <a:r>
              <a:rPr lang="en-GB" sz="2000" u="sng" dirty="0" smtClean="0"/>
              <a:t>Current wave</a:t>
            </a:r>
            <a:r>
              <a:rPr lang="en-GB" sz="2000" dirty="0" smtClean="0"/>
              <a:t>: Billons and Billions and even Trillions of devices are going to be connected by 2020/2025/??</a:t>
            </a:r>
          </a:p>
          <a:p>
            <a:endParaRPr lang="en-GB" sz="2000" u="sng" dirty="0"/>
          </a:p>
          <a:p>
            <a:endParaRPr lang="en-GB" sz="2000" u="sng" dirty="0" smtClean="0"/>
          </a:p>
          <a:p>
            <a:endParaRPr lang="en-GB" sz="2000" u="sng" dirty="0"/>
          </a:p>
          <a:p>
            <a:endParaRPr lang="en-US" sz="2000" u="sng" dirty="0" smtClean="0"/>
          </a:p>
          <a:p>
            <a:endParaRPr lang="en-US" sz="2000" u="sng" dirty="0"/>
          </a:p>
          <a:p>
            <a:r>
              <a:rPr lang="en-US" sz="2000" u="sng" dirty="0" smtClean="0"/>
              <a:t>Challenges</a:t>
            </a:r>
            <a:r>
              <a:rPr lang="en-US" sz="2000" u="sng" dirty="0"/>
              <a:t>: </a:t>
            </a:r>
            <a:r>
              <a:rPr lang="en-US" sz="1600" dirty="0" smtClean="0"/>
              <a:t>How will the </a:t>
            </a:r>
            <a:r>
              <a:rPr lang="en-US" sz="1600" dirty="0"/>
              <a:t>telecommunications and IT industries tackle the </a:t>
            </a:r>
            <a:r>
              <a:rPr lang="en-US" sz="1600" dirty="0" smtClean="0"/>
              <a:t>challenge-</a:t>
            </a:r>
            <a:r>
              <a:rPr lang="en-US" sz="1600" dirty="0"/>
              <a:t>change the types of support they offer, </a:t>
            </a:r>
            <a:r>
              <a:rPr lang="en-US" sz="1600" dirty="0" smtClean="0"/>
              <a:t>introduce more </a:t>
            </a:r>
            <a:r>
              <a:rPr lang="en-US" sz="1600" dirty="0"/>
              <a:t>flexible rating, charging and billing </a:t>
            </a:r>
            <a:r>
              <a:rPr lang="en-US" sz="1600" dirty="0" smtClean="0"/>
              <a:t>processes. Cloud-based </a:t>
            </a:r>
            <a:r>
              <a:rPr lang="en-US" sz="1600" dirty="0"/>
              <a:t>platforms </a:t>
            </a:r>
            <a:r>
              <a:rPr lang="en-US" sz="1600" dirty="0" smtClean="0"/>
              <a:t>will go into operation to cut costs of infrastructure but the challenge remains in mining </a:t>
            </a:r>
            <a:r>
              <a:rPr lang="en-US" sz="1600" dirty="0"/>
              <a:t>and use of </a:t>
            </a:r>
            <a:r>
              <a:rPr lang="en-US" sz="1600" dirty="0" smtClean="0"/>
              <a:t>the data </a:t>
            </a:r>
            <a:r>
              <a:rPr lang="en-US" sz="1600" dirty="0"/>
              <a:t>generated by M2M </a:t>
            </a:r>
            <a:r>
              <a:rPr lang="en-US" sz="1600" dirty="0" smtClean="0"/>
              <a:t>platforms</a:t>
            </a:r>
            <a:r>
              <a:rPr lang="en-US" sz="1600" dirty="0"/>
              <a:t> </a:t>
            </a:r>
            <a:r>
              <a:rPr lang="en-US" sz="1600" dirty="0" smtClean="0"/>
              <a:t>(Big Data).</a:t>
            </a:r>
          </a:p>
          <a:p>
            <a:r>
              <a:rPr lang="en-US" sz="2000" u="sng" dirty="0" smtClean="0"/>
              <a:t>Readiness: </a:t>
            </a:r>
            <a:r>
              <a:rPr lang="en-US" sz="1600" dirty="0" smtClean="0"/>
              <a:t>Based on the landscape shown in above photograph, player field appears to be complete! We are technologically ready.</a:t>
            </a:r>
          </a:p>
          <a:p>
            <a:r>
              <a:rPr lang="en-US" sz="2000" u="sng" dirty="0"/>
              <a:t>Requirements: </a:t>
            </a:r>
            <a:r>
              <a:rPr lang="en-US" sz="1600" dirty="0" smtClean="0"/>
              <a:t>Define application(s) specific right business model(s) to cover vertical industries.</a:t>
            </a:r>
            <a:endParaRPr lang="en-GB" sz="2000" dirty="0" smtClean="0"/>
          </a:p>
        </p:txBody>
      </p:sp>
      <p:pic>
        <p:nvPicPr>
          <p:cNvPr id="1027" name="Picture 3" descr="C:\Users\Eshwar\Desktop\internetofthing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981200"/>
            <a:ext cx="26670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997835"/>
      </p:ext>
    </p:extLst>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685800"/>
          </a:xfrm>
        </p:spPr>
        <p:txBody>
          <a:bodyPr/>
          <a:lstStyle/>
          <a:p>
            <a:r>
              <a:rPr lang="en-GB" sz="3200" dirty="0" smtClean="0"/>
              <a:t>Topics that surfaced…</a:t>
            </a:r>
            <a:endParaRPr lang="en-US" sz="1600" dirty="0"/>
          </a:p>
        </p:txBody>
      </p:sp>
      <p:sp>
        <p:nvSpPr>
          <p:cNvPr id="3" name="Content Placeholder 2"/>
          <p:cNvSpPr>
            <a:spLocks noGrp="1"/>
          </p:cNvSpPr>
          <p:nvPr>
            <p:ph idx="1"/>
          </p:nvPr>
        </p:nvSpPr>
        <p:spPr>
          <a:xfrm>
            <a:off x="422275" y="1143000"/>
            <a:ext cx="8299450" cy="5334000"/>
          </a:xfrm>
        </p:spPr>
        <p:txBody>
          <a:bodyPr/>
          <a:lstStyle/>
          <a:p>
            <a:pPr marL="0" indent="0">
              <a:buNone/>
            </a:pPr>
            <a:r>
              <a:rPr lang="en-GB" sz="2400" dirty="0">
                <a:solidFill>
                  <a:srgbClr val="C00000"/>
                </a:solidFill>
              </a:rPr>
              <a:t>Power of LOCATION (still continues to rule)</a:t>
            </a:r>
          </a:p>
          <a:p>
            <a:r>
              <a:rPr lang="en-GB" sz="2000" u="sng" dirty="0" smtClean="0"/>
              <a:t>Current wave</a:t>
            </a:r>
            <a:r>
              <a:rPr lang="en-GB" sz="2000" dirty="0" smtClean="0"/>
              <a:t>: </a:t>
            </a:r>
            <a:r>
              <a:rPr lang="en-US" sz="1600" dirty="0"/>
              <a:t>In the </a:t>
            </a:r>
            <a:r>
              <a:rPr lang="en-US" sz="1600" u="sng" dirty="0"/>
              <a:t>consumer mobility world</a:t>
            </a:r>
            <a:r>
              <a:rPr lang="en-US" sz="1600" dirty="0"/>
              <a:t>, </a:t>
            </a:r>
            <a:r>
              <a:rPr lang="en-US" sz="1600" dirty="0" smtClean="0"/>
              <a:t>one can </a:t>
            </a:r>
            <a:r>
              <a:rPr lang="en-US" sz="1600" dirty="0"/>
              <a:t>find LBS in just about any social networking app. In the </a:t>
            </a:r>
            <a:r>
              <a:rPr lang="en-US" sz="1600" u="sng" dirty="0"/>
              <a:t>enterprise mobility world</a:t>
            </a:r>
            <a:r>
              <a:rPr lang="en-US" sz="1600" dirty="0"/>
              <a:t>, LBS serves many functions, with the potential to improve any application where it is important to know where someone or something is. The "someone" category often includes employees, customers, suppliers, contractors and any other role that is involved in how the enterprise delivers its own products or services. The "something" category might include vehicles, cargo, high-value equipment and inventory</a:t>
            </a:r>
          </a:p>
          <a:p>
            <a:r>
              <a:rPr lang="en-US" sz="2000" u="sng" dirty="0" smtClean="0"/>
              <a:t>Challenges</a:t>
            </a:r>
            <a:r>
              <a:rPr lang="en-US" sz="2000" u="sng" dirty="0"/>
              <a:t>: </a:t>
            </a:r>
            <a:r>
              <a:rPr lang="en-US" sz="1600" dirty="0" smtClean="0"/>
              <a:t>Where it/person is now where it/person will be next?</a:t>
            </a:r>
            <a:endParaRPr lang="en-US" sz="1600" dirty="0"/>
          </a:p>
          <a:p>
            <a:r>
              <a:rPr lang="en-US" sz="2000" u="sng" dirty="0" smtClean="0"/>
              <a:t>Readiness: </a:t>
            </a:r>
            <a:r>
              <a:rPr lang="en-US" sz="1600" dirty="0" smtClean="0"/>
              <a:t>It has been ready for some time.</a:t>
            </a:r>
          </a:p>
          <a:p>
            <a:r>
              <a:rPr lang="en-US" sz="2000" u="sng" dirty="0"/>
              <a:t>Requirement</a:t>
            </a:r>
            <a:r>
              <a:rPr lang="en-US" sz="2000" dirty="0"/>
              <a:t>: </a:t>
            </a:r>
            <a:r>
              <a:rPr lang="en-US" sz="1600" dirty="0" smtClean="0"/>
              <a:t>Accurately locating in seconds is a primary requirement of any  mission critical service.</a:t>
            </a:r>
          </a:p>
        </p:txBody>
      </p:sp>
    </p:spTree>
    <p:extLst>
      <p:ext uri="{BB962C8B-B14F-4D97-AF65-F5344CB8AC3E}">
        <p14:creationId xmlns:p14="http://schemas.microsoft.com/office/powerpoint/2010/main" val="1157685626"/>
      </p:ext>
    </p:extLst>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Summary..</a:t>
            </a:r>
            <a:endParaRPr lang="en-US" dirty="0"/>
          </a:p>
        </p:txBody>
      </p:sp>
      <p:sp>
        <p:nvSpPr>
          <p:cNvPr id="3" name="Content Placeholder 2"/>
          <p:cNvSpPr>
            <a:spLocks noGrp="1"/>
          </p:cNvSpPr>
          <p:nvPr>
            <p:ph idx="1"/>
          </p:nvPr>
        </p:nvSpPr>
        <p:spPr>
          <a:xfrm>
            <a:off x="356440" y="1143000"/>
            <a:ext cx="8299450" cy="3810000"/>
          </a:xfrm>
        </p:spPr>
        <p:txBody>
          <a:bodyPr/>
          <a:lstStyle/>
          <a:p>
            <a:pPr marL="0" indent="0">
              <a:buNone/>
            </a:pPr>
            <a:r>
              <a:rPr lang="en-GB" sz="2400" dirty="0" smtClean="0">
                <a:solidFill>
                  <a:schemeClr val="tx1"/>
                </a:solidFill>
              </a:rPr>
              <a:t>Some of the top areas of interest are:</a:t>
            </a:r>
          </a:p>
          <a:p>
            <a:pPr marL="0" indent="0">
              <a:buNone/>
            </a:pPr>
            <a:endParaRPr lang="en-GB" sz="2400" dirty="0" smtClean="0">
              <a:solidFill>
                <a:schemeClr val="tx1"/>
              </a:solidFill>
            </a:endParaRPr>
          </a:p>
          <a:p>
            <a:pPr>
              <a:buFont typeface="Wingdings" pitchFamily="2" charset="2"/>
              <a:buChar char="Ø"/>
            </a:pPr>
            <a:r>
              <a:rPr lang="en-GB" sz="2400" dirty="0" smtClean="0">
                <a:solidFill>
                  <a:schemeClr val="tx1"/>
                </a:solidFill>
              </a:rPr>
              <a:t>BYOD</a:t>
            </a:r>
          </a:p>
          <a:p>
            <a:pPr>
              <a:buFont typeface="Wingdings" pitchFamily="2" charset="2"/>
              <a:buChar char="Ø"/>
            </a:pPr>
            <a:r>
              <a:rPr lang="en-GB" sz="2400" dirty="0" smtClean="0">
                <a:solidFill>
                  <a:schemeClr val="tx1"/>
                </a:solidFill>
              </a:rPr>
              <a:t>Cloud (outsourced IT resource)</a:t>
            </a:r>
          </a:p>
          <a:p>
            <a:pPr>
              <a:buFont typeface="Wingdings" pitchFamily="2" charset="2"/>
              <a:buChar char="Ø"/>
            </a:pPr>
            <a:r>
              <a:rPr lang="en-GB" sz="2400" dirty="0" smtClean="0">
                <a:solidFill>
                  <a:schemeClr val="tx1"/>
                </a:solidFill>
              </a:rPr>
              <a:t>Mobile Payments</a:t>
            </a:r>
          </a:p>
          <a:p>
            <a:pPr>
              <a:buFont typeface="Wingdings" pitchFamily="2" charset="2"/>
              <a:buChar char="Ø"/>
            </a:pPr>
            <a:r>
              <a:rPr lang="en-GB" sz="2400" dirty="0" smtClean="0">
                <a:solidFill>
                  <a:schemeClr val="tx1"/>
                </a:solidFill>
              </a:rPr>
              <a:t>M2M/</a:t>
            </a:r>
            <a:r>
              <a:rPr lang="en-GB" sz="2400" dirty="0" err="1" smtClean="0">
                <a:solidFill>
                  <a:schemeClr val="tx1"/>
                </a:solidFill>
              </a:rPr>
              <a:t>IoT</a:t>
            </a:r>
            <a:endParaRPr lang="en-GB" sz="2400" dirty="0" smtClean="0">
              <a:solidFill>
                <a:schemeClr val="tx1"/>
              </a:solidFill>
            </a:endParaRPr>
          </a:p>
          <a:p>
            <a:pPr>
              <a:buFont typeface="Wingdings" pitchFamily="2" charset="2"/>
              <a:buChar char="Ø"/>
            </a:pPr>
            <a:r>
              <a:rPr lang="en-GB" sz="2400" dirty="0" smtClean="0">
                <a:solidFill>
                  <a:schemeClr val="tx1"/>
                </a:solidFill>
              </a:rPr>
              <a:t>Location</a:t>
            </a:r>
            <a:endParaRPr lang="en-GB" sz="2000" dirty="0" smtClean="0">
              <a:solidFill>
                <a:schemeClr val="tx1"/>
              </a:solidFill>
            </a:endParaRPr>
          </a:p>
          <a:p>
            <a:pPr marL="0" indent="0">
              <a:buNone/>
            </a:pPr>
            <a:endParaRPr lang="en-GB" sz="1800" dirty="0" smtClean="0"/>
          </a:p>
        </p:txBody>
      </p:sp>
      <p:sp>
        <p:nvSpPr>
          <p:cNvPr id="4" name="TextBox 3"/>
          <p:cNvSpPr txBox="1"/>
          <p:nvPr/>
        </p:nvSpPr>
        <p:spPr>
          <a:xfrm>
            <a:off x="1295400" y="4800600"/>
            <a:ext cx="6293690" cy="1106863"/>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txBody>
          <a:bodyPr anchor="ctr"/>
          <a:lstStyle>
            <a:defPPr>
              <a:defRPr lang="en-US"/>
            </a:defPPr>
            <a:lvl1pPr algn="ctr" eaLnBrk="0" fontAlgn="base" hangingPunct="0">
              <a:lnSpc>
                <a:spcPct val="90000"/>
              </a:lnSpc>
              <a:spcBef>
                <a:spcPct val="0"/>
              </a:spcBef>
              <a:spcAft>
                <a:spcPct val="0"/>
              </a:spcAft>
              <a:defRPr sz="2600">
                <a:latin typeface="Book Antiqua" pitchFamily="18" charset="0"/>
                <a:cs typeface="Calibri" pitchFamily="34" charset="0"/>
              </a:defRPr>
            </a:lvl1pPr>
            <a:lvl2pPr marL="457171" eaLnBrk="0" fontAlgn="base" hangingPunct="0">
              <a:lnSpc>
                <a:spcPct val="90000"/>
              </a:lnSpc>
              <a:spcBef>
                <a:spcPct val="0"/>
              </a:spcBef>
              <a:spcAft>
                <a:spcPct val="0"/>
              </a:spcAft>
              <a:defRPr sz="2400">
                <a:latin typeface="Arial" charset="0"/>
              </a:defRPr>
            </a:lvl2pPr>
            <a:lvl3pPr marL="914342" eaLnBrk="0" fontAlgn="base" hangingPunct="0">
              <a:lnSpc>
                <a:spcPct val="90000"/>
              </a:lnSpc>
              <a:spcBef>
                <a:spcPct val="0"/>
              </a:spcBef>
              <a:spcAft>
                <a:spcPct val="0"/>
              </a:spcAft>
              <a:defRPr sz="2400">
                <a:latin typeface="Arial" charset="0"/>
              </a:defRPr>
            </a:lvl3pPr>
            <a:lvl4pPr marL="1371512" eaLnBrk="0" fontAlgn="base" hangingPunct="0">
              <a:lnSpc>
                <a:spcPct val="90000"/>
              </a:lnSpc>
              <a:spcBef>
                <a:spcPct val="0"/>
              </a:spcBef>
              <a:spcAft>
                <a:spcPct val="0"/>
              </a:spcAft>
              <a:defRPr sz="2400">
                <a:latin typeface="Arial" charset="0"/>
              </a:defRPr>
            </a:lvl4pPr>
            <a:lvl5pPr marL="1828683" eaLnBrk="0" fontAlgn="base" hangingPunct="0">
              <a:lnSpc>
                <a:spcPct val="90000"/>
              </a:lnSpc>
              <a:spcBef>
                <a:spcPct val="0"/>
              </a:spcBef>
              <a:spcAft>
                <a:spcPct val="0"/>
              </a:spcAft>
              <a:defRPr sz="2400">
                <a:latin typeface="Arial" charset="0"/>
              </a:defRPr>
            </a:lvl5pPr>
            <a:lvl6pPr marL="2285854" defTabSz="914342">
              <a:defRPr sz="2400">
                <a:latin typeface="Arial" charset="0"/>
              </a:defRPr>
            </a:lvl6pPr>
            <a:lvl7pPr marL="2743025" defTabSz="914342">
              <a:defRPr sz="2400">
                <a:latin typeface="Arial" charset="0"/>
              </a:defRPr>
            </a:lvl7pPr>
            <a:lvl8pPr marL="3200196" defTabSz="914342">
              <a:defRPr sz="2400">
                <a:latin typeface="Arial" charset="0"/>
              </a:defRPr>
            </a:lvl8pPr>
            <a:lvl9pPr marL="3657366" defTabSz="914342">
              <a:defRPr sz="2400">
                <a:latin typeface="Arial" charset="0"/>
              </a:defRPr>
            </a:lvl9pPr>
          </a:lstStyle>
          <a:p>
            <a:r>
              <a:rPr lang="en-US" sz="4400" i="1" dirty="0"/>
              <a:t>All are interconnected!</a:t>
            </a:r>
            <a:endParaRPr lang="en-US" sz="4400" i="1" dirty="0"/>
          </a:p>
        </p:txBody>
      </p:sp>
    </p:spTree>
    <p:extLst>
      <p:ext uri="{BB962C8B-B14F-4D97-AF65-F5344CB8AC3E}">
        <p14:creationId xmlns:p14="http://schemas.microsoft.com/office/powerpoint/2010/main" val="713005068"/>
      </p:ext>
    </p:extLst>
  </p:cSld>
  <p:clrMapOvr>
    <a:masterClrMapping/>
  </p:clrMapOvr>
  <p:transition>
    <p:zoom dir="in"/>
  </p:transition>
  <p:timing>
    <p:tnLst>
      <p:par>
        <p:cTn id="1" dur="indefinite" restart="never" nodeType="tmRoot"/>
      </p:par>
    </p:tnLst>
  </p:timing>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 Basic.pot</Template>
  <TotalTime>3487</TotalTime>
  <Words>963</Words>
  <Application>Microsoft Office PowerPoint</Application>
  <PresentationFormat>On-screen Show (4:3)</PresentationFormat>
  <Paragraphs>94</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1_OMA Template</vt:lpstr>
      <vt:lpstr>  Member Acquisition Communications Feedback  </vt:lpstr>
      <vt:lpstr>New Members</vt:lpstr>
      <vt:lpstr>Topics that surfaced…</vt:lpstr>
      <vt:lpstr>Topics that surfaced…</vt:lpstr>
      <vt:lpstr>Topics that surfaced…</vt:lpstr>
      <vt:lpstr>Topics that surfaced…</vt:lpstr>
      <vt:lpstr>Topics that surfaced…</vt:lpstr>
      <vt:lpstr>In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Topics for Sorrento</dc:title>
  <dc:creator>Seth Newberry</dc:creator>
  <cp:lastModifiedBy>Telecom Italia S.p.A.</cp:lastModifiedBy>
  <cp:revision>426</cp:revision>
  <cp:lastPrinted>2013-05-29T23:26:10Z</cp:lastPrinted>
  <dcterms:created xsi:type="dcterms:W3CDTF">2012-02-20T13:39:24Z</dcterms:created>
  <dcterms:modified xsi:type="dcterms:W3CDTF">2013-05-31T13:55:05Z</dcterms:modified>
</cp:coreProperties>
</file>